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sldIdLst>
    <p:sldId id="257" r:id="rId4"/>
    <p:sldId id="326" r:id="rId5"/>
    <p:sldId id="258" r:id="rId6"/>
    <p:sldId id="270" r:id="rId7"/>
    <p:sldId id="323" r:id="rId8"/>
    <p:sldId id="330" r:id="rId9"/>
    <p:sldId id="259" r:id="rId10"/>
    <p:sldId id="284" r:id="rId11"/>
    <p:sldId id="314" r:id="rId12"/>
    <p:sldId id="285" r:id="rId13"/>
    <p:sldId id="286" r:id="rId14"/>
    <p:sldId id="287" r:id="rId15"/>
    <p:sldId id="332" r:id="rId16"/>
    <p:sldId id="316" r:id="rId17"/>
    <p:sldId id="317" r:id="rId18"/>
    <p:sldId id="318" r:id="rId19"/>
    <p:sldId id="319" r:id="rId20"/>
    <p:sldId id="320" r:id="rId21"/>
    <p:sldId id="277" r:id="rId22"/>
    <p:sldId id="321" r:id="rId23"/>
    <p:sldId id="327" r:id="rId24"/>
    <p:sldId id="331" r:id="rId25"/>
    <p:sldId id="290" r:id="rId26"/>
    <p:sldId id="312" r:id="rId27"/>
    <p:sldId id="32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10F422-DF93-494A-B8AC-52B0EC36C0E1}" v="9" dt="2026-10-08T19:05:40.4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7" autoAdjust="0"/>
    <p:restoredTop sz="94660"/>
  </p:normalViewPr>
  <p:slideViewPr>
    <p:cSldViewPr snapToGrid="0">
      <p:cViewPr varScale="1">
        <p:scale>
          <a:sx n="73" d="100"/>
          <a:sy n="73" d="100"/>
        </p:scale>
        <p:origin x="414" y="72"/>
      </p:cViewPr>
      <p:guideLst/>
    </p:cSldViewPr>
  </p:slideViewPr>
  <p:notesTextViewPr>
    <p:cViewPr>
      <p:scale>
        <a:sx n="1" d="1"/>
        <a:sy n="1" d="1"/>
      </p:scale>
      <p:origin x="0" y="0"/>
    </p:cViewPr>
  </p:notesTextViewPr>
  <p:sorterViewPr>
    <p:cViewPr>
      <p:scale>
        <a:sx n="126" d="100"/>
        <a:sy n="12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microsoft.com/office/2015/10/relationships/revisionInfo" Target="revisionInfo.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surani" userId="0c89b7dc58ba05c7" providerId="LiveId" clId="{633D0E4D-177C-4605-947F-312036DBBE28}"/>
    <pc:docChg chg="undo redo custSel addSld delSld modSld">
      <pc:chgData name="laila surani" userId="0c89b7dc58ba05c7" providerId="LiveId" clId="{633D0E4D-177C-4605-947F-312036DBBE28}" dt="2026-10-08T19:06:53.241" v="553" actId="1076"/>
      <pc:docMkLst>
        <pc:docMk/>
      </pc:docMkLst>
      <pc:sldChg chg="modSp del mod modAnim">
        <pc:chgData name="laila surani" userId="0c89b7dc58ba05c7" providerId="LiveId" clId="{633D0E4D-177C-4605-947F-312036DBBE28}" dt="2026-10-08T18:43:35.500" v="234" actId="2696"/>
        <pc:sldMkLst>
          <pc:docMk/>
          <pc:sldMk cId="2698060028" sldId="277"/>
        </pc:sldMkLst>
        <pc:spChg chg="mod">
          <ac:chgData name="laila surani" userId="0c89b7dc58ba05c7" providerId="LiveId" clId="{633D0E4D-177C-4605-947F-312036DBBE28}" dt="2026-10-08T18:43:26.311" v="233" actId="6549"/>
          <ac:spMkLst>
            <pc:docMk/>
            <pc:sldMk cId="2698060028" sldId="277"/>
            <ac:spMk id="2" creationId="{00000000-0000-0000-0000-000000000000}"/>
          </ac:spMkLst>
        </pc:spChg>
        <pc:spChg chg="mod">
          <ac:chgData name="laila surani" userId="0c89b7dc58ba05c7" providerId="LiveId" clId="{633D0E4D-177C-4605-947F-312036DBBE28}" dt="2026-10-08T18:43:25.711" v="232" actId="6549"/>
          <ac:spMkLst>
            <pc:docMk/>
            <pc:sldMk cId="2698060028" sldId="277"/>
            <ac:spMk id="4" creationId="{00000000-0000-0000-0000-000000000000}"/>
          </ac:spMkLst>
        </pc:spChg>
      </pc:sldChg>
      <pc:sldChg chg="modSp add mod">
        <pc:chgData name="laila surani" userId="0c89b7dc58ba05c7" providerId="LiveId" clId="{633D0E4D-177C-4605-947F-312036DBBE28}" dt="2026-10-08T18:44:01.369" v="236" actId="6549"/>
        <pc:sldMkLst>
          <pc:docMk/>
          <pc:sldMk cId="4029519162" sldId="277"/>
        </pc:sldMkLst>
        <pc:spChg chg="mod">
          <ac:chgData name="laila surani" userId="0c89b7dc58ba05c7" providerId="LiveId" clId="{633D0E4D-177C-4605-947F-312036DBBE28}" dt="2026-10-08T18:44:01.369" v="236" actId="6549"/>
          <ac:spMkLst>
            <pc:docMk/>
            <pc:sldMk cId="4029519162" sldId="277"/>
            <ac:spMk id="2" creationId="{00000000-0000-0000-0000-000000000000}"/>
          </ac:spMkLst>
        </pc:spChg>
      </pc:sldChg>
      <pc:sldChg chg="modSp mod">
        <pc:chgData name="laila surani" userId="0c89b7dc58ba05c7" providerId="LiveId" clId="{633D0E4D-177C-4605-947F-312036DBBE28}" dt="2026-10-06T11:03:57.532" v="119" actId="113"/>
        <pc:sldMkLst>
          <pc:docMk/>
          <pc:sldMk cId="1245307678" sldId="284"/>
        </pc:sldMkLst>
        <pc:spChg chg="mod">
          <ac:chgData name="laila surani" userId="0c89b7dc58ba05c7" providerId="LiveId" clId="{633D0E4D-177C-4605-947F-312036DBBE28}" dt="2026-10-06T11:03:57.532" v="119" actId="113"/>
          <ac:spMkLst>
            <pc:docMk/>
            <pc:sldMk cId="1245307678" sldId="284"/>
            <ac:spMk id="3" creationId="{84C00964-DBA3-89A7-A12B-0FAAE383A595}"/>
          </ac:spMkLst>
        </pc:spChg>
      </pc:sldChg>
      <pc:sldChg chg="modSp mod">
        <pc:chgData name="laila surani" userId="0c89b7dc58ba05c7" providerId="LiveId" clId="{633D0E4D-177C-4605-947F-312036DBBE28}" dt="2026-10-08T18:57:04.245" v="390" actId="20577"/>
        <pc:sldMkLst>
          <pc:docMk/>
          <pc:sldMk cId="3670334474" sldId="285"/>
        </pc:sldMkLst>
        <pc:spChg chg="mod">
          <ac:chgData name="laila surani" userId="0c89b7dc58ba05c7" providerId="LiveId" clId="{633D0E4D-177C-4605-947F-312036DBBE28}" dt="2026-10-08T18:57:04.245" v="390" actId="20577"/>
          <ac:spMkLst>
            <pc:docMk/>
            <pc:sldMk cId="3670334474" sldId="285"/>
            <ac:spMk id="2" creationId="{F55B052B-DDB4-B353-34C3-53AB1C02608B}"/>
          </ac:spMkLst>
        </pc:spChg>
        <pc:spChg chg="mod">
          <ac:chgData name="laila surani" userId="0c89b7dc58ba05c7" providerId="LiveId" clId="{633D0E4D-177C-4605-947F-312036DBBE28}" dt="2026-10-08T18:42:07.837" v="225" actId="20577"/>
          <ac:spMkLst>
            <pc:docMk/>
            <pc:sldMk cId="3670334474" sldId="285"/>
            <ac:spMk id="3" creationId="{12097DDF-D7E9-C824-8E44-99F23617F794}"/>
          </ac:spMkLst>
        </pc:spChg>
      </pc:sldChg>
      <pc:sldChg chg="modSp mod">
        <pc:chgData name="laila surani" userId="0c89b7dc58ba05c7" providerId="LiveId" clId="{633D0E4D-177C-4605-947F-312036DBBE28}" dt="2026-10-06T11:08:31.042" v="177" actId="5793"/>
        <pc:sldMkLst>
          <pc:docMk/>
          <pc:sldMk cId="22956096" sldId="286"/>
        </pc:sldMkLst>
        <pc:spChg chg="mod">
          <ac:chgData name="laila surani" userId="0c89b7dc58ba05c7" providerId="LiveId" clId="{633D0E4D-177C-4605-947F-312036DBBE28}" dt="2026-10-06T11:08:31.042" v="177" actId="5793"/>
          <ac:spMkLst>
            <pc:docMk/>
            <pc:sldMk cId="22956096" sldId="286"/>
            <ac:spMk id="3" creationId="{CC1CB04E-A291-6A41-6CCE-6A62775CA6A3}"/>
          </ac:spMkLst>
        </pc:spChg>
      </pc:sldChg>
      <pc:sldChg chg="modSp mod">
        <pc:chgData name="laila surani" userId="0c89b7dc58ba05c7" providerId="LiveId" clId="{633D0E4D-177C-4605-947F-312036DBBE28}" dt="2026-10-08T18:59:02.471" v="396" actId="113"/>
        <pc:sldMkLst>
          <pc:docMk/>
          <pc:sldMk cId="2887902236" sldId="287"/>
        </pc:sldMkLst>
        <pc:spChg chg="mod">
          <ac:chgData name="laila surani" userId="0c89b7dc58ba05c7" providerId="LiveId" clId="{633D0E4D-177C-4605-947F-312036DBBE28}" dt="2026-10-08T18:59:02.471" v="396" actId="113"/>
          <ac:spMkLst>
            <pc:docMk/>
            <pc:sldMk cId="2887902236" sldId="287"/>
            <ac:spMk id="3" creationId="{FBC43A4E-FC36-543B-8968-DA736437C7B1}"/>
          </ac:spMkLst>
        </pc:spChg>
      </pc:sldChg>
      <pc:sldChg chg="modSp mod">
        <pc:chgData name="laila surani" userId="0c89b7dc58ba05c7" providerId="LiveId" clId="{633D0E4D-177C-4605-947F-312036DBBE28}" dt="2026-10-08T19:02:54.063" v="492" actId="20577"/>
        <pc:sldMkLst>
          <pc:docMk/>
          <pc:sldMk cId="31398441" sldId="316"/>
        </pc:sldMkLst>
        <pc:spChg chg="mod">
          <ac:chgData name="laila surani" userId="0c89b7dc58ba05c7" providerId="LiveId" clId="{633D0E4D-177C-4605-947F-312036DBBE28}" dt="2026-10-08T19:02:54.063" v="492" actId="20577"/>
          <ac:spMkLst>
            <pc:docMk/>
            <pc:sldMk cId="31398441" sldId="316"/>
            <ac:spMk id="2" creationId="{50D656CE-5CE7-E8EC-6DA6-AEEA44EF1E7E}"/>
          </ac:spMkLst>
        </pc:spChg>
        <pc:spChg chg="mod">
          <ac:chgData name="laila surani" userId="0c89b7dc58ba05c7" providerId="LiveId" clId="{633D0E4D-177C-4605-947F-312036DBBE28}" dt="2026-10-08T18:44:37.993" v="243" actId="20577"/>
          <ac:spMkLst>
            <pc:docMk/>
            <pc:sldMk cId="31398441" sldId="316"/>
            <ac:spMk id="3" creationId="{64420CA5-068F-36EB-6C0A-B389B2B81A7C}"/>
          </ac:spMkLst>
        </pc:spChg>
      </pc:sldChg>
      <pc:sldChg chg="modSp mod">
        <pc:chgData name="laila surani" userId="0c89b7dc58ba05c7" providerId="LiveId" clId="{633D0E4D-177C-4605-947F-312036DBBE28}" dt="2026-10-08T19:05:56.668" v="505" actId="113"/>
        <pc:sldMkLst>
          <pc:docMk/>
          <pc:sldMk cId="2399668918" sldId="318"/>
        </pc:sldMkLst>
        <pc:spChg chg="mod">
          <ac:chgData name="laila surani" userId="0c89b7dc58ba05c7" providerId="LiveId" clId="{633D0E4D-177C-4605-947F-312036DBBE28}" dt="2026-10-08T19:05:56.668" v="505" actId="113"/>
          <ac:spMkLst>
            <pc:docMk/>
            <pc:sldMk cId="2399668918" sldId="318"/>
            <ac:spMk id="3" creationId="{E2BB5CD8-67C1-BF5D-55EC-B1879FC95104}"/>
          </ac:spMkLst>
        </pc:spChg>
      </pc:sldChg>
      <pc:sldChg chg="modSp mod">
        <pc:chgData name="laila surani" userId="0c89b7dc58ba05c7" providerId="LiveId" clId="{633D0E4D-177C-4605-947F-312036DBBE28}" dt="2026-10-08T19:06:53.241" v="553" actId="1076"/>
        <pc:sldMkLst>
          <pc:docMk/>
          <pc:sldMk cId="2083067711" sldId="319"/>
        </pc:sldMkLst>
        <pc:spChg chg="mod">
          <ac:chgData name="laila surani" userId="0c89b7dc58ba05c7" providerId="LiveId" clId="{633D0E4D-177C-4605-947F-312036DBBE28}" dt="2026-10-08T19:06:53.241" v="553" actId="1076"/>
          <ac:spMkLst>
            <pc:docMk/>
            <pc:sldMk cId="2083067711" sldId="319"/>
            <ac:spMk id="2" creationId="{FCFAA97E-43ED-10BC-D2B6-285737980751}"/>
          </ac:spMkLst>
        </pc:spChg>
      </pc:sldChg>
      <pc:sldChg chg="modSp del mod">
        <pc:chgData name="laila surani" userId="0c89b7dc58ba05c7" providerId="LiveId" clId="{633D0E4D-177C-4605-947F-312036DBBE28}" dt="2026-10-08T18:44:20.076" v="237" actId="47"/>
        <pc:sldMkLst>
          <pc:docMk/>
          <pc:sldMk cId="2241523662" sldId="325"/>
        </pc:sldMkLst>
      </pc:sldChg>
      <pc:sldChg chg="del">
        <pc:chgData name="laila surani" userId="0c89b7dc58ba05c7" providerId="LiveId" clId="{633D0E4D-177C-4605-947F-312036DBBE28}" dt="2026-10-08T18:48:27.356" v="244" actId="47"/>
        <pc:sldMkLst>
          <pc:docMk/>
          <pc:sldMk cId="1071031710" sldId="329"/>
        </pc:sldMkLst>
      </pc:sldChg>
      <pc:sldChg chg="modSp new mod">
        <pc:chgData name="laila surani" userId="0c89b7dc58ba05c7" providerId="LiveId" clId="{633D0E4D-177C-4605-947F-312036DBBE28}" dt="2026-10-08T18:56:24.035" v="384" actId="2711"/>
        <pc:sldMkLst>
          <pc:docMk/>
          <pc:sldMk cId="3694286732" sldId="331"/>
        </pc:sldMkLst>
        <pc:spChg chg="mod">
          <ac:chgData name="laila surani" userId="0c89b7dc58ba05c7" providerId="LiveId" clId="{633D0E4D-177C-4605-947F-312036DBBE28}" dt="2026-10-08T18:54:11.287" v="343" actId="27636"/>
          <ac:spMkLst>
            <pc:docMk/>
            <pc:sldMk cId="3694286732" sldId="331"/>
            <ac:spMk id="2" creationId="{2905B30E-D894-44F5-1F42-DA409B4B323F}"/>
          </ac:spMkLst>
        </pc:spChg>
        <pc:spChg chg="mod">
          <ac:chgData name="laila surani" userId="0c89b7dc58ba05c7" providerId="LiveId" clId="{633D0E4D-177C-4605-947F-312036DBBE28}" dt="2026-10-08T18:56:24.035" v="384" actId="2711"/>
          <ac:spMkLst>
            <pc:docMk/>
            <pc:sldMk cId="3694286732" sldId="331"/>
            <ac:spMk id="3" creationId="{8747B25F-7128-F708-4EEA-391F2C4F76A2}"/>
          </ac:spMkLst>
        </pc:spChg>
      </pc:sldChg>
      <pc:sldChg chg="delSp modSp new mod">
        <pc:chgData name="laila surani" userId="0c89b7dc58ba05c7" providerId="LiveId" clId="{633D0E4D-177C-4605-947F-312036DBBE28}" dt="2026-10-08T19:03:16.929" v="497" actId="33524"/>
        <pc:sldMkLst>
          <pc:docMk/>
          <pc:sldMk cId="823713857" sldId="332"/>
        </pc:sldMkLst>
        <pc:spChg chg="mod">
          <ac:chgData name="laila surani" userId="0c89b7dc58ba05c7" providerId="LiveId" clId="{633D0E4D-177C-4605-947F-312036DBBE28}" dt="2026-10-08T19:02:10.378" v="419" actId="20577"/>
          <ac:spMkLst>
            <pc:docMk/>
            <pc:sldMk cId="823713857" sldId="332"/>
            <ac:spMk id="2" creationId="{62A801F2-BF0A-8AD7-EFF2-A49A0E504DB4}"/>
          </ac:spMkLst>
        </pc:spChg>
        <pc:spChg chg="mod">
          <ac:chgData name="laila surani" userId="0c89b7dc58ba05c7" providerId="LiveId" clId="{633D0E4D-177C-4605-947F-312036DBBE28}" dt="2026-10-08T19:03:16.929" v="497" actId="33524"/>
          <ac:spMkLst>
            <pc:docMk/>
            <pc:sldMk cId="823713857" sldId="332"/>
            <ac:spMk id="3" creationId="{AA2D9707-A31F-F9DB-7E4D-04295D79E1C8}"/>
          </ac:spMkLst>
        </pc:spChg>
        <pc:spChg chg="del">
          <ac:chgData name="laila surani" userId="0c89b7dc58ba05c7" providerId="LiveId" clId="{633D0E4D-177C-4605-947F-312036DBBE28}" dt="2026-10-08T19:03:00.838" v="493" actId="478"/>
          <ac:spMkLst>
            <pc:docMk/>
            <pc:sldMk cId="823713857" sldId="332"/>
            <ac:spMk id="4" creationId="{FA2BA6F5-250D-CC5C-5EC6-BAF7F399D6FF}"/>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13/10/2026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872846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01929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930640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54353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83837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105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5444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581857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00849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57423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53252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98DF02-1698-F235-57BB-1DC30A5528AB}"/>
              </a:ext>
            </a:extLst>
          </p:cNvPr>
          <p:cNvSpPr>
            <a:spLocks noGrp="1"/>
          </p:cNvSpPr>
          <p:nvPr>
            <p:ph type="dt" sz="half" idx="10"/>
          </p:nvPr>
        </p:nvSpPr>
        <p:spPr>
          <a:xfrm>
            <a:off x="527051" y="6524626"/>
            <a:ext cx="1295400" cy="219075"/>
          </a:xfrm>
        </p:spPr>
        <p:txBody>
          <a:bodyPr/>
          <a:lstStyle>
            <a:lvl1pPr>
              <a:defRPr/>
            </a:lvl1pPr>
          </a:lstStyle>
          <a:p>
            <a:pPr>
              <a:defRPr/>
            </a:pPr>
            <a:fld id="{0D549D6E-8901-4A81-9462-E707ED79451A}" type="datetime1">
              <a:rPr lang="en-GB" altLang="en-US"/>
              <a:pPr>
                <a:defRPr/>
              </a:pPr>
              <a:t>13/10/2026</a:t>
            </a:fld>
            <a:endParaRPr lang="en-GB" altLang="en-US" dirty="0"/>
          </a:p>
        </p:txBody>
      </p:sp>
      <p:sp>
        <p:nvSpPr>
          <p:cNvPr id="5" name="Footer Placeholder 4">
            <a:extLst>
              <a:ext uri="{FF2B5EF4-FFF2-40B4-BE49-F238E27FC236}">
                <a16:creationId xmlns:a16="http://schemas.microsoft.com/office/drawing/2014/main" id="{2BDA2B13-4282-75C3-A6FE-7E6570A603C5}"/>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9EEC259-F258-D4C4-4E90-CFA2A7207DAF}"/>
              </a:ext>
            </a:extLst>
          </p:cNvPr>
          <p:cNvSpPr>
            <a:spLocks noGrp="1"/>
          </p:cNvSpPr>
          <p:nvPr>
            <p:ph type="sldNum" sz="quarter" idx="12"/>
          </p:nvPr>
        </p:nvSpPr>
        <p:spPr/>
        <p:txBody>
          <a:bodyPr/>
          <a:lstStyle>
            <a:lvl1pPr>
              <a:defRPr/>
            </a:lvl1pPr>
          </a:lstStyle>
          <a:p>
            <a:pPr>
              <a:defRPr/>
            </a:pPr>
            <a:fld id="{6FE8638C-B071-443C-87A2-FFFEF80167DF}" type="slidenum">
              <a:rPr lang="en-GB" altLang="en-US"/>
              <a:pPr>
                <a:defRPr/>
              </a:pPr>
              <a:t>‹#›</a:t>
            </a:fld>
            <a:endParaRPr lang="en-GB" altLang="en-US"/>
          </a:p>
        </p:txBody>
      </p:sp>
    </p:spTree>
    <p:extLst>
      <p:ext uri="{BB962C8B-B14F-4D97-AF65-F5344CB8AC3E}">
        <p14:creationId xmlns:p14="http://schemas.microsoft.com/office/powerpoint/2010/main" val="33390948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D266E9-7FF6-0E1E-8CA9-1D2292458CFD}"/>
              </a:ext>
            </a:extLst>
          </p:cNvPr>
          <p:cNvSpPr>
            <a:spLocks noGrp="1"/>
          </p:cNvSpPr>
          <p:nvPr>
            <p:ph type="dt" sz="half" idx="10"/>
          </p:nvPr>
        </p:nvSpPr>
        <p:spPr/>
        <p:txBody>
          <a:bodyPr/>
          <a:lstStyle>
            <a:lvl1pPr>
              <a:defRPr/>
            </a:lvl1pPr>
          </a:lstStyle>
          <a:p>
            <a:pPr>
              <a:defRPr/>
            </a:pPr>
            <a:fld id="{127E3C49-AE3E-4BB9-A83A-F985C96E609D}" type="datetime1">
              <a:rPr lang="en-GB" altLang="en-US"/>
              <a:pPr>
                <a:defRPr/>
              </a:pPr>
              <a:t>13/10/2026</a:t>
            </a:fld>
            <a:endParaRPr lang="en-GB" altLang="en-US" dirty="0"/>
          </a:p>
        </p:txBody>
      </p:sp>
      <p:sp>
        <p:nvSpPr>
          <p:cNvPr id="5" name="Footer Placeholder 4">
            <a:extLst>
              <a:ext uri="{FF2B5EF4-FFF2-40B4-BE49-F238E27FC236}">
                <a16:creationId xmlns:a16="http://schemas.microsoft.com/office/drawing/2014/main" id="{9DD0197C-C913-D052-1542-7F93C4401974}"/>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532D52B-56DD-E6BA-B6E7-C3AFDF143520}"/>
              </a:ext>
            </a:extLst>
          </p:cNvPr>
          <p:cNvSpPr>
            <a:spLocks noGrp="1"/>
          </p:cNvSpPr>
          <p:nvPr>
            <p:ph type="sldNum" sz="quarter" idx="12"/>
          </p:nvPr>
        </p:nvSpPr>
        <p:spPr/>
        <p:txBody>
          <a:bodyPr/>
          <a:lstStyle>
            <a:lvl1pPr>
              <a:defRPr/>
            </a:lvl1pPr>
          </a:lstStyle>
          <a:p>
            <a:pPr>
              <a:defRPr/>
            </a:pPr>
            <a:fld id="{864EFA7B-A6D7-46DD-9C8E-2A1102059CD6}" type="slidenum">
              <a:rPr lang="en-GB" altLang="en-US"/>
              <a:pPr>
                <a:defRPr/>
              </a:pPr>
              <a:t>‹#›</a:t>
            </a:fld>
            <a:endParaRPr lang="en-GB" altLang="en-US"/>
          </a:p>
        </p:txBody>
      </p:sp>
    </p:spTree>
    <p:extLst>
      <p:ext uri="{BB962C8B-B14F-4D97-AF65-F5344CB8AC3E}">
        <p14:creationId xmlns:p14="http://schemas.microsoft.com/office/powerpoint/2010/main" val="19576404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760CBF8-CB71-6E94-7113-68FA82AD854C}"/>
              </a:ext>
            </a:extLst>
          </p:cNvPr>
          <p:cNvSpPr>
            <a:spLocks noGrp="1"/>
          </p:cNvSpPr>
          <p:nvPr>
            <p:ph type="dt" sz="half" idx="10"/>
          </p:nvPr>
        </p:nvSpPr>
        <p:spPr/>
        <p:txBody>
          <a:bodyPr/>
          <a:lstStyle>
            <a:lvl1pPr>
              <a:defRPr/>
            </a:lvl1pPr>
          </a:lstStyle>
          <a:p>
            <a:pPr>
              <a:defRPr/>
            </a:pPr>
            <a:fld id="{9203632B-CD34-4C53-849D-EDEBAFB6A88C}"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C68C0362-E111-5D7D-56BB-F292BA695DB0}"/>
              </a:ext>
            </a:extLst>
          </p:cNvPr>
          <p:cNvSpPr>
            <a:spLocks noGrp="1"/>
          </p:cNvSpPr>
          <p:nvPr>
            <p:ph type="sldNum" sz="quarter" idx="11"/>
          </p:nvPr>
        </p:nvSpPr>
        <p:spPr/>
        <p:txBody>
          <a:bodyPr/>
          <a:lstStyle>
            <a:lvl1pPr>
              <a:defRPr/>
            </a:lvl1pPr>
          </a:lstStyle>
          <a:p>
            <a:pPr>
              <a:defRPr/>
            </a:pPr>
            <a:fld id="{4C5E757F-1795-44C6-80E5-BA9BA6A3DD8B}" type="slidenum">
              <a:rPr lang="en-GB" altLang="en-US"/>
              <a:pPr>
                <a:defRPr/>
              </a:pPr>
              <a:t>‹#›</a:t>
            </a:fld>
            <a:endParaRPr lang="en-GB" altLang="en-US"/>
          </a:p>
        </p:txBody>
      </p:sp>
    </p:spTree>
    <p:extLst>
      <p:ext uri="{BB962C8B-B14F-4D97-AF65-F5344CB8AC3E}">
        <p14:creationId xmlns:p14="http://schemas.microsoft.com/office/powerpoint/2010/main" val="26713411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DA89159-E21D-4474-6EBC-59CBC069E96A}"/>
              </a:ext>
            </a:extLst>
          </p:cNvPr>
          <p:cNvSpPr>
            <a:spLocks noGrp="1"/>
          </p:cNvSpPr>
          <p:nvPr>
            <p:ph type="dt" sz="half" idx="10"/>
          </p:nvPr>
        </p:nvSpPr>
        <p:spPr/>
        <p:txBody>
          <a:bodyPr/>
          <a:lstStyle>
            <a:lvl1pPr>
              <a:defRPr/>
            </a:lvl1pPr>
          </a:lstStyle>
          <a:p>
            <a:pPr>
              <a:defRPr/>
            </a:pPr>
            <a:fld id="{D8ED19E9-903E-4E14-961B-19C14C13EE6F}"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52D557A3-5EE2-AC61-3F5D-DDF47AB63C3F}"/>
              </a:ext>
            </a:extLst>
          </p:cNvPr>
          <p:cNvSpPr>
            <a:spLocks noGrp="1"/>
          </p:cNvSpPr>
          <p:nvPr>
            <p:ph type="sldNum" sz="quarter" idx="11"/>
          </p:nvPr>
        </p:nvSpPr>
        <p:spPr/>
        <p:txBody>
          <a:bodyPr/>
          <a:lstStyle>
            <a:lvl1pPr>
              <a:defRPr/>
            </a:lvl1pPr>
          </a:lstStyle>
          <a:p>
            <a:pPr>
              <a:defRPr/>
            </a:pPr>
            <a:fld id="{0C11D365-4775-407E-98A0-B768E16FDB84}" type="slidenum">
              <a:rPr lang="en-GB" altLang="en-US"/>
              <a:pPr>
                <a:defRPr/>
              </a:pPr>
              <a:t>‹#›</a:t>
            </a:fld>
            <a:endParaRPr lang="en-GB" altLang="en-US"/>
          </a:p>
        </p:txBody>
      </p:sp>
    </p:spTree>
    <p:extLst>
      <p:ext uri="{BB962C8B-B14F-4D97-AF65-F5344CB8AC3E}">
        <p14:creationId xmlns:p14="http://schemas.microsoft.com/office/powerpoint/2010/main" val="4474119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F955716-8472-4A64-B465-EF63BED3ECA5}"/>
              </a:ext>
            </a:extLst>
          </p:cNvPr>
          <p:cNvSpPr>
            <a:spLocks noGrp="1"/>
          </p:cNvSpPr>
          <p:nvPr>
            <p:ph type="dt" sz="half" idx="10"/>
          </p:nvPr>
        </p:nvSpPr>
        <p:spPr/>
        <p:txBody>
          <a:bodyPr/>
          <a:lstStyle>
            <a:lvl1pPr>
              <a:defRPr/>
            </a:lvl1pPr>
          </a:lstStyle>
          <a:p>
            <a:pPr>
              <a:defRPr/>
            </a:pPr>
            <a:fld id="{18F8F2DD-B81D-4A66-A9AD-0BC87E0B63D2}" type="datetime1">
              <a:rPr lang="en-GB" altLang="en-US"/>
              <a:pPr>
                <a:defRPr/>
              </a:pPr>
              <a:t>13/10/2026</a:t>
            </a:fld>
            <a:endParaRPr lang="en-GB" altLang="en-US" dirty="0"/>
          </a:p>
        </p:txBody>
      </p:sp>
      <p:sp>
        <p:nvSpPr>
          <p:cNvPr id="8" name="Slide Number Placeholder 5">
            <a:extLst>
              <a:ext uri="{FF2B5EF4-FFF2-40B4-BE49-F238E27FC236}">
                <a16:creationId xmlns:a16="http://schemas.microsoft.com/office/drawing/2014/main" id="{8B84B113-72E8-3483-BF39-174F11C26183}"/>
              </a:ext>
            </a:extLst>
          </p:cNvPr>
          <p:cNvSpPr>
            <a:spLocks noGrp="1"/>
          </p:cNvSpPr>
          <p:nvPr>
            <p:ph type="sldNum" sz="quarter" idx="11"/>
          </p:nvPr>
        </p:nvSpPr>
        <p:spPr/>
        <p:txBody>
          <a:bodyPr/>
          <a:lstStyle>
            <a:lvl1pPr>
              <a:defRPr/>
            </a:lvl1pPr>
          </a:lstStyle>
          <a:p>
            <a:pPr>
              <a:defRPr/>
            </a:pPr>
            <a:fld id="{85F04B2A-BC03-4D61-8444-B8C2F0CED7E2}" type="slidenum">
              <a:rPr lang="en-GB" altLang="en-US"/>
              <a:pPr>
                <a:defRPr/>
              </a:pPr>
              <a:t>‹#›</a:t>
            </a:fld>
            <a:endParaRPr lang="en-GB" altLang="en-US"/>
          </a:p>
        </p:txBody>
      </p:sp>
    </p:spTree>
    <p:extLst>
      <p:ext uri="{BB962C8B-B14F-4D97-AF65-F5344CB8AC3E}">
        <p14:creationId xmlns:p14="http://schemas.microsoft.com/office/powerpoint/2010/main" val="31931179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E164F8E2-9755-A407-7E82-360F56AA8CA4}"/>
              </a:ext>
            </a:extLst>
          </p:cNvPr>
          <p:cNvSpPr>
            <a:spLocks noGrp="1"/>
          </p:cNvSpPr>
          <p:nvPr>
            <p:ph type="dt" sz="half" idx="10"/>
          </p:nvPr>
        </p:nvSpPr>
        <p:spPr/>
        <p:txBody>
          <a:bodyPr/>
          <a:lstStyle>
            <a:lvl1pPr>
              <a:defRPr/>
            </a:lvl1pPr>
          </a:lstStyle>
          <a:p>
            <a:pPr>
              <a:defRPr/>
            </a:pPr>
            <a:fld id="{ED2CF3BB-43CA-4BAB-B676-EC97019B982B}" type="datetime1">
              <a:rPr lang="en-GB" altLang="en-US"/>
              <a:pPr>
                <a:defRPr/>
              </a:pPr>
              <a:t>13/10/2026</a:t>
            </a:fld>
            <a:endParaRPr lang="en-GB" altLang="en-US" dirty="0"/>
          </a:p>
        </p:txBody>
      </p:sp>
      <p:sp>
        <p:nvSpPr>
          <p:cNvPr id="4" name="Slide Number Placeholder 5">
            <a:extLst>
              <a:ext uri="{FF2B5EF4-FFF2-40B4-BE49-F238E27FC236}">
                <a16:creationId xmlns:a16="http://schemas.microsoft.com/office/drawing/2014/main" id="{FA07BC16-863A-CDB0-50DD-356DC7070BC9}"/>
              </a:ext>
            </a:extLst>
          </p:cNvPr>
          <p:cNvSpPr>
            <a:spLocks noGrp="1"/>
          </p:cNvSpPr>
          <p:nvPr>
            <p:ph type="sldNum" sz="quarter" idx="11"/>
          </p:nvPr>
        </p:nvSpPr>
        <p:spPr/>
        <p:txBody>
          <a:bodyPr/>
          <a:lstStyle>
            <a:lvl1pPr>
              <a:defRPr/>
            </a:lvl1pPr>
          </a:lstStyle>
          <a:p>
            <a:pPr>
              <a:defRPr/>
            </a:pPr>
            <a:fld id="{9AFC79D0-0021-4D42-8F7B-E9D0E64CED54}" type="slidenum">
              <a:rPr lang="en-GB" altLang="en-US"/>
              <a:pPr>
                <a:defRPr/>
              </a:pPr>
              <a:t>‹#›</a:t>
            </a:fld>
            <a:endParaRPr lang="en-GB" altLang="en-US"/>
          </a:p>
        </p:txBody>
      </p:sp>
    </p:spTree>
    <p:extLst>
      <p:ext uri="{BB962C8B-B14F-4D97-AF65-F5344CB8AC3E}">
        <p14:creationId xmlns:p14="http://schemas.microsoft.com/office/powerpoint/2010/main" val="29851673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B71EB90-E0BA-6A7E-6C01-1A175131D6A8}"/>
              </a:ext>
            </a:extLst>
          </p:cNvPr>
          <p:cNvSpPr>
            <a:spLocks noGrp="1"/>
          </p:cNvSpPr>
          <p:nvPr>
            <p:ph type="dt" sz="half" idx="10"/>
          </p:nvPr>
        </p:nvSpPr>
        <p:spPr/>
        <p:txBody>
          <a:bodyPr/>
          <a:lstStyle>
            <a:lvl1pPr>
              <a:defRPr/>
            </a:lvl1pPr>
          </a:lstStyle>
          <a:p>
            <a:pPr>
              <a:defRPr/>
            </a:pPr>
            <a:fld id="{278FC3E2-E51A-4206-AFB2-27FF3B3CFE7E}" type="datetime1">
              <a:rPr lang="en-GB" altLang="en-US"/>
              <a:pPr>
                <a:defRPr/>
              </a:pPr>
              <a:t>13/10/2026</a:t>
            </a:fld>
            <a:endParaRPr lang="en-GB" altLang="en-US" dirty="0"/>
          </a:p>
        </p:txBody>
      </p:sp>
      <p:sp>
        <p:nvSpPr>
          <p:cNvPr id="3" name="Slide Number Placeholder 5">
            <a:extLst>
              <a:ext uri="{FF2B5EF4-FFF2-40B4-BE49-F238E27FC236}">
                <a16:creationId xmlns:a16="http://schemas.microsoft.com/office/drawing/2014/main" id="{8A3E7F8B-28AE-2DEF-AD02-5042EDDFE968}"/>
              </a:ext>
            </a:extLst>
          </p:cNvPr>
          <p:cNvSpPr>
            <a:spLocks noGrp="1"/>
          </p:cNvSpPr>
          <p:nvPr>
            <p:ph type="sldNum" sz="quarter" idx="11"/>
          </p:nvPr>
        </p:nvSpPr>
        <p:spPr/>
        <p:txBody>
          <a:bodyPr/>
          <a:lstStyle>
            <a:lvl1pPr>
              <a:defRPr/>
            </a:lvl1pPr>
          </a:lstStyle>
          <a:p>
            <a:pPr>
              <a:defRPr/>
            </a:pPr>
            <a:fld id="{0595B400-E07D-4169-B1C2-7A7AB951AFA3}" type="slidenum">
              <a:rPr lang="en-GB" altLang="en-US"/>
              <a:pPr>
                <a:defRPr/>
              </a:pPr>
              <a:t>‹#›</a:t>
            </a:fld>
            <a:endParaRPr lang="en-GB" altLang="en-US"/>
          </a:p>
        </p:txBody>
      </p:sp>
    </p:spTree>
    <p:extLst>
      <p:ext uri="{BB962C8B-B14F-4D97-AF65-F5344CB8AC3E}">
        <p14:creationId xmlns:p14="http://schemas.microsoft.com/office/powerpoint/2010/main" val="40878860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8857C5B-FA77-5C6A-EBA1-6F02A3BFBC75}"/>
              </a:ext>
            </a:extLst>
          </p:cNvPr>
          <p:cNvSpPr>
            <a:spLocks noGrp="1"/>
          </p:cNvSpPr>
          <p:nvPr>
            <p:ph type="dt" sz="half" idx="10"/>
          </p:nvPr>
        </p:nvSpPr>
        <p:spPr/>
        <p:txBody>
          <a:bodyPr/>
          <a:lstStyle>
            <a:lvl1pPr>
              <a:defRPr/>
            </a:lvl1pPr>
          </a:lstStyle>
          <a:p>
            <a:pPr>
              <a:defRPr/>
            </a:pPr>
            <a:fld id="{33734BBF-208E-4C9C-A07F-F48AEAF702E8}"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3B7C98BA-D700-7298-F7B8-CC626D096D27}"/>
              </a:ext>
            </a:extLst>
          </p:cNvPr>
          <p:cNvSpPr>
            <a:spLocks noGrp="1"/>
          </p:cNvSpPr>
          <p:nvPr>
            <p:ph type="sldNum" sz="quarter" idx="11"/>
          </p:nvPr>
        </p:nvSpPr>
        <p:spPr/>
        <p:txBody>
          <a:bodyPr/>
          <a:lstStyle>
            <a:lvl1pPr>
              <a:defRPr/>
            </a:lvl1pPr>
          </a:lstStyle>
          <a:p>
            <a:pPr>
              <a:defRPr/>
            </a:pPr>
            <a:fld id="{338A92ED-DDE8-4193-9047-BAB5394F8801}" type="slidenum">
              <a:rPr lang="en-GB" altLang="en-US"/>
              <a:pPr>
                <a:defRPr/>
              </a:pPr>
              <a:t>‹#›</a:t>
            </a:fld>
            <a:endParaRPr lang="en-GB" altLang="en-US"/>
          </a:p>
        </p:txBody>
      </p:sp>
    </p:spTree>
    <p:extLst>
      <p:ext uri="{BB962C8B-B14F-4D97-AF65-F5344CB8AC3E}">
        <p14:creationId xmlns:p14="http://schemas.microsoft.com/office/powerpoint/2010/main" val="29875107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92F7057-7430-0559-2962-9F6555D65B1B}"/>
              </a:ext>
            </a:extLst>
          </p:cNvPr>
          <p:cNvSpPr>
            <a:spLocks noGrp="1"/>
          </p:cNvSpPr>
          <p:nvPr>
            <p:ph type="dt" sz="half" idx="10"/>
          </p:nvPr>
        </p:nvSpPr>
        <p:spPr/>
        <p:txBody>
          <a:bodyPr/>
          <a:lstStyle>
            <a:lvl1pPr>
              <a:defRPr/>
            </a:lvl1pPr>
          </a:lstStyle>
          <a:p>
            <a:pPr>
              <a:defRPr/>
            </a:pPr>
            <a:fld id="{0F29B048-B278-47C2-922F-7680D123EB60}"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B9BA9A75-9516-F15B-091E-EAEF56472F76}"/>
              </a:ext>
            </a:extLst>
          </p:cNvPr>
          <p:cNvSpPr>
            <a:spLocks noGrp="1"/>
          </p:cNvSpPr>
          <p:nvPr>
            <p:ph type="sldNum" sz="quarter" idx="11"/>
          </p:nvPr>
        </p:nvSpPr>
        <p:spPr/>
        <p:txBody>
          <a:bodyPr/>
          <a:lstStyle>
            <a:lvl1pPr>
              <a:defRPr/>
            </a:lvl1pPr>
          </a:lstStyle>
          <a:p>
            <a:pPr>
              <a:defRPr/>
            </a:pPr>
            <a:fld id="{7DBE2535-478A-44A4-A28D-7704C50D9A8D}" type="slidenum">
              <a:rPr lang="en-GB" altLang="en-US"/>
              <a:pPr>
                <a:defRPr/>
              </a:pPr>
              <a:t>‹#›</a:t>
            </a:fld>
            <a:endParaRPr lang="en-GB" altLang="en-US"/>
          </a:p>
        </p:txBody>
      </p:sp>
    </p:spTree>
    <p:extLst>
      <p:ext uri="{BB962C8B-B14F-4D97-AF65-F5344CB8AC3E}">
        <p14:creationId xmlns:p14="http://schemas.microsoft.com/office/powerpoint/2010/main" val="25731041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F3C5BD-3107-4E41-E8FB-164E1641723C}"/>
              </a:ext>
            </a:extLst>
          </p:cNvPr>
          <p:cNvSpPr>
            <a:spLocks noGrp="1"/>
          </p:cNvSpPr>
          <p:nvPr>
            <p:ph type="dt" sz="half" idx="10"/>
          </p:nvPr>
        </p:nvSpPr>
        <p:spPr/>
        <p:txBody>
          <a:bodyPr/>
          <a:lstStyle>
            <a:lvl1pPr>
              <a:defRPr/>
            </a:lvl1pPr>
          </a:lstStyle>
          <a:p>
            <a:pPr>
              <a:defRPr/>
            </a:pPr>
            <a:fld id="{87220F49-7B5C-4929-9F48-07BD33AB97E6}"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5948D224-1A40-40DB-9506-E7470C924825}"/>
              </a:ext>
            </a:extLst>
          </p:cNvPr>
          <p:cNvSpPr>
            <a:spLocks noGrp="1"/>
          </p:cNvSpPr>
          <p:nvPr>
            <p:ph type="sldNum" sz="quarter" idx="11"/>
          </p:nvPr>
        </p:nvSpPr>
        <p:spPr/>
        <p:txBody>
          <a:bodyPr/>
          <a:lstStyle>
            <a:lvl1pPr>
              <a:defRPr/>
            </a:lvl1pPr>
          </a:lstStyle>
          <a:p>
            <a:pPr>
              <a:defRPr/>
            </a:pPr>
            <a:fld id="{1D08F1A4-CAFF-476F-BAD4-A7F97397C3AD}" type="slidenum">
              <a:rPr lang="en-GB" altLang="en-US"/>
              <a:pPr>
                <a:defRPr/>
              </a:pPr>
              <a:t>‹#›</a:t>
            </a:fld>
            <a:endParaRPr lang="en-GB" altLang="en-US"/>
          </a:p>
        </p:txBody>
      </p:sp>
    </p:spTree>
    <p:extLst>
      <p:ext uri="{BB962C8B-B14F-4D97-AF65-F5344CB8AC3E}">
        <p14:creationId xmlns:p14="http://schemas.microsoft.com/office/powerpoint/2010/main" val="21248901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A719BD-BFE7-9606-C049-040C23E39B0C}"/>
              </a:ext>
            </a:extLst>
          </p:cNvPr>
          <p:cNvSpPr>
            <a:spLocks noGrp="1"/>
          </p:cNvSpPr>
          <p:nvPr>
            <p:ph type="dt" sz="half" idx="10"/>
          </p:nvPr>
        </p:nvSpPr>
        <p:spPr/>
        <p:txBody>
          <a:bodyPr/>
          <a:lstStyle>
            <a:lvl1pPr>
              <a:defRPr/>
            </a:lvl1pPr>
          </a:lstStyle>
          <a:p>
            <a:pPr>
              <a:defRPr/>
            </a:pPr>
            <a:fld id="{45366B3F-2886-4305-B6A3-92052B245201}"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71412C0C-D32B-6F9D-B5F7-92638ED50DFB}"/>
              </a:ext>
            </a:extLst>
          </p:cNvPr>
          <p:cNvSpPr>
            <a:spLocks noGrp="1"/>
          </p:cNvSpPr>
          <p:nvPr>
            <p:ph type="sldNum" sz="quarter" idx="11"/>
          </p:nvPr>
        </p:nvSpPr>
        <p:spPr/>
        <p:txBody>
          <a:bodyPr/>
          <a:lstStyle>
            <a:lvl1pPr>
              <a:defRPr/>
            </a:lvl1pPr>
          </a:lstStyle>
          <a:p>
            <a:pPr>
              <a:defRPr/>
            </a:pPr>
            <a:fld id="{D6DEE586-B9B2-4DD7-A67D-E54BFBA55106}" type="slidenum">
              <a:rPr lang="en-GB" altLang="en-US"/>
              <a:pPr>
                <a:defRPr/>
              </a:pPr>
              <a:t>‹#›</a:t>
            </a:fld>
            <a:endParaRPr lang="en-GB" altLang="en-US"/>
          </a:p>
        </p:txBody>
      </p:sp>
    </p:spTree>
    <p:extLst>
      <p:ext uri="{BB962C8B-B14F-4D97-AF65-F5344CB8AC3E}">
        <p14:creationId xmlns:p14="http://schemas.microsoft.com/office/powerpoint/2010/main" val="12225730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1EC711-E663-2FD9-4B2E-5DAAB84294AC}"/>
              </a:ext>
            </a:extLst>
          </p:cNvPr>
          <p:cNvSpPr>
            <a:spLocks noGrp="1"/>
          </p:cNvSpPr>
          <p:nvPr>
            <p:ph type="dt" sz="half" idx="10"/>
          </p:nvPr>
        </p:nvSpPr>
        <p:spPr>
          <a:xfrm>
            <a:off x="527051" y="6524626"/>
            <a:ext cx="1295400" cy="219075"/>
          </a:xfrm>
        </p:spPr>
        <p:txBody>
          <a:bodyPr/>
          <a:lstStyle>
            <a:lvl1pPr>
              <a:defRPr/>
            </a:lvl1pPr>
          </a:lstStyle>
          <a:p>
            <a:pPr>
              <a:defRPr/>
            </a:pPr>
            <a:fld id="{21D6DEED-EC0E-4457-89A8-6551E9BFB28E}" type="datetime1">
              <a:rPr lang="en-GB" altLang="en-US"/>
              <a:pPr>
                <a:defRPr/>
              </a:pPr>
              <a:t>13/10/2026</a:t>
            </a:fld>
            <a:endParaRPr lang="en-GB" altLang="en-US" dirty="0"/>
          </a:p>
        </p:txBody>
      </p:sp>
      <p:sp>
        <p:nvSpPr>
          <p:cNvPr id="5" name="Footer Placeholder 4">
            <a:extLst>
              <a:ext uri="{FF2B5EF4-FFF2-40B4-BE49-F238E27FC236}">
                <a16:creationId xmlns:a16="http://schemas.microsoft.com/office/drawing/2014/main" id="{F191AD83-ED10-32B6-0129-77709558A457}"/>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92E95283-2131-A57A-C914-7140E177C205}"/>
              </a:ext>
            </a:extLst>
          </p:cNvPr>
          <p:cNvSpPr>
            <a:spLocks noGrp="1"/>
          </p:cNvSpPr>
          <p:nvPr>
            <p:ph type="sldNum" sz="quarter" idx="12"/>
          </p:nvPr>
        </p:nvSpPr>
        <p:spPr/>
        <p:txBody>
          <a:bodyPr/>
          <a:lstStyle>
            <a:lvl1pPr>
              <a:defRPr/>
            </a:lvl1pPr>
          </a:lstStyle>
          <a:p>
            <a:pPr>
              <a:defRPr/>
            </a:pPr>
            <a:fld id="{C7287379-248E-4B08-98E7-D127094F0140}" type="slidenum">
              <a:rPr lang="en-GB" altLang="en-US"/>
              <a:pPr>
                <a:defRPr/>
              </a:pPr>
              <a:t>‹#›</a:t>
            </a:fld>
            <a:endParaRPr lang="en-GB" altLang="en-US"/>
          </a:p>
        </p:txBody>
      </p:sp>
    </p:spTree>
    <p:extLst>
      <p:ext uri="{BB962C8B-B14F-4D97-AF65-F5344CB8AC3E}">
        <p14:creationId xmlns:p14="http://schemas.microsoft.com/office/powerpoint/2010/main" val="17194273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8C6E98-F388-4BB2-D519-72C6651539C3}"/>
              </a:ext>
            </a:extLst>
          </p:cNvPr>
          <p:cNvSpPr>
            <a:spLocks noGrp="1"/>
          </p:cNvSpPr>
          <p:nvPr>
            <p:ph type="dt" sz="half" idx="10"/>
          </p:nvPr>
        </p:nvSpPr>
        <p:spPr/>
        <p:txBody>
          <a:bodyPr/>
          <a:lstStyle>
            <a:lvl1pPr>
              <a:defRPr/>
            </a:lvl1pPr>
          </a:lstStyle>
          <a:p>
            <a:pPr>
              <a:defRPr/>
            </a:pPr>
            <a:fld id="{A8B2F3E8-363B-428D-ACD4-B6410E1904D8}" type="datetime1">
              <a:rPr lang="en-GB" altLang="en-US"/>
              <a:pPr>
                <a:defRPr/>
              </a:pPr>
              <a:t>13/10/2026</a:t>
            </a:fld>
            <a:endParaRPr lang="en-GB" altLang="en-US" dirty="0"/>
          </a:p>
        </p:txBody>
      </p:sp>
      <p:sp>
        <p:nvSpPr>
          <p:cNvPr id="5" name="Footer Placeholder 4">
            <a:extLst>
              <a:ext uri="{FF2B5EF4-FFF2-40B4-BE49-F238E27FC236}">
                <a16:creationId xmlns:a16="http://schemas.microsoft.com/office/drawing/2014/main" id="{81837773-CB2A-27B8-EA02-787EECDABAF5}"/>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294CBAEF-D240-AEFE-ABB3-6CCB5017E71A}"/>
              </a:ext>
            </a:extLst>
          </p:cNvPr>
          <p:cNvSpPr>
            <a:spLocks noGrp="1"/>
          </p:cNvSpPr>
          <p:nvPr>
            <p:ph type="sldNum" sz="quarter" idx="12"/>
          </p:nvPr>
        </p:nvSpPr>
        <p:spPr/>
        <p:txBody>
          <a:bodyPr/>
          <a:lstStyle>
            <a:lvl1pPr>
              <a:defRPr/>
            </a:lvl1pPr>
          </a:lstStyle>
          <a:p>
            <a:pPr>
              <a:defRPr/>
            </a:pPr>
            <a:fld id="{8E6965F5-C94B-4B56-AAA2-5ACF769665B3}" type="slidenum">
              <a:rPr lang="en-GB" altLang="en-US"/>
              <a:pPr>
                <a:defRPr/>
              </a:pPr>
              <a:t>‹#›</a:t>
            </a:fld>
            <a:endParaRPr lang="en-GB" altLang="en-US"/>
          </a:p>
        </p:txBody>
      </p:sp>
    </p:spTree>
    <p:extLst>
      <p:ext uri="{BB962C8B-B14F-4D97-AF65-F5344CB8AC3E}">
        <p14:creationId xmlns:p14="http://schemas.microsoft.com/office/powerpoint/2010/main" val="19813136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A3F0223-0BE1-C3A8-3C4F-4617344D55D3}"/>
              </a:ext>
            </a:extLst>
          </p:cNvPr>
          <p:cNvSpPr>
            <a:spLocks noGrp="1"/>
          </p:cNvSpPr>
          <p:nvPr>
            <p:ph type="dt" sz="half" idx="10"/>
          </p:nvPr>
        </p:nvSpPr>
        <p:spPr/>
        <p:txBody>
          <a:bodyPr/>
          <a:lstStyle>
            <a:lvl1pPr>
              <a:defRPr/>
            </a:lvl1pPr>
          </a:lstStyle>
          <a:p>
            <a:pPr>
              <a:defRPr/>
            </a:pPr>
            <a:fld id="{8DD9D932-2F3E-4F42-A3AF-D2B3188A5F0C}"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CBE780D5-3EA6-86BC-18F4-6F1686F48A89}"/>
              </a:ext>
            </a:extLst>
          </p:cNvPr>
          <p:cNvSpPr>
            <a:spLocks noGrp="1"/>
          </p:cNvSpPr>
          <p:nvPr>
            <p:ph type="sldNum" sz="quarter" idx="11"/>
          </p:nvPr>
        </p:nvSpPr>
        <p:spPr/>
        <p:txBody>
          <a:bodyPr/>
          <a:lstStyle>
            <a:lvl1pPr>
              <a:defRPr/>
            </a:lvl1pPr>
          </a:lstStyle>
          <a:p>
            <a:pPr>
              <a:defRPr/>
            </a:pPr>
            <a:fld id="{3698FF76-3C3B-42EB-8EF2-D088F6961C89}" type="slidenum">
              <a:rPr lang="en-GB" altLang="en-US"/>
              <a:pPr>
                <a:defRPr/>
              </a:pPr>
              <a:t>‹#›</a:t>
            </a:fld>
            <a:endParaRPr lang="en-GB" altLang="en-US"/>
          </a:p>
        </p:txBody>
      </p:sp>
    </p:spTree>
    <p:extLst>
      <p:ext uri="{BB962C8B-B14F-4D97-AF65-F5344CB8AC3E}">
        <p14:creationId xmlns:p14="http://schemas.microsoft.com/office/powerpoint/2010/main" val="31382384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A6DB8B5-B708-2C47-25DF-F22CAE091909}"/>
              </a:ext>
            </a:extLst>
          </p:cNvPr>
          <p:cNvSpPr>
            <a:spLocks noGrp="1"/>
          </p:cNvSpPr>
          <p:nvPr>
            <p:ph type="dt" sz="half" idx="10"/>
          </p:nvPr>
        </p:nvSpPr>
        <p:spPr/>
        <p:txBody>
          <a:bodyPr/>
          <a:lstStyle>
            <a:lvl1pPr>
              <a:defRPr/>
            </a:lvl1pPr>
          </a:lstStyle>
          <a:p>
            <a:pPr>
              <a:defRPr/>
            </a:pPr>
            <a:fld id="{70325EE8-8DF2-428E-A537-A3B26EAFCA7C}"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BC43B3C9-4EED-B440-D939-1B1D9C322779}"/>
              </a:ext>
            </a:extLst>
          </p:cNvPr>
          <p:cNvSpPr>
            <a:spLocks noGrp="1"/>
          </p:cNvSpPr>
          <p:nvPr>
            <p:ph type="sldNum" sz="quarter" idx="11"/>
          </p:nvPr>
        </p:nvSpPr>
        <p:spPr/>
        <p:txBody>
          <a:bodyPr/>
          <a:lstStyle>
            <a:lvl1pPr>
              <a:defRPr/>
            </a:lvl1pPr>
          </a:lstStyle>
          <a:p>
            <a:pPr>
              <a:defRPr/>
            </a:pPr>
            <a:fld id="{B4F14388-3244-40FB-8CF5-F2106E64DF6F}" type="slidenum">
              <a:rPr lang="en-GB" altLang="en-US"/>
              <a:pPr>
                <a:defRPr/>
              </a:pPr>
              <a:t>‹#›</a:t>
            </a:fld>
            <a:endParaRPr lang="en-GB" altLang="en-US"/>
          </a:p>
        </p:txBody>
      </p:sp>
    </p:spTree>
    <p:extLst>
      <p:ext uri="{BB962C8B-B14F-4D97-AF65-F5344CB8AC3E}">
        <p14:creationId xmlns:p14="http://schemas.microsoft.com/office/powerpoint/2010/main" val="369382620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09598D2-04C4-AF14-40A4-366F43DD7E33}"/>
              </a:ext>
            </a:extLst>
          </p:cNvPr>
          <p:cNvSpPr>
            <a:spLocks noGrp="1"/>
          </p:cNvSpPr>
          <p:nvPr>
            <p:ph type="dt" sz="half" idx="10"/>
          </p:nvPr>
        </p:nvSpPr>
        <p:spPr/>
        <p:txBody>
          <a:bodyPr/>
          <a:lstStyle>
            <a:lvl1pPr>
              <a:defRPr/>
            </a:lvl1pPr>
          </a:lstStyle>
          <a:p>
            <a:pPr>
              <a:defRPr/>
            </a:pPr>
            <a:fld id="{768118FA-2C75-4363-B6DE-9C874799F0CE}" type="datetime1">
              <a:rPr lang="en-GB" altLang="en-US"/>
              <a:pPr>
                <a:defRPr/>
              </a:pPr>
              <a:t>13/10/2026</a:t>
            </a:fld>
            <a:endParaRPr lang="en-GB" altLang="en-US" dirty="0"/>
          </a:p>
        </p:txBody>
      </p:sp>
      <p:sp>
        <p:nvSpPr>
          <p:cNvPr id="8" name="Slide Number Placeholder 5">
            <a:extLst>
              <a:ext uri="{FF2B5EF4-FFF2-40B4-BE49-F238E27FC236}">
                <a16:creationId xmlns:a16="http://schemas.microsoft.com/office/drawing/2014/main" id="{C28F720B-FF20-4950-399B-B1725C050C8D}"/>
              </a:ext>
            </a:extLst>
          </p:cNvPr>
          <p:cNvSpPr>
            <a:spLocks noGrp="1"/>
          </p:cNvSpPr>
          <p:nvPr>
            <p:ph type="sldNum" sz="quarter" idx="11"/>
          </p:nvPr>
        </p:nvSpPr>
        <p:spPr/>
        <p:txBody>
          <a:bodyPr/>
          <a:lstStyle>
            <a:lvl1pPr>
              <a:defRPr/>
            </a:lvl1pPr>
          </a:lstStyle>
          <a:p>
            <a:pPr>
              <a:defRPr/>
            </a:pPr>
            <a:fld id="{8C970DDB-2154-4E4C-BCA0-B169A8C1CA6F}" type="slidenum">
              <a:rPr lang="en-GB" altLang="en-US"/>
              <a:pPr>
                <a:defRPr/>
              </a:pPr>
              <a:t>‹#›</a:t>
            </a:fld>
            <a:endParaRPr lang="en-GB" altLang="en-US"/>
          </a:p>
        </p:txBody>
      </p:sp>
    </p:spTree>
    <p:extLst>
      <p:ext uri="{BB962C8B-B14F-4D97-AF65-F5344CB8AC3E}">
        <p14:creationId xmlns:p14="http://schemas.microsoft.com/office/powerpoint/2010/main" val="31914908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24788A3-7FFA-3579-D60A-4C28855CB2C8}"/>
              </a:ext>
            </a:extLst>
          </p:cNvPr>
          <p:cNvSpPr>
            <a:spLocks noGrp="1"/>
          </p:cNvSpPr>
          <p:nvPr>
            <p:ph type="dt" sz="half" idx="10"/>
          </p:nvPr>
        </p:nvSpPr>
        <p:spPr/>
        <p:txBody>
          <a:bodyPr/>
          <a:lstStyle>
            <a:lvl1pPr>
              <a:defRPr/>
            </a:lvl1pPr>
          </a:lstStyle>
          <a:p>
            <a:pPr>
              <a:defRPr/>
            </a:pPr>
            <a:fld id="{98412A5B-7953-428A-A134-0DDAC3C36FF6}" type="datetime1">
              <a:rPr lang="en-GB" altLang="en-US"/>
              <a:pPr>
                <a:defRPr/>
              </a:pPr>
              <a:t>13/10/2026</a:t>
            </a:fld>
            <a:endParaRPr lang="en-GB" altLang="en-US" dirty="0"/>
          </a:p>
        </p:txBody>
      </p:sp>
      <p:sp>
        <p:nvSpPr>
          <p:cNvPr id="4" name="Slide Number Placeholder 5">
            <a:extLst>
              <a:ext uri="{FF2B5EF4-FFF2-40B4-BE49-F238E27FC236}">
                <a16:creationId xmlns:a16="http://schemas.microsoft.com/office/drawing/2014/main" id="{94700DB3-87CE-AC9C-73BA-0B6EBB1AFF4B}"/>
              </a:ext>
            </a:extLst>
          </p:cNvPr>
          <p:cNvSpPr>
            <a:spLocks noGrp="1"/>
          </p:cNvSpPr>
          <p:nvPr>
            <p:ph type="sldNum" sz="quarter" idx="11"/>
          </p:nvPr>
        </p:nvSpPr>
        <p:spPr/>
        <p:txBody>
          <a:bodyPr/>
          <a:lstStyle>
            <a:lvl1pPr>
              <a:defRPr/>
            </a:lvl1pPr>
          </a:lstStyle>
          <a:p>
            <a:pPr>
              <a:defRPr/>
            </a:pPr>
            <a:fld id="{C4CF431E-F333-44B1-A2DF-EF05130A9976}" type="slidenum">
              <a:rPr lang="en-GB" altLang="en-US"/>
              <a:pPr>
                <a:defRPr/>
              </a:pPr>
              <a:t>‹#›</a:t>
            </a:fld>
            <a:endParaRPr lang="en-GB" altLang="en-US"/>
          </a:p>
        </p:txBody>
      </p:sp>
    </p:spTree>
    <p:extLst>
      <p:ext uri="{BB962C8B-B14F-4D97-AF65-F5344CB8AC3E}">
        <p14:creationId xmlns:p14="http://schemas.microsoft.com/office/powerpoint/2010/main" val="10996784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B721238-B2E8-5096-0F70-1C8B6D70E559}"/>
              </a:ext>
            </a:extLst>
          </p:cNvPr>
          <p:cNvSpPr>
            <a:spLocks noGrp="1"/>
          </p:cNvSpPr>
          <p:nvPr>
            <p:ph type="dt" sz="half" idx="10"/>
          </p:nvPr>
        </p:nvSpPr>
        <p:spPr/>
        <p:txBody>
          <a:bodyPr/>
          <a:lstStyle>
            <a:lvl1pPr>
              <a:defRPr/>
            </a:lvl1pPr>
          </a:lstStyle>
          <a:p>
            <a:pPr>
              <a:defRPr/>
            </a:pPr>
            <a:fld id="{4E693990-788A-4604-908A-28CE88796672}" type="datetime1">
              <a:rPr lang="en-GB" altLang="en-US"/>
              <a:pPr>
                <a:defRPr/>
              </a:pPr>
              <a:t>13/10/2026</a:t>
            </a:fld>
            <a:endParaRPr lang="en-GB" altLang="en-US" dirty="0"/>
          </a:p>
        </p:txBody>
      </p:sp>
      <p:sp>
        <p:nvSpPr>
          <p:cNvPr id="3" name="Slide Number Placeholder 5">
            <a:extLst>
              <a:ext uri="{FF2B5EF4-FFF2-40B4-BE49-F238E27FC236}">
                <a16:creationId xmlns:a16="http://schemas.microsoft.com/office/drawing/2014/main" id="{4D4E91AE-22BD-3496-8C75-54B0DF0FB013}"/>
              </a:ext>
            </a:extLst>
          </p:cNvPr>
          <p:cNvSpPr>
            <a:spLocks noGrp="1"/>
          </p:cNvSpPr>
          <p:nvPr>
            <p:ph type="sldNum" sz="quarter" idx="11"/>
          </p:nvPr>
        </p:nvSpPr>
        <p:spPr/>
        <p:txBody>
          <a:bodyPr/>
          <a:lstStyle>
            <a:lvl1pPr>
              <a:defRPr/>
            </a:lvl1pPr>
          </a:lstStyle>
          <a:p>
            <a:pPr>
              <a:defRPr/>
            </a:pPr>
            <a:fld id="{52F7CCF9-43FD-41C1-8880-40A8CDE935BA}" type="slidenum">
              <a:rPr lang="en-GB" altLang="en-US"/>
              <a:pPr>
                <a:defRPr/>
              </a:pPr>
              <a:t>‹#›</a:t>
            </a:fld>
            <a:endParaRPr lang="en-GB" altLang="en-US"/>
          </a:p>
        </p:txBody>
      </p:sp>
    </p:spTree>
    <p:extLst>
      <p:ext uri="{BB962C8B-B14F-4D97-AF65-F5344CB8AC3E}">
        <p14:creationId xmlns:p14="http://schemas.microsoft.com/office/powerpoint/2010/main" val="23541843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1C7F6E-3614-3D1F-C966-3101E9FF0B7B}"/>
              </a:ext>
            </a:extLst>
          </p:cNvPr>
          <p:cNvSpPr>
            <a:spLocks noGrp="1"/>
          </p:cNvSpPr>
          <p:nvPr>
            <p:ph type="dt" sz="half" idx="10"/>
          </p:nvPr>
        </p:nvSpPr>
        <p:spPr/>
        <p:txBody>
          <a:bodyPr/>
          <a:lstStyle>
            <a:lvl1pPr>
              <a:defRPr/>
            </a:lvl1pPr>
          </a:lstStyle>
          <a:p>
            <a:pPr>
              <a:defRPr/>
            </a:pPr>
            <a:fld id="{D58DE812-3547-499D-AD19-0FFB9C00D61D}"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6D56F7E2-91B6-796F-1D53-10AEF1FE0EE6}"/>
              </a:ext>
            </a:extLst>
          </p:cNvPr>
          <p:cNvSpPr>
            <a:spLocks noGrp="1"/>
          </p:cNvSpPr>
          <p:nvPr>
            <p:ph type="sldNum" sz="quarter" idx="11"/>
          </p:nvPr>
        </p:nvSpPr>
        <p:spPr/>
        <p:txBody>
          <a:bodyPr/>
          <a:lstStyle>
            <a:lvl1pPr>
              <a:defRPr/>
            </a:lvl1pPr>
          </a:lstStyle>
          <a:p>
            <a:pPr>
              <a:defRPr/>
            </a:pPr>
            <a:fld id="{A33C4885-F2A4-488F-AD92-0AD65CC64F7C}" type="slidenum">
              <a:rPr lang="en-GB" altLang="en-US"/>
              <a:pPr>
                <a:defRPr/>
              </a:pPr>
              <a:t>‹#›</a:t>
            </a:fld>
            <a:endParaRPr lang="en-GB" altLang="en-US"/>
          </a:p>
        </p:txBody>
      </p:sp>
    </p:spTree>
    <p:extLst>
      <p:ext uri="{BB962C8B-B14F-4D97-AF65-F5344CB8AC3E}">
        <p14:creationId xmlns:p14="http://schemas.microsoft.com/office/powerpoint/2010/main" val="22487571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869811F-531F-0F7B-C2C4-6A6470663D74}"/>
              </a:ext>
            </a:extLst>
          </p:cNvPr>
          <p:cNvSpPr>
            <a:spLocks noGrp="1"/>
          </p:cNvSpPr>
          <p:nvPr>
            <p:ph type="dt" sz="half" idx="10"/>
          </p:nvPr>
        </p:nvSpPr>
        <p:spPr/>
        <p:txBody>
          <a:bodyPr/>
          <a:lstStyle>
            <a:lvl1pPr>
              <a:defRPr/>
            </a:lvl1pPr>
          </a:lstStyle>
          <a:p>
            <a:pPr>
              <a:defRPr/>
            </a:pPr>
            <a:fld id="{4063F736-0A47-4276-8FDC-1A4C82534F53}"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254BF3E7-A828-3C41-4DF1-BE3F1F36148D}"/>
              </a:ext>
            </a:extLst>
          </p:cNvPr>
          <p:cNvSpPr>
            <a:spLocks noGrp="1"/>
          </p:cNvSpPr>
          <p:nvPr>
            <p:ph type="sldNum" sz="quarter" idx="11"/>
          </p:nvPr>
        </p:nvSpPr>
        <p:spPr/>
        <p:txBody>
          <a:bodyPr/>
          <a:lstStyle>
            <a:lvl1pPr>
              <a:defRPr/>
            </a:lvl1pPr>
          </a:lstStyle>
          <a:p>
            <a:pPr>
              <a:defRPr/>
            </a:pPr>
            <a:fld id="{53E6D001-17EE-4D59-BB05-29BB3D325DE6}" type="slidenum">
              <a:rPr lang="en-GB" altLang="en-US"/>
              <a:pPr>
                <a:defRPr/>
              </a:pPr>
              <a:t>‹#›</a:t>
            </a:fld>
            <a:endParaRPr lang="en-GB" altLang="en-US"/>
          </a:p>
        </p:txBody>
      </p:sp>
    </p:spTree>
    <p:extLst>
      <p:ext uri="{BB962C8B-B14F-4D97-AF65-F5344CB8AC3E}">
        <p14:creationId xmlns:p14="http://schemas.microsoft.com/office/powerpoint/2010/main" val="12170627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BDB4E1-D539-4B8B-4A5B-44B095D1B570}"/>
              </a:ext>
            </a:extLst>
          </p:cNvPr>
          <p:cNvSpPr>
            <a:spLocks noGrp="1"/>
          </p:cNvSpPr>
          <p:nvPr>
            <p:ph type="dt" sz="half" idx="10"/>
          </p:nvPr>
        </p:nvSpPr>
        <p:spPr/>
        <p:txBody>
          <a:bodyPr/>
          <a:lstStyle>
            <a:lvl1pPr>
              <a:defRPr/>
            </a:lvl1pPr>
          </a:lstStyle>
          <a:p>
            <a:pPr>
              <a:defRPr/>
            </a:pPr>
            <a:fld id="{1541B83A-3572-4850-9916-B895C0B542E0}"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93F4B909-2724-43DC-4EBB-4D28297875FF}"/>
              </a:ext>
            </a:extLst>
          </p:cNvPr>
          <p:cNvSpPr>
            <a:spLocks noGrp="1"/>
          </p:cNvSpPr>
          <p:nvPr>
            <p:ph type="sldNum" sz="quarter" idx="11"/>
          </p:nvPr>
        </p:nvSpPr>
        <p:spPr/>
        <p:txBody>
          <a:bodyPr/>
          <a:lstStyle>
            <a:lvl1pPr>
              <a:defRPr/>
            </a:lvl1pPr>
          </a:lstStyle>
          <a:p>
            <a:pPr>
              <a:defRPr/>
            </a:pPr>
            <a:fld id="{803C5A0A-4D9B-4E64-A4D3-E987F6469176}" type="slidenum">
              <a:rPr lang="en-GB" altLang="en-US"/>
              <a:pPr>
                <a:defRPr/>
              </a:pPr>
              <a:t>‹#›</a:t>
            </a:fld>
            <a:endParaRPr lang="en-GB" altLang="en-US"/>
          </a:p>
        </p:txBody>
      </p:sp>
    </p:spTree>
    <p:extLst>
      <p:ext uri="{BB962C8B-B14F-4D97-AF65-F5344CB8AC3E}">
        <p14:creationId xmlns:p14="http://schemas.microsoft.com/office/powerpoint/2010/main" val="276937450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EE81F4-9857-DDB0-5723-BBA495DB56D0}"/>
              </a:ext>
            </a:extLst>
          </p:cNvPr>
          <p:cNvSpPr>
            <a:spLocks noGrp="1"/>
          </p:cNvSpPr>
          <p:nvPr>
            <p:ph type="dt" sz="half" idx="10"/>
          </p:nvPr>
        </p:nvSpPr>
        <p:spPr/>
        <p:txBody>
          <a:bodyPr/>
          <a:lstStyle>
            <a:lvl1pPr>
              <a:defRPr/>
            </a:lvl1pPr>
          </a:lstStyle>
          <a:p>
            <a:pPr>
              <a:defRPr/>
            </a:pPr>
            <a:fld id="{056F3B9B-0BD3-43C5-94D7-3C2391610EB9}"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D34ACBDF-42B1-D07C-15B2-E4A24BDC60F6}"/>
              </a:ext>
            </a:extLst>
          </p:cNvPr>
          <p:cNvSpPr>
            <a:spLocks noGrp="1"/>
          </p:cNvSpPr>
          <p:nvPr>
            <p:ph type="sldNum" sz="quarter" idx="11"/>
          </p:nvPr>
        </p:nvSpPr>
        <p:spPr/>
        <p:txBody>
          <a:bodyPr/>
          <a:lstStyle>
            <a:lvl1pPr>
              <a:defRPr/>
            </a:lvl1pPr>
          </a:lstStyle>
          <a:p>
            <a:pPr>
              <a:defRPr/>
            </a:pPr>
            <a:fld id="{E5C619AE-4C86-4B5A-B529-5B0283274EAF}" type="slidenum">
              <a:rPr lang="en-GB" altLang="en-US"/>
              <a:pPr>
                <a:defRPr/>
              </a:pPr>
              <a:t>‹#›</a:t>
            </a:fld>
            <a:endParaRPr lang="en-GB" altLang="en-US"/>
          </a:p>
        </p:txBody>
      </p:sp>
    </p:spTree>
    <p:extLst>
      <p:ext uri="{BB962C8B-B14F-4D97-AF65-F5344CB8AC3E}">
        <p14:creationId xmlns:p14="http://schemas.microsoft.com/office/powerpoint/2010/main" val="36572808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13/10/2026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9000205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2485591-79DF-8F7C-266B-0283F48D6DD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4474D8AC-449A-C395-CAC2-50330120D3DE}"/>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6978FC8-C256-BDB2-B3D1-EE6630C943BD}"/>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4843120B-CD0E-4121-BC0E-AE7FA5DE7E55}"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1F699BA7-334A-1398-7738-CBB38EA976C0}"/>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C6D5EC9D-F4C8-49E7-8EA4-2C9626DE5C97}" type="slidenum">
              <a:rPr lang="en-GB" altLang="en-US"/>
              <a:pPr>
                <a:defRPr/>
              </a:pPr>
              <a:t>‹#›</a:t>
            </a:fld>
            <a:endParaRPr lang="en-GB" altLang="en-US"/>
          </a:p>
        </p:txBody>
      </p:sp>
    </p:spTree>
    <p:extLst>
      <p:ext uri="{BB962C8B-B14F-4D97-AF65-F5344CB8AC3E}">
        <p14:creationId xmlns:p14="http://schemas.microsoft.com/office/powerpoint/2010/main" val="18785298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31CCB6A-0B5E-87F1-72F2-3A587D4375EB}"/>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E02196F-77BE-83A1-3340-7FA8CC0453C9}"/>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5B96A35-F00F-5CED-2001-A10AE2954C50}"/>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47E38BF-D056-468F-9EE1-FD795871383C}"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533DCFDE-66EC-1479-1246-92867C825A96}"/>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05A28160-B033-412A-AD5D-1863F0A64658}" type="slidenum">
              <a:rPr lang="en-GB" altLang="en-US"/>
              <a:pPr>
                <a:defRPr/>
              </a:pPr>
              <a:t>‹#›</a:t>
            </a:fld>
            <a:endParaRPr lang="en-GB" altLang="en-US"/>
          </a:p>
        </p:txBody>
      </p:sp>
    </p:spTree>
    <p:extLst>
      <p:ext uri="{BB962C8B-B14F-4D97-AF65-F5344CB8AC3E}">
        <p14:creationId xmlns:p14="http://schemas.microsoft.com/office/powerpoint/2010/main" val="216802022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pj-AvTOdk2Q" TargetMode="External"/><Relationship Id="rId2" Type="http://schemas.openxmlformats.org/officeDocument/2006/relationships/slideLayout" Target="../slideLayouts/slideLayout2.xml"/><Relationship Id="rId1" Type="http://schemas.openxmlformats.org/officeDocument/2006/relationships/video" Target="https://www.youtube.com/embed/pj-AvTOdk2Q?feature=oembed" TargetMode="Externa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hyperlink" Target="https://www.corc.uk.net/media/1604/setting-the-standard-4web.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youtu.be/NTYRtRNsAko" TargetMode="External"/><Relationship Id="rId2" Type="http://schemas.openxmlformats.org/officeDocument/2006/relationships/slideLayout" Target="../slideLayouts/slideLayout13.xml"/><Relationship Id="rId1" Type="http://schemas.openxmlformats.org/officeDocument/2006/relationships/video" Target="https://www.youtube.com/embed/NTYRtRNsAko?feature=oembed" TargetMode="Externa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corc.uk.net/media/1604/setting-the-standard-4web.pdf" TargetMode="External"/><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ncbi.nlm.nih.gov/pmc/articles/PMC5322939/pdf/cia-12-381.pdf"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alzheimers.org.uk/about-dementia/treatments/person-centred-care"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UtrK5xdfT0Q" TargetMode="External"/><Relationship Id="rId2" Type="http://schemas.openxmlformats.org/officeDocument/2006/relationships/slideLayout" Target="../slideLayouts/slideLayout2.xml"/><Relationship Id="rId1" Type="http://schemas.openxmlformats.org/officeDocument/2006/relationships/video" Target="https://www.youtube.com/embed/UtrK5xdfT0Q?feature=oembed" TargetMode="External"/><Relationship Id="rId4" Type="http://schemas.openxmlformats.org/officeDocument/2006/relationships/image" Target="../media/image15.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4.xml"/><Relationship Id="rId4" Type="http://schemas.openxmlformats.org/officeDocument/2006/relationships/image" Target="../media/image18.png"/></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hyperlink" Target="https://www.corc.uk.net/media/1604/setting-the-standard-4web.pdf" TargetMode="External"/><Relationship Id="rId2" Type="http://schemas.openxmlformats.org/officeDocument/2006/relationships/hyperlink" Target="https://www.alzheimers.org.uk/about-dementia/treatments/person-centred-ca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72455" y="1411447"/>
            <a:ext cx="10761649" cy="3886200"/>
          </a:xfrm>
        </p:spPr>
        <p:txBody>
          <a:bodyPr>
            <a:noAutofit/>
          </a:bodyPr>
          <a:lstStyle/>
          <a:p>
            <a:r>
              <a:rPr lang="en-GB" altLang="en-US" sz="4000" b="1" dirty="0"/>
              <a:t/>
            </a:r>
            <a:br>
              <a:rPr lang="en-GB" altLang="en-US" sz="4000" b="1" dirty="0"/>
            </a:br>
            <a:r>
              <a:rPr lang="en-GB" altLang="en-US" sz="4000" b="1" dirty="0">
                <a:solidFill>
                  <a:schemeClr val="bg1"/>
                </a:solidFill>
              </a:rPr>
              <a:t>Principles of Health and Social Care Practice </a:t>
            </a:r>
            <a:br>
              <a:rPr lang="en-GB" altLang="en-US" sz="4000" b="1" dirty="0">
                <a:solidFill>
                  <a:schemeClr val="bg1"/>
                </a:solidFill>
              </a:rPr>
            </a:br>
            <a:r>
              <a:rPr lang="en-GB" altLang="en-US" sz="4000" b="1" dirty="0">
                <a:solidFill>
                  <a:schemeClr val="bg1"/>
                </a:solidFill>
              </a:rPr>
              <a:t>(BMHP5016)</a:t>
            </a:r>
            <a:br>
              <a:rPr lang="en-GB" altLang="en-US" sz="4000" b="1" dirty="0">
                <a:solidFill>
                  <a:schemeClr val="bg1"/>
                </a:solidFill>
              </a:rPr>
            </a:br>
            <a:r>
              <a:rPr lang="en-GB" altLang="en-US" sz="4000" b="1" dirty="0">
                <a:solidFill>
                  <a:schemeClr val="bg1"/>
                </a:solidFill>
              </a:rPr>
              <a:t/>
            </a:r>
            <a:br>
              <a:rPr lang="en-GB" altLang="en-US" sz="4000" b="1" dirty="0">
                <a:solidFill>
                  <a:schemeClr val="bg1"/>
                </a:solidFill>
              </a:rPr>
            </a:br>
            <a:r>
              <a:rPr lang="en-GB" altLang="en-US" sz="4000" b="1" dirty="0">
                <a:solidFill>
                  <a:schemeClr val="bg1"/>
                </a:solidFill>
              </a:rPr>
              <a:t>Week 2: Person-Centred Care and Approach, </a:t>
            </a:r>
            <a:br>
              <a:rPr lang="en-GB" altLang="en-US" sz="4000" b="1" dirty="0">
                <a:solidFill>
                  <a:schemeClr val="bg1"/>
                </a:solidFill>
              </a:rPr>
            </a:br>
            <a:r>
              <a:rPr lang="en-GB" altLang="en-US" sz="4000" b="1" dirty="0">
                <a:solidFill>
                  <a:schemeClr val="bg1"/>
                </a:solidFill>
              </a:rPr>
              <a:t>Meaning, and Value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58D72-FA4D-6D52-2135-E8F0E697CBBF}"/>
              </a:ext>
            </a:extLst>
          </p:cNvPr>
          <p:cNvSpPr>
            <a:spLocks noGrp="1"/>
          </p:cNvSpPr>
          <p:nvPr>
            <p:ph type="title"/>
          </p:nvPr>
        </p:nvSpPr>
        <p:spPr/>
        <p:txBody>
          <a:bodyPr/>
          <a:lstStyle/>
          <a:p>
            <a:r>
              <a:rPr lang="en-GB" b="1" dirty="0"/>
              <a:t>Aim of Lecture (Week 2) </a:t>
            </a:r>
          </a:p>
        </p:txBody>
      </p:sp>
      <p:sp>
        <p:nvSpPr>
          <p:cNvPr id="3" name="Content Placeholder 2">
            <a:extLst>
              <a:ext uri="{FF2B5EF4-FFF2-40B4-BE49-F238E27FC236}">
                <a16:creationId xmlns:a16="http://schemas.microsoft.com/office/drawing/2014/main" id="{BEC65612-7447-82D5-305F-17CC1FCC5679}"/>
              </a:ext>
            </a:extLst>
          </p:cNvPr>
          <p:cNvSpPr>
            <a:spLocks noGrp="1"/>
          </p:cNvSpPr>
          <p:nvPr>
            <p:ph idx="1"/>
          </p:nvPr>
        </p:nvSpPr>
        <p:spPr/>
        <p:txBody>
          <a:bodyPr/>
          <a:lstStyle/>
          <a:p>
            <a:r>
              <a:rPr lang="en-GB" dirty="0"/>
              <a:t>Explore the meaning and emergence of person-centred care and approach. </a:t>
            </a:r>
          </a:p>
          <a:p>
            <a:endParaRPr lang="en-GB" dirty="0"/>
          </a:p>
          <a:p>
            <a:r>
              <a:rPr lang="en-GB" dirty="0"/>
              <a:t>Promote a holistic approach to person-centred practice.  </a:t>
            </a:r>
          </a:p>
        </p:txBody>
      </p:sp>
    </p:spTree>
    <p:extLst>
      <p:ext uri="{BB962C8B-B14F-4D97-AF65-F5344CB8AC3E}">
        <p14:creationId xmlns:p14="http://schemas.microsoft.com/office/powerpoint/2010/main" val="2004049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A7B62-F8DC-B1C6-9FEE-B888F37061A8}"/>
              </a:ext>
            </a:extLst>
          </p:cNvPr>
          <p:cNvSpPr>
            <a:spLocks noGrp="1"/>
          </p:cNvSpPr>
          <p:nvPr>
            <p:ph type="title"/>
          </p:nvPr>
        </p:nvSpPr>
        <p:spPr/>
        <p:txBody>
          <a:bodyPr>
            <a:normAutofit fontScale="90000"/>
          </a:bodyPr>
          <a:lstStyle/>
          <a:p>
            <a:r>
              <a:rPr lang="en-GB" b="1" dirty="0"/>
              <a:t>Learning objectives (Week 2) </a:t>
            </a:r>
            <a:r>
              <a:rPr lang="en-GB" dirty="0"/>
              <a:t/>
            </a:r>
            <a:br>
              <a:rPr lang="en-GB" dirty="0"/>
            </a:br>
            <a:endParaRPr lang="en-GB" dirty="0"/>
          </a:p>
        </p:txBody>
      </p:sp>
      <p:sp>
        <p:nvSpPr>
          <p:cNvPr id="3" name="Content Placeholder 2">
            <a:extLst>
              <a:ext uri="{FF2B5EF4-FFF2-40B4-BE49-F238E27FC236}">
                <a16:creationId xmlns:a16="http://schemas.microsoft.com/office/drawing/2014/main" id="{A84E48D3-BF3B-4CB0-0DF5-AE9913AC3446}"/>
              </a:ext>
            </a:extLst>
          </p:cNvPr>
          <p:cNvSpPr>
            <a:spLocks noGrp="1"/>
          </p:cNvSpPr>
          <p:nvPr>
            <p:ph idx="1"/>
          </p:nvPr>
        </p:nvSpPr>
        <p:spPr/>
        <p:txBody>
          <a:bodyPr>
            <a:normAutofit/>
          </a:bodyPr>
          <a:lstStyle/>
          <a:p>
            <a:r>
              <a:rPr lang="en-GB" dirty="0"/>
              <a:t>Discuss the meaning of person-centred care and approach.</a:t>
            </a:r>
          </a:p>
          <a:p>
            <a:r>
              <a:rPr lang="en-GB" dirty="0"/>
              <a:t>Assess the importance of person-centred care and approach in healthcare.</a:t>
            </a:r>
          </a:p>
          <a:p>
            <a:r>
              <a:rPr lang="en-GB" dirty="0"/>
              <a:t>Evaluate the impact of person-centred approach on the service users. </a:t>
            </a:r>
          </a:p>
          <a:p>
            <a:endParaRPr lang="en-GB" dirty="0"/>
          </a:p>
          <a:p>
            <a:endParaRPr lang="en-GB" dirty="0"/>
          </a:p>
        </p:txBody>
      </p:sp>
    </p:spTree>
    <p:extLst>
      <p:ext uri="{BB962C8B-B14F-4D97-AF65-F5344CB8AC3E}">
        <p14:creationId xmlns:p14="http://schemas.microsoft.com/office/powerpoint/2010/main" val="3547689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FACBB-0603-44D3-80BB-E6B5BCB76E08}"/>
              </a:ext>
            </a:extLst>
          </p:cNvPr>
          <p:cNvSpPr>
            <a:spLocks noGrp="1"/>
          </p:cNvSpPr>
          <p:nvPr>
            <p:ph type="title"/>
          </p:nvPr>
        </p:nvSpPr>
        <p:spPr>
          <a:xfrm>
            <a:off x="561975" y="0"/>
            <a:ext cx="10868024" cy="1169581"/>
          </a:xfrm>
        </p:spPr>
        <p:txBody>
          <a:bodyPr>
            <a:noAutofit/>
          </a:bodyPr>
          <a:lstStyle/>
          <a:p>
            <a:r>
              <a:rPr lang="en-GB" sz="4800" b="1" dirty="0"/>
              <a:t>Starter activity </a:t>
            </a:r>
          </a:p>
        </p:txBody>
      </p:sp>
      <p:sp>
        <p:nvSpPr>
          <p:cNvPr id="3" name="Content Placeholder 2">
            <a:extLst>
              <a:ext uri="{FF2B5EF4-FFF2-40B4-BE49-F238E27FC236}">
                <a16:creationId xmlns:a16="http://schemas.microsoft.com/office/drawing/2014/main" id="{B2BDEB41-3578-4EC2-BF0C-77F5CB44A2F2}"/>
              </a:ext>
            </a:extLst>
          </p:cNvPr>
          <p:cNvSpPr>
            <a:spLocks noGrp="1"/>
          </p:cNvSpPr>
          <p:nvPr>
            <p:ph idx="1"/>
          </p:nvPr>
        </p:nvSpPr>
        <p:spPr>
          <a:xfrm>
            <a:off x="0" y="1219200"/>
            <a:ext cx="3200400" cy="4224528"/>
          </a:xfrm>
        </p:spPr>
        <p:txBody>
          <a:bodyPr>
            <a:normAutofit fontScale="25000" lnSpcReduction="20000"/>
          </a:bodyPr>
          <a:lstStyle/>
          <a:p>
            <a:pPr marL="285750" indent="-285750">
              <a:buFont typeface="Arial" panose="020B0604020202020204" pitchFamily="34" charset="0"/>
              <a:buChar char="•"/>
            </a:pPr>
            <a:r>
              <a:rPr lang="en-GB" sz="9600" dirty="0"/>
              <a:t>Read these comments from a carer. Each comment shows one of the fundamental principles of healthcare practice. </a:t>
            </a:r>
          </a:p>
          <a:p>
            <a:pPr marL="285750" indent="-285750">
              <a:buFont typeface="Arial" panose="020B0604020202020204" pitchFamily="34" charset="0"/>
              <a:buChar char="•"/>
            </a:pPr>
            <a:endParaRPr lang="en-GB" sz="9600" dirty="0"/>
          </a:p>
          <a:p>
            <a:pPr marL="285750" indent="-285750">
              <a:buFont typeface="Arial" panose="020B0604020202020204" pitchFamily="34" charset="0"/>
              <a:buChar char="•"/>
            </a:pPr>
            <a:r>
              <a:rPr lang="en-GB" sz="9600" dirty="0"/>
              <a:t>For each comment, identify the principle that you think the carer was promoting. </a:t>
            </a:r>
          </a:p>
          <a:p>
            <a:endParaRPr lang="en-GB" dirty="0"/>
          </a:p>
        </p:txBody>
      </p:sp>
      <p:pic>
        <p:nvPicPr>
          <p:cNvPr id="10" name="Picture 9">
            <a:extLst>
              <a:ext uri="{FF2B5EF4-FFF2-40B4-BE49-F238E27FC236}">
                <a16:creationId xmlns:a16="http://schemas.microsoft.com/office/drawing/2014/main" id="{BBC6A407-EE7E-4299-96D7-1BE176C43735}"/>
              </a:ext>
            </a:extLst>
          </p:cNvPr>
          <p:cNvPicPr/>
          <p:nvPr/>
        </p:nvPicPr>
        <p:blipFill rotWithShape="1">
          <a:blip r:embed="rId2">
            <a:extLst>
              <a:ext uri="{BEBA8EAE-BF5A-486C-A8C5-ECC9F3942E4B}">
                <a14:imgProps xmlns:a14="http://schemas.microsoft.com/office/drawing/2010/main">
                  <a14:imgLayer r:embed="rId3">
                    <a14:imgEffect>
                      <a14:colorTemperature colorTemp="8800"/>
                    </a14:imgEffect>
                  </a14:imgLayer>
                </a14:imgProps>
              </a:ext>
            </a:extLst>
          </a:blip>
          <a:srcRect l="22771" t="29472" r="23382" b="32507"/>
          <a:stretch/>
        </p:blipFill>
        <p:spPr bwMode="auto">
          <a:xfrm>
            <a:off x="3099732" y="1169581"/>
            <a:ext cx="8991600" cy="4386072"/>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1702183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E80FA-273B-8380-E7A8-53095D869CF5}"/>
              </a:ext>
            </a:extLst>
          </p:cNvPr>
          <p:cNvSpPr>
            <a:spLocks noGrp="1"/>
          </p:cNvSpPr>
          <p:nvPr>
            <p:ph type="title"/>
          </p:nvPr>
        </p:nvSpPr>
        <p:spPr/>
        <p:txBody>
          <a:bodyPr/>
          <a:lstStyle/>
          <a:p>
            <a:r>
              <a:rPr lang="en-GB" b="1" dirty="0"/>
              <a:t>Brainstorming</a:t>
            </a:r>
            <a:r>
              <a:rPr lang="en-GB" dirty="0"/>
              <a:t>  </a:t>
            </a:r>
          </a:p>
        </p:txBody>
      </p:sp>
      <p:sp>
        <p:nvSpPr>
          <p:cNvPr id="3" name="Content Placeholder 2">
            <a:extLst>
              <a:ext uri="{FF2B5EF4-FFF2-40B4-BE49-F238E27FC236}">
                <a16:creationId xmlns:a16="http://schemas.microsoft.com/office/drawing/2014/main" id="{EA92DE28-DFD1-7AF2-DFB9-439B4432DDA7}"/>
              </a:ext>
            </a:extLst>
          </p:cNvPr>
          <p:cNvSpPr>
            <a:spLocks noGrp="1"/>
          </p:cNvSpPr>
          <p:nvPr>
            <p:ph idx="1"/>
          </p:nvPr>
        </p:nvSpPr>
        <p:spPr/>
        <p:txBody>
          <a:bodyPr>
            <a:normAutofit/>
          </a:bodyPr>
          <a:lstStyle/>
          <a:p>
            <a:pPr marL="0" indent="0" algn="ctr">
              <a:buNone/>
            </a:pPr>
            <a:r>
              <a:rPr lang="en-GB" sz="4000" dirty="0"/>
              <a:t>What do we mean by person-centred care and </a:t>
            </a:r>
            <a:r>
              <a:rPr lang="en-GB" sz="4000" dirty="0" smtClean="0"/>
              <a:t>approach?</a:t>
            </a:r>
            <a:r>
              <a:rPr lang="en-GB" sz="4000" dirty="0"/>
              <a:t/>
            </a:r>
            <a:br>
              <a:rPr lang="en-GB" sz="4000" dirty="0"/>
            </a:br>
            <a:endParaRPr lang="en-GB" sz="4000" dirty="0"/>
          </a:p>
        </p:txBody>
      </p:sp>
      <p:pic>
        <p:nvPicPr>
          <p:cNvPr id="18434" name="Picture 2" descr="See the source image">
            <a:extLst>
              <a:ext uri="{FF2B5EF4-FFF2-40B4-BE49-F238E27FC236}">
                <a16:creationId xmlns:a16="http://schemas.microsoft.com/office/drawing/2014/main" id="{8D784401-537B-D545-3799-C14725F6DA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44413" y="3063763"/>
            <a:ext cx="4303174" cy="3519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7735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E3EDCA5-8728-0423-8484-79087E22193D}"/>
              </a:ext>
            </a:extLst>
          </p:cNvPr>
          <p:cNvSpPr>
            <a:spLocks noGrp="1"/>
          </p:cNvSpPr>
          <p:nvPr>
            <p:ph type="title"/>
          </p:nvPr>
        </p:nvSpPr>
        <p:spPr/>
        <p:txBody>
          <a:bodyPr/>
          <a:lstStyle/>
          <a:p>
            <a:r>
              <a:rPr lang="en-GB" b="1" dirty="0"/>
              <a:t>What is people-centred care?</a:t>
            </a:r>
          </a:p>
        </p:txBody>
      </p:sp>
      <p:sp>
        <p:nvSpPr>
          <p:cNvPr id="6" name="Content Placeholder 5">
            <a:extLst>
              <a:ext uri="{FF2B5EF4-FFF2-40B4-BE49-F238E27FC236}">
                <a16:creationId xmlns:a16="http://schemas.microsoft.com/office/drawing/2014/main" id="{D93E2DAA-5CCD-E53A-BA09-D8622CDD8340}"/>
              </a:ext>
            </a:extLst>
          </p:cNvPr>
          <p:cNvSpPr>
            <a:spLocks noGrp="1"/>
          </p:cNvSpPr>
          <p:nvPr>
            <p:ph idx="1"/>
          </p:nvPr>
        </p:nvSpPr>
        <p:spPr>
          <a:xfrm>
            <a:off x="609600" y="4726844"/>
            <a:ext cx="10972800" cy="968871"/>
          </a:xfrm>
        </p:spPr>
        <p:txBody>
          <a:bodyPr>
            <a:normAutofit fontScale="92500" lnSpcReduction="20000"/>
          </a:bodyPr>
          <a:lstStyle/>
          <a:p>
            <a:pPr algn="ctr"/>
            <a:r>
              <a:rPr lang="en-GB" dirty="0">
                <a:hlinkClick r:id="rId3"/>
              </a:rPr>
              <a:t>https://www.youtube.com/watch?v=pj-AvTOdk2Q</a:t>
            </a:r>
            <a:r>
              <a:rPr lang="en-GB" dirty="0"/>
              <a:t> </a:t>
            </a:r>
          </a:p>
          <a:p>
            <a:pPr algn="ctr"/>
            <a:r>
              <a:rPr lang="en-GB" dirty="0"/>
              <a:t>By the World Health Organization (WHO)</a:t>
            </a:r>
          </a:p>
          <a:p>
            <a:pPr algn="ctr"/>
            <a:endParaRPr lang="en-GB" dirty="0"/>
          </a:p>
        </p:txBody>
      </p:sp>
      <p:pic>
        <p:nvPicPr>
          <p:cNvPr id="7" name="Online Media 6" title="WHO: What is people-centred care?">
            <a:hlinkClick r:id="" action="ppaction://media"/>
            <a:extLst>
              <a:ext uri="{FF2B5EF4-FFF2-40B4-BE49-F238E27FC236}">
                <a16:creationId xmlns:a16="http://schemas.microsoft.com/office/drawing/2014/main" id="{9A450409-B55D-2300-35BC-32B58A507A7A}"/>
              </a:ext>
            </a:extLst>
          </p:cNvPr>
          <p:cNvPicPr>
            <a:picLocks noRot="1" noChangeAspect="1"/>
          </p:cNvPicPr>
          <p:nvPr>
            <a:videoFile r:link="rId1"/>
          </p:nvPr>
        </p:nvPicPr>
        <p:blipFill>
          <a:blip r:embed="rId4"/>
          <a:stretch>
            <a:fillRect/>
          </a:stretch>
        </p:blipFill>
        <p:spPr>
          <a:xfrm>
            <a:off x="3464767" y="1585594"/>
            <a:ext cx="5262465" cy="2973293"/>
          </a:xfrm>
          <a:prstGeom prst="rect">
            <a:avLst/>
          </a:prstGeom>
        </p:spPr>
      </p:pic>
    </p:spTree>
    <p:extLst>
      <p:ext uri="{BB962C8B-B14F-4D97-AF65-F5344CB8AC3E}">
        <p14:creationId xmlns:p14="http://schemas.microsoft.com/office/powerpoint/2010/main" val="3492064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B3346-1207-643C-6FD9-15E52CEAEB89}"/>
              </a:ext>
            </a:extLst>
          </p:cNvPr>
          <p:cNvSpPr>
            <a:spLocks noGrp="1"/>
          </p:cNvSpPr>
          <p:nvPr>
            <p:ph type="title"/>
          </p:nvPr>
        </p:nvSpPr>
        <p:spPr>
          <a:xfrm>
            <a:off x="609600" y="274638"/>
            <a:ext cx="10972800" cy="1143000"/>
          </a:xfrm>
        </p:spPr>
        <p:txBody>
          <a:bodyPr anchor="ctr">
            <a:normAutofit/>
          </a:bodyPr>
          <a:lstStyle/>
          <a:p>
            <a:r>
              <a:rPr lang="en-GB" b="1" dirty="0"/>
              <a:t>Person-centred philosophy </a:t>
            </a:r>
          </a:p>
        </p:txBody>
      </p:sp>
      <p:sp>
        <p:nvSpPr>
          <p:cNvPr id="3" name="Content Placeholder 2">
            <a:extLst>
              <a:ext uri="{FF2B5EF4-FFF2-40B4-BE49-F238E27FC236}">
                <a16:creationId xmlns:a16="http://schemas.microsoft.com/office/drawing/2014/main" id="{836FC95D-938C-0763-755C-C5161CE74010}"/>
              </a:ext>
            </a:extLst>
          </p:cNvPr>
          <p:cNvSpPr>
            <a:spLocks noGrp="1"/>
          </p:cNvSpPr>
          <p:nvPr>
            <p:ph sz="half" idx="1"/>
          </p:nvPr>
        </p:nvSpPr>
        <p:spPr>
          <a:xfrm>
            <a:off x="609600" y="1939636"/>
            <a:ext cx="6262254" cy="4165599"/>
          </a:xfrm>
        </p:spPr>
        <p:txBody>
          <a:bodyPr>
            <a:normAutofit/>
          </a:bodyPr>
          <a:lstStyle/>
          <a:p>
            <a:r>
              <a:rPr lang="en-GB" sz="3200" dirty="0"/>
              <a:t>The person-centred philosophy focuses on the individual rather than on the condition, and on the person’s strengths and abilities rather than losses/weaknesses. </a:t>
            </a:r>
          </a:p>
          <a:p>
            <a:endParaRPr lang="en-GB" dirty="0"/>
          </a:p>
        </p:txBody>
      </p:sp>
      <p:pic>
        <p:nvPicPr>
          <p:cNvPr id="5" name="Picture 4">
            <a:extLst>
              <a:ext uri="{FF2B5EF4-FFF2-40B4-BE49-F238E27FC236}">
                <a16:creationId xmlns:a16="http://schemas.microsoft.com/office/drawing/2014/main" id="{F1D3358E-7319-F022-0E4C-9B4E61A1D33C}"/>
              </a:ext>
            </a:extLst>
          </p:cNvPr>
          <p:cNvPicPr>
            <a:picLocks noChangeAspect="1"/>
          </p:cNvPicPr>
          <p:nvPr/>
        </p:nvPicPr>
        <p:blipFill>
          <a:blip r:embed="rId2"/>
          <a:stretch>
            <a:fillRect/>
          </a:stretch>
        </p:blipFill>
        <p:spPr>
          <a:xfrm>
            <a:off x="7874904" y="1554019"/>
            <a:ext cx="3027717" cy="3989040"/>
          </a:xfrm>
          <a:prstGeom prst="rect">
            <a:avLst/>
          </a:prstGeom>
          <a:noFill/>
        </p:spPr>
      </p:pic>
    </p:spTree>
    <p:extLst>
      <p:ext uri="{BB962C8B-B14F-4D97-AF65-F5344CB8AC3E}">
        <p14:creationId xmlns:p14="http://schemas.microsoft.com/office/powerpoint/2010/main" val="2751106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00A2D-1520-132B-8D5A-16BC084E46A2}"/>
              </a:ext>
            </a:extLst>
          </p:cNvPr>
          <p:cNvSpPr>
            <a:spLocks noGrp="1"/>
          </p:cNvSpPr>
          <p:nvPr>
            <p:ph type="title"/>
          </p:nvPr>
        </p:nvSpPr>
        <p:spPr>
          <a:xfrm>
            <a:off x="609600" y="960894"/>
            <a:ext cx="10972800" cy="456743"/>
          </a:xfrm>
        </p:spPr>
        <p:txBody>
          <a:bodyPr>
            <a:normAutofit fontScale="90000"/>
          </a:bodyPr>
          <a:lstStyle/>
          <a:p>
            <a:r>
              <a:rPr lang="en-GB" b="1" dirty="0"/>
              <a:t>The four principles of person-centred care: </a:t>
            </a:r>
            <a:br>
              <a:rPr lang="en-GB" b="1" dirty="0"/>
            </a:br>
            <a:r>
              <a:rPr lang="en-GB" b="1" dirty="0"/>
              <a:t/>
            </a:r>
            <a:br>
              <a:rPr lang="en-GB" b="1" dirty="0"/>
            </a:br>
            <a:endParaRPr lang="en-GB" b="1" dirty="0"/>
          </a:p>
        </p:txBody>
      </p:sp>
      <p:sp>
        <p:nvSpPr>
          <p:cNvPr id="3" name="Content Placeholder 2">
            <a:extLst>
              <a:ext uri="{FF2B5EF4-FFF2-40B4-BE49-F238E27FC236}">
                <a16:creationId xmlns:a16="http://schemas.microsoft.com/office/drawing/2014/main" id="{84C00964-DBA3-89A7-A12B-0FAAE383A595}"/>
              </a:ext>
            </a:extLst>
          </p:cNvPr>
          <p:cNvSpPr>
            <a:spLocks noGrp="1"/>
          </p:cNvSpPr>
          <p:nvPr>
            <p:ph idx="1"/>
          </p:nvPr>
        </p:nvSpPr>
        <p:spPr>
          <a:xfrm>
            <a:off x="379708" y="1542082"/>
            <a:ext cx="11202692" cy="4355024"/>
          </a:xfrm>
        </p:spPr>
        <p:txBody>
          <a:bodyPr>
            <a:normAutofit lnSpcReduction="10000"/>
          </a:bodyPr>
          <a:lstStyle/>
          <a:p>
            <a:r>
              <a:rPr lang="en-GB" sz="3500" dirty="0"/>
              <a:t>Affording people </a:t>
            </a:r>
            <a:r>
              <a:rPr lang="en-GB" sz="3500" b="1" dirty="0"/>
              <a:t>dignity, compassion and respect</a:t>
            </a:r>
            <a:r>
              <a:rPr lang="en-GB" sz="3500" dirty="0"/>
              <a:t>.</a:t>
            </a:r>
          </a:p>
          <a:p>
            <a:r>
              <a:rPr lang="en-GB" sz="3500" dirty="0"/>
              <a:t>Offering </a:t>
            </a:r>
            <a:r>
              <a:rPr lang="en-GB" sz="3500" b="1" dirty="0"/>
              <a:t>coordinated care, support or treatment</a:t>
            </a:r>
            <a:r>
              <a:rPr lang="en-GB" sz="3500" dirty="0"/>
              <a:t>.</a:t>
            </a:r>
          </a:p>
          <a:p>
            <a:r>
              <a:rPr lang="en-GB" sz="3500" dirty="0"/>
              <a:t>Offering </a:t>
            </a:r>
            <a:r>
              <a:rPr lang="en-GB" sz="3500" b="1" dirty="0"/>
              <a:t>personalised care, support or treatment</a:t>
            </a:r>
            <a:r>
              <a:rPr lang="en-GB" sz="3500" dirty="0"/>
              <a:t>.</a:t>
            </a:r>
          </a:p>
          <a:p>
            <a:r>
              <a:rPr lang="en-GB" sz="3500" dirty="0"/>
              <a:t>Supporting people to </a:t>
            </a:r>
            <a:r>
              <a:rPr lang="en-GB" sz="3500" b="1" dirty="0"/>
              <a:t>recognise and develop their own strengths and abilities</a:t>
            </a:r>
            <a:r>
              <a:rPr lang="en-GB" sz="3500" dirty="0"/>
              <a:t> to enable them to </a:t>
            </a:r>
            <a:r>
              <a:rPr lang="en-GB" sz="3500" b="1" dirty="0"/>
              <a:t>live an independent and fulfilling life. </a:t>
            </a:r>
          </a:p>
          <a:p>
            <a:pPr marL="0" indent="0">
              <a:buNone/>
            </a:pPr>
            <a:endParaRPr lang="en-GB" dirty="0"/>
          </a:p>
          <a:p>
            <a:pPr marL="0" indent="0">
              <a:buNone/>
            </a:pPr>
            <a:r>
              <a:rPr lang="fr-FR" sz="1000" dirty="0"/>
              <a:t>Source: </a:t>
            </a:r>
            <a:r>
              <a:rPr lang="fr-FR" sz="1000" dirty="0">
                <a:hlinkClick r:id="rId2"/>
              </a:rPr>
              <a:t>https://www.corc.uk.net/media/1604/setting-the-standard-4web.pdf</a:t>
            </a:r>
            <a:r>
              <a:rPr lang="fr-FR" sz="1000" dirty="0"/>
              <a:t> </a:t>
            </a:r>
          </a:p>
          <a:p>
            <a:pPr marL="0" indent="0">
              <a:buNone/>
            </a:pPr>
            <a:endParaRPr lang="en-GB" sz="1000" dirty="0"/>
          </a:p>
          <a:p>
            <a:pPr marL="0" indent="0">
              <a:buNone/>
            </a:pPr>
            <a:endParaRPr lang="en-GB" sz="1000" dirty="0"/>
          </a:p>
          <a:p>
            <a:endParaRPr lang="en-GB" dirty="0"/>
          </a:p>
        </p:txBody>
      </p:sp>
    </p:spTree>
    <p:extLst>
      <p:ext uri="{BB962C8B-B14F-4D97-AF65-F5344CB8AC3E}">
        <p14:creationId xmlns:p14="http://schemas.microsoft.com/office/powerpoint/2010/main" val="1245307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E7F3E69-FD7D-D54F-2FA9-3BBAA5538EAA}"/>
              </a:ext>
            </a:extLst>
          </p:cNvPr>
          <p:cNvSpPr>
            <a:spLocks noGrp="1"/>
          </p:cNvSpPr>
          <p:nvPr>
            <p:ph type="title"/>
          </p:nvPr>
        </p:nvSpPr>
        <p:spPr/>
        <p:txBody>
          <a:bodyPr/>
          <a:lstStyle/>
          <a:p>
            <a:r>
              <a:rPr lang="en-GB" altLang="en-US" b="1"/>
              <a:t>Video</a:t>
            </a:r>
            <a:r>
              <a:rPr lang="en-GB" altLang="en-US"/>
              <a:t> </a:t>
            </a:r>
          </a:p>
        </p:txBody>
      </p:sp>
      <p:sp>
        <p:nvSpPr>
          <p:cNvPr id="4" name="Date Placeholder 3">
            <a:extLst>
              <a:ext uri="{FF2B5EF4-FFF2-40B4-BE49-F238E27FC236}">
                <a16:creationId xmlns:a16="http://schemas.microsoft.com/office/drawing/2014/main" id="{D8A2424B-5609-0E85-AB4D-569BFE618C60}"/>
              </a:ext>
            </a:extLst>
          </p:cNvPr>
          <p:cNvSpPr>
            <a:spLocks noGrp="1"/>
          </p:cNvSpPr>
          <p:nvPr>
            <p:ph type="dt" sz="quarter" idx="10"/>
          </p:nvPr>
        </p:nvSpPr>
        <p:spPr/>
        <p:txBody>
          <a:bodyPr/>
          <a:lstStyle/>
          <a:p>
            <a:pPr>
              <a:defRPr/>
            </a:pPr>
            <a:fld id="{1AEAE516-398A-4C62-BFF5-3A06D03BAA36}" type="datetime1">
              <a:rPr lang="en-GB" altLang="en-US">
                <a:solidFill>
                  <a:prstClr val="black">
                    <a:tint val="75000"/>
                  </a:prstClr>
                </a:solidFill>
                <a:latin typeface="Myriad Pro"/>
              </a:rPr>
              <a:pPr>
                <a:defRPr/>
              </a:pPr>
              <a:t>13/10/2026</a:t>
            </a:fld>
            <a:endParaRPr lang="en-GB" altLang="en-US" dirty="0">
              <a:solidFill>
                <a:prstClr val="black">
                  <a:tint val="75000"/>
                </a:prstClr>
              </a:solidFill>
              <a:latin typeface="Myriad Pro"/>
            </a:endParaRPr>
          </a:p>
        </p:txBody>
      </p:sp>
      <p:sp>
        <p:nvSpPr>
          <p:cNvPr id="15365" name="Slide Number Placeholder 4">
            <a:extLst>
              <a:ext uri="{FF2B5EF4-FFF2-40B4-BE49-F238E27FC236}">
                <a16:creationId xmlns:a16="http://schemas.microsoft.com/office/drawing/2014/main" id="{C68F7811-15F7-26AE-31CA-2C42DC4ACBD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1A96E5B3-ED37-4EA6-B334-4AEB54231D12}" type="slidenum">
              <a:rPr lang="en-GB" altLang="en-US">
                <a:solidFill>
                  <a:srgbClr val="898989"/>
                </a:solidFill>
                <a:latin typeface="Myriad Pro"/>
              </a:rPr>
              <a:pPr fontAlgn="base">
                <a:spcBef>
                  <a:spcPct val="0"/>
                </a:spcBef>
                <a:spcAft>
                  <a:spcPct val="0"/>
                </a:spcAft>
              </a:pPr>
              <a:t>9</a:t>
            </a:fld>
            <a:endParaRPr lang="en-GB" altLang="en-US">
              <a:solidFill>
                <a:srgbClr val="898989"/>
              </a:solidFill>
              <a:latin typeface="Myriad Pro"/>
            </a:endParaRPr>
          </a:p>
        </p:txBody>
      </p:sp>
      <p:sp>
        <p:nvSpPr>
          <p:cNvPr id="15366" name="TextBox 7">
            <a:extLst>
              <a:ext uri="{FF2B5EF4-FFF2-40B4-BE49-F238E27FC236}">
                <a16:creationId xmlns:a16="http://schemas.microsoft.com/office/drawing/2014/main" id="{43B529F0-C30B-93D2-EC24-C88C019614AF}"/>
              </a:ext>
            </a:extLst>
          </p:cNvPr>
          <p:cNvSpPr txBox="1">
            <a:spLocks noChangeArrowheads="1"/>
          </p:cNvSpPr>
          <p:nvPr/>
        </p:nvSpPr>
        <p:spPr bwMode="auto">
          <a:xfrm>
            <a:off x="2498752" y="5467377"/>
            <a:ext cx="4572000" cy="23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pPr>
            <a:r>
              <a:rPr lang="en-GB" altLang="en-US" sz="900" dirty="0">
                <a:solidFill>
                  <a:prstClr val="black"/>
                </a:solidFill>
                <a:hlinkClick r:id="rId3"/>
              </a:rPr>
              <a:t>https://youtu.be/NTYRtRNsAko</a:t>
            </a:r>
            <a:r>
              <a:rPr lang="en-GB" altLang="en-US" sz="900" dirty="0">
                <a:solidFill>
                  <a:prstClr val="black"/>
                </a:solidFill>
              </a:rPr>
              <a:t> </a:t>
            </a:r>
          </a:p>
        </p:txBody>
      </p:sp>
      <p:pic>
        <p:nvPicPr>
          <p:cNvPr id="3" name="Online Media 2" title="Person-Centred Care Guideline">
            <a:hlinkClick r:id="" action="ppaction://media"/>
            <a:extLst>
              <a:ext uri="{FF2B5EF4-FFF2-40B4-BE49-F238E27FC236}">
                <a16:creationId xmlns:a16="http://schemas.microsoft.com/office/drawing/2014/main" id="{7A33DBEC-7CE7-1CDA-67F2-1B1D2232DB14}"/>
              </a:ext>
            </a:extLst>
          </p:cNvPr>
          <p:cNvPicPr>
            <a:picLocks noGrp="1" noRot="1" noChangeAspect="1"/>
          </p:cNvPicPr>
          <p:nvPr>
            <p:ph idx="1"/>
            <a:videoFile r:link="rId1"/>
          </p:nvPr>
        </p:nvPicPr>
        <p:blipFill>
          <a:blip r:embed="rId4"/>
          <a:stretch>
            <a:fillRect/>
          </a:stretch>
        </p:blipFill>
        <p:spPr>
          <a:xfrm>
            <a:off x="2564969" y="1274735"/>
            <a:ext cx="7267764" cy="410663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B052B-DDB4-B353-34C3-53AB1C02608B}"/>
              </a:ext>
            </a:extLst>
          </p:cNvPr>
          <p:cNvSpPr>
            <a:spLocks noGrp="1"/>
          </p:cNvSpPr>
          <p:nvPr>
            <p:ph type="title"/>
          </p:nvPr>
        </p:nvSpPr>
        <p:spPr/>
        <p:txBody>
          <a:bodyPr>
            <a:normAutofit fontScale="90000"/>
          </a:bodyPr>
          <a:lstStyle/>
          <a:p>
            <a:r>
              <a:rPr lang="en-GB" b="1" dirty="0"/>
              <a:t>Person-centred care and Personalisation</a:t>
            </a:r>
          </a:p>
        </p:txBody>
      </p:sp>
      <p:sp>
        <p:nvSpPr>
          <p:cNvPr id="3" name="Content Placeholder 2">
            <a:extLst>
              <a:ext uri="{FF2B5EF4-FFF2-40B4-BE49-F238E27FC236}">
                <a16:creationId xmlns:a16="http://schemas.microsoft.com/office/drawing/2014/main" id="{12097DDF-D7E9-C824-8E44-99F23617F794}"/>
              </a:ext>
            </a:extLst>
          </p:cNvPr>
          <p:cNvSpPr>
            <a:spLocks noGrp="1"/>
          </p:cNvSpPr>
          <p:nvPr>
            <p:ph idx="1"/>
          </p:nvPr>
        </p:nvSpPr>
        <p:spPr/>
        <p:txBody>
          <a:bodyPr>
            <a:normAutofit fontScale="77500" lnSpcReduction="20000"/>
          </a:bodyPr>
          <a:lstStyle/>
          <a:p>
            <a:r>
              <a:rPr lang="en-GB" b="1" dirty="0"/>
              <a:t>Person-centred care:</a:t>
            </a:r>
            <a:r>
              <a:rPr lang="en-GB" dirty="0"/>
              <a:t> The person is involved in decisions about their care. Their </a:t>
            </a:r>
            <a:r>
              <a:rPr lang="en-GB" b="1" dirty="0"/>
              <a:t>needs, preferences and values are respected</a:t>
            </a:r>
            <a:r>
              <a:rPr lang="en-GB" dirty="0"/>
              <a:t>. </a:t>
            </a:r>
            <a:r>
              <a:rPr lang="en-GB" dirty="0" smtClean="0"/>
              <a:t>Example; </a:t>
            </a:r>
            <a:r>
              <a:rPr lang="en-GB" b="1" dirty="0"/>
              <a:t>Person-centred:</a:t>
            </a:r>
            <a:r>
              <a:rPr lang="en-GB" dirty="0"/>
              <a:t> “What type of exercise would you enjoy?”</a:t>
            </a:r>
          </a:p>
          <a:p>
            <a:pPr marL="0" lvl="0" indent="0">
              <a:buNone/>
            </a:pPr>
            <a:endParaRPr lang="en-GB" dirty="0"/>
          </a:p>
          <a:p>
            <a:r>
              <a:rPr lang="en-GB" b="1" dirty="0"/>
              <a:t>Personalisation: </a:t>
            </a:r>
            <a:r>
              <a:rPr lang="en-GB" dirty="0"/>
              <a:t>How we adapt care to suit that person.</a:t>
            </a:r>
          </a:p>
          <a:p>
            <a:r>
              <a:rPr lang="en-GB" dirty="0"/>
              <a:t> Example;</a:t>
            </a:r>
            <a:br>
              <a:rPr lang="en-GB" dirty="0"/>
            </a:br>
            <a:r>
              <a:rPr lang="en-GB" dirty="0"/>
              <a:t> “She enjoys music and prefers exercising at home, so we arrange a home-based dance exercise programme that suits her.”</a:t>
            </a:r>
          </a:p>
          <a:p>
            <a:endParaRPr lang="en-GB" dirty="0"/>
          </a:p>
          <a:p>
            <a:r>
              <a:rPr lang="en-GB" dirty="0"/>
              <a:t>👉 </a:t>
            </a:r>
            <a:r>
              <a:rPr lang="en-GB" b="1" dirty="0"/>
              <a:t>Person-centred = involving the person.</a:t>
            </a:r>
            <a:r>
              <a:rPr lang="en-GB" dirty="0"/>
              <a:t/>
            </a:r>
            <a:br>
              <a:rPr lang="en-GB" dirty="0"/>
            </a:br>
            <a:r>
              <a:rPr lang="en-GB" dirty="0"/>
              <a:t>👉 </a:t>
            </a:r>
            <a:r>
              <a:rPr lang="en-GB" b="1" dirty="0"/>
              <a:t>Personalisation = modifying the support to the person.</a:t>
            </a:r>
            <a:endParaRPr lang="en-GB" dirty="0"/>
          </a:p>
          <a:p>
            <a:endParaRPr lang="en-GB" dirty="0"/>
          </a:p>
        </p:txBody>
      </p:sp>
    </p:spTree>
    <p:extLst>
      <p:ext uri="{BB962C8B-B14F-4D97-AF65-F5344CB8AC3E}">
        <p14:creationId xmlns:p14="http://schemas.microsoft.com/office/powerpoint/2010/main" val="36703344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1C888-B904-9CD0-4BF6-806575697A1A}"/>
              </a:ext>
            </a:extLst>
          </p:cNvPr>
          <p:cNvSpPr>
            <a:spLocks noGrp="1"/>
          </p:cNvSpPr>
          <p:nvPr>
            <p:ph type="title"/>
          </p:nvPr>
        </p:nvSpPr>
        <p:spPr>
          <a:xfrm>
            <a:off x="609600" y="144009"/>
            <a:ext cx="10972800" cy="537125"/>
          </a:xfrm>
        </p:spPr>
        <p:txBody>
          <a:bodyPr>
            <a:normAutofit fontScale="90000"/>
          </a:bodyPr>
          <a:lstStyle/>
          <a:p>
            <a:r>
              <a:rPr lang="en-GB" sz="3200" b="1" dirty="0"/>
              <a:t>Personalisation</a:t>
            </a:r>
          </a:p>
        </p:txBody>
      </p:sp>
      <p:sp>
        <p:nvSpPr>
          <p:cNvPr id="3" name="Content Placeholder 2">
            <a:extLst>
              <a:ext uri="{FF2B5EF4-FFF2-40B4-BE49-F238E27FC236}">
                <a16:creationId xmlns:a16="http://schemas.microsoft.com/office/drawing/2014/main" id="{CC1CB04E-A291-6A41-6CCE-6A62775CA6A3}"/>
              </a:ext>
            </a:extLst>
          </p:cNvPr>
          <p:cNvSpPr>
            <a:spLocks noGrp="1"/>
          </p:cNvSpPr>
          <p:nvPr>
            <p:ph idx="1"/>
          </p:nvPr>
        </p:nvSpPr>
        <p:spPr>
          <a:xfrm>
            <a:off x="609600" y="886408"/>
            <a:ext cx="10972800" cy="4630825"/>
          </a:xfrm>
        </p:spPr>
        <p:txBody>
          <a:bodyPr>
            <a:normAutofit fontScale="70000" lnSpcReduction="20000"/>
          </a:bodyPr>
          <a:lstStyle/>
          <a:p>
            <a:pPr marL="0" indent="0">
              <a:buNone/>
            </a:pPr>
            <a:r>
              <a:rPr lang="en-GB" dirty="0"/>
              <a:t>The </a:t>
            </a:r>
            <a:r>
              <a:rPr lang="en-GB" b="1" dirty="0"/>
              <a:t>FREDA principles</a:t>
            </a:r>
            <a:r>
              <a:rPr lang="en-GB" dirty="0"/>
              <a:t> help health and social care workers provide person-centred care:</a:t>
            </a:r>
          </a:p>
          <a:p>
            <a:pPr lvl="0"/>
            <a:r>
              <a:rPr lang="en-GB" b="1" dirty="0"/>
              <a:t>F – Fairness:</a:t>
            </a:r>
            <a:r>
              <a:rPr lang="en-GB" dirty="0"/>
              <a:t> Treat people fairly.</a:t>
            </a:r>
            <a:br>
              <a:rPr lang="en-GB" dirty="0"/>
            </a:br>
            <a:r>
              <a:rPr lang="en-GB" i="1" dirty="0"/>
              <a:t>Example:</a:t>
            </a:r>
            <a:r>
              <a:rPr lang="en-GB" dirty="0"/>
              <a:t> Give everyone the same opportunity to access care. </a:t>
            </a:r>
          </a:p>
          <a:p>
            <a:pPr lvl="0"/>
            <a:r>
              <a:rPr lang="en-GB" b="1" dirty="0"/>
              <a:t>R – Respect:</a:t>
            </a:r>
            <a:r>
              <a:rPr lang="en-GB" dirty="0"/>
              <a:t> Listen to and respect the person’s beliefs, wishes and choices.</a:t>
            </a:r>
            <a:br>
              <a:rPr lang="en-GB" dirty="0"/>
            </a:br>
            <a:r>
              <a:rPr lang="en-GB" i="1" dirty="0"/>
              <a:t>Example:</a:t>
            </a:r>
            <a:r>
              <a:rPr lang="en-GB" dirty="0"/>
              <a:t> Respect a patient’s religious or cultural preferences. </a:t>
            </a:r>
          </a:p>
          <a:p>
            <a:pPr lvl="0"/>
            <a:r>
              <a:rPr lang="en-GB" b="1" dirty="0"/>
              <a:t>E – Equality:</a:t>
            </a:r>
            <a:r>
              <a:rPr lang="en-GB" dirty="0"/>
              <a:t> Do not discriminate against anyone.</a:t>
            </a:r>
            <a:br>
              <a:rPr lang="en-GB" dirty="0"/>
            </a:br>
            <a:r>
              <a:rPr lang="en-GB" i="1" dirty="0"/>
              <a:t>Example:</a:t>
            </a:r>
            <a:r>
              <a:rPr lang="en-GB" dirty="0"/>
              <a:t> Provide the same quality of care regardless of age, disability or background. </a:t>
            </a:r>
          </a:p>
          <a:p>
            <a:pPr lvl="0"/>
            <a:r>
              <a:rPr lang="en-GB" b="1" dirty="0"/>
              <a:t>D – Dignity:</a:t>
            </a:r>
            <a:r>
              <a:rPr lang="en-GB" dirty="0"/>
              <a:t> Protect the person’s privacy and treat them with dignity.</a:t>
            </a:r>
            <a:br>
              <a:rPr lang="en-GB" dirty="0"/>
            </a:br>
            <a:r>
              <a:rPr lang="en-GB" i="1" dirty="0"/>
              <a:t>Example:</a:t>
            </a:r>
            <a:r>
              <a:rPr lang="en-GB" dirty="0"/>
              <a:t> Close the curtain when helping someone get dressed. </a:t>
            </a:r>
          </a:p>
          <a:p>
            <a:pPr lvl="0"/>
            <a:r>
              <a:rPr lang="en-GB" b="1" dirty="0"/>
              <a:t>A – Autonomy:</a:t>
            </a:r>
            <a:r>
              <a:rPr lang="en-GB" dirty="0"/>
              <a:t> Support people to make their </a:t>
            </a:r>
            <a:r>
              <a:rPr lang="en-GB" b="1" dirty="0"/>
              <a:t>own decisions</a:t>
            </a:r>
            <a:r>
              <a:rPr lang="en-GB" dirty="0"/>
              <a:t>.</a:t>
            </a:r>
            <a:br>
              <a:rPr lang="en-GB" dirty="0"/>
            </a:br>
            <a:r>
              <a:rPr lang="en-GB" i="1" dirty="0"/>
              <a:t>Example:</a:t>
            </a:r>
            <a:r>
              <a:rPr lang="en-GB" dirty="0"/>
              <a:t> Explain treatment options and allow the person to choose.</a:t>
            </a:r>
          </a:p>
          <a:p>
            <a:endParaRPr lang="en-GB" dirty="0"/>
          </a:p>
        </p:txBody>
      </p:sp>
    </p:spTree>
    <p:extLst>
      <p:ext uri="{BB962C8B-B14F-4D97-AF65-F5344CB8AC3E}">
        <p14:creationId xmlns:p14="http://schemas.microsoft.com/office/powerpoint/2010/main" val="22956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FE7AAA4-8DBC-A435-0B16-6BCBED7D3CFE}"/>
              </a:ext>
            </a:extLst>
          </p:cNvPr>
          <p:cNvSpPr>
            <a:spLocks noGrp="1"/>
          </p:cNvSpPr>
          <p:nvPr>
            <p:ph type="title"/>
          </p:nvPr>
        </p:nvSpPr>
        <p:spPr>
          <a:xfrm>
            <a:off x="609600" y="86444"/>
            <a:ext cx="10972800" cy="378505"/>
          </a:xfrm>
        </p:spPr>
        <p:txBody>
          <a:bodyPr>
            <a:normAutofit fontScale="90000"/>
          </a:bodyPr>
          <a:lstStyle/>
          <a:p>
            <a:r>
              <a:rPr lang="en-US" sz="2800" b="1" dirty="0"/>
              <a:t>Depersonalised approach </a:t>
            </a:r>
          </a:p>
        </p:txBody>
      </p:sp>
      <p:sp>
        <p:nvSpPr>
          <p:cNvPr id="3" name="Content Placeholder 2">
            <a:extLst>
              <a:ext uri="{FF2B5EF4-FFF2-40B4-BE49-F238E27FC236}">
                <a16:creationId xmlns:a16="http://schemas.microsoft.com/office/drawing/2014/main" id="{FBC43A4E-FC36-543B-8968-DA736437C7B1}"/>
              </a:ext>
            </a:extLst>
          </p:cNvPr>
          <p:cNvSpPr>
            <a:spLocks noGrp="1"/>
          </p:cNvSpPr>
          <p:nvPr>
            <p:ph sz="half" idx="1"/>
          </p:nvPr>
        </p:nvSpPr>
        <p:spPr>
          <a:xfrm>
            <a:off x="516293" y="657809"/>
            <a:ext cx="9094238" cy="4996542"/>
          </a:xfrm>
        </p:spPr>
        <p:txBody>
          <a:bodyPr>
            <a:normAutofit/>
          </a:bodyPr>
          <a:lstStyle/>
          <a:p>
            <a:pPr marL="0" indent="0">
              <a:buNone/>
            </a:pPr>
            <a:r>
              <a:rPr lang="en-GB" sz="2000" b="1" dirty="0"/>
              <a:t>Traditional Care </a:t>
            </a:r>
          </a:p>
          <a:p>
            <a:r>
              <a:rPr lang="en-GB" sz="2000" dirty="0"/>
              <a:t>Service-led care: Everyone receives similar care regardless of individual needs.</a:t>
            </a:r>
          </a:p>
          <a:p>
            <a:pPr lvl="0"/>
            <a:r>
              <a:rPr lang="en-GB" sz="2000" dirty="0"/>
              <a:t>Limited choice: People have little control over their care.</a:t>
            </a:r>
          </a:p>
          <a:p>
            <a:pPr lvl="0"/>
            <a:r>
              <a:rPr lang="en-GB" sz="2000" dirty="0"/>
              <a:t>Individual needs ignored: Culture, preferences and identity may not be considered.</a:t>
            </a:r>
          </a:p>
          <a:p>
            <a:pPr lvl="0"/>
            <a:r>
              <a:rPr lang="en-GB" sz="2000" dirty="0"/>
              <a:t>Limited information: People are not fully involved in decisions.</a:t>
            </a:r>
          </a:p>
          <a:p>
            <a:pPr lvl="0"/>
            <a:r>
              <a:rPr lang="en-GB" sz="2000" dirty="0"/>
              <a:t>Impact: Can reduce independence, dignity and confidence.</a:t>
            </a:r>
          </a:p>
          <a:p>
            <a:r>
              <a:rPr lang="en-GB" sz="2000" b="1" dirty="0"/>
              <a:t>Example</a:t>
            </a:r>
          </a:p>
          <a:p>
            <a:r>
              <a:rPr lang="en-GB" sz="2000" dirty="0"/>
              <a:t>Traditional care: An older person in a care home must eat, sleep and bathe at fixed times.</a:t>
            </a:r>
          </a:p>
          <a:p>
            <a:r>
              <a:rPr lang="en-GB" sz="2000" dirty="0"/>
              <a:t>Personalised care: The person is involved in choosing when and how they receive care, based on their needs and preferences</a:t>
            </a:r>
          </a:p>
          <a:p>
            <a:pPr>
              <a:lnSpc>
                <a:spcPct val="90000"/>
              </a:lnSpc>
            </a:pPr>
            <a:endParaRPr lang="en-GB" sz="2000" dirty="0"/>
          </a:p>
        </p:txBody>
      </p:sp>
      <p:pic>
        <p:nvPicPr>
          <p:cNvPr id="4" name="Picture 3">
            <a:extLst>
              <a:ext uri="{FF2B5EF4-FFF2-40B4-BE49-F238E27FC236}">
                <a16:creationId xmlns:a16="http://schemas.microsoft.com/office/drawing/2014/main" id="{5390D55C-09D7-5D1E-9A1B-732C4D54A6F5}"/>
              </a:ext>
            </a:extLst>
          </p:cNvPr>
          <p:cNvPicPr>
            <a:picLocks noChangeAspect="1"/>
          </p:cNvPicPr>
          <p:nvPr/>
        </p:nvPicPr>
        <p:blipFill>
          <a:blip r:embed="rId2"/>
          <a:stretch>
            <a:fillRect/>
          </a:stretch>
        </p:blipFill>
        <p:spPr>
          <a:xfrm>
            <a:off x="9970323" y="2711157"/>
            <a:ext cx="2078608" cy="3090867"/>
          </a:xfrm>
          <a:prstGeom prst="rect">
            <a:avLst/>
          </a:prstGeom>
          <a:noFill/>
        </p:spPr>
      </p:pic>
    </p:spTree>
    <p:extLst>
      <p:ext uri="{BB962C8B-B14F-4D97-AF65-F5344CB8AC3E}">
        <p14:creationId xmlns:p14="http://schemas.microsoft.com/office/powerpoint/2010/main" val="2887902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801F2-BF0A-8AD7-EFF2-A49A0E504DB4}"/>
              </a:ext>
            </a:extLst>
          </p:cNvPr>
          <p:cNvSpPr>
            <a:spLocks noGrp="1"/>
          </p:cNvSpPr>
          <p:nvPr>
            <p:ph type="title"/>
          </p:nvPr>
        </p:nvSpPr>
        <p:spPr/>
        <p:txBody>
          <a:bodyPr/>
          <a:lstStyle/>
          <a:p>
            <a:r>
              <a:rPr lang="en-GB" dirty="0"/>
              <a:t>Class discussion </a:t>
            </a:r>
          </a:p>
        </p:txBody>
      </p:sp>
      <p:sp>
        <p:nvSpPr>
          <p:cNvPr id="3" name="Content Placeholder 2">
            <a:extLst>
              <a:ext uri="{FF2B5EF4-FFF2-40B4-BE49-F238E27FC236}">
                <a16:creationId xmlns:a16="http://schemas.microsoft.com/office/drawing/2014/main" id="{AA2D9707-A31F-F9DB-7E4D-04295D79E1C8}"/>
              </a:ext>
            </a:extLst>
          </p:cNvPr>
          <p:cNvSpPr>
            <a:spLocks noGrp="1"/>
          </p:cNvSpPr>
          <p:nvPr>
            <p:ph sz="half" idx="1"/>
          </p:nvPr>
        </p:nvSpPr>
        <p:spPr>
          <a:xfrm>
            <a:off x="609600" y="1600201"/>
            <a:ext cx="10577804" cy="3989040"/>
          </a:xfrm>
        </p:spPr>
        <p:txBody>
          <a:bodyPr>
            <a:normAutofit/>
          </a:bodyPr>
          <a:lstStyle/>
          <a:p>
            <a:r>
              <a:rPr lang="en-GB" sz="4800" b="1" dirty="0"/>
              <a:t>How person-centred approach support people ?</a:t>
            </a:r>
          </a:p>
        </p:txBody>
      </p:sp>
    </p:spTree>
    <p:extLst>
      <p:ext uri="{BB962C8B-B14F-4D97-AF65-F5344CB8AC3E}">
        <p14:creationId xmlns:p14="http://schemas.microsoft.com/office/powerpoint/2010/main" val="823713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656CE-5CE7-E8EC-6DA6-AEEA44EF1E7E}"/>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Person-centred approach </a:t>
            </a:r>
            <a:br>
              <a:rPr lang="en-GB" sz="3700" b="1" dirty="0"/>
            </a:br>
            <a:r>
              <a:rPr lang="en-GB" sz="3700" b="1" dirty="0"/>
              <a:t>support people</a:t>
            </a:r>
          </a:p>
        </p:txBody>
      </p:sp>
      <p:sp>
        <p:nvSpPr>
          <p:cNvPr id="3" name="Content Placeholder 2">
            <a:extLst>
              <a:ext uri="{FF2B5EF4-FFF2-40B4-BE49-F238E27FC236}">
                <a16:creationId xmlns:a16="http://schemas.microsoft.com/office/drawing/2014/main" id="{64420CA5-068F-36EB-6C0A-B389B2B81A7C}"/>
              </a:ext>
            </a:extLst>
          </p:cNvPr>
          <p:cNvSpPr>
            <a:spLocks noGrp="1"/>
          </p:cNvSpPr>
          <p:nvPr>
            <p:ph sz="half" idx="1"/>
          </p:nvPr>
        </p:nvSpPr>
        <p:spPr>
          <a:xfrm>
            <a:off x="609600" y="1600201"/>
            <a:ext cx="10671110" cy="3989040"/>
          </a:xfrm>
        </p:spPr>
        <p:txBody>
          <a:bodyPr>
            <a:normAutofit fontScale="77500" lnSpcReduction="20000"/>
          </a:bodyPr>
          <a:lstStyle/>
          <a:p>
            <a:pPr marL="0" indent="0">
              <a:buNone/>
            </a:pPr>
            <a:r>
              <a:rPr lang="en-GB" b="1" dirty="0"/>
              <a:t>Live Independently</a:t>
            </a:r>
          </a:p>
          <a:p>
            <a:pPr marL="0" indent="0">
              <a:buNone/>
            </a:pPr>
            <a:r>
              <a:rPr lang="en-GB" dirty="0"/>
              <a:t>This means supporting people to have </a:t>
            </a:r>
            <a:r>
              <a:rPr lang="en-GB" b="1" dirty="0"/>
              <a:t>choice and control over their own lives</a:t>
            </a:r>
            <a:r>
              <a:rPr lang="en-GB" dirty="0"/>
              <a:t>.</a:t>
            </a:r>
          </a:p>
          <a:p>
            <a:pPr marL="0" indent="0">
              <a:buNone/>
            </a:pPr>
            <a:endParaRPr lang="en-GB" dirty="0"/>
          </a:p>
          <a:p>
            <a:pPr lvl="0"/>
            <a:r>
              <a:rPr lang="en-GB" dirty="0"/>
              <a:t>Give people clear </a:t>
            </a:r>
            <a:r>
              <a:rPr lang="en-GB" b="1" dirty="0"/>
              <a:t>information about their options</a:t>
            </a:r>
            <a:r>
              <a:rPr lang="en-GB" dirty="0"/>
              <a:t>. </a:t>
            </a:r>
          </a:p>
          <a:p>
            <a:pPr lvl="0"/>
            <a:r>
              <a:rPr lang="en-GB" dirty="0"/>
              <a:t>Involve them in </a:t>
            </a:r>
            <a:r>
              <a:rPr lang="en-GB" b="1" dirty="0"/>
              <a:t>decisions about their care</a:t>
            </a:r>
            <a:r>
              <a:rPr lang="en-GB" dirty="0"/>
              <a:t>. </a:t>
            </a:r>
          </a:p>
          <a:p>
            <a:pPr lvl="0"/>
            <a:r>
              <a:rPr lang="en-GB" dirty="0"/>
              <a:t>Respect </a:t>
            </a:r>
            <a:r>
              <a:rPr lang="en-GB" b="1" dirty="0"/>
              <a:t>how they want to live</a:t>
            </a:r>
            <a:r>
              <a:rPr lang="en-GB" dirty="0"/>
              <a:t>. </a:t>
            </a:r>
          </a:p>
          <a:p>
            <a:pPr lvl="0"/>
            <a:r>
              <a:rPr lang="en-GB" dirty="0"/>
              <a:t>Support them to remain as </a:t>
            </a:r>
            <a:r>
              <a:rPr lang="en-GB" b="1" dirty="0"/>
              <a:t>independent as possible</a:t>
            </a:r>
            <a:r>
              <a:rPr lang="en-GB" dirty="0"/>
              <a:t>. </a:t>
            </a:r>
          </a:p>
          <a:p>
            <a:pPr lvl="0"/>
            <a:endParaRPr lang="en-GB" dirty="0"/>
          </a:p>
          <a:p>
            <a:pPr marL="0" indent="0">
              <a:buNone/>
            </a:pPr>
            <a:r>
              <a:rPr lang="en-GB" b="1" dirty="0"/>
              <a:t>Example:</a:t>
            </a:r>
            <a:r>
              <a:rPr lang="en-GB" dirty="0"/>
              <a:t> An older person wants to continue living at home rather than move into a care home. They are given information about home-care services and equipment so they can </a:t>
            </a:r>
            <a:r>
              <a:rPr lang="en-GB" b="1" dirty="0"/>
              <a:t>make their own informed choice and live safely at home</a:t>
            </a:r>
            <a:r>
              <a:rPr lang="en-GB" dirty="0"/>
              <a:t>.</a:t>
            </a:r>
          </a:p>
          <a:p>
            <a:endParaRPr lang="en-GB" dirty="0"/>
          </a:p>
        </p:txBody>
      </p:sp>
    </p:spTree>
    <p:extLst>
      <p:ext uri="{BB962C8B-B14F-4D97-AF65-F5344CB8AC3E}">
        <p14:creationId xmlns:p14="http://schemas.microsoft.com/office/powerpoint/2010/main" val="313984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3E855-DA5F-2138-D50C-DBFC73B7E2E1}"/>
              </a:ext>
            </a:extLst>
          </p:cNvPr>
          <p:cNvSpPr>
            <a:spLocks noGrp="1"/>
          </p:cNvSpPr>
          <p:nvPr>
            <p:ph type="title"/>
          </p:nvPr>
        </p:nvSpPr>
        <p:spPr>
          <a:xfrm>
            <a:off x="609600" y="274638"/>
            <a:ext cx="10972800" cy="1143000"/>
          </a:xfrm>
        </p:spPr>
        <p:txBody>
          <a:bodyPr anchor="ctr">
            <a:normAutofit/>
          </a:bodyPr>
          <a:lstStyle/>
          <a:p>
            <a:r>
              <a:rPr lang="en-GB" b="1"/>
              <a:t>Cont. </a:t>
            </a:r>
          </a:p>
        </p:txBody>
      </p:sp>
      <p:sp>
        <p:nvSpPr>
          <p:cNvPr id="3" name="Content Placeholder 2">
            <a:extLst>
              <a:ext uri="{FF2B5EF4-FFF2-40B4-BE49-F238E27FC236}">
                <a16:creationId xmlns:a16="http://schemas.microsoft.com/office/drawing/2014/main" id="{65675FD2-ACF6-EB39-31DE-E22F7D1D610D}"/>
              </a:ext>
            </a:extLst>
          </p:cNvPr>
          <p:cNvSpPr>
            <a:spLocks noGrp="1"/>
          </p:cNvSpPr>
          <p:nvPr>
            <p:ph sz="half" idx="1"/>
          </p:nvPr>
        </p:nvSpPr>
        <p:spPr>
          <a:xfrm>
            <a:off x="609600" y="1600201"/>
            <a:ext cx="5384800" cy="3989040"/>
          </a:xfrm>
        </p:spPr>
        <p:txBody>
          <a:bodyPr>
            <a:normAutofit lnSpcReduction="10000"/>
          </a:bodyPr>
          <a:lstStyle/>
          <a:p>
            <a:r>
              <a:rPr lang="en-GB" sz="3200" b="1" dirty="0"/>
              <a:t>Maintain relationships with family and friends </a:t>
            </a:r>
            <a:r>
              <a:rPr lang="en-GB" sz="3200" dirty="0"/>
              <a:t>and provide opportunities to take part in community life, including engaging in activities which match their interests, skills and abilities. </a:t>
            </a:r>
          </a:p>
          <a:p>
            <a:endParaRPr lang="en-GB" dirty="0"/>
          </a:p>
        </p:txBody>
      </p:sp>
      <p:pic>
        <p:nvPicPr>
          <p:cNvPr id="2052" name="Picture 4" descr="See the source image">
            <a:extLst>
              <a:ext uri="{FF2B5EF4-FFF2-40B4-BE49-F238E27FC236}">
                <a16:creationId xmlns:a16="http://schemas.microsoft.com/office/drawing/2014/main" id="{079C458F-3D94-734A-D410-B0A41372954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182"/>
          <a:stretch/>
        </p:blipFill>
        <p:spPr bwMode="auto">
          <a:xfrm>
            <a:off x="7735078" y="2739159"/>
            <a:ext cx="3847322" cy="2850082"/>
          </a:xfrm>
          <a:prstGeom prst="rect">
            <a:avLst/>
          </a:prstGeom>
          <a:solidFill>
            <a:srgbClr val="FFFFFF"/>
          </a:solidFill>
        </p:spPr>
      </p:pic>
    </p:spTree>
    <p:extLst>
      <p:ext uri="{BB962C8B-B14F-4D97-AF65-F5344CB8AC3E}">
        <p14:creationId xmlns:p14="http://schemas.microsoft.com/office/powerpoint/2010/main" val="5338273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923A1-8111-91CD-28DA-8E5D04B9A606}"/>
              </a:ext>
            </a:extLst>
          </p:cNvPr>
          <p:cNvSpPr>
            <a:spLocks noGrp="1"/>
          </p:cNvSpPr>
          <p:nvPr>
            <p:ph type="title"/>
          </p:nvPr>
        </p:nvSpPr>
        <p:spPr>
          <a:xfrm>
            <a:off x="609600" y="274638"/>
            <a:ext cx="10363200" cy="1143000"/>
          </a:xfrm>
        </p:spPr>
        <p:txBody>
          <a:bodyPr>
            <a:normAutofit/>
          </a:bodyPr>
          <a:lstStyle/>
          <a:p>
            <a:r>
              <a:rPr lang="en-GB" sz="4000" b="1"/>
              <a:t>Cont. </a:t>
            </a:r>
            <a:endParaRPr lang="en-GB" sz="4000" b="1" dirty="0"/>
          </a:p>
        </p:txBody>
      </p:sp>
      <p:sp>
        <p:nvSpPr>
          <p:cNvPr id="3" name="Content Placeholder 2">
            <a:extLst>
              <a:ext uri="{FF2B5EF4-FFF2-40B4-BE49-F238E27FC236}">
                <a16:creationId xmlns:a16="http://schemas.microsoft.com/office/drawing/2014/main" id="{E2BB5CD8-67C1-BF5D-55EC-B1879FC95104}"/>
              </a:ext>
            </a:extLst>
          </p:cNvPr>
          <p:cNvSpPr>
            <a:spLocks noGrp="1"/>
          </p:cNvSpPr>
          <p:nvPr>
            <p:ph sz="half" idx="1"/>
          </p:nvPr>
        </p:nvSpPr>
        <p:spPr>
          <a:xfrm>
            <a:off x="609600" y="1600201"/>
            <a:ext cx="10972800" cy="3989040"/>
          </a:xfrm>
        </p:spPr>
        <p:txBody>
          <a:bodyPr>
            <a:normAutofit lnSpcReduction="10000"/>
          </a:bodyPr>
          <a:lstStyle/>
          <a:p>
            <a:pPr marL="0" indent="0">
              <a:buNone/>
            </a:pPr>
            <a:r>
              <a:rPr lang="en-GB" b="1" dirty="0"/>
              <a:t>1. Feel Safe and Protected</a:t>
            </a:r>
          </a:p>
          <a:p>
            <a:pPr lvl="0"/>
            <a:r>
              <a:rPr lang="en-GB" dirty="0"/>
              <a:t>Protect people from harm and abuse.</a:t>
            </a:r>
          </a:p>
          <a:p>
            <a:pPr lvl="0"/>
            <a:r>
              <a:rPr lang="en-GB" dirty="0"/>
              <a:t>Help them understand and manage risks.</a:t>
            </a:r>
          </a:p>
          <a:p>
            <a:pPr lvl="0"/>
            <a:r>
              <a:rPr lang="en-GB" dirty="0"/>
              <a:t>Support their safety while respecting their choices.</a:t>
            </a:r>
          </a:p>
          <a:p>
            <a:pPr marL="0" indent="0">
              <a:buNone/>
            </a:pPr>
            <a:r>
              <a:rPr lang="en-GB" b="1" dirty="0"/>
              <a:t>2. Have a Positive Care Experience</a:t>
            </a:r>
          </a:p>
          <a:p>
            <a:pPr lvl="0"/>
            <a:r>
              <a:rPr lang="en-GB" dirty="0"/>
              <a:t>Treat people with dignity, kindness and respect.</a:t>
            </a:r>
          </a:p>
          <a:p>
            <a:pPr lvl="0"/>
            <a:r>
              <a:rPr lang="en-GB" dirty="0"/>
              <a:t>Provide care based on their individual needs.</a:t>
            </a:r>
          </a:p>
          <a:p>
            <a:pPr lvl="0"/>
            <a:r>
              <a:rPr lang="en-GB" dirty="0"/>
              <a:t>Ensure different healthcare and social care services work tog</a:t>
            </a:r>
          </a:p>
          <a:p>
            <a:endParaRPr lang="en-GB" dirty="0"/>
          </a:p>
        </p:txBody>
      </p:sp>
      <p:pic>
        <p:nvPicPr>
          <p:cNvPr id="1026" name="Picture 2" descr="See the source image">
            <a:extLst>
              <a:ext uri="{FF2B5EF4-FFF2-40B4-BE49-F238E27FC236}">
                <a16:creationId xmlns:a16="http://schemas.microsoft.com/office/drawing/2014/main" id="{4B886619-2CB5-8347-64AC-EF9846A4E4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39200" y="92075"/>
            <a:ext cx="3229638" cy="1508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96689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AA97E-43ED-10BC-D2B6-285737980751}"/>
              </a:ext>
            </a:extLst>
          </p:cNvPr>
          <p:cNvSpPr>
            <a:spLocks noGrp="1"/>
          </p:cNvSpPr>
          <p:nvPr>
            <p:ph type="title"/>
          </p:nvPr>
        </p:nvSpPr>
        <p:spPr>
          <a:xfrm>
            <a:off x="0" y="528896"/>
            <a:ext cx="9999306" cy="964002"/>
          </a:xfrm>
        </p:spPr>
        <p:txBody>
          <a:bodyPr anchor="ctr">
            <a:normAutofit/>
          </a:bodyPr>
          <a:lstStyle/>
          <a:p>
            <a:r>
              <a:rPr lang="en-GB" sz="3600" b="1" dirty="0"/>
              <a:t>Why person </a:t>
            </a:r>
            <a:r>
              <a:rPr lang="en-GB" sz="3600" b="1" dirty="0" err="1"/>
              <a:t>centered</a:t>
            </a:r>
            <a:r>
              <a:rPr lang="en-GB" sz="3600" b="1" dirty="0"/>
              <a:t> care is important?</a:t>
            </a:r>
          </a:p>
        </p:txBody>
      </p:sp>
      <p:sp>
        <p:nvSpPr>
          <p:cNvPr id="3" name="Content Placeholder 2">
            <a:extLst>
              <a:ext uri="{FF2B5EF4-FFF2-40B4-BE49-F238E27FC236}">
                <a16:creationId xmlns:a16="http://schemas.microsoft.com/office/drawing/2014/main" id="{1686E569-ED1E-26F7-5307-5031BF2A4C66}"/>
              </a:ext>
            </a:extLst>
          </p:cNvPr>
          <p:cNvSpPr>
            <a:spLocks noGrp="1"/>
          </p:cNvSpPr>
          <p:nvPr>
            <p:ph sz="half" idx="1"/>
          </p:nvPr>
        </p:nvSpPr>
        <p:spPr>
          <a:xfrm>
            <a:off x="257175" y="1914857"/>
            <a:ext cx="11820525" cy="3674383"/>
          </a:xfrm>
        </p:spPr>
        <p:txBody>
          <a:bodyPr>
            <a:normAutofit fontScale="92500"/>
          </a:bodyPr>
          <a:lstStyle/>
          <a:p>
            <a:pPr>
              <a:lnSpc>
                <a:spcPct val="90000"/>
              </a:lnSpc>
            </a:pPr>
            <a:r>
              <a:rPr lang="en-GB" sz="3000" dirty="0"/>
              <a:t>Value relationships based on </a:t>
            </a:r>
            <a:r>
              <a:rPr lang="en-GB" sz="3000" b="1" dirty="0"/>
              <a:t>dignity and respect </a:t>
            </a:r>
            <a:r>
              <a:rPr lang="en-GB" sz="3000" dirty="0"/>
              <a:t>for individuals.</a:t>
            </a:r>
          </a:p>
          <a:p>
            <a:pPr>
              <a:lnSpc>
                <a:spcPct val="90000"/>
              </a:lnSpc>
            </a:pPr>
            <a:r>
              <a:rPr lang="en-GB" sz="3000" b="1" dirty="0"/>
              <a:t>Empower people </a:t>
            </a:r>
            <a:r>
              <a:rPr lang="en-GB" sz="3000" dirty="0"/>
              <a:t>to make informed choices that feel right for them.</a:t>
            </a:r>
          </a:p>
          <a:p>
            <a:pPr>
              <a:lnSpc>
                <a:spcPct val="90000"/>
              </a:lnSpc>
            </a:pPr>
            <a:r>
              <a:rPr lang="en-GB" sz="3000" dirty="0"/>
              <a:t>Take a </a:t>
            </a:r>
            <a:r>
              <a:rPr lang="en-GB" sz="3000" b="1" dirty="0"/>
              <a:t>holistic approach that supports the </a:t>
            </a:r>
            <a:r>
              <a:rPr lang="en-GB" sz="3000" b="1" dirty="0" smtClean="0"/>
              <a:t>wellbeing </a:t>
            </a:r>
            <a:r>
              <a:rPr lang="en-GB" sz="3000" b="1" dirty="0"/>
              <a:t>of the person as a whole </a:t>
            </a:r>
            <a:r>
              <a:rPr lang="en-GB" sz="3000" dirty="0"/>
              <a:t>(physically, intellectually, emotionally and socially – </a:t>
            </a:r>
            <a:r>
              <a:rPr lang="en-GB" sz="3000" b="1" dirty="0"/>
              <a:t>PIES</a:t>
            </a:r>
            <a:r>
              <a:rPr lang="en-GB" sz="3000" dirty="0"/>
              <a:t>).</a:t>
            </a:r>
          </a:p>
          <a:p>
            <a:pPr>
              <a:lnSpc>
                <a:spcPct val="90000"/>
              </a:lnSpc>
            </a:pPr>
            <a:r>
              <a:rPr lang="en-GB" sz="3000" dirty="0"/>
              <a:t>Value each person’s </a:t>
            </a:r>
            <a:r>
              <a:rPr lang="en-GB" sz="3000" b="1" dirty="0"/>
              <a:t>unique </a:t>
            </a:r>
            <a:r>
              <a:rPr lang="en-GB" sz="3000" dirty="0"/>
              <a:t>differences, abilities, needs, preferences, beliefs, interests, ethnicity and cultural background.</a:t>
            </a:r>
          </a:p>
          <a:p>
            <a:pPr>
              <a:lnSpc>
                <a:spcPct val="90000"/>
              </a:lnSpc>
            </a:pPr>
            <a:r>
              <a:rPr lang="en-GB" sz="3000" dirty="0"/>
              <a:t>Foster supportive relationships in which individuals </a:t>
            </a:r>
            <a:r>
              <a:rPr lang="en-GB" sz="3000" b="1" dirty="0"/>
              <a:t>can feel listened to, accepted and positively valued</a:t>
            </a:r>
            <a:r>
              <a:rPr lang="en-GB" sz="3000" dirty="0"/>
              <a:t>.</a:t>
            </a:r>
          </a:p>
          <a:p>
            <a:pPr>
              <a:lnSpc>
                <a:spcPct val="90000"/>
              </a:lnSpc>
            </a:pPr>
            <a:endParaRPr lang="en-GB" sz="1800" dirty="0"/>
          </a:p>
        </p:txBody>
      </p:sp>
      <p:pic>
        <p:nvPicPr>
          <p:cNvPr id="5" name="Picture 4" descr="A picture containing fruit, table, food&#10;&#10;Description automatically generated">
            <a:extLst>
              <a:ext uri="{FF2B5EF4-FFF2-40B4-BE49-F238E27FC236}">
                <a16:creationId xmlns:a16="http://schemas.microsoft.com/office/drawing/2014/main" id="{8553913C-F229-35C5-7F7F-4446F514F5ED}"/>
              </a:ext>
            </a:extLst>
          </p:cNvPr>
          <p:cNvPicPr>
            <a:picLocks noChangeAspect="1"/>
          </p:cNvPicPr>
          <p:nvPr/>
        </p:nvPicPr>
        <p:blipFill rotWithShape="1">
          <a:blip r:embed="rId2">
            <a:extLst>
              <a:ext uri="{28A0092B-C50C-407E-A947-70E740481C1C}">
                <a14:useLocalDpi xmlns:a14="http://schemas.microsoft.com/office/drawing/2010/main" val="0"/>
              </a:ext>
            </a:extLst>
          </a:blip>
          <a:srcRect l="9152" r="741" b="-2"/>
          <a:stretch/>
        </p:blipFill>
        <p:spPr>
          <a:xfrm>
            <a:off x="9977870" y="26028"/>
            <a:ext cx="2214130" cy="1640219"/>
          </a:xfrm>
          <a:prstGeom prst="rect">
            <a:avLst/>
          </a:prstGeom>
          <a:noFill/>
        </p:spPr>
      </p:pic>
    </p:spTree>
    <p:extLst>
      <p:ext uri="{BB962C8B-B14F-4D97-AF65-F5344CB8AC3E}">
        <p14:creationId xmlns:p14="http://schemas.microsoft.com/office/powerpoint/2010/main" val="20830677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678F6-907C-B977-5B43-D0FFA8BD5AFC}"/>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Person-centred care when working with children and young people includes: </a:t>
            </a:r>
          </a:p>
        </p:txBody>
      </p:sp>
      <p:sp>
        <p:nvSpPr>
          <p:cNvPr id="3" name="Content Placeholder 2">
            <a:extLst>
              <a:ext uri="{FF2B5EF4-FFF2-40B4-BE49-F238E27FC236}">
                <a16:creationId xmlns:a16="http://schemas.microsoft.com/office/drawing/2014/main" id="{41D7CA2E-749B-1AE7-0B23-34CCB6054985}"/>
              </a:ext>
            </a:extLst>
          </p:cNvPr>
          <p:cNvSpPr>
            <a:spLocks noGrp="1"/>
          </p:cNvSpPr>
          <p:nvPr>
            <p:ph sz="half" idx="1"/>
          </p:nvPr>
        </p:nvSpPr>
        <p:spPr>
          <a:xfrm>
            <a:off x="511444" y="1544155"/>
            <a:ext cx="8619485" cy="3934496"/>
          </a:xfrm>
        </p:spPr>
        <p:txBody>
          <a:bodyPr>
            <a:normAutofit fontScale="92500" lnSpcReduction="10000"/>
          </a:bodyPr>
          <a:lstStyle/>
          <a:p>
            <a:r>
              <a:rPr lang="en-GB" sz="3200" dirty="0"/>
              <a:t>Understanding their needs </a:t>
            </a:r>
          </a:p>
          <a:p>
            <a:r>
              <a:rPr lang="en-GB" sz="3200" dirty="0"/>
              <a:t>Agree goals</a:t>
            </a:r>
          </a:p>
          <a:p>
            <a:r>
              <a:rPr lang="en-GB" sz="3200" dirty="0"/>
              <a:t>Consider options for treatment and support </a:t>
            </a:r>
          </a:p>
          <a:p>
            <a:r>
              <a:rPr lang="en-GB" sz="3200" dirty="0"/>
              <a:t>Put in place plans that take account of needs and preferences</a:t>
            </a:r>
          </a:p>
          <a:p>
            <a:r>
              <a:rPr lang="en-GB" sz="3200" dirty="0"/>
              <a:t>Communicate on an ongoing basis about how things are progressing</a:t>
            </a:r>
          </a:p>
          <a:p>
            <a:r>
              <a:rPr lang="en-GB" sz="3200" dirty="0"/>
              <a:t>Monitor progress and respond to feedback. </a:t>
            </a:r>
          </a:p>
          <a:p>
            <a:endParaRPr lang="en-GB" sz="3200" dirty="0"/>
          </a:p>
        </p:txBody>
      </p:sp>
      <p:pic>
        <p:nvPicPr>
          <p:cNvPr id="6" name="Picture 5">
            <a:extLst>
              <a:ext uri="{FF2B5EF4-FFF2-40B4-BE49-F238E27FC236}">
                <a16:creationId xmlns:a16="http://schemas.microsoft.com/office/drawing/2014/main" id="{B711946F-B070-85F3-5C9F-CED046FF184A}"/>
              </a:ext>
            </a:extLst>
          </p:cNvPr>
          <p:cNvPicPr>
            <a:picLocks noChangeAspect="1"/>
          </p:cNvPicPr>
          <p:nvPr/>
        </p:nvPicPr>
        <p:blipFill rotWithShape="1">
          <a:blip r:embed="rId2"/>
          <a:srcRect l="32636" t="15918" r="31938" b="3968"/>
          <a:stretch/>
        </p:blipFill>
        <p:spPr>
          <a:xfrm>
            <a:off x="9355654" y="1678322"/>
            <a:ext cx="2752512" cy="3501355"/>
          </a:xfrm>
          <a:prstGeom prst="rect">
            <a:avLst/>
          </a:prstGeom>
          <a:noFill/>
        </p:spPr>
      </p:pic>
      <p:sp>
        <p:nvSpPr>
          <p:cNvPr id="7" name="TextBox 6">
            <a:extLst>
              <a:ext uri="{FF2B5EF4-FFF2-40B4-BE49-F238E27FC236}">
                <a16:creationId xmlns:a16="http://schemas.microsoft.com/office/drawing/2014/main" id="{BEF874EB-76D7-8C49-5803-863B29A571CE}"/>
              </a:ext>
            </a:extLst>
          </p:cNvPr>
          <p:cNvSpPr txBox="1"/>
          <p:nvPr/>
        </p:nvSpPr>
        <p:spPr>
          <a:xfrm>
            <a:off x="609600" y="5478651"/>
            <a:ext cx="9960243" cy="230832"/>
          </a:xfrm>
          <a:prstGeom prst="rect">
            <a:avLst/>
          </a:prstGeom>
          <a:noFill/>
        </p:spPr>
        <p:txBody>
          <a:bodyPr wrap="square" rtlCol="0">
            <a:spAutoFit/>
          </a:bodyPr>
          <a:lstStyle/>
          <a:p>
            <a:r>
              <a:rPr lang="en-GB" sz="900" dirty="0"/>
              <a:t>Source: </a:t>
            </a:r>
            <a:r>
              <a:rPr lang="en-GB" sz="900" dirty="0">
                <a:hlinkClick r:id="rId3"/>
              </a:rPr>
              <a:t>https://www.corc.uk.net/media/1604/setting-the-standard-4web.pdf</a:t>
            </a:r>
            <a:r>
              <a:rPr lang="en-GB" sz="900" dirty="0"/>
              <a:t>  </a:t>
            </a:r>
          </a:p>
        </p:txBody>
      </p:sp>
    </p:spTree>
    <p:extLst>
      <p:ext uri="{BB962C8B-B14F-4D97-AF65-F5344CB8AC3E}">
        <p14:creationId xmlns:p14="http://schemas.microsoft.com/office/powerpoint/2010/main" val="2203524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69277" y="144379"/>
            <a:ext cx="8628856" cy="105137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dirty="0">
                <a:solidFill>
                  <a:srgbClr val="000000"/>
                </a:solidFill>
                <a:latin typeface="+mj-lt"/>
                <a:ea typeface="+mj-ea"/>
                <a:cs typeface="+mj-cs"/>
              </a:rPr>
              <a:t>Three facts worth knowing</a:t>
            </a:r>
            <a:endParaRPr lang="en-US" sz="4400" dirty="0">
              <a:solidFill>
                <a:srgbClr val="000000"/>
              </a:solidFill>
              <a:latin typeface="+mj-lt"/>
              <a:ea typeface="+mj-ea"/>
              <a:cs typeface="+mj-cs"/>
            </a:endParaRPr>
          </a:p>
        </p:txBody>
      </p:sp>
      <p:sp>
        <p:nvSpPr>
          <p:cNvPr id="3" name="Content Placeholder 2"/>
          <p:cNvSpPr>
            <a:spLocks noGrp="1"/>
          </p:cNvSpPr>
          <p:nvPr>
            <p:ph idx="1"/>
          </p:nvPr>
        </p:nvSpPr>
        <p:spPr>
          <a:xfrm>
            <a:off x="804997" y="2272143"/>
            <a:ext cx="4706803" cy="3788830"/>
          </a:xfrm>
        </p:spPr>
        <p:txBody>
          <a:bodyPr vert="horz" lIns="91440" tIns="45720" rIns="91440" bIns="45720" rtlCol="0" anchor="ctr">
            <a:normAutofit/>
          </a:bodyPr>
          <a:lstStyle/>
          <a:p>
            <a:endParaRPr lang="en-US" sz="2000">
              <a:solidFill>
                <a:srgbClr val="000000"/>
              </a:solidFill>
            </a:endParaRPr>
          </a:p>
          <a:p>
            <a:endParaRPr lang="en-US" sz="2000">
              <a:solidFill>
                <a:srgbClr val="000000"/>
              </a:solidFill>
            </a:endParaRPr>
          </a:p>
        </p:txBody>
      </p:sp>
      <p:pic>
        <p:nvPicPr>
          <p:cNvPr id="6" name="Picture 5"/>
          <p:cNvPicPr>
            <a:picLocks noChangeAspect="1"/>
          </p:cNvPicPr>
          <p:nvPr/>
        </p:nvPicPr>
        <p:blipFill rotWithShape="1">
          <a:blip r:embed="rId2" cstate="print">
            <a:extLst>
              <a:ext uri="{28A0092B-C50C-407E-A947-70E740481C1C}">
                <a14:useLocalDpi xmlns:a14="http://schemas.microsoft.com/office/drawing/2010/main" val="0"/>
              </a:ext>
            </a:extLst>
          </a:blip>
          <a:srcRect l="7361" r="5741" b="3"/>
          <a:stretch/>
        </p:blipFill>
        <p:spPr>
          <a:xfrm>
            <a:off x="10748146" y="0"/>
            <a:ext cx="1225594" cy="1410347"/>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
        <p:nvSpPr>
          <p:cNvPr id="2" name="Rectangle 1"/>
          <p:cNvSpPr/>
          <p:nvPr/>
        </p:nvSpPr>
        <p:spPr>
          <a:xfrm>
            <a:off x="911888" y="1195754"/>
            <a:ext cx="9743672" cy="7032694"/>
          </a:xfrm>
          <a:prstGeom prst="rect">
            <a:avLst/>
          </a:prstGeom>
        </p:spPr>
        <p:txBody>
          <a:bodyPr wrap="square">
            <a:spAutoFit/>
          </a:bodyPr>
          <a:lstStyle/>
          <a:p>
            <a:pPr>
              <a:spcAft>
                <a:spcPts val="600"/>
              </a:spcAft>
            </a:pPr>
            <a:endParaRPr lang="en-GB" sz="800" dirty="0">
              <a:hlinkClick r:id="rId3"/>
            </a:endParaRPr>
          </a:p>
          <a:p>
            <a:pPr>
              <a:spcAft>
                <a:spcPts val="600"/>
              </a:spcAft>
            </a:pPr>
            <a:endParaRPr lang="en-GB" sz="800" dirty="0">
              <a:hlinkClick r:id="rId3"/>
            </a:endParaRPr>
          </a:p>
          <a:p>
            <a:pPr lvl="0"/>
            <a:r>
              <a:rPr lang="en-GB" sz="2000" b="1" dirty="0"/>
              <a:t>Where did it come from?</a:t>
            </a:r>
            <a:r>
              <a:rPr lang="en-GB" sz="2000" dirty="0"/>
              <a:t/>
            </a:r>
            <a:br>
              <a:rPr lang="en-GB" sz="2000" dirty="0"/>
            </a:br>
            <a:r>
              <a:rPr lang="en-GB" sz="2000" dirty="0"/>
              <a:t>Psychologist </a:t>
            </a:r>
            <a:r>
              <a:rPr lang="en-GB" sz="2000" b="1" dirty="0"/>
              <a:t>Carl Rogers</a:t>
            </a:r>
            <a:r>
              <a:rPr lang="en-GB" sz="2000" dirty="0"/>
              <a:t> used the idea of a </a:t>
            </a:r>
            <a:r>
              <a:rPr lang="en-GB" sz="2000" i="1" dirty="0"/>
              <a:t>person-centred</a:t>
            </a:r>
            <a:r>
              <a:rPr lang="en-GB" sz="2000" dirty="0"/>
              <a:t> approach in psychotherapy in the </a:t>
            </a:r>
            <a:r>
              <a:rPr lang="en-GB" sz="2000" b="1" dirty="0"/>
              <a:t>1960s</a:t>
            </a:r>
            <a:r>
              <a:rPr lang="en-GB" sz="2000" dirty="0"/>
              <a:t>. Later, </a:t>
            </a:r>
            <a:r>
              <a:rPr lang="en-GB" sz="2000" b="1" dirty="0"/>
              <a:t>Professor Tom </a:t>
            </a:r>
            <a:r>
              <a:rPr lang="en-GB" sz="2000" b="1" dirty="0" err="1"/>
              <a:t>Kitwood</a:t>
            </a:r>
            <a:r>
              <a:rPr lang="en-GB" sz="2000" dirty="0"/>
              <a:t> developed person-centred approaches specifically for </a:t>
            </a:r>
            <a:r>
              <a:rPr lang="en-GB" sz="2000" b="1" dirty="0"/>
              <a:t>dementia care</a:t>
            </a:r>
            <a:r>
              <a:rPr lang="en-GB" sz="2000" dirty="0"/>
              <a:t> in the UK. </a:t>
            </a:r>
          </a:p>
          <a:p>
            <a:pPr lvl="0"/>
            <a:endParaRPr lang="en-GB" sz="2000" dirty="0"/>
          </a:p>
          <a:p>
            <a:pPr lvl="0"/>
            <a:r>
              <a:rPr lang="en-GB" sz="2000" b="1" dirty="0"/>
              <a:t>Why is it important in dementia care?</a:t>
            </a:r>
            <a:r>
              <a:rPr lang="en-GB" sz="2000" dirty="0"/>
              <a:t/>
            </a:r>
            <a:br>
              <a:rPr lang="en-GB" sz="2000" dirty="0"/>
            </a:br>
            <a:r>
              <a:rPr lang="en-GB" sz="2000" dirty="0"/>
              <a:t>Person-centred care focuses on the </a:t>
            </a:r>
            <a:r>
              <a:rPr lang="en-GB" sz="2000" b="1" dirty="0"/>
              <a:t>person, not just their dementia</a:t>
            </a:r>
            <a:r>
              <a:rPr lang="en-GB" sz="2000" dirty="0"/>
              <a:t>. Research suggests it can help reduce </a:t>
            </a:r>
            <a:r>
              <a:rPr lang="en-GB" sz="2000" b="1" dirty="0"/>
              <a:t>agitation and aggressive behaviour</a:t>
            </a:r>
            <a:r>
              <a:rPr lang="en-GB" sz="2000" dirty="0"/>
              <a:t>. </a:t>
            </a:r>
          </a:p>
          <a:p>
            <a:pPr lvl="0"/>
            <a:endParaRPr lang="en-GB" sz="2000" dirty="0"/>
          </a:p>
          <a:p>
            <a:pPr>
              <a:spcAft>
                <a:spcPts val="600"/>
              </a:spcAft>
            </a:pPr>
            <a:endParaRPr lang="en-GB" sz="800" dirty="0">
              <a:hlinkClick r:id="rId3"/>
            </a:endParaRPr>
          </a:p>
          <a:p>
            <a:pPr>
              <a:spcAft>
                <a:spcPts val="600"/>
              </a:spcAft>
            </a:pPr>
            <a:endParaRPr lang="en-GB" sz="800" dirty="0">
              <a:hlinkClick r:id="rId3"/>
            </a:endParaRPr>
          </a:p>
          <a:p>
            <a:pPr>
              <a:spcAft>
                <a:spcPts val="600"/>
              </a:spcAft>
            </a:pPr>
            <a:endParaRPr lang="en-GB" sz="800" dirty="0">
              <a:hlinkClick r:id="rId3"/>
            </a:endParaRPr>
          </a:p>
          <a:p>
            <a:pPr>
              <a:spcAft>
                <a:spcPts val="600"/>
              </a:spcAft>
            </a:pPr>
            <a:endParaRPr lang="en-GB" sz="800" dirty="0">
              <a:hlinkClick r:id="rId3"/>
            </a:endParaRPr>
          </a:p>
          <a:p>
            <a:pPr>
              <a:spcAft>
                <a:spcPts val="600"/>
              </a:spcAft>
            </a:pPr>
            <a:endParaRPr lang="en-GB" sz="800" dirty="0">
              <a:hlinkClick r:id="rId3"/>
            </a:endParaRPr>
          </a:p>
          <a:p>
            <a:pPr>
              <a:spcAft>
                <a:spcPts val="600"/>
              </a:spcAft>
            </a:pPr>
            <a:endParaRPr lang="en-GB" sz="800" dirty="0">
              <a:hlinkClick r:id="rId3"/>
            </a:endParaRPr>
          </a:p>
          <a:p>
            <a:pPr>
              <a:spcAft>
                <a:spcPts val="600"/>
              </a:spcAft>
            </a:pPr>
            <a:endParaRPr lang="en-GB" sz="800" dirty="0">
              <a:hlinkClick r:id="rId3"/>
            </a:endParaRPr>
          </a:p>
          <a:p>
            <a:pPr>
              <a:spcAft>
                <a:spcPts val="600"/>
              </a:spcAft>
            </a:pPr>
            <a:endParaRPr lang="en-GB" sz="800" dirty="0">
              <a:hlinkClick r:id="rId3"/>
            </a:endParaRPr>
          </a:p>
          <a:p>
            <a:pPr>
              <a:spcAft>
                <a:spcPts val="600"/>
              </a:spcAft>
            </a:pPr>
            <a:endParaRPr lang="en-GB" sz="800" dirty="0">
              <a:hlinkClick r:id="rId3"/>
            </a:endParaRPr>
          </a:p>
          <a:p>
            <a:pPr>
              <a:spcAft>
                <a:spcPts val="600"/>
              </a:spcAft>
            </a:pPr>
            <a:endParaRPr lang="en-GB" sz="800" dirty="0">
              <a:hlinkClick r:id="rId3"/>
            </a:endParaRPr>
          </a:p>
          <a:p>
            <a:pPr>
              <a:spcAft>
                <a:spcPts val="600"/>
              </a:spcAft>
            </a:pPr>
            <a:endParaRPr lang="en-GB" sz="800" dirty="0">
              <a:hlinkClick r:id="rId3"/>
            </a:endParaRPr>
          </a:p>
          <a:p>
            <a:pPr>
              <a:spcAft>
                <a:spcPts val="600"/>
              </a:spcAft>
            </a:pPr>
            <a:endParaRPr lang="en-GB" sz="800" dirty="0">
              <a:hlinkClick r:id="rId3"/>
            </a:endParaRPr>
          </a:p>
          <a:p>
            <a:pPr>
              <a:spcAft>
                <a:spcPts val="600"/>
              </a:spcAft>
            </a:pPr>
            <a:endParaRPr lang="en-GB" sz="800" dirty="0">
              <a:hlinkClick r:id="rId3"/>
            </a:endParaRPr>
          </a:p>
          <a:p>
            <a:pPr>
              <a:spcAft>
                <a:spcPts val="600"/>
              </a:spcAft>
            </a:pPr>
            <a:endParaRPr lang="en-GB" sz="800" dirty="0">
              <a:hlinkClick r:id="rId3"/>
            </a:endParaRPr>
          </a:p>
          <a:p>
            <a:pPr>
              <a:spcAft>
                <a:spcPts val="600"/>
              </a:spcAft>
            </a:pPr>
            <a:endParaRPr lang="en-GB" sz="800" dirty="0">
              <a:hlinkClick r:id="rId3"/>
            </a:endParaRPr>
          </a:p>
          <a:p>
            <a:pPr>
              <a:spcAft>
                <a:spcPts val="600"/>
              </a:spcAft>
            </a:pPr>
            <a:endParaRPr lang="en-GB" sz="800" dirty="0">
              <a:hlinkClick r:id="rId3"/>
            </a:endParaRPr>
          </a:p>
          <a:p>
            <a:pPr>
              <a:spcAft>
                <a:spcPts val="600"/>
              </a:spcAft>
            </a:pPr>
            <a:r>
              <a:rPr lang="en-GB" sz="800" dirty="0">
                <a:hlinkClick r:id="rId3"/>
              </a:rPr>
              <a:t>Source: https://www.ncbi.nlm.nih.gov/pmc/articles/PMC5322939/pdf/cia-12-381.pdf</a:t>
            </a:r>
            <a:endParaRPr lang="en-GB" sz="800" dirty="0"/>
          </a:p>
          <a:p>
            <a:pPr>
              <a:spcAft>
                <a:spcPts val="600"/>
              </a:spcAft>
            </a:pPr>
            <a:endParaRPr lang="en-GB" sz="2400" dirty="0"/>
          </a:p>
        </p:txBody>
      </p:sp>
    </p:spTree>
    <p:extLst>
      <p:ext uri="{BB962C8B-B14F-4D97-AF65-F5344CB8AC3E}">
        <p14:creationId xmlns:p14="http://schemas.microsoft.com/office/powerpoint/2010/main" val="40295191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EB1CE-6A2D-8507-85B6-2839BEDB1CDE}"/>
              </a:ext>
            </a:extLst>
          </p:cNvPr>
          <p:cNvSpPr>
            <a:spLocks noGrp="1"/>
          </p:cNvSpPr>
          <p:nvPr>
            <p:ph type="title"/>
          </p:nvPr>
        </p:nvSpPr>
        <p:spPr>
          <a:xfrm>
            <a:off x="201478" y="0"/>
            <a:ext cx="12000854" cy="674335"/>
          </a:xfrm>
        </p:spPr>
        <p:txBody>
          <a:bodyPr anchor="ctr">
            <a:normAutofit/>
          </a:bodyPr>
          <a:lstStyle/>
          <a:p>
            <a:pPr>
              <a:lnSpc>
                <a:spcPct val="90000"/>
              </a:lnSpc>
            </a:pPr>
            <a:r>
              <a:rPr lang="en-GB" sz="2800" b="1" dirty="0"/>
              <a:t>What is a person-centred approach to dementia care?</a:t>
            </a:r>
          </a:p>
        </p:txBody>
      </p:sp>
      <p:sp>
        <p:nvSpPr>
          <p:cNvPr id="3" name="Content Placeholder 2">
            <a:extLst>
              <a:ext uri="{FF2B5EF4-FFF2-40B4-BE49-F238E27FC236}">
                <a16:creationId xmlns:a16="http://schemas.microsoft.com/office/drawing/2014/main" id="{ECE99950-8E9C-2598-3D94-4BC38550358C}"/>
              </a:ext>
            </a:extLst>
          </p:cNvPr>
          <p:cNvSpPr>
            <a:spLocks noGrp="1"/>
          </p:cNvSpPr>
          <p:nvPr>
            <p:ph sz="half" idx="1"/>
          </p:nvPr>
        </p:nvSpPr>
        <p:spPr>
          <a:xfrm>
            <a:off x="317715" y="674335"/>
            <a:ext cx="11789044" cy="4339526"/>
          </a:xfrm>
        </p:spPr>
        <p:txBody>
          <a:bodyPr>
            <a:noAutofit/>
          </a:bodyPr>
          <a:lstStyle/>
          <a:p>
            <a:endParaRPr lang="en-GB" sz="900" dirty="0"/>
          </a:p>
          <a:p>
            <a:pPr lvl="0"/>
            <a:r>
              <a:rPr lang="en-GB" sz="1600" b="1" dirty="0"/>
              <a:t>Know the person:</a:t>
            </a:r>
            <a:r>
              <a:rPr lang="en-GB" sz="1600" dirty="0"/>
              <a:t> Learn about their </a:t>
            </a:r>
            <a:r>
              <a:rPr lang="en-GB" sz="1600" b="1" dirty="0"/>
              <a:t>life history, culture, routines, likes, dislikes and hobbies</a:t>
            </a:r>
            <a:r>
              <a:rPr lang="en-GB" sz="1600" dirty="0"/>
              <a:t>.</a:t>
            </a:r>
            <a:br>
              <a:rPr lang="en-GB" sz="1600" dirty="0"/>
            </a:br>
            <a:r>
              <a:rPr lang="en-GB" sz="1600" i="1" dirty="0"/>
              <a:t>Example:</a:t>
            </a:r>
            <a:r>
              <a:rPr lang="en-GB" sz="1600" dirty="0"/>
              <a:t> If they have always enjoyed gardening, include gardening activities in their care. </a:t>
            </a:r>
          </a:p>
          <a:p>
            <a:pPr lvl="0"/>
            <a:endParaRPr lang="en-GB" sz="1600" dirty="0"/>
          </a:p>
          <a:p>
            <a:pPr lvl="0"/>
            <a:r>
              <a:rPr lang="en-GB" sz="1600" b="1" dirty="0"/>
              <a:t>See things from their perspective:</a:t>
            </a:r>
            <a:r>
              <a:rPr lang="en-GB" sz="1600" dirty="0"/>
              <a:t> Try to understand </a:t>
            </a:r>
            <a:r>
              <a:rPr lang="en-GB" sz="1600" b="1" dirty="0"/>
              <a:t>how the person with dementia may be feeling</a:t>
            </a:r>
            <a:r>
              <a:rPr lang="en-GB" sz="1600" dirty="0"/>
              <a:t>.</a:t>
            </a:r>
            <a:br>
              <a:rPr lang="en-GB" sz="1600" dirty="0"/>
            </a:br>
            <a:r>
              <a:rPr lang="en-GB" sz="1600" i="1" dirty="0"/>
              <a:t>Example:</a:t>
            </a:r>
            <a:r>
              <a:rPr lang="en-GB" sz="1600" dirty="0"/>
              <a:t> If they refuse a bath, find out why instead of forcing them. </a:t>
            </a:r>
          </a:p>
          <a:p>
            <a:pPr lvl="0"/>
            <a:endParaRPr lang="en-GB" sz="1600" dirty="0"/>
          </a:p>
          <a:p>
            <a:pPr lvl="0"/>
            <a:r>
              <a:rPr lang="en-GB" sz="1600" b="1" dirty="0"/>
              <a:t>Encourage social relationships:</a:t>
            </a:r>
            <a:r>
              <a:rPr lang="en-GB" sz="1600" dirty="0"/>
              <a:t> Give opportunities to </a:t>
            </a:r>
            <a:r>
              <a:rPr lang="en-GB" sz="1600" b="1" dirty="0"/>
              <a:t>talk and spend time with others</a:t>
            </a:r>
            <a:r>
              <a:rPr lang="en-GB" sz="1600" dirty="0"/>
              <a:t>.</a:t>
            </a:r>
            <a:br>
              <a:rPr lang="en-GB" sz="1600" dirty="0"/>
            </a:br>
            <a:r>
              <a:rPr lang="en-GB" sz="1600" i="1" dirty="0"/>
              <a:t>Example:</a:t>
            </a:r>
            <a:r>
              <a:rPr lang="en-GB" sz="1600" dirty="0"/>
              <a:t> Encourage them to join a small coffee or social group. </a:t>
            </a:r>
          </a:p>
          <a:p>
            <a:pPr lvl="0"/>
            <a:endParaRPr lang="en-GB" sz="1600" dirty="0"/>
          </a:p>
          <a:p>
            <a:pPr lvl="0"/>
            <a:r>
              <a:rPr lang="en-GB" sz="1600" b="1" dirty="0"/>
              <a:t>Support meaningful activities:</a:t>
            </a:r>
            <a:r>
              <a:rPr lang="en-GB" sz="1600" dirty="0"/>
              <a:t> Help them continue things they enjoy and </a:t>
            </a:r>
            <a:r>
              <a:rPr lang="en-GB" sz="1600" b="1" dirty="0"/>
              <a:t>try new activities</a:t>
            </a:r>
            <a:r>
              <a:rPr lang="en-GB" sz="1600" dirty="0"/>
              <a:t>.</a:t>
            </a:r>
            <a:br>
              <a:rPr lang="en-GB" sz="1600" dirty="0"/>
            </a:br>
            <a:r>
              <a:rPr lang="en-GB" sz="1600" i="1" dirty="0"/>
              <a:t>Example:</a:t>
            </a:r>
            <a:r>
              <a:rPr lang="en-GB" sz="1600" dirty="0"/>
              <a:t> Music, cooking, walking, painting or gardening. </a:t>
            </a:r>
          </a:p>
          <a:p>
            <a:pPr lvl="0"/>
            <a:endParaRPr lang="en-GB" sz="1600" dirty="0"/>
          </a:p>
          <a:p>
            <a:pPr lvl="0"/>
            <a:r>
              <a:rPr lang="en-GB" sz="1600" b="1" dirty="0"/>
              <a:t>Involve the person and family in the care plan:</a:t>
            </a:r>
            <a:r>
              <a:rPr lang="en-GB" sz="1600" dirty="0"/>
              <a:t> Families and carers often know the person's </a:t>
            </a:r>
            <a:r>
              <a:rPr lang="en-GB" sz="1600" b="1" dirty="0"/>
              <a:t>history, routines and preferences</a:t>
            </a:r>
            <a:r>
              <a:rPr lang="en-GB" sz="1600" dirty="0"/>
              <a:t> very well.</a:t>
            </a:r>
          </a:p>
          <a:p>
            <a:pPr lvl="0"/>
            <a:r>
              <a:rPr lang="en-GB" sz="1600" dirty="0"/>
              <a:t/>
            </a:r>
            <a:br>
              <a:rPr lang="en-GB" sz="1600" dirty="0"/>
            </a:br>
            <a:r>
              <a:rPr lang="en-GB" sz="1600" i="1" dirty="0"/>
              <a:t>Example:</a:t>
            </a:r>
            <a:r>
              <a:rPr lang="en-GB" sz="1600" dirty="0"/>
              <a:t> Ask the family what usually helps when the person becomes anxious. </a:t>
            </a:r>
          </a:p>
          <a:p>
            <a:pPr marL="0" indent="0">
              <a:buNone/>
            </a:pPr>
            <a:r>
              <a:rPr lang="en-GB" sz="1600" b="1" dirty="0"/>
              <a:t>Key message:</a:t>
            </a:r>
            <a:r>
              <a:rPr lang="en-GB" sz="1600" dirty="0"/>
              <a:t> Don't focus only on the </a:t>
            </a:r>
            <a:r>
              <a:rPr lang="en-GB" sz="1600" b="1" dirty="0"/>
              <a:t>dementia</a:t>
            </a:r>
            <a:r>
              <a:rPr lang="en-GB" sz="1600" dirty="0"/>
              <a:t> — focus on the </a:t>
            </a:r>
            <a:r>
              <a:rPr lang="en-GB" sz="1600" b="1" dirty="0"/>
              <a:t>person, their life, choices and what matters to them</a:t>
            </a:r>
            <a:r>
              <a:rPr lang="en-GB" sz="1600" dirty="0"/>
              <a:t>.</a:t>
            </a:r>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900" dirty="0"/>
          </a:p>
          <a:p>
            <a:endParaRPr lang="en-GB" sz="900" dirty="0"/>
          </a:p>
          <a:p>
            <a:endParaRPr lang="en-GB" sz="900" dirty="0"/>
          </a:p>
          <a:p>
            <a:endParaRPr lang="en-GB" sz="900" dirty="0"/>
          </a:p>
          <a:p>
            <a:endParaRPr lang="en-GB" sz="900" dirty="0"/>
          </a:p>
          <a:p>
            <a:endParaRPr lang="en-GB" sz="900" dirty="0"/>
          </a:p>
          <a:p>
            <a:endParaRPr lang="en-GB" sz="900" dirty="0"/>
          </a:p>
          <a:p>
            <a:endParaRPr lang="en-GB" sz="900" dirty="0"/>
          </a:p>
          <a:p>
            <a:endParaRPr lang="en-GB" sz="900" dirty="0"/>
          </a:p>
          <a:p>
            <a:endParaRPr lang="en-GB" sz="900" dirty="0"/>
          </a:p>
          <a:p>
            <a:endParaRPr lang="en-GB" sz="900" dirty="0"/>
          </a:p>
          <a:p>
            <a:endParaRPr lang="en-GB" sz="900" dirty="0"/>
          </a:p>
          <a:p>
            <a:endParaRPr lang="en-GB" sz="900" dirty="0"/>
          </a:p>
          <a:p>
            <a:endParaRPr lang="en-GB" sz="900" dirty="0"/>
          </a:p>
          <a:p>
            <a:endParaRPr lang="en-GB" sz="900" dirty="0"/>
          </a:p>
          <a:p>
            <a:endParaRPr lang="en-GB" sz="900" dirty="0"/>
          </a:p>
          <a:p>
            <a:endParaRPr lang="en-GB" sz="900" dirty="0"/>
          </a:p>
          <a:p>
            <a:r>
              <a:rPr lang="en-GB" sz="900" dirty="0"/>
              <a:t>Source: </a:t>
            </a:r>
            <a:r>
              <a:rPr lang="en-GB" sz="900" dirty="0">
                <a:hlinkClick r:id="rId2"/>
              </a:rPr>
              <a:t>https://www.alzheimers.org.uk/about-dementia/treatments/person-centred-care</a:t>
            </a:r>
            <a:endParaRPr lang="en-GB" sz="900" dirty="0"/>
          </a:p>
          <a:p>
            <a:endParaRPr lang="en-GB" sz="2400" dirty="0"/>
          </a:p>
        </p:txBody>
      </p:sp>
      <p:pic>
        <p:nvPicPr>
          <p:cNvPr id="17410" name="Picture 2" descr="See the source image">
            <a:extLst>
              <a:ext uri="{FF2B5EF4-FFF2-40B4-BE49-F238E27FC236}">
                <a16:creationId xmlns:a16="http://schemas.microsoft.com/office/drawing/2014/main" id="{8B972B67-CE3A-B2ED-7EAA-8327BA30E30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75" r="21929" b="-1"/>
          <a:stretch/>
        </p:blipFill>
        <p:spPr bwMode="auto">
          <a:xfrm>
            <a:off x="10171554" y="2354635"/>
            <a:ext cx="1935205" cy="1433593"/>
          </a:xfrm>
          <a:prstGeom prst="rect">
            <a:avLst/>
          </a:prstGeom>
          <a:solidFill>
            <a:srgbClr val="FFFFFF"/>
          </a:solidFill>
        </p:spPr>
      </p:pic>
    </p:spTree>
    <p:extLst>
      <p:ext uri="{BB962C8B-B14F-4D97-AF65-F5344CB8AC3E}">
        <p14:creationId xmlns:p14="http://schemas.microsoft.com/office/powerpoint/2010/main" val="16894126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DA23A-5F4E-287F-17E0-67101EBE4EBB}"/>
              </a:ext>
            </a:extLst>
          </p:cNvPr>
          <p:cNvSpPr>
            <a:spLocks noGrp="1"/>
          </p:cNvSpPr>
          <p:nvPr>
            <p:ph type="title"/>
          </p:nvPr>
        </p:nvSpPr>
        <p:spPr>
          <a:xfrm>
            <a:off x="609599" y="274637"/>
            <a:ext cx="11084169" cy="1527785"/>
          </a:xfrm>
        </p:spPr>
        <p:txBody>
          <a:bodyPr>
            <a:normAutofit fontScale="90000"/>
          </a:bodyPr>
          <a:lstStyle/>
          <a:p>
            <a:r>
              <a:rPr lang="en-GB" b="1" dirty="0"/>
              <a:t>Example of person-centred approach in care homes</a:t>
            </a:r>
            <a:r>
              <a:rPr lang="en-GB" dirty="0"/>
              <a:t/>
            </a:r>
            <a:br>
              <a:rPr lang="en-GB" dirty="0"/>
            </a:br>
            <a:endParaRPr lang="en-GB" dirty="0"/>
          </a:p>
        </p:txBody>
      </p:sp>
      <p:sp>
        <p:nvSpPr>
          <p:cNvPr id="5" name="Content Placeholder 4">
            <a:extLst>
              <a:ext uri="{FF2B5EF4-FFF2-40B4-BE49-F238E27FC236}">
                <a16:creationId xmlns:a16="http://schemas.microsoft.com/office/drawing/2014/main" id="{BEDBE0A6-1C62-935D-3CFF-6F16BDED955B}"/>
              </a:ext>
            </a:extLst>
          </p:cNvPr>
          <p:cNvSpPr>
            <a:spLocks noGrp="1"/>
          </p:cNvSpPr>
          <p:nvPr>
            <p:ph idx="1"/>
          </p:nvPr>
        </p:nvSpPr>
        <p:spPr>
          <a:xfrm>
            <a:off x="609599" y="1808088"/>
            <a:ext cx="10972800" cy="3917032"/>
          </a:xfrm>
        </p:spPr>
        <p:txBody>
          <a:bodyPr>
            <a:normAutofit fontScale="77500" lnSpcReduction="20000"/>
          </a:bodyPr>
          <a:lstStyle/>
          <a:p>
            <a:pPr algn="ctr"/>
            <a:endParaRPr lang="en-GB" dirty="0"/>
          </a:p>
          <a:p>
            <a:pPr algn="ctr"/>
            <a:endParaRPr lang="en-GB" dirty="0"/>
          </a:p>
          <a:p>
            <a:pPr algn="ctr"/>
            <a:endParaRPr lang="en-GB" dirty="0"/>
          </a:p>
          <a:p>
            <a:pPr algn="ctr"/>
            <a:endParaRPr lang="en-GB" dirty="0"/>
          </a:p>
          <a:p>
            <a:pPr algn="ctr"/>
            <a:endParaRPr lang="en-GB" dirty="0"/>
          </a:p>
          <a:p>
            <a:pPr marL="0" indent="0" algn="ctr">
              <a:buNone/>
            </a:pPr>
            <a:endParaRPr lang="en-GB" dirty="0"/>
          </a:p>
          <a:p>
            <a:pPr marL="0" indent="0" algn="ctr">
              <a:buNone/>
            </a:pPr>
            <a:endParaRPr lang="en-GB" dirty="0"/>
          </a:p>
          <a:p>
            <a:pPr marL="0" indent="0" algn="ctr">
              <a:buNone/>
            </a:pPr>
            <a:r>
              <a:rPr lang="en-GB" dirty="0">
                <a:hlinkClick r:id="rId3"/>
              </a:rPr>
              <a:t>https://www.youtube.com/watch?v=UtrK5xdfT0Q</a:t>
            </a:r>
            <a:r>
              <a:rPr lang="en-GB" dirty="0"/>
              <a:t> </a:t>
            </a:r>
          </a:p>
          <a:p>
            <a:pPr marL="0" indent="0" algn="ctr">
              <a:buNone/>
            </a:pPr>
            <a:r>
              <a:rPr lang="en-GB" i="1" dirty="0"/>
              <a:t>Personalisation in care homes: Person-centred approaches</a:t>
            </a:r>
          </a:p>
          <a:p>
            <a:pPr marL="0" indent="0" algn="ctr">
              <a:buNone/>
            </a:pPr>
            <a:r>
              <a:rPr lang="en-GB" dirty="0"/>
              <a:t>By the Social Care Institute for Excellence (SCIE)</a:t>
            </a:r>
          </a:p>
        </p:txBody>
      </p:sp>
      <p:pic>
        <p:nvPicPr>
          <p:cNvPr id="6" name="Online Media 5" title="Personalisation in care homes: Person-centred approaches">
            <a:hlinkClick r:id="" action="ppaction://media"/>
            <a:extLst>
              <a:ext uri="{FF2B5EF4-FFF2-40B4-BE49-F238E27FC236}">
                <a16:creationId xmlns:a16="http://schemas.microsoft.com/office/drawing/2014/main" id="{B49E742E-2BA8-28F7-CF94-C5C2A093B822}"/>
              </a:ext>
            </a:extLst>
          </p:cNvPr>
          <p:cNvPicPr>
            <a:picLocks noRot="1" noChangeAspect="1"/>
          </p:cNvPicPr>
          <p:nvPr>
            <a:videoFile r:link="rId1"/>
          </p:nvPr>
        </p:nvPicPr>
        <p:blipFill>
          <a:blip r:embed="rId4"/>
          <a:stretch>
            <a:fillRect/>
          </a:stretch>
        </p:blipFill>
        <p:spPr>
          <a:xfrm>
            <a:off x="3516151" y="1416268"/>
            <a:ext cx="5159695" cy="2915228"/>
          </a:xfrm>
          <a:prstGeom prst="rect">
            <a:avLst/>
          </a:prstGeom>
        </p:spPr>
      </p:pic>
    </p:spTree>
    <p:extLst>
      <p:ext uri="{BB962C8B-B14F-4D97-AF65-F5344CB8AC3E}">
        <p14:creationId xmlns:p14="http://schemas.microsoft.com/office/powerpoint/2010/main" val="98878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5B30E-D894-44F5-1F42-DA409B4B323F}"/>
              </a:ext>
            </a:extLst>
          </p:cNvPr>
          <p:cNvSpPr>
            <a:spLocks noGrp="1"/>
          </p:cNvSpPr>
          <p:nvPr>
            <p:ph type="title"/>
          </p:nvPr>
        </p:nvSpPr>
        <p:spPr>
          <a:xfrm>
            <a:off x="609600" y="274638"/>
            <a:ext cx="10972800" cy="649093"/>
          </a:xfrm>
        </p:spPr>
        <p:txBody>
          <a:bodyPr>
            <a:normAutofit fontScale="90000"/>
          </a:bodyPr>
          <a:lstStyle/>
          <a:p>
            <a:r>
              <a:rPr lang="en-GB" dirty="0"/>
              <a:t>Group work 30 </a:t>
            </a:r>
            <a:r>
              <a:rPr lang="en-GB" dirty="0" err="1" smtClean="0"/>
              <a:t>mins</a:t>
            </a:r>
            <a:endParaRPr lang="en-GB" dirty="0"/>
          </a:p>
        </p:txBody>
      </p:sp>
      <p:sp>
        <p:nvSpPr>
          <p:cNvPr id="3" name="Content Placeholder 2">
            <a:extLst>
              <a:ext uri="{FF2B5EF4-FFF2-40B4-BE49-F238E27FC236}">
                <a16:creationId xmlns:a16="http://schemas.microsoft.com/office/drawing/2014/main" id="{8747B25F-7128-F708-4EEA-391F2C4F76A2}"/>
              </a:ext>
            </a:extLst>
          </p:cNvPr>
          <p:cNvSpPr>
            <a:spLocks noGrp="1"/>
          </p:cNvSpPr>
          <p:nvPr>
            <p:ph idx="1"/>
          </p:nvPr>
        </p:nvSpPr>
        <p:spPr>
          <a:xfrm>
            <a:off x="609600" y="951108"/>
            <a:ext cx="10972800" cy="3917032"/>
          </a:xfrm>
        </p:spPr>
        <p:txBody>
          <a:bodyPr>
            <a:normAutofit fontScale="25000" lnSpcReduction="20000"/>
          </a:bodyPr>
          <a:lstStyle/>
          <a:p>
            <a:pPr marL="0" indent="0">
              <a:buNone/>
            </a:pPr>
            <a:r>
              <a:rPr lang="en-GB" sz="6400" b="1" dirty="0"/>
              <a:t>Scenario</a:t>
            </a:r>
          </a:p>
          <a:p>
            <a:pPr marL="0" indent="0">
              <a:buNone/>
            </a:pPr>
            <a:r>
              <a:rPr lang="en-GB" sz="6400" dirty="0">
                <a:latin typeface="Arial" panose="020B0604020202020204" pitchFamily="34" charset="0"/>
                <a:cs typeface="Arial" panose="020B0604020202020204" pitchFamily="34" charset="0"/>
              </a:rPr>
              <a:t>Mrs Khan is an 80-year-old widow who lives alone in her own home. Her husband passed away five years ago, and her children live in different cities. They visit occasionally and speak to her regularly on the telephone. Mrs Khan has arthritis in her knees and hands, making it difficult for her to stand for long periods, chop vegetables and prepare meals. She sometimes skips meals or eats biscuits and toast because cooking has become tiring.</a:t>
            </a:r>
          </a:p>
          <a:p>
            <a:pPr marL="0" indent="0">
              <a:buNone/>
            </a:pPr>
            <a:r>
              <a:rPr lang="en-GB" sz="6400" dirty="0">
                <a:latin typeface="Arial" panose="020B0604020202020204" pitchFamily="34" charset="0"/>
                <a:cs typeface="Arial" panose="020B0604020202020204" pitchFamily="34" charset="0"/>
              </a:rPr>
              <a:t>Before developing arthritis, Mrs Khan enjoyed cooking traditional Pakistani meals. Cooking is important to her because it reminds her of her family and cultural identity.</a:t>
            </a:r>
          </a:p>
          <a:p>
            <a:pPr marL="0" indent="0">
              <a:buNone/>
            </a:pPr>
            <a:r>
              <a:rPr lang="en-GB" sz="6400" dirty="0">
                <a:latin typeface="Arial" panose="020B0604020202020204" pitchFamily="34" charset="0"/>
                <a:cs typeface="Arial" panose="020B0604020202020204" pitchFamily="34" charset="0"/>
              </a:rPr>
              <a:t>Recently, her daughter became concerned about her mother's eating habits and contacted social services. A care worker visited Mrs Khan and suggested arranging a daily meal delivery service. However, Mrs Khan was unhappy with this suggestion. She explained:</a:t>
            </a:r>
          </a:p>
          <a:p>
            <a:pPr marL="0" indent="0">
              <a:buNone/>
            </a:pPr>
            <a:r>
              <a:rPr lang="en-GB" sz="6400" dirty="0">
                <a:latin typeface="Arial" panose="020B0604020202020204" pitchFamily="34" charset="0"/>
                <a:cs typeface="Arial" panose="020B0604020202020204" pitchFamily="34" charset="0"/>
              </a:rPr>
              <a:t>"I have been cooking for my family all my life. I don't want someone deciding what I should eat. I just need a little help."</a:t>
            </a:r>
          </a:p>
          <a:p>
            <a:pPr marL="0" indent="0">
              <a:buNone/>
            </a:pPr>
            <a:r>
              <a:rPr lang="en-GB" sz="6400" dirty="0">
                <a:latin typeface="Arial" panose="020B0604020202020204" pitchFamily="34" charset="0"/>
                <a:cs typeface="Arial" panose="020B0604020202020204" pitchFamily="34" charset="0"/>
              </a:rPr>
              <a:t>The care worker believes that meal delivery would be safer and easier, while Mrs Khan wants to maintain her independence and continue preparing her own food.</a:t>
            </a:r>
          </a:p>
          <a:p>
            <a:pPr marL="0" indent="0">
              <a:buNone/>
            </a:pPr>
            <a:r>
              <a:rPr lang="en-GB" sz="6400" b="1" dirty="0">
                <a:latin typeface="Arial" panose="020B0604020202020204" pitchFamily="34" charset="0"/>
                <a:cs typeface="Arial" panose="020B0604020202020204" pitchFamily="34" charset="0"/>
              </a:rPr>
              <a:t>Questions  to discuss</a:t>
            </a:r>
          </a:p>
          <a:p>
            <a:pPr lvl="0"/>
            <a:r>
              <a:rPr lang="en-GB" sz="6400" dirty="0">
                <a:latin typeface="Arial" panose="020B0604020202020204" pitchFamily="34" charset="0"/>
                <a:cs typeface="Arial" panose="020B0604020202020204" pitchFamily="34" charset="0"/>
              </a:rPr>
              <a:t>What are Mrs Khan's main physical, emotional and social needs?</a:t>
            </a:r>
          </a:p>
          <a:p>
            <a:pPr lvl="0"/>
            <a:r>
              <a:rPr lang="en-GB" sz="6400" dirty="0">
                <a:latin typeface="Arial" panose="020B0604020202020204" pitchFamily="34" charset="0"/>
                <a:cs typeface="Arial" panose="020B0604020202020204" pitchFamily="34" charset="0"/>
              </a:rPr>
              <a:t>Why do you think Mrs Khan is unhappy with the meal delivery suggestion?</a:t>
            </a:r>
          </a:p>
          <a:p>
            <a:pPr lvl="0"/>
            <a:r>
              <a:rPr lang="en-GB" sz="6400" dirty="0">
                <a:latin typeface="Arial" panose="020B0604020202020204" pitchFamily="34" charset="0"/>
                <a:cs typeface="Arial" panose="020B0604020202020204" pitchFamily="34" charset="0"/>
              </a:rPr>
              <a:t>How can the care worker apply the principles of person-centred care?</a:t>
            </a:r>
          </a:p>
          <a:p>
            <a:pPr lvl="0"/>
            <a:r>
              <a:rPr lang="en-GB" sz="6400" dirty="0">
                <a:latin typeface="Arial" panose="020B0604020202020204" pitchFamily="34" charset="0"/>
                <a:cs typeface="Arial" panose="020B0604020202020204" pitchFamily="34" charset="0"/>
              </a:rPr>
              <a:t>How can Mrs Khan be involved in decisions about her care?</a:t>
            </a:r>
          </a:p>
          <a:p>
            <a:pPr lvl="0"/>
            <a:r>
              <a:rPr lang="en-GB" sz="6400" dirty="0">
                <a:latin typeface="Arial" panose="020B0604020202020204" pitchFamily="34" charset="0"/>
                <a:cs typeface="Arial" panose="020B0604020202020204" pitchFamily="34" charset="0"/>
              </a:rPr>
              <a:t>How can the care worker balance Mrs Khan's independence with concerns about her safety and nutrition?</a:t>
            </a:r>
          </a:p>
          <a:p>
            <a:pPr lvl="0"/>
            <a:r>
              <a:rPr lang="en-GB" sz="6400" dirty="0">
                <a:latin typeface="Arial" panose="020B0604020202020204" pitchFamily="34" charset="0"/>
                <a:cs typeface="Arial" panose="020B0604020202020204" pitchFamily="34" charset="0"/>
              </a:rPr>
              <a:t>What alternative support could be offered instead of daily meal delivery?</a:t>
            </a:r>
          </a:p>
          <a:p>
            <a:pPr marL="0" indent="0">
              <a:buNone/>
            </a:pPr>
            <a:endParaRPr lang="en-GB" dirty="0"/>
          </a:p>
        </p:txBody>
      </p:sp>
    </p:spTree>
    <p:extLst>
      <p:ext uri="{BB962C8B-B14F-4D97-AF65-F5344CB8AC3E}">
        <p14:creationId xmlns:p14="http://schemas.microsoft.com/office/powerpoint/2010/main" val="36942867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9AB036E4-4819-D1CB-A668-91EAF221319B}"/>
              </a:ext>
            </a:extLst>
          </p:cNvPr>
          <p:cNvSpPr>
            <a:spLocks noGrp="1"/>
          </p:cNvSpPr>
          <p:nvPr>
            <p:ph type="title"/>
          </p:nvPr>
        </p:nvSpPr>
        <p:spPr/>
        <p:txBody>
          <a:bodyPr/>
          <a:lstStyle/>
          <a:p>
            <a:r>
              <a:rPr lang="en-GB" altLang="en-US" b="1"/>
              <a:t>QUESTION TIME</a:t>
            </a:r>
          </a:p>
        </p:txBody>
      </p:sp>
      <p:pic>
        <p:nvPicPr>
          <p:cNvPr id="17411" name="Content Placeholder 5">
            <a:extLst>
              <a:ext uri="{FF2B5EF4-FFF2-40B4-BE49-F238E27FC236}">
                <a16:creationId xmlns:a16="http://schemas.microsoft.com/office/drawing/2014/main" id="{AC121048-C379-22DC-7BA6-FB8382F83EF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872038" y="2359025"/>
            <a:ext cx="2146300" cy="2139950"/>
          </a:xfrm>
        </p:spPr>
      </p:pic>
      <p:sp>
        <p:nvSpPr>
          <p:cNvPr id="4" name="Date Placeholder 3">
            <a:extLst>
              <a:ext uri="{FF2B5EF4-FFF2-40B4-BE49-F238E27FC236}">
                <a16:creationId xmlns:a16="http://schemas.microsoft.com/office/drawing/2014/main" id="{C680AA8A-1579-8A88-4690-92C36A289B7F}"/>
              </a:ext>
            </a:extLst>
          </p:cNvPr>
          <p:cNvSpPr>
            <a:spLocks noGrp="1"/>
          </p:cNvSpPr>
          <p:nvPr>
            <p:ph type="dt" sz="quarter" idx="10"/>
          </p:nvPr>
        </p:nvSpPr>
        <p:spPr/>
        <p:txBody>
          <a:bodyPr/>
          <a:lstStyle/>
          <a:p>
            <a:pPr>
              <a:defRPr/>
            </a:pPr>
            <a:fld id="{C329EE58-E6A4-4677-BD48-D1D3A6272A9B}" type="datetime1">
              <a:rPr lang="en-GB" altLang="en-US">
                <a:solidFill>
                  <a:prstClr val="black">
                    <a:tint val="75000"/>
                  </a:prstClr>
                </a:solidFill>
                <a:latin typeface="Myriad Pro"/>
              </a:rPr>
              <a:pPr>
                <a:defRPr/>
              </a:pPr>
              <a:t>13/10/2026</a:t>
            </a:fld>
            <a:endParaRPr lang="en-GB" altLang="en-US" dirty="0">
              <a:solidFill>
                <a:prstClr val="black">
                  <a:tint val="75000"/>
                </a:prstClr>
              </a:solidFill>
              <a:latin typeface="Myriad Pro"/>
            </a:endParaRPr>
          </a:p>
        </p:txBody>
      </p:sp>
      <p:sp>
        <p:nvSpPr>
          <p:cNvPr id="17413" name="Slide Number Placeholder 4">
            <a:extLst>
              <a:ext uri="{FF2B5EF4-FFF2-40B4-BE49-F238E27FC236}">
                <a16:creationId xmlns:a16="http://schemas.microsoft.com/office/drawing/2014/main" id="{7DCCD910-55B0-4A03-02E9-6A9C273E3E8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E432827D-8097-4BF2-903E-B04273729EB0}" type="slidenum">
              <a:rPr lang="en-GB" altLang="en-US" sz="1200">
                <a:solidFill>
                  <a:srgbClr val="898989"/>
                </a:solidFill>
                <a:cs typeface="Arial" panose="020B0604020202020204" pitchFamily="34" charset="0"/>
              </a:rPr>
              <a:pPr fontAlgn="base">
                <a:spcBef>
                  <a:spcPct val="0"/>
                </a:spcBef>
                <a:spcAft>
                  <a:spcPct val="0"/>
                </a:spcAft>
                <a:buNone/>
              </a:pPr>
              <a:t>23</a:t>
            </a:fld>
            <a:endParaRPr lang="en-GB" altLang="en-US" sz="1200">
              <a:solidFill>
                <a:srgbClr val="898989"/>
              </a:solidFill>
              <a:cs typeface="Arial" panose="020B0604020202020204" pitchFamily="34" charset="0"/>
            </a:endParaRPr>
          </a:p>
        </p:txBody>
      </p:sp>
      <p:pic>
        <p:nvPicPr>
          <p:cNvPr id="17414" name="Picture 6">
            <a:extLst>
              <a:ext uri="{FF2B5EF4-FFF2-40B4-BE49-F238E27FC236}">
                <a16:creationId xmlns:a16="http://schemas.microsoft.com/office/drawing/2014/main" id="{6D0D4BD2-3FE7-093C-1450-C5027D0FA8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1713" y="1417638"/>
            <a:ext cx="1871662"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7">
            <a:extLst>
              <a:ext uri="{FF2B5EF4-FFF2-40B4-BE49-F238E27FC236}">
                <a16:creationId xmlns:a16="http://schemas.microsoft.com/office/drawing/2014/main" id="{AF34641E-E032-FA2C-4F76-31B95F45AA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40688" y="3644900"/>
            <a:ext cx="2468562"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03FAD-6262-4E05-C88A-B196E4788E66}"/>
              </a:ext>
            </a:extLst>
          </p:cNvPr>
          <p:cNvSpPr>
            <a:spLocks noGrp="1"/>
          </p:cNvSpPr>
          <p:nvPr>
            <p:ph type="title"/>
          </p:nvPr>
        </p:nvSpPr>
        <p:spPr/>
        <p:txBody>
          <a:bodyPr/>
          <a:lstStyle/>
          <a:p>
            <a:r>
              <a:rPr lang="en-GB" b="1" dirty="0"/>
              <a:t>What did I learn? </a:t>
            </a:r>
          </a:p>
        </p:txBody>
      </p:sp>
      <p:sp>
        <p:nvSpPr>
          <p:cNvPr id="3" name="Content Placeholder 2">
            <a:extLst>
              <a:ext uri="{FF2B5EF4-FFF2-40B4-BE49-F238E27FC236}">
                <a16:creationId xmlns:a16="http://schemas.microsoft.com/office/drawing/2014/main" id="{6B7DAD01-2BC6-5365-A802-0D4687C01ABC}"/>
              </a:ext>
            </a:extLst>
          </p:cNvPr>
          <p:cNvSpPr>
            <a:spLocks noGrp="1"/>
          </p:cNvSpPr>
          <p:nvPr>
            <p:ph idx="1"/>
          </p:nvPr>
        </p:nvSpPr>
        <p:spPr>
          <a:xfrm>
            <a:off x="3419475" y="2000251"/>
            <a:ext cx="8391526" cy="3516982"/>
          </a:xfrm>
        </p:spPr>
        <p:txBody>
          <a:bodyPr/>
          <a:lstStyle/>
          <a:p>
            <a:r>
              <a:rPr lang="en-GB" sz="4400" dirty="0"/>
              <a:t>What I have learnt today can help me develop my skills in....</a:t>
            </a:r>
          </a:p>
          <a:p>
            <a:endParaRPr lang="en-GB" sz="4000" dirty="0"/>
          </a:p>
          <a:p>
            <a:endParaRPr lang="en-GB" dirty="0"/>
          </a:p>
          <a:p>
            <a:endParaRPr lang="en-GB" dirty="0"/>
          </a:p>
        </p:txBody>
      </p:sp>
      <p:sp>
        <p:nvSpPr>
          <p:cNvPr id="4" name="Date Placeholder 3">
            <a:extLst>
              <a:ext uri="{FF2B5EF4-FFF2-40B4-BE49-F238E27FC236}">
                <a16:creationId xmlns:a16="http://schemas.microsoft.com/office/drawing/2014/main" id="{B8059A93-2BCF-695B-4425-F8E7F79990EA}"/>
              </a:ext>
            </a:extLst>
          </p:cNvPr>
          <p:cNvSpPr>
            <a:spLocks noGrp="1"/>
          </p:cNvSpPr>
          <p:nvPr>
            <p:ph type="dt" sz="half" idx="10"/>
          </p:nvPr>
        </p:nvSpPr>
        <p:spPr/>
        <p:txBody>
          <a:bodyPr/>
          <a:lstStyle/>
          <a:p>
            <a:pPr>
              <a:defRPr/>
            </a:pPr>
            <a:fld id="{1AEAE516-398A-4C62-BFF5-3A06D03BAA36}" type="datetime1">
              <a:rPr lang="en-GB" altLang="en-US">
                <a:solidFill>
                  <a:prstClr val="black">
                    <a:tint val="75000"/>
                  </a:prstClr>
                </a:solidFill>
                <a:latin typeface="Myriad Pro"/>
              </a:rPr>
              <a:pPr>
                <a:defRPr/>
              </a:pPr>
              <a:t>13/10/2026</a:t>
            </a:fld>
            <a:endParaRPr lang="en-GB" altLang="en-US" dirty="0">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3D35492F-71C9-2383-4E2A-8CEFE6A25CE0}"/>
              </a:ext>
            </a:extLst>
          </p:cNvPr>
          <p:cNvSpPr>
            <a:spLocks noGrp="1"/>
          </p:cNvSpPr>
          <p:nvPr>
            <p:ph type="sldNum" sz="quarter" idx="12"/>
          </p:nvPr>
        </p:nvSpPr>
        <p:spPr/>
        <p:txBody>
          <a:bodyPr/>
          <a:lstStyle/>
          <a:p>
            <a:pPr fontAlgn="base">
              <a:spcBef>
                <a:spcPct val="0"/>
              </a:spcBef>
              <a:spcAft>
                <a:spcPct val="0"/>
              </a:spcAft>
              <a:defRPr/>
            </a:pPr>
            <a:fld id="{7A1CCF11-17A1-496D-A53A-015F807BD464}" type="slidenum">
              <a:rPr lang="en-GB" altLang="en-US">
                <a:cs typeface="Arial" panose="020B0604020202020204" pitchFamily="34" charset="0"/>
              </a:rPr>
              <a:pPr fontAlgn="base">
                <a:spcBef>
                  <a:spcPct val="0"/>
                </a:spcBef>
                <a:spcAft>
                  <a:spcPct val="0"/>
                </a:spcAft>
                <a:defRPr/>
              </a:pPr>
              <a:t>24</a:t>
            </a:fld>
            <a:endParaRPr lang="en-GB" altLang="en-US">
              <a:cs typeface="Arial" panose="020B0604020202020204" pitchFamily="34" charset="0"/>
            </a:endParaRPr>
          </a:p>
        </p:txBody>
      </p:sp>
      <p:pic>
        <p:nvPicPr>
          <p:cNvPr id="6" name="Picture 5">
            <a:extLst>
              <a:ext uri="{FF2B5EF4-FFF2-40B4-BE49-F238E27FC236}">
                <a16:creationId xmlns:a16="http://schemas.microsoft.com/office/drawing/2014/main" id="{3A9995A7-C021-18DB-16A4-B2B9E4DA1FB7}"/>
              </a:ext>
            </a:extLst>
          </p:cNvPr>
          <p:cNvPicPr>
            <a:picLocks noChangeAspect="1"/>
          </p:cNvPicPr>
          <p:nvPr/>
        </p:nvPicPr>
        <p:blipFill>
          <a:blip r:embed="rId2"/>
          <a:stretch>
            <a:fillRect/>
          </a:stretch>
        </p:blipFill>
        <p:spPr>
          <a:xfrm>
            <a:off x="876301" y="1828800"/>
            <a:ext cx="2058582" cy="2925030"/>
          </a:xfrm>
          <a:prstGeom prst="rect">
            <a:avLst/>
          </a:prstGeom>
        </p:spPr>
      </p:pic>
    </p:spTree>
    <p:extLst>
      <p:ext uri="{BB962C8B-B14F-4D97-AF65-F5344CB8AC3E}">
        <p14:creationId xmlns:p14="http://schemas.microsoft.com/office/powerpoint/2010/main" val="41078916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7179D-EA5F-2945-BDC1-EAB4AB713DDF}"/>
              </a:ext>
            </a:extLst>
          </p:cNvPr>
          <p:cNvSpPr>
            <a:spLocks noGrp="1"/>
          </p:cNvSpPr>
          <p:nvPr>
            <p:ph type="title"/>
          </p:nvPr>
        </p:nvSpPr>
        <p:spPr/>
        <p:txBody>
          <a:bodyPr>
            <a:normAutofit fontScale="90000"/>
          </a:bodyPr>
          <a:lstStyle/>
          <a:p>
            <a:pPr algn="l"/>
            <a:r>
              <a:rPr lang="en-GB" b="1" dirty="0"/>
              <a:t>References</a:t>
            </a:r>
            <a:r>
              <a:rPr lang="en-GB" dirty="0"/>
              <a:t/>
            </a:r>
            <a:br>
              <a:rPr lang="en-GB" dirty="0"/>
            </a:br>
            <a:endParaRPr lang="en-GB" dirty="0"/>
          </a:p>
        </p:txBody>
      </p:sp>
      <p:sp>
        <p:nvSpPr>
          <p:cNvPr id="3" name="Content Placeholder 2">
            <a:extLst>
              <a:ext uri="{FF2B5EF4-FFF2-40B4-BE49-F238E27FC236}">
                <a16:creationId xmlns:a16="http://schemas.microsoft.com/office/drawing/2014/main" id="{7FB533DA-A15D-8CA0-51B1-254D51F65B74}"/>
              </a:ext>
            </a:extLst>
          </p:cNvPr>
          <p:cNvSpPr>
            <a:spLocks noGrp="1"/>
          </p:cNvSpPr>
          <p:nvPr>
            <p:ph idx="1"/>
          </p:nvPr>
        </p:nvSpPr>
        <p:spPr>
          <a:xfrm>
            <a:off x="511444" y="1131376"/>
            <a:ext cx="11070956" cy="4385857"/>
          </a:xfrm>
        </p:spPr>
        <p:txBody>
          <a:bodyPr>
            <a:noAutofit/>
          </a:bodyPr>
          <a:lstStyle/>
          <a:p>
            <a:r>
              <a:rPr lang="en-GB" sz="2400" i="0" dirty="0">
                <a:effectLst/>
              </a:rPr>
              <a:t>Alzheimer's Society (2022) </a:t>
            </a:r>
            <a:r>
              <a:rPr lang="en-GB" sz="2400" i="1" dirty="0">
                <a:effectLst/>
              </a:rPr>
              <a:t>Person-centred care. </a:t>
            </a:r>
            <a:r>
              <a:rPr lang="en-GB" sz="2400" dirty="0">
                <a:effectLst/>
              </a:rPr>
              <a:t>Available at: </a:t>
            </a:r>
            <a:r>
              <a:rPr lang="en-GB" sz="2400" dirty="0">
                <a:hlinkClick r:id="rId2">
                  <a:extLst>
                    <a:ext uri="{A12FA001-AC4F-418D-AE19-62706E023703}">
                      <ahyp:hlinkClr xmlns:ahyp="http://schemas.microsoft.com/office/drawing/2018/hyperlinkcolor" xmlns="" val="tx"/>
                    </a:ext>
                  </a:extLst>
                </a:hlinkClick>
              </a:rPr>
              <a:t>https://www.alzheimers.org.uk/about-dementia/treatments/person-centred-care</a:t>
            </a:r>
            <a:r>
              <a:rPr lang="en-GB" sz="2400" dirty="0"/>
              <a:t> (Accessed 7 June 2022).</a:t>
            </a:r>
          </a:p>
          <a:p>
            <a:endParaRPr lang="en-GB" sz="2400" dirty="0"/>
          </a:p>
          <a:p>
            <a:r>
              <a:rPr lang="en-GB" sz="2400" dirty="0"/>
              <a:t>Kim, S. K. and Park, M. (2017) ‘Effectiveness of person-centred care on people with dementia: a systematic review and meta-analysis’, </a:t>
            </a:r>
            <a:r>
              <a:rPr lang="en-GB" sz="2400" i="1" dirty="0"/>
              <a:t>Clinical interventions in aging, </a:t>
            </a:r>
            <a:r>
              <a:rPr lang="en-GB" sz="2400" dirty="0"/>
              <a:t>12, pp. 381–397. </a:t>
            </a:r>
          </a:p>
          <a:p>
            <a:endParaRPr lang="en-GB" sz="2400" dirty="0"/>
          </a:p>
          <a:p>
            <a:r>
              <a:rPr lang="en-GB" sz="2400" dirty="0"/>
              <a:t>The Health Foundation (2022) </a:t>
            </a:r>
            <a:r>
              <a:rPr lang="en-GB" sz="2400" i="1" dirty="0"/>
              <a:t>Setting the standard for personalised care. </a:t>
            </a:r>
            <a:r>
              <a:rPr lang="en-GB" sz="2400" dirty="0"/>
              <a:t>Available at: </a:t>
            </a:r>
            <a:r>
              <a:rPr lang="en-GB" sz="2400" dirty="0">
                <a:hlinkClick r:id="rId3">
                  <a:extLst>
                    <a:ext uri="{A12FA001-AC4F-418D-AE19-62706E023703}">
                      <ahyp:hlinkClr xmlns:ahyp="http://schemas.microsoft.com/office/drawing/2018/hyperlinkcolor" xmlns="" val="tx"/>
                    </a:ext>
                  </a:extLst>
                </a:hlinkClick>
              </a:rPr>
              <a:t>https://www.corc.uk.net/media/1604/setting-the-standard-4web.pdf</a:t>
            </a:r>
            <a:r>
              <a:rPr lang="en-GB" sz="2400" dirty="0"/>
              <a:t>  (Accessed 6 June 2022).</a:t>
            </a:r>
          </a:p>
          <a:p>
            <a:pPr marL="0" indent="0">
              <a:buNone/>
            </a:pPr>
            <a:r>
              <a:rPr lang="en-GB" sz="2400" dirty="0"/>
              <a:t> </a:t>
            </a:r>
          </a:p>
        </p:txBody>
      </p:sp>
    </p:spTree>
    <p:extLst>
      <p:ext uri="{BB962C8B-B14F-4D97-AF65-F5344CB8AC3E}">
        <p14:creationId xmlns:p14="http://schemas.microsoft.com/office/powerpoint/2010/main" val="20915715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56</TotalTime>
  <Words>1657</Words>
  <Application>Microsoft Office PowerPoint</Application>
  <PresentationFormat>Widescreen</PresentationFormat>
  <Paragraphs>195</Paragraphs>
  <Slides>25</Slides>
  <Notes>0</Notes>
  <HiddenSlides>0</HiddenSlides>
  <MMClips>3</MMClips>
  <ScaleCrop>false</ScaleCrop>
  <HeadingPairs>
    <vt:vector size="6" baseType="variant">
      <vt:variant>
        <vt:lpstr>Fonts Used</vt:lpstr>
      </vt:variant>
      <vt:variant>
        <vt:i4>2</vt:i4>
      </vt:variant>
      <vt:variant>
        <vt:lpstr>Theme</vt:lpstr>
      </vt:variant>
      <vt:variant>
        <vt:i4>3</vt:i4>
      </vt:variant>
      <vt:variant>
        <vt:lpstr>Slide Titles</vt:lpstr>
      </vt:variant>
      <vt:variant>
        <vt:i4>25</vt:i4>
      </vt:variant>
    </vt:vector>
  </HeadingPairs>
  <TitlesOfParts>
    <vt:vector size="30" baseType="lpstr">
      <vt:lpstr>Arial</vt:lpstr>
      <vt:lpstr>Myriad Pro</vt:lpstr>
      <vt:lpstr>20140311PresentationUWTSDTemplate</vt:lpstr>
      <vt:lpstr>1_20140311PresentationUWTSDTemplate</vt:lpstr>
      <vt:lpstr>2_20140311PresentationUWTSDTemplate</vt:lpstr>
      <vt:lpstr> Principles of Health and Social Care Practice  (BMHP5016)  Week 2: Person-Centred Care and Approach,  Meaning, and Value </vt:lpstr>
      <vt:lpstr>Aim of Lecture (Week 2) </vt:lpstr>
      <vt:lpstr>Learning objectives (Week 2)  </vt:lpstr>
      <vt:lpstr>Starter activity </vt:lpstr>
      <vt:lpstr>Brainstorming  </vt:lpstr>
      <vt:lpstr>What is people-centred care?</vt:lpstr>
      <vt:lpstr>Person-centred philosophy </vt:lpstr>
      <vt:lpstr>The four principles of person-centred care:   </vt:lpstr>
      <vt:lpstr>Video </vt:lpstr>
      <vt:lpstr>Person-centred care and Personalisation</vt:lpstr>
      <vt:lpstr>Personalisation</vt:lpstr>
      <vt:lpstr>Depersonalised approach </vt:lpstr>
      <vt:lpstr>Class discussion </vt:lpstr>
      <vt:lpstr>Person-centred approach  support people</vt:lpstr>
      <vt:lpstr>Cont. </vt:lpstr>
      <vt:lpstr>Cont. </vt:lpstr>
      <vt:lpstr>Why person centered care is important?</vt:lpstr>
      <vt:lpstr>Person-centred care when working with children and young people includes: </vt:lpstr>
      <vt:lpstr>PowerPoint Presentation</vt:lpstr>
      <vt:lpstr>What is a person-centred approach to dementia care?</vt:lpstr>
      <vt:lpstr>Example of person-centred approach in care homes </vt:lpstr>
      <vt:lpstr>Group work 30 mins</vt:lpstr>
      <vt:lpstr>QUESTION TIME</vt:lpstr>
      <vt:lpstr>What did I learn?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Health and Social Care Practice  (BMHP5016_LON) Week 2 Person-Centred Approach  Meaning and Value</dc:title>
  <dc:creator>bianca sanfilippo</dc:creator>
  <cp:lastModifiedBy>user</cp:lastModifiedBy>
  <cp:revision>17</cp:revision>
  <dcterms:created xsi:type="dcterms:W3CDTF">2022-06-06T20:12:45Z</dcterms:created>
  <dcterms:modified xsi:type="dcterms:W3CDTF">2026-10-13T11:04:14Z</dcterms:modified>
</cp:coreProperties>
</file>