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324" r:id="rId5"/>
    <p:sldId id="297" r:id="rId6"/>
    <p:sldId id="374" r:id="rId7"/>
    <p:sldId id="334" r:id="rId8"/>
    <p:sldId id="363" r:id="rId9"/>
    <p:sldId id="364" r:id="rId10"/>
    <p:sldId id="335" r:id="rId11"/>
    <p:sldId id="366" r:id="rId12"/>
    <p:sldId id="365" r:id="rId13"/>
    <p:sldId id="367" r:id="rId14"/>
    <p:sldId id="368" r:id="rId15"/>
    <p:sldId id="369" r:id="rId16"/>
    <p:sldId id="370" r:id="rId17"/>
    <p:sldId id="371" r:id="rId18"/>
    <p:sldId id="372" r:id="rId19"/>
    <p:sldId id="373" r:id="rId20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324"/>
            <p14:sldId id="297"/>
            <p14:sldId id="374"/>
            <p14:sldId id="334"/>
            <p14:sldId id="363"/>
            <p14:sldId id="364"/>
            <p14:sldId id="335"/>
            <p14:sldId id="366"/>
            <p14:sldId id="365"/>
            <p14:sldId id="367"/>
            <p14:sldId id="368"/>
            <p14:sldId id="369"/>
            <p14:sldId id="370"/>
            <p14:sldId id="371"/>
            <p14:sldId id="372"/>
            <p14:sldId id="373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DB0EED-81DF-412C-981A-9894D15B9A8E}" v="4" dt="2025-02-10T07:40:47.2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8" autoAdjust="0"/>
  </p:normalViewPr>
  <p:slideViewPr>
    <p:cSldViewPr>
      <p:cViewPr varScale="1">
        <p:scale>
          <a:sx n="119" d="100"/>
          <a:sy n="119" d="100"/>
        </p:scale>
        <p:origin x="1133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7"/>
        <p:guide pos="217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2475"/>
            <a:ext cx="501015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56" tIns="47078" rIns="94156" bIns="470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4156" tIns="47078" rIns="94156" bIns="4707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maternal_child_adolescent/topics/en/" TargetMode="External"/><Relationship Id="rId2" Type="http://schemas.openxmlformats.org/officeDocument/2006/relationships/hyperlink" Target="https://www.cdc.gov/ncbddd/childdevelopment/index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6D75DC4-570D-3F4A-44C9-3088C0A7C9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1770807"/>
            <a:ext cx="874846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          Amanda Owens  -  BMNS4014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b="1" dirty="0">
                <a:latin typeface="Arial" panose="020B0604020202020204" pitchFamily="34" charset="0"/>
              </a:rPr>
              <a:t>             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Living Well Through the Life Course: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Early Life &amp; Developmental Health: "Focus on Prenatal, Infancy, and Early Childhood Development"</a:t>
            </a:r>
          </a:p>
        </p:txBody>
      </p:sp>
    </p:spTree>
    <p:extLst>
      <p:ext uri="{BB962C8B-B14F-4D97-AF65-F5344CB8AC3E}">
        <p14:creationId xmlns:p14="http://schemas.microsoft.com/office/powerpoint/2010/main" val="3451601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1122914-36B8-3E2B-9B72-60DCD0619735}"/>
              </a:ext>
            </a:extLst>
          </p:cNvPr>
          <p:cNvSpPr txBox="1"/>
          <p:nvPr/>
        </p:nvSpPr>
        <p:spPr>
          <a:xfrm>
            <a:off x="323528" y="692696"/>
            <a:ext cx="849694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Learning Outcomes: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Understand the stages of development from conception through early childhood.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Recognise the impact of prenatal and early life factors on lifelong health.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Identify the role of early interventions in addressing developmental health issues.</a:t>
            </a:r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9B7DE-3535-10A0-1648-08B2FF098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Break &amp; Open Workshop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E4B8F-DFF1-842E-B2E4-F4BE25D9D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1:2:1 </a:t>
            </a:r>
          </a:p>
          <a:p>
            <a:endParaRPr lang="en-GB" dirty="0"/>
          </a:p>
          <a:p>
            <a:r>
              <a:rPr lang="en-GB" dirty="0"/>
              <a:t>Ideas/planning </a:t>
            </a:r>
          </a:p>
          <a:p>
            <a:endParaRPr lang="en-GB" dirty="0"/>
          </a:p>
          <a:p>
            <a:r>
              <a:rPr lang="en-GB" dirty="0"/>
              <a:t>Other </a:t>
            </a:r>
          </a:p>
        </p:txBody>
      </p:sp>
    </p:spTree>
    <p:extLst>
      <p:ext uri="{BB962C8B-B14F-4D97-AF65-F5344CB8AC3E}">
        <p14:creationId xmlns:p14="http://schemas.microsoft.com/office/powerpoint/2010/main" val="3302896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31605-9190-4617-3B2F-8AAC04589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328593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Overview of Today’s Lecture</a:t>
            </a:r>
          </a:p>
          <a:p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Topics to Be Covered: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Part 1: Health Before Birth</a:t>
            </a:r>
            <a:r>
              <a:rPr lang="en-GB" dirty="0"/>
              <a:t> – Foetal development, prenatal risks, and the importance of maternal care.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Part 2: Infancy</a:t>
            </a:r>
            <a:r>
              <a:rPr lang="en-GB" dirty="0"/>
              <a:t> – Developmental milestones and the role of nutrition, immunizations, and early growth.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Part 3: Early Childhood</a:t>
            </a:r>
            <a:r>
              <a:rPr lang="en-GB" dirty="0"/>
              <a:t> – Cognitive, emotional, and social development, attachment theory, and the role of caregivers and play.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Part 4: Developmental Health and Early Intervention</a:t>
            </a:r>
            <a:r>
              <a:rPr lang="en-GB" dirty="0"/>
              <a:t> – Early detection and interventions for developmental delays.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Part 5: Social Determinants of Health</a:t>
            </a:r>
            <a:r>
              <a:rPr lang="en-GB" dirty="0"/>
              <a:t> – The role of environment and socio-economic factors on early childhood development.</a:t>
            </a:r>
          </a:p>
          <a:p>
            <a:pPr lvl="1">
              <a:lnSpc>
                <a:spcPct val="115000"/>
              </a:lnSpc>
              <a:spcAft>
                <a:spcPts val="800"/>
              </a:spcAft>
            </a:pPr>
            <a:endParaRPr lang="en-GB" sz="3200" dirty="0">
              <a:effectLst/>
              <a:latin typeface="Perpetua" panose="02020502060401020303" pitchFamily="18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276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4316-81BF-CCB9-5284-F62D34275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is Developmental Health?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CAEE3-11F3-AB46-41FD-B52C19450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Definition: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Developmental health refers to the physical, cognitive, emotional, and social progressions that occur during early life stages, starting from prenatal development and continuing through childhood.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Why is it Important ?: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Early life is a critical window where health </a:t>
            </a:r>
            <a:r>
              <a:rPr lang="en-GB" dirty="0" err="1"/>
              <a:t>behaviors</a:t>
            </a:r>
            <a:r>
              <a:rPr lang="en-GB" dirty="0"/>
              <a:t>, care, and the environment can significantly influence lifelong health outcomes.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Healthy development during this time is linked to lower risks of chronic conditions like cardiovascular diseases, diabetes, and mental health disorders later in life.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027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94281-FF65-9557-0A9D-303C72E06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The Importance of a Lifespan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B44DD-1515-79B8-3D56-AE87F756A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Health &amp; well-being evolve over time, influenced by life stage transitions</a:t>
            </a:r>
          </a:p>
          <a:p>
            <a:endParaRPr lang="en-GB" sz="2800" dirty="0"/>
          </a:p>
          <a:p>
            <a:r>
              <a:rPr lang="en-GB" sz="2800" dirty="0"/>
              <a:t>Example – how childhood nutrition impacts adult health outcomes.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723012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05A29-E450-89D5-E1C4-92183233D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8640"/>
            <a:ext cx="8579296" cy="5328593"/>
          </a:xfrm>
        </p:spPr>
        <p:txBody>
          <a:bodyPr>
            <a:normAutofit fontScale="62500" lnSpcReduction="20000"/>
          </a:bodyPr>
          <a:lstStyle/>
          <a:p>
            <a:endParaRPr lang="en-GB" sz="3200" b="1" dirty="0">
              <a:latin typeface="Myanmar Text" panose="020B0502040204020203" pitchFamily="34" charset="0"/>
              <a:ea typeface="Calibri" panose="020F0502020204030204" pitchFamily="34" charset="0"/>
              <a:cs typeface="Myanmar Text" panose="020B0502040204020203" pitchFamily="34" charset="0"/>
            </a:endParaRPr>
          </a:p>
          <a:p>
            <a:r>
              <a:rPr lang="en-GB" b="1" dirty="0"/>
              <a:t>Foetal Development Stages</a:t>
            </a:r>
          </a:p>
          <a:p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Stages of Foetal Development: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First Trimester (Weeks 1-12):</a:t>
            </a:r>
            <a:endParaRPr lang="en-GB" dirty="0"/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Major organs begin to form, including the brain, heart, and spinal cord.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Early heartbeat detectable at around 6 weeks.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Vulnerable to teratogens (substances that can cause birth defects).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900" b="1" dirty="0"/>
              <a:t>Second Trimester (Weeks 13-26):</a:t>
            </a:r>
            <a:endParaRPr lang="en-GB" sz="2900" dirty="0"/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Growth accelerates, and distinct features develop (e.g., facial features, skin, hair).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Baby starts to move.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The foetus begins to respond to sounds and light.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Third Trimester (Weeks 27-40):</a:t>
            </a:r>
            <a:endParaRPr lang="en-GB" dirty="0"/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Rapid growth continues, with the brain and lungs maturing.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Fat accumulation increases to regulate body temperature.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sz="2900" dirty="0"/>
              <a:t>Baby becomes less active due to space constraints.</a:t>
            </a:r>
          </a:p>
          <a:p>
            <a:endParaRPr lang="en-GB" sz="2800" dirty="0">
              <a:latin typeface="+mj-lt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040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FCF9B-371E-4D4C-FB71-A6C04CDC3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Key Risks During Pregnancy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27A8C-29A1-61B6-DCFE-B6BCE9970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579296" cy="4608513"/>
          </a:xfrm>
        </p:spPr>
        <p:txBody>
          <a:bodyPr>
            <a:normAutofit fontScale="6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Maternal Health Risks: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Smoking and Alcohol:</a:t>
            </a:r>
            <a:r>
              <a:rPr lang="en-GB" dirty="0"/>
              <a:t> Smoking reduces oxygen supply to the </a:t>
            </a:r>
            <a:r>
              <a:rPr lang="en-GB" dirty="0" err="1"/>
              <a:t>fetus</a:t>
            </a:r>
            <a:r>
              <a:rPr lang="en-GB" dirty="0"/>
              <a:t> and increases the risk of low birth weight and preterm birth. Alcohol consumption can cause foetal alcohol spectrum disorders (FASD), leading to cognitive and physical disabilities.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Stress:</a:t>
            </a:r>
            <a:r>
              <a:rPr lang="en-GB" dirty="0"/>
              <a:t> Chronic stress in the mother can influence the baby’s brain development and increase the risk of preterm birth.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Nutrition:</a:t>
            </a:r>
            <a:r>
              <a:rPr lang="en-GB" dirty="0"/>
              <a:t> Poor maternal nutrition can lead to complications such as gestational diabetes or preeclampsia, and negatively impact </a:t>
            </a:r>
            <a:r>
              <a:rPr lang="en-GB" dirty="0" err="1"/>
              <a:t>fetal</a:t>
            </a:r>
            <a:r>
              <a:rPr lang="en-GB" dirty="0"/>
              <a:t> development.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Environmental Factors:</a:t>
            </a:r>
            <a:r>
              <a:rPr lang="en-GB" dirty="0"/>
              <a:t> Exposure to pollutants, heavy metals, and other environmental hazards can increase the risk of birth defects and developmental delays.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</a:t>
            </a:r>
            <a:r>
              <a:rPr lang="en-GB" b="1" dirty="0"/>
              <a:t>Foetal Alcohol Syndrome (FASD):</a:t>
            </a:r>
            <a:r>
              <a:rPr lang="en-GB" dirty="0"/>
              <a:t> Children born with FASD may exhibit cognitive delays, poor motor skills, and </a:t>
            </a:r>
            <a:r>
              <a:rPr lang="en-GB" dirty="0" err="1"/>
              <a:t>behavioral</a:t>
            </a:r>
            <a:r>
              <a:rPr lang="en-GB" dirty="0"/>
              <a:t> challenges.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908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7CD3D-D299-68F8-F78E-B575D518E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Infant Development Milestones</a:t>
            </a:r>
            <a:br>
              <a:rPr lang="en-GB" sz="1800" b="1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A761F-F57C-B939-7FB8-B3BE8FDCF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752528"/>
          </a:xfrm>
        </p:spPr>
        <p:txBody>
          <a:bodyPr>
            <a:normAutofit fontScale="5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Physical Development: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0-2 months:</a:t>
            </a:r>
            <a:r>
              <a:rPr lang="en-GB" dirty="0"/>
              <a:t> Reflexes like rooting, sucking, and grasping.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2-6 months:</a:t>
            </a:r>
            <a:r>
              <a:rPr lang="en-GB" dirty="0"/>
              <a:t> Begins to hold head up, rolls over, and sits with support.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6-12 months:</a:t>
            </a:r>
            <a:r>
              <a:rPr lang="en-GB" dirty="0"/>
              <a:t> Crawling, sitting without support, standing with help.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12-24 months:</a:t>
            </a:r>
            <a:r>
              <a:rPr lang="en-GB" dirty="0"/>
              <a:t> Walking, running, climbing, and fine motor skills (e.g., picking up objects).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Cognitive Development: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0-6 months:</a:t>
            </a:r>
            <a:r>
              <a:rPr lang="en-GB" dirty="0"/>
              <a:t> Developing sensory-motor skills; recognizes faces and familiar sounds.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6-12 months:</a:t>
            </a:r>
            <a:r>
              <a:rPr lang="en-GB" dirty="0"/>
              <a:t> Begins to understand object permanence (the idea that objects continue to exist even when they can’t be seen).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12-24 months:</a:t>
            </a:r>
            <a:r>
              <a:rPr lang="en-GB" dirty="0"/>
              <a:t> Imitates actions and uses simple words.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Emotional/Social Development: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0-6 months:</a:t>
            </a:r>
            <a:r>
              <a:rPr lang="en-GB" dirty="0"/>
              <a:t> Attachment to caregivers, begins to show distress when separated.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6-12 months:</a:t>
            </a:r>
            <a:r>
              <a:rPr lang="en-GB" dirty="0"/>
              <a:t> May show stranger anxiety or fear of unfamiliar people.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12-24 months:</a:t>
            </a:r>
            <a:r>
              <a:rPr lang="en-GB" dirty="0"/>
              <a:t> Begins to express a wider range of emotions and understands social cues.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11188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685E5-524B-2770-5B7E-379F89733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Growth Charts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8A9C1-CAD1-48C6-DF67-6A1D11F4B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824537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/>
              <a:t>Purpose of Growth Charts:</a:t>
            </a:r>
            <a:endParaRPr lang="en-GB" sz="2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Track physical development in terms of height, weight, and head circumference.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Helps identify deviations from typical growth patterns that may indicate health issues.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/>
              <a:t>How to Interpret Growth Charts:</a:t>
            </a:r>
            <a:endParaRPr lang="en-GB" sz="2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Percentiles indicate how a child’s growth compares with that of other children of the same age and sex.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Growth that falls below the 5th percentile or above the 95th percentile may require further assessment.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47966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8314D-3476-CF6E-1524-CCDCE126F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2400" b="1" dirty="0"/>
              <a:t>Role of Play in Childhood Development</a:t>
            </a:r>
            <a:br>
              <a:rPr lang="en-GB" sz="1800" b="1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C4ED4-E2C1-7DAF-270E-B14367DC4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Types of Play and Their Impact: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Physical Play:</a:t>
            </a:r>
            <a:r>
              <a:rPr lang="en-GB" dirty="0"/>
              <a:t> Promotes motor skills, coordination, and overall physical health (e.g., running, jumping).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Cognitive Play:</a:t>
            </a:r>
            <a:r>
              <a:rPr lang="en-GB" dirty="0"/>
              <a:t> Enhances problem-solving skills and creativity (e.g., puzzles, building blocks).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Social Play:</a:t>
            </a:r>
            <a:r>
              <a:rPr lang="en-GB" dirty="0"/>
              <a:t> Fosters emotional and social skills (e.g., role-playing, cooperative games).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Symbolic Play:</a:t>
            </a:r>
            <a:r>
              <a:rPr lang="en-GB" dirty="0"/>
              <a:t> Helps with language development and understanding abstract concepts (e.g., pretending to cook or care for a doll).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  <a:r>
              <a:rPr lang="en-GB" dirty="0"/>
              <a:t> Activities like pretend play can encourage language skills and emotional understanding by allowing children to act out real-life scenarios.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50947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69FF4-A755-CB08-080C-B932E6F70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br>
              <a:rPr lang="en-GB" sz="2700" b="1" dirty="0"/>
            </a:br>
            <a:r>
              <a:rPr lang="en-GB" sz="2700" b="1" dirty="0"/>
              <a:t>Early Childhood Attachment Theory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D595E-B2D4-AA30-8ED0-3FF1333AF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6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is Attachment Theory?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Attachment refers to the emotional bond between a child and their caregiver, which plays a critical role in the child’s emotional and social development.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Secure Attachment:</a:t>
            </a:r>
            <a:r>
              <a:rPr lang="en-GB" dirty="0"/>
              <a:t> Children feel safe and are able to explore and learn, knowing they can return to their caregiver for comfort.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Insecure Attachment:</a:t>
            </a:r>
            <a:r>
              <a:rPr lang="en-GB" dirty="0"/>
              <a:t> Can result from inconsistent caregiving and may lead to difficulties in forming relationships later in life.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Types of Attachment: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Secure Attachment:</a:t>
            </a:r>
            <a:r>
              <a:rPr lang="en-GB" dirty="0"/>
              <a:t> Child seeks comfort from the caregiver and is easily comforted.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Avoidant Attachment:</a:t>
            </a:r>
            <a:r>
              <a:rPr lang="en-GB" dirty="0"/>
              <a:t> Child avoids the caregiver or does not seek comfort.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Ambivalent Attachment:</a:t>
            </a:r>
            <a:r>
              <a:rPr lang="en-GB" dirty="0"/>
              <a:t> Child shows clinginess but also resistance to the caregiver.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28682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12E4F-307A-B049-451E-7B54D2F0D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2700" b="1" dirty="0"/>
              <a:t>Early Intervention Programs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D57BD-22CC-6004-2A77-9BBCFD541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6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Why Early Intervention Matters: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Identifying and addressing developmental delays early can significantly improve outcomes in terms of communication, social skills, and learning abilities.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Early intervention is particularly effective for conditions such as speech delays, autism spectrum disorder (ASD), and developmental coordination disorder (DCD).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Types of Early Intervention: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Speech Therapy:</a:t>
            </a:r>
            <a:r>
              <a:rPr lang="en-GB" dirty="0"/>
              <a:t> Assists with language development in children who have delayed speech.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Occupational Therapy:</a:t>
            </a:r>
            <a:r>
              <a:rPr lang="en-GB" dirty="0"/>
              <a:t> Helps children with fine motor skills or sensory processing disorders.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Behavioural Therapy:</a:t>
            </a:r>
            <a:r>
              <a:rPr lang="en-GB" dirty="0"/>
              <a:t> Often used for children with ASD to improve social and communication skills.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Presentation hint: </a:t>
            </a:r>
            <a:r>
              <a:rPr lang="en-GB" dirty="0"/>
              <a:t>Discuss a real-world case of a child receiving early intervention services and its impact on their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981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4666B-62B4-57C9-86E4-C340EA768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2700" b="1" dirty="0"/>
              <a:t>Social Determinants of Health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74A04-CEAB-1F4A-C402-6EB9DBEC8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4968553"/>
          </a:xfrm>
        </p:spPr>
        <p:txBody>
          <a:bodyPr>
            <a:normAutofit fontScale="6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Are Social Determinants of Health (SDH)?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 social conditions in which people are born, grow, live, work, and age can influence their health and development.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Factors include socioeconomic status, education, housing, and access to healthcare.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Impact on Early Childhood: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Poverty:</a:t>
            </a:r>
            <a:r>
              <a:rPr lang="en-GB" dirty="0"/>
              <a:t> Children from low-income families are at greater risk for poor nutrition, inadequate healthcare, and limited educational opportunities.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Education:</a:t>
            </a:r>
            <a:r>
              <a:rPr lang="en-GB" dirty="0"/>
              <a:t> Parents with higher education levels tend to provide a more enriching environment for their children, supporting healthier development.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Neighbourhood Environment:</a:t>
            </a:r>
            <a:r>
              <a:rPr lang="en-GB" dirty="0"/>
              <a:t> Safe and stimulating environments support physical and cognitive development.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Presentation hint : </a:t>
            </a:r>
            <a:r>
              <a:rPr lang="en-GB" dirty="0"/>
              <a:t>Comparison of child development in low vs. high-income families, showcasing the impact of different environments. Visual example of social determinants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2717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25D08-747B-9E0A-2189-1358BB064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Summary and Conclusion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CA0F1-11E5-5EB0-543A-332F86DFD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Key points: </a:t>
            </a:r>
            <a:r>
              <a:rPr lang="en-GB" dirty="0"/>
              <a:t>Early life stages are crucial in determining long-term health outcomes.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Prenatal health, infancy, and early childhood development are all interconnected.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Early interventions can mitigate the impact of developmental delays and improve life outcomes.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Presentation hint: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Think critically about the role of health professionals in supporting early life development.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Importance of a holistic, life-course approach to health and well-being.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23125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CB44-A94C-4863-423B-31C2A6CE4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EB147-3C61-B004-978B-5612BA7E6A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300" dirty="0"/>
              <a:t>Santrock, J. W. (2019). </a:t>
            </a:r>
            <a:r>
              <a:rPr lang="en-GB" sz="2300" i="1" dirty="0"/>
              <a:t>Child Development: An Introduction</a:t>
            </a:r>
            <a:r>
              <a:rPr lang="en-GB" sz="2300" dirty="0"/>
              <a:t>. McGraw-Hill Education.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3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300" dirty="0"/>
              <a:t>Shaffer, D., &amp; Kipp, K. (2014). </a:t>
            </a:r>
            <a:r>
              <a:rPr lang="en-GB" sz="2300" i="1" dirty="0"/>
              <a:t>Developmental Psychology: Childhood and Adolescence</a:t>
            </a:r>
            <a:r>
              <a:rPr lang="en-GB" sz="2300" dirty="0"/>
              <a:t>. Wadsworth Cengage Learning.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3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300" dirty="0"/>
              <a:t>Centres for Disease Control and Prevention (CDC) – Early Childhood Development </a:t>
            </a:r>
            <a:r>
              <a:rPr lang="en-GB" sz="2300" dirty="0">
                <a:hlinkClick r:id="rId2"/>
              </a:rPr>
              <a:t>https://www.cdc.gov/ncbddd/childdevelopment/index.html</a:t>
            </a:r>
            <a:endParaRPr lang="en-GB" sz="23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3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300" dirty="0"/>
              <a:t>World Health Organization (WHO) – Maternal and Child Health </a:t>
            </a:r>
            <a:r>
              <a:rPr lang="en-GB" sz="2300" dirty="0">
                <a:hlinkClick r:id="rId3"/>
              </a:rPr>
              <a:t>https://www.who.int/maternal_child_adolescent/topics/en/</a:t>
            </a:r>
            <a:endParaRPr lang="en-GB" sz="23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847961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1505</Words>
  <Application>Microsoft Office PowerPoint</Application>
  <PresentationFormat>On-screen Show (4:3)</PresentationFormat>
  <Paragraphs>146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Myriad Pro</vt:lpstr>
      <vt:lpstr>Arial</vt:lpstr>
      <vt:lpstr>Calibri</vt:lpstr>
      <vt:lpstr>Myanmar Text</vt:lpstr>
      <vt:lpstr>Perpetua</vt:lpstr>
      <vt:lpstr>20140311PresentationUWTSDTemplate</vt:lpstr>
      <vt:lpstr>PowerPoint Presentation</vt:lpstr>
      <vt:lpstr>PowerPoint Presentation</vt:lpstr>
      <vt:lpstr>Break &amp; Open Workshop </vt:lpstr>
      <vt:lpstr>PowerPoint Presentation</vt:lpstr>
      <vt:lpstr>What is Developmental Health? </vt:lpstr>
      <vt:lpstr>The Importance of a Lifespan Approach</vt:lpstr>
      <vt:lpstr>PowerPoint Presentation</vt:lpstr>
      <vt:lpstr>Key Risks During Pregnancy </vt:lpstr>
      <vt:lpstr>Infant Development Milestones </vt:lpstr>
      <vt:lpstr>Growth Charts </vt:lpstr>
      <vt:lpstr>Role of Play in Childhood Development </vt:lpstr>
      <vt:lpstr> Early Childhood Attachment Theory </vt:lpstr>
      <vt:lpstr>Early Intervention Programs </vt:lpstr>
      <vt:lpstr>Social Determinants of Health </vt:lpstr>
      <vt:lpstr>Summary and 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87</cp:revision>
  <cp:lastPrinted>2021-09-28T07:50:44Z</cp:lastPrinted>
  <dcterms:created xsi:type="dcterms:W3CDTF">2015-04-14T15:21:28Z</dcterms:created>
  <dcterms:modified xsi:type="dcterms:W3CDTF">2025-02-10T07:46:30Z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