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5143500" cx="9144000"/>
  <p:notesSz cx="6858000" cy="9144000"/>
  <p:embeddedFontLst>
    <p:embeddedFont>
      <p:font typeface="Roboto"/>
      <p:regular r:id="rId22"/>
      <p:bold r:id="rId23"/>
      <p:italic r:id="rId24"/>
      <p:boldItalic r:id="rId25"/>
    </p:embeddedFont>
    <p:embeddedFont>
      <p:font typeface="Merriweather"/>
      <p:regular r:id="rId26"/>
      <p:bold r:id="rId27"/>
      <p:italic r:id="rId28"/>
      <p:boldItalic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Roboto-regular.fntdata"/><Relationship Id="rId21" Type="http://schemas.openxmlformats.org/officeDocument/2006/relationships/slide" Target="slides/slide16.xml"/><Relationship Id="rId24" Type="http://schemas.openxmlformats.org/officeDocument/2006/relationships/font" Target="fonts/Roboto-italic.fntdata"/><Relationship Id="rId23" Type="http://schemas.openxmlformats.org/officeDocument/2006/relationships/font" Target="fonts/Roboto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Merriweather-regular.fntdata"/><Relationship Id="rId25" Type="http://schemas.openxmlformats.org/officeDocument/2006/relationships/font" Target="fonts/Roboto-boldItalic.fntdata"/><Relationship Id="rId28" Type="http://schemas.openxmlformats.org/officeDocument/2006/relationships/font" Target="fonts/Merriweather-italic.fntdata"/><Relationship Id="rId27" Type="http://schemas.openxmlformats.org/officeDocument/2006/relationships/font" Target="fonts/Merriweather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Merriweather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dac5f7e118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dac5f7e118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dac5f7e118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dac5f7e118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dac5f7e118_0_1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dac5f7e118_0_1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dac5f7e118_0_1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dac5f7e118_0_1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dac5f7e118_0_1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dac5f7e118_0_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dac5f7e118_0_1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dac5f7e118_0_1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dac5f7e118_0_1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dac5f7e118_0_1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dac5f7e118_0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dac5f7e118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dac5f7e118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dac5f7e118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dac5f7e118_0_1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dac5f7e118_0_1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dac5f7e118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dac5f7e118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dac5f7e118_0_1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3dac5f7e118_0_1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dac5f7e118_0_1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3dac5f7e118_0_1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dac5f7e118_0_1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3dac5f7e118_0_1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daf2103208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3daf2103208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25" y="0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1878560"/>
            <a:ext cx="4242600" cy="73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0" y="48099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6" name="Google Shape;16;p3"/>
          <p:cNvSpPr/>
          <p:nvPr/>
        </p:nvSpPr>
        <p:spPr>
          <a:xfrm>
            <a:off x="0" y="0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/>
        </p:nvSpPr>
        <p:spPr>
          <a:xfrm>
            <a:off x="0" y="0"/>
            <a:ext cx="4314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4"/>
          <p:cNvSpPr/>
          <p:nvPr/>
        </p:nvSpPr>
        <p:spPr>
          <a:xfrm>
            <a:off x="0" y="44125"/>
            <a:ext cx="4313625" cy="4399375"/>
          </a:xfrm>
          <a:custGeom>
            <a:rect b="b" l="l" r="r" t="t"/>
            <a:pathLst>
              <a:path extrusionOk="0" h="175975" w="172545">
                <a:moveTo>
                  <a:pt x="0" y="157"/>
                </a:moveTo>
                <a:lnTo>
                  <a:pt x="172419" y="0"/>
                </a:lnTo>
                <a:lnTo>
                  <a:pt x="172545" y="126541"/>
                </a:lnTo>
                <a:lnTo>
                  <a:pt x="0" y="1759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22" name="Google Shape;22;p4"/>
          <p:cNvSpPr/>
          <p:nvPr/>
        </p:nvSpPr>
        <p:spPr>
          <a:xfrm>
            <a:off x="-125" y="0"/>
            <a:ext cx="4316900" cy="4395600"/>
          </a:xfrm>
          <a:custGeom>
            <a:rect b="b" l="l" r="r" t="t"/>
            <a:pathLst>
              <a:path extrusionOk="0" h="175824" w="172676">
                <a:moveTo>
                  <a:pt x="0" y="6"/>
                </a:moveTo>
                <a:lnTo>
                  <a:pt x="172676" y="0"/>
                </a:lnTo>
                <a:lnTo>
                  <a:pt x="172562" y="126442"/>
                </a:lnTo>
                <a:lnTo>
                  <a:pt x="0" y="175824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23" name="Google Shape;23;p4"/>
          <p:cNvSpPr txBox="1"/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" name="Google Shape;28;p5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311700" y="1505700"/>
            <a:ext cx="3999900" cy="307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2" type="body"/>
          </p:nvPr>
        </p:nvSpPr>
        <p:spPr>
          <a:xfrm>
            <a:off x="4832400" y="1505700"/>
            <a:ext cx="3999900" cy="307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/>
          <p:nvPr/>
        </p:nvSpPr>
        <p:spPr>
          <a:xfrm>
            <a:off x="0" y="0"/>
            <a:ext cx="37644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7"/>
          <p:cNvSpPr txBox="1"/>
          <p:nvPr>
            <p:ph type="title"/>
          </p:nvPr>
        </p:nvSpPr>
        <p:spPr>
          <a:xfrm>
            <a:off x="311725" y="500925"/>
            <a:ext cx="3127500" cy="182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9" name="Google Shape;39;p7"/>
          <p:cNvSpPr txBox="1"/>
          <p:nvPr>
            <p:ph idx="1" type="body"/>
          </p:nvPr>
        </p:nvSpPr>
        <p:spPr>
          <a:xfrm>
            <a:off x="311700" y="2390650"/>
            <a:ext cx="3127500" cy="229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/>
          <p:nvPr>
            <p:ph type="title"/>
          </p:nvPr>
        </p:nvSpPr>
        <p:spPr>
          <a:xfrm>
            <a:off x="311675" y="798600"/>
            <a:ext cx="6247800" cy="3546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9"/>
          <p:cNvSpPr txBox="1"/>
          <p:nvPr>
            <p:ph type="title"/>
          </p:nvPr>
        </p:nvSpPr>
        <p:spPr>
          <a:xfrm>
            <a:off x="311300" y="500925"/>
            <a:ext cx="3704400" cy="204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1" type="subTitle"/>
          </p:nvPr>
        </p:nvSpPr>
        <p:spPr>
          <a:xfrm>
            <a:off x="304800" y="2626725"/>
            <a:ext cx="3704400" cy="92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8" name="Google Shape;48;p9"/>
          <p:cNvSpPr txBox="1"/>
          <p:nvPr>
            <p:ph idx="2" type="body"/>
          </p:nvPr>
        </p:nvSpPr>
        <p:spPr>
          <a:xfrm>
            <a:off x="4879025" y="500925"/>
            <a:ext cx="3954000" cy="411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0" y="4369000"/>
            <a:ext cx="9144000" cy="774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10"/>
          <p:cNvSpPr txBox="1"/>
          <p:nvPr>
            <p:ph idx="1" type="body"/>
          </p:nvPr>
        </p:nvSpPr>
        <p:spPr>
          <a:xfrm>
            <a:off x="311700" y="4521400"/>
            <a:ext cx="7979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Merriweather"/>
              <a:buNone/>
              <a:defRPr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</a:lstStyle>
          <a:p/>
        </p:txBody>
      </p:sp>
      <p:sp>
        <p:nvSpPr>
          <p:cNvPr id="53" name="Google Shape;5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/>
          <p:nvPr>
            <p:ph hasCustomPrompt="1" type="title"/>
          </p:nvPr>
        </p:nvSpPr>
        <p:spPr>
          <a:xfrm>
            <a:off x="311750" y="831175"/>
            <a:ext cx="5334900" cy="1244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6" name="Google Shape;56;p11"/>
          <p:cNvSpPr txBox="1"/>
          <p:nvPr>
            <p:ph idx="1" type="body"/>
          </p:nvPr>
        </p:nvSpPr>
        <p:spPr>
          <a:xfrm>
            <a:off x="311700" y="2121425"/>
            <a:ext cx="5334900" cy="94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57" name="Google Shape;5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paradigm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Roboto"/>
              <a:buChar char="●"/>
              <a:def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Teaching presentation resource</a:t>
            </a:r>
            <a:endParaRPr/>
          </a:p>
        </p:txBody>
      </p:sp>
      <p:sp>
        <p:nvSpPr>
          <p:cNvPr id="65" name="Google Shape;65;p13"/>
          <p:cNvSpPr txBox="1"/>
          <p:nvPr>
            <p:ph idx="1" type="subTitle"/>
          </p:nvPr>
        </p:nvSpPr>
        <p:spPr>
          <a:xfrm>
            <a:off x="135850" y="2772441"/>
            <a:ext cx="4242600" cy="139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Caitlin Chapman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2502023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BMSH4201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/>
          <p:nvPr>
            <p:ph type="title"/>
          </p:nvPr>
        </p:nvSpPr>
        <p:spPr>
          <a:xfrm>
            <a:off x="865500" y="826925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/>
              <a:t>What is </a:t>
            </a:r>
            <a:endParaRPr sz="3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/>
              <a:t>Creativity?</a:t>
            </a:r>
            <a:endParaRPr sz="3200"/>
          </a:p>
        </p:txBody>
      </p:sp>
      <p:sp>
        <p:nvSpPr>
          <p:cNvPr id="71" name="Google Shape;71;p14"/>
          <p:cNvSpPr txBox="1"/>
          <p:nvPr>
            <p:ph idx="1" type="body"/>
          </p:nvPr>
        </p:nvSpPr>
        <p:spPr>
          <a:xfrm>
            <a:off x="4572000" y="11310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3100">
                <a:solidFill>
                  <a:srgbClr val="000000"/>
                </a:solidFill>
              </a:rPr>
              <a:t>The ability to produce ideas or solutions that are both </a:t>
            </a:r>
            <a:r>
              <a:rPr i="1" lang="en-GB" sz="3100">
                <a:solidFill>
                  <a:srgbClr val="000000"/>
                </a:solidFill>
              </a:rPr>
              <a:t>novel</a:t>
            </a:r>
            <a:r>
              <a:rPr lang="en-GB" sz="3100">
                <a:solidFill>
                  <a:srgbClr val="000000"/>
                </a:solidFill>
              </a:rPr>
              <a:t> and </a:t>
            </a:r>
            <a:r>
              <a:rPr i="1" lang="en-GB" sz="3100">
                <a:solidFill>
                  <a:srgbClr val="000000"/>
                </a:solidFill>
              </a:rPr>
              <a:t>appropriate</a:t>
            </a:r>
            <a:r>
              <a:rPr lang="en-GB" sz="3100">
                <a:solidFill>
                  <a:srgbClr val="000000"/>
                </a:solidFill>
              </a:rPr>
              <a:t>.</a:t>
            </a:r>
            <a:endParaRPr sz="17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type="title"/>
          </p:nvPr>
        </p:nvSpPr>
        <p:spPr>
          <a:xfrm>
            <a:off x="384175" y="1317300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does </a:t>
            </a:r>
            <a:r>
              <a:rPr lang="en-GB"/>
              <a:t>creativity</a:t>
            </a:r>
            <a:r>
              <a:rPr lang="en-GB"/>
              <a:t> benefit children?</a:t>
            </a:r>
            <a:endParaRPr/>
          </a:p>
        </p:txBody>
      </p:sp>
      <p:sp>
        <p:nvSpPr>
          <p:cNvPr id="77" name="Google Shape;77;p15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Cognitive development: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Imagination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Problem-solving 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Flexible </a:t>
            </a:r>
            <a:r>
              <a:rPr lang="en-GB"/>
              <a:t>thinking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Emotional development: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Reduction in anxiety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Supports resilience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Identity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Social development: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Increases prosocial behaviour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Improves communication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Reduces negative behaviour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/>
          <p:nvPr>
            <p:ph type="title"/>
          </p:nvPr>
        </p:nvSpPr>
        <p:spPr>
          <a:xfrm>
            <a:off x="335875" y="1032200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is creative activity important?</a:t>
            </a:r>
            <a:endParaRPr/>
          </a:p>
        </p:txBody>
      </p:sp>
      <p:sp>
        <p:nvSpPr>
          <p:cNvPr id="83" name="Google Shape;83;p16"/>
          <p:cNvSpPr txBox="1"/>
          <p:nvPr>
            <p:ph idx="1" type="body"/>
          </p:nvPr>
        </p:nvSpPr>
        <p:spPr>
          <a:xfrm>
            <a:off x="4512800" y="1145700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-"/>
            </a:pPr>
            <a:r>
              <a:rPr lang="en-GB" sz="2100"/>
              <a:t>Strengthens brain development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-"/>
            </a:pPr>
            <a:r>
              <a:rPr lang="en-GB" sz="2100"/>
              <a:t>Builds social skills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-"/>
            </a:pPr>
            <a:r>
              <a:rPr lang="en-GB" sz="2100"/>
              <a:t>Supports individual wellbeing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-"/>
            </a:pPr>
            <a:r>
              <a:rPr lang="en-GB" sz="2100"/>
              <a:t>Enhances problem-solving skills</a:t>
            </a:r>
            <a:endParaRPr sz="21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>
            <p:ph type="title"/>
          </p:nvPr>
        </p:nvSpPr>
        <p:spPr>
          <a:xfrm>
            <a:off x="408300" y="1068400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the importance in resource </a:t>
            </a:r>
            <a:r>
              <a:rPr lang="en-GB"/>
              <a:t>variety</a:t>
            </a:r>
            <a:r>
              <a:rPr lang="en-GB"/>
              <a:t> to allow creativity?</a:t>
            </a:r>
            <a:endParaRPr/>
          </a:p>
        </p:txBody>
      </p:sp>
      <p:sp>
        <p:nvSpPr>
          <p:cNvPr id="89" name="Google Shape;89;p17"/>
          <p:cNvSpPr txBox="1"/>
          <p:nvPr>
            <p:ph idx="1" type="body"/>
          </p:nvPr>
        </p:nvSpPr>
        <p:spPr>
          <a:xfrm>
            <a:off x="4572000" y="9112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Supports divergent thinking</a:t>
            </a:r>
            <a:endParaRPr sz="1700"/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Encourages experimentation and problem solving </a:t>
            </a:r>
            <a:endParaRPr sz="1700"/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Supports different learning styles</a:t>
            </a:r>
            <a:endParaRPr sz="1700"/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Stimulates imagination</a:t>
            </a:r>
            <a:endParaRPr sz="1700"/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Builds confidence and independence</a:t>
            </a:r>
            <a:endParaRPr sz="1700"/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Enhances </a:t>
            </a:r>
            <a:r>
              <a:rPr lang="en-GB" sz="1700"/>
              <a:t>motor</a:t>
            </a:r>
            <a:r>
              <a:rPr lang="en-GB" sz="1700"/>
              <a:t> development</a:t>
            </a:r>
            <a:endParaRPr sz="1700"/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Promotes collaboration</a:t>
            </a:r>
            <a:endParaRPr sz="17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>
            <p:ph type="title"/>
          </p:nvPr>
        </p:nvSpPr>
        <p:spPr>
          <a:xfrm>
            <a:off x="372115" y="1418550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is guided discovery important?</a:t>
            </a:r>
            <a:endParaRPr/>
          </a:p>
        </p:txBody>
      </p:sp>
      <p:sp>
        <p:nvSpPr>
          <p:cNvPr id="95" name="Google Shape;95;p18"/>
          <p:cNvSpPr txBox="1"/>
          <p:nvPr>
            <p:ph idx="1" type="body"/>
          </p:nvPr>
        </p:nvSpPr>
        <p:spPr>
          <a:xfrm>
            <a:off x="4732600" y="1044900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sz="1800"/>
              <a:t>Strengthens understanding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sz="1800"/>
              <a:t>Builds problem solving and critical thinking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sz="1800"/>
              <a:t>Supports creativity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sz="1800"/>
              <a:t>Provides structure </a:t>
            </a:r>
            <a:r>
              <a:rPr lang="en-GB" sz="1800"/>
              <a:t>without</a:t>
            </a:r>
            <a:r>
              <a:rPr lang="en-GB" sz="1800"/>
              <a:t> limiting independence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sz="1800"/>
              <a:t>Improves </a:t>
            </a:r>
            <a:r>
              <a:rPr lang="en-GB" sz="1800"/>
              <a:t>retention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sz="1800"/>
              <a:t>Encourages confidence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sz="1800"/>
              <a:t>Supports inclusive learning</a:t>
            </a:r>
            <a:endParaRPr sz="1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/>
          <p:nvPr>
            <p:ph type="title"/>
          </p:nvPr>
        </p:nvSpPr>
        <p:spPr>
          <a:xfrm>
            <a:off x="333425" y="1043500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is self discovery important?</a:t>
            </a:r>
            <a:endParaRPr/>
          </a:p>
        </p:txBody>
      </p:sp>
      <p:sp>
        <p:nvSpPr>
          <p:cNvPr id="101" name="Google Shape;101;p19"/>
          <p:cNvSpPr txBox="1"/>
          <p:nvPr>
            <p:ph idx="1" type="body"/>
          </p:nvPr>
        </p:nvSpPr>
        <p:spPr>
          <a:xfrm>
            <a:off x="4776550" y="837950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-GB" sz="2000"/>
              <a:t>Builds a strong sense of identity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-GB" sz="2000"/>
              <a:t>Supports </a:t>
            </a:r>
            <a:r>
              <a:rPr lang="en-GB" sz="2000"/>
              <a:t>emotional</a:t>
            </a:r>
            <a:r>
              <a:rPr lang="en-GB" sz="2000"/>
              <a:t> awareness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-GB" sz="2000"/>
              <a:t>Encourages autonomy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-GB" sz="2000"/>
              <a:t>Strengthens relationships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-GB" sz="2000"/>
              <a:t>Enhances creativity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-GB" sz="2000"/>
              <a:t>Supports mental health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-GB" sz="2000"/>
              <a:t>Helps individuals set meaningful goals</a:t>
            </a:r>
            <a:endParaRPr sz="20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/>
          <p:nvPr>
            <p:ph type="title"/>
          </p:nvPr>
        </p:nvSpPr>
        <p:spPr>
          <a:xfrm>
            <a:off x="322575" y="1672875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the resource?</a:t>
            </a:r>
            <a:endParaRPr/>
          </a:p>
        </p:txBody>
      </p:sp>
      <p:sp>
        <p:nvSpPr>
          <p:cNvPr id="107" name="Google Shape;107;p20"/>
          <p:cNvSpPr txBox="1"/>
          <p:nvPr>
            <p:ph idx="1" type="body"/>
          </p:nvPr>
        </p:nvSpPr>
        <p:spPr>
          <a:xfrm>
            <a:off x="4688625" y="8780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 time warp museum resource is a creative, immersive learning tool that lets </a:t>
            </a:r>
            <a:r>
              <a:rPr lang="en-GB" sz="1800"/>
              <a:t>children</a:t>
            </a:r>
            <a:r>
              <a:rPr lang="en-GB" sz="1800"/>
              <a:t> step into a different era and explore it through imaginative activities.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/>
              <a:t>It involves elements of roleplay, storytelling and guided discovery to help children understand the past in an easy way.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/>
          <p:nvPr>
            <p:ph type="title"/>
          </p:nvPr>
        </p:nvSpPr>
        <p:spPr>
          <a:xfrm>
            <a:off x="290025" y="1295775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would resource be used?</a:t>
            </a:r>
            <a:endParaRPr/>
          </a:p>
        </p:txBody>
      </p:sp>
      <p:sp>
        <p:nvSpPr>
          <p:cNvPr id="113" name="Google Shape;113;p21"/>
          <p:cNvSpPr txBox="1"/>
          <p:nvPr>
            <p:ph idx="1" type="body"/>
          </p:nvPr>
        </p:nvSpPr>
        <p:spPr>
          <a:xfrm>
            <a:off x="4630625" y="1425900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-"/>
            </a:pPr>
            <a:r>
              <a:rPr lang="en-GB" sz="1900"/>
              <a:t>Guided discovery through stations</a:t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-"/>
            </a:pPr>
            <a:r>
              <a:rPr lang="en-GB" sz="1900"/>
              <a:t>Roleplay and exploration</a:t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-"/>
            </a:pPr>
            <a:r>
              <a:rPr lang="en-GB" sz="1900"/>
              <a:t>Creative tasks linked to the era</a:t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-"/>
            </a:pPr>
            <a:r>
              <a:rPr lang="en-GB" sz="1900"/>
              <a:t>Teacher led mini challenges</a:t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-"/>
            </a:pPr>
            <a:r>
              <a:rPr lang="en-GB" sz="1900"/>
              <a:t>Group discussion and reflection</a:t>
            </a:r>
            <a:endParaRPr sz="19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2"/>
          <p:cNvSpPr txBox="1"/>
          <p:nvPr>
            <p:ph type="title"/>
          </p:nvPr>
        </p:nvSpPr>
        <p:spPr>
          <a:xfrm>
            <a:off x="290025" y="1488400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Where would it be used in the lecture?</a:t>
            </a:r>
            <a:endParaRPr/>
          </a:p>
        </p:txBody>
      </p:sp>
      <p:sp>
        <p:nvSpPr>
          <p:cNvPr id="119" name="Google Shape;119;p22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/>
              <a:t>Explore</a:t>
            </a:r>
            <a:endParaRPr sz="25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5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5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500"/>
              <a:t>Create </a:t>
            </a:r>
            <a:endParaRPr sz="25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400"/>
              <a:t>Perform</a:t>
            </a:r>
            <a:endParaRPr sz="24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/>
          <p:nvPr>
            <p:ph type="title"/>
          </p:nvPr>
        </p:nvSpPr>
        <p:spPr>
          <a:xfrm>
            <a:off x="290025" y="1412450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does the </a:t>
            </a:r>
            <a:r>
              <a:rPr lang="en-GB"/>
              <a:t>resource work?</a:t>
            </a:r>
            <a:endParaRPr/>
          </a:p>
        </p:txBody>
      </p:sp>
      <p:sp>
        <p:nvSpPr>
          <p:cNvPr id="125" name="Google Shape;125;p23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/>
              <a:t>4 museum rooms</a:t>
            </a:r>
            <a:endParaRPr sz="26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6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600"/>
              <a:t>Different movement challenge</a:t>
            </a:r>
            <a:endParaRPr sz="26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6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600"/>
              <a:t>Laban’s pillars</a:t>
            </a:r>
            <a:endParaRPr sz="26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4"/>
          <p:cNvSpPr txBox="1"/>
          <p:nvPr>
            <p:ph type="title"/>
          </p:nvPr>
        </p:nvSpPr>
        <p:spPr>
          <a:xfrm>
            <a:off x="279175" y="1217125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age category is my resource created for?</a:t>
            </a:r>
            <a:endParaRPr/>
          </a:p>
        </p:txBody>
      </p:sp>
      <p:sp>
        <p:nvSpPr>
          <p:cNvPr id="131" name="Google Shape;131;p24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Primary school </a:t>
            </a:r>
            <a:endParaRPr sz="23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300"/>
              <a:t>Year 4-6</a:t>
            </a:r>
            <a:endParaRPr sz="23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 txBox="1"/>
          <p:nvPr>
            <p:ph type="title"/>
          </p:nvPr>
        </p:nvSpPr>
        <p:spPr>
          <a:xfrm>
            <a:off x="181500" y="1071700"/>
            <a:ext cx="3706500" cy="26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Is  the resource inclusive? How could I make it more inclusive and suited to every individual’s needs?</a:t>
            </a:r>
            <a:endParaRPr/>
          </a:p>
        </p:txBody>
      </p:sp>
      <p:sp>
        <p:nvSpPr>
          <p:cNvPr id="137" name="Google Shape;137;p25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Inclusive features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Multi-sensory 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Allows </a:t>
            </a:r>
            <a:r>
              <a:rPr lang="en-GB"/>
              <a:t>choice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Supports different learning styles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Open ended tasks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More inclusivity: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Provide multiple ways of </a:t>
            </a:r>
            <a:r>
              <a:rPr lang="en-GB"/>
              <a:t>information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Differentiate tasks and outcomes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Clear structure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Ensure accessibility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Ensure cultural sensitivity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6"/>
          <p:cNvSpPr txBox="1"/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Improvements</a:t>
            </a:r>
            <a:endParaRPr/>
          </a:p>
        </p:txBody>
      </p:sp>
      <p:sp>
        <p:nvSpPr>
          <p:cNvPr id="143" name="Google Shape;143;p26"/>
          <p:cNvSpPr txBox="1"/>
          <p:nvPr/>
        </p:nvSpPr>
        <p:spPr>
          <a:xfrm>
            <a:off x="6495525" y="1063875"/>
            <a:ext cx="26631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4" name="Google Shape;144;p26"/>
          <p:cNvSpPr txBox="1"/>
          <p:nvPr/>
        </p:nvSpPr>
        <p:spPr>
          <a:xfrm>
            <a:off x="4930700" y="966375"/>
            <a:ext cx="3956700" cy="378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Roboto"/>
              <a:buAutoNum type="arabicPeriod"/>
            </a:pPr>
            <a:r>
              <a:rPr lang="en-GB" sz="2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Give question prompts</a:t>
            </a:r>
            <a:endParaRPr sz="2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Roboto"/>
              <a:buAutoNum type="arabicPeriod"/>
            </a:pPr>
            <a:r>
              <a:rPr lang="en-GB" sz="2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Add differentiated challenge levels</a:t>
            </a:r>
            <a:endParaRPr sz="2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Roboto"/>
              <a:buAutoNum type="arabicPeriod"/>
            </a:pPr>
            <a:r>
              <a:rPr lang="en-GB" sz="2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Include</a:t>
            </a:r>
            <a:r>
              <a:rPr lang="en-GB" sz="2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more opportunity for creativity and expression</a:t>
            </a:r>
            <a:endParaRPr sz="2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Roboto"/>
              <a:buAutoNum type="arabicPeriod"/>
            </a:pPr>
            <a:r>
              <a:rPr lang="en-GB" sz="2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Include more physical items</a:t>
            </a:r>
            <a:r>
              <a:rPr lang="en-GB"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1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7"/>
          <p:cNvSpPr txBox="1"/>
          <p:nvPr>
            <p:ph type="title"/>
          </p:nvPr>
        </p:nvSpPr>
        <p:spPr>
          <a:xfrm>
            <a:off x="355100" y="1152000"/>
            <a:ext cx="3337800" cy="25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could different teachers/coaches/ parents use this?</a:t>
            </a:r>
            <a:endParaRPr/>
          </a:p>
        </p:txBody>
      </p:sp>
      <p:sp>
        <p:nvSpPr>
          <p:cNvPr id="150" name="Google Shape;150;p27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Teachers: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Introduce</a:t>
            </a:r>
            <a:r>
              <a:rPr lang="en-GB"/>
              <a:t> a newtopic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Assess understanding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Coaches: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Create movemen based challenges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Support wellbeing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Develop communication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Parents: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Support crosscurricular - literacy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-GB"/>
              <a:t>Explore history through play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8"/>
          <p:cNvSpPr txBox="1"/>
          <p:nvPr>
            <p:ph type="title"/>
          </p:nvPr>
        </p:nvSpPr>
        <p:spPr>
          <a:xfrm>
            <a:off x="311725" y="1599950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References</a:t>
            </a:r>
            <a:endParaRPr/>
          </a:p>
        </p:txBody>
      </p:sp>
      <p:sp>
        <p:nvSpPr>
          <p:cNvPr id="156" name="Google Shape;156;p28"/>
          <p:cNvSpPr txBox="1"/>
          <p:nvPr>
            <p:ph idx="1" type="body"/>
          </p:nvPr>
        </p:nvSpPr>
        <p:spPr>
          <a:xfrm>
            <a:off x="4572000" y="134575"/>
            <a:ext cx="4166400" cy="46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440"/>
              <a:buNone/>
            </a:pPr>
            <a:r>
              <a:rPr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Aspire Early Learning. (2023). </a:t>
            </a:r>
            <a:r>
              <a:rPr i="1"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Role of Creativity in Early Childhood Education</a:t>
            </a:r>
            <a:r>
              <a:rPr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Available at: https://www.aspireearlyeducation.vic.edu.au/resources/the-role-of-creativity-in-early-childhood-education/ [Accessed 21 Apr. 2026].</a:t>
            </a:r>
            <a:endParaRPr sz="837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440"/>
              <a:buNone/>
            </a:pPr>
            <a:r>
              <a:rPr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Department for Education (2022). </a:t>
            </a:r>
            <a:r>
              <a:rPr i="1"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Help for early years providers : Imagination and creativity</a:t>
            </a:r>
            <a:r>
              <a:rPr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help-for-early-years-providers.education.gov.uk. Available at: https://help-for-early-years-providers.education.gov.uk/areas-of-learning/expressive-arts-and-design/imagination-and-creativity [Accessed 21 Apr. 2026].</a:t>
            </a:r>
            <a:endParaRPr sz="837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440"/>
              <a:buNone/>
            </a:pPr>
            <a:r>
              <a:rPr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Garaigordobil, M., Berrueco, L. and Celume, M.-P. (2022). Developing Children’s Creativity and Social-Emotional Competencies through Play: Summary of Twenty Years of Findings of the Evidence-Based Interventions ‘Game Program’. </a:t>
            </a:r>
            <a:r>
              <a:rPr i="1"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Journal of Intelligence</a:t>
            </a:r>
            <a:r>
              <a:rPr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[online] 10(4), p.77. doi:https://doi.org/10.3390/jintelligence10040077.</a:t>
            </a:r>
            <a:endParaRPr sz="837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440"/>
              <a:buNone/>
            </a:pPr>
            <a:r>
              <a:rPr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Mukhles, M. and Al-Ababneh (2020). THE CONCEPT OF CREATIVITY: DEFINITIONS AND THEORIES. </a:t>
            </a:r>
            <a:r>
              <a:rPr i="1"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International Journal of Tourism &amp; Hotel Business Management (IJTHBM</a:t>
            </a:r>
            <a:r>
              <a:rPr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[online] 2(1), pp.245–249. Available at: https://www.scitcentral.com/documents/dcc319eeb7651ac0d3be5cc010b2028d.pdf [Accessed 17 Apr. 2026].</a:t>
            </a:r>
            <a:endParaRPr sz="837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440"/>
              <a:buNone/>
            </a:pPr>
            <a:r>
              <a:rPr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NCCH (n.d.). </a:t>
            </a:r>
            <a:r>
              <a:rPr i="1"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National Centre for Creative Health</a:t>
            </a:r>
            <a:r>
              <a:rPr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[online] ncch.org.uk. Available at: https://ncch.org.uk.</a:t>
            </a:r>
            <a:endParaRPr sz="837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440"/>
              <a:buNone/>
            </a:pPr>
            <a:r>
              <a:rPr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Piya-amornphan, N., Santiworakul, A., Cetthakrikul, S. and Srirug, P. (2020). Physical activity and creativity of children and youths. </a:t>
            </a:r>
            <a:r>
              <a:rPr i="1"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BMC Pediatrics</a:t>
            </a:r>
            <a:r>
              <a:rPr lang="en-GB" sz="8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20(1). doi:https://doi.org/10.1186/s12887-020-2017-2.</a:t>
            </a:r>
            <a:endParaRPr sz="837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SzPts val="440"/>
              <a:buNone/>
            </a:pPr>
            <a:r>
              <a:t/>
            </a:r>
            <a:endParaRPr sz="62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Paradigm">
  <a:themeElements>
    <a:clrScheme name="Paradigm">
      <a:dk1>
        <a:srgbClr val="31394D"/>
      </a:dk1>
      <a:lt1>
        <a:srgbClr val="FFFFFF"/>
      </a:lt1>
      <a:dk2>
        <a:srgbClr val="666666"/>
      </a:dk2>
      <a:lt2>
        <a:srgbClr val="626B73"/>
      </a:lt2>
      <a:accent1>
        <a:srgbClr val="002F4A"/>
      </a:accent1>
      <a:accent2>
        <a:srgbClr val="D9C4B1"/>
      </a:accent2>
      <a:accent3>
        <a:srgbClr val="EDE3DA"/>
      </a:accent3>
      <a:accent4>
        <a:srgbClr val="B85741"/>
      </a:accent4>
      <a:accent5>
        <a:srgbClr val="009384"/>
      </a:accent5>
      <a:accent6>
        <a:srgbClr val="D0F6FF"/>
      </a:accent6>
      <a:hlink>
        <a:srgbClr val="009384"/>
      </a:hlink>
      <a:folHlink>
        <a:srgbClr val="00938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