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22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5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69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648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66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170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259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398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355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499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977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11536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752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2660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5223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625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581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09141-C6FF-4A7E-B0BE-A2074C265782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6CF3795-4AEB-481B-910C-4322A952BD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003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lobe and two hands">
            <a:extLst>
              <a:ext uri="{FF2B5EF4-FFF2-40B4-BE49-F238E27FC236}">
                <a16:creationId xmlns:a16="http://schemas.microsoft.com/office/drawing/2014/main" id="{AB3DF553-A5E3-CEA6-9D74-79A6355E5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15760" r="-1" b="27577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030857-6CB5-1162-DEA4-FC558D6E1B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8867" y="1678666"/>
            <a:ext cx="4088190" cy="2369093"/>
          </a:xfrm>
        </p:spPr>
        <p:txBody>
          <a:bodyPr>
            <a:normAutofit fontScale="90000"/>
          </a:bodyPr>
          <a:lstStyle/>
          <a:p>
            <a:pPr marL="342900" lvl="0" indent="-342900" algn="l">
              <a:lnSpc>
                <a:spcPct val="90000"/>
              </a:lnSpc>
              <a:spcAft>
                <a:spcPts val="800"/>
              </a:spcAft>
            </a:pPr>
            <a:r>
              <a:rPr lang="en-GB" sz="40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Sustainability in the Hotel and Hospitality Sector: A Focus on Waste Reduction</a:t>
            </a:r>
            <a:br>
              <a:rPr lang="en-GB" sz="30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endParaRPr lang="en-GB" sz="3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D549CA-8370-CF10-582C-1FEBDEBC4A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35" y="4050831"/>
            <a:ext cx="4079721" cy="1096901"/>
          </a:xfrm>
        </p:spPr>
        <p:txBody>
          <a:bodyPr>
            <a:normAutofit fontScale="25000" lnSpcReduction="20000"/>
          </a:bodyPr>
          <a:lstStyle/>
          <a:p>
            <a:pPr marL="342900" lvl="0" indent="-34290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"/>
            </a:pPr>
            <a:r>
              <a:rPr lang="en-GB" sz="96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Presented by: Maria Francesca Scurtu 2117746</a:t>
            </a:r>
          </a:p>
          <a:p>
            <a:pPr marL="342900" lvl="0" indent="-34290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"/>
            </a:pPr>
            <a:r>
              <a:rPr lang="en-GB" sz="96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Lecturer: Natalie Brailsford</a:t>
            </a:r>
          </a:p>
          <a:p>
            <a:pPr marL="342900" lvl="0" indent="-34290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"/>
            </a:pPr>
            <a:r>
              <a:rPr lang="en-GB" sz="9600" kern="15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Date: 11 Nov 2024</a:t>
            </a:r>
            <a:endParaRPr lang="en-GB" sz="9600" kern="15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600" dirty="0"/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8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0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2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4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6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8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89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997D8A-D6D7-6E14-42F0-7800DD0F4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 fontScale="90000"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GB" sz="4800" b="1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Introduction</a:t>
            </a:r>
            <a:br>
              <a:rPr lang="en-GB" sz="31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en-GB" sz="3100" kern="150" dirty="0">
                <a:solidFill>
                  <a:schemeClr val="bg1"/>
                </a:solidFill>
                <a:effectLst/>
                <a:latin typeface="Symbol" panose="05050102010706020507" pitchFamily="18" charset="2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sz="31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A8108-94A5-B8E1-E806-43DD7198E9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pPr>
              <a:spcAft>
                <a:spcPts val="800"/>
              </a:spcAft>
              <a:buSzPts val="1000"/>
            </a:pPr>
            <a:r>
              <a:rPr lang="en-GB" sz="24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What is Sustainability?</a:t>
            </a:r>
          </a:p>
          <a:p>
            <a:r>
              <a:rPr lang="en-GB" sz="2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Key Principles</a:t>
            </a:r>
            <a:endParaRPr lang="en-GB" sz="2400" kern="150" dirty="0">
              <a:solidFill>
                <a:schemeClr val="bg1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  <a:buSzPts val="1000"/>
            </a:pPr>
            <a:r>
              <a:rPr lang="en-GB" sz="24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Why Focus on Waste Reduction?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4" descr="A green recycle symbol with white text&#10;&#10;Description automatically generated">
            <a:extLst>
              <a:ext uri="{FF2B5EF4-FFF2-40B4-BE49-F238E27FC236}">
                <a16:creationId xmlns:a16="http://schemas.microsoft.com/office/drawing/2014/main" id="{D72D697C-B814-0994-3448-B969221D5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616" y="972608"/>
            <a:ext cx="4900269" cy="4900269"/>
          </a:xfrm>
          <a:prstGeom prst="rect">
            <a:avLst/>
          </a:pr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8467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160263-D5DE-C073-460D-FC236675A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Autofit/>
          </a:bodyPr>
          <a:lstStyle/>
          <a:p>
            <a:pPr algn="ctr"/>
            <a:r>
              <a:rPr lang="en-GB" sz="4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Literature Review</a:t>
            </a:r>
            <a:endParaRPr lang="en-GB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D3A01-530D-B302-F987-FF6278F13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en-GB" sz="24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Food Waste Reduction Strategies</a:t>
            </a:r>
          </a:p>
          <a:p>
            <a:r>
              <a:rPr lang="en-GB" sz="24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Role of Consumer </a:t>
            </a:r>
            <a:r>
              <a:rPr lang="en-GB" sz="2400" kern="150" dirty="0">
                <a:solidFill>
                  <a:schemeClr val="bg1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</a:t>
            </a:r>
            <a:r>
              <a:rPr lang="en-GB" sz="24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ngagement and Staff Training</a:t>
            </a:r>
          </a:p>
          <a:p>
            <a:r>
              <a:rPr lang="en-GB" sz="24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Challenges and Limits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4" descr="A diagram of different types of waste&#10;&#10;Description automatically generated">
            <a:extLst>
              <a:ext uri="{FF2B5EF4-FFF2-40B4-BE49-F238E27FC236}">
                <a16:creationId xmlns:a16="http://schemas.microsoft.com/office/drawing/2014/main" id="{E98C9869-ADBB-907F-E856-3CC9977E2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1275331"/>
            <a:ext cx="5143500" cy="4294822"/>
          </a:xfrm>
          <a:prstGeom prst="rect">
            <a:avLst/>
          </a:pr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1543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otting a young plant">
            <a:extLst>
              <a:ext uri="{FF2B5EF4-FFF2-40B4-BE49-F238E27FC236}">
                <a16:creationId xmlns:a16="http://schemas.microsoft.com/office/drawing/2014/main" id="{0330859A-99F9-8C00-3D2D-B70EDD5A26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4831" b="18560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DD6B6433-CCD9-42F6-83C5-76BCAA8FE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8" name="Parallelogram 47">
            <a:extLst>
              <a:ext uri="{FF2B5EF4-FFF2-40B4-BE49-F238E27FC236}">
                <a16:creationId xmlns:a16="http://schemas.microsoft.com/office/drawing/2014/main" id="{442B55CB-F27D-4C06-89E5-4EC99A519C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24188" y="0"/>
            <a:ext cx="9372600" cy="6858000"/>
          </a:xfrm>
          <a:prstGeom prst="parallelogram">
            <a:avLst>
              <a:gd name="adj" fmla="val 14937"/>
            </a:avLst>
          </a:prstGeom>
          <a:solidFill>
            <a:schemeClr val="bg1">
              <a:alpha val="9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48527540-7F01-4C2E-9641-738882048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6F60FB6-F855-43F0-A752-3719156C1E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Rectangle 23">
            <a:extLst>
              <a:ext uri="{FF2B5EF4-FFF2-40B4-BE49-F238E27FC236}">
                <a16:creationId xmlns:a16="http://schemas.microsoft.com/office/drawing/2014/main" id="{70669A81-0E9B-4B42-AFEA-8F672C6CFB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2BEAA1-6A83-C3A7-C57E-3DF9ED0FC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6047" y="609600"/>
            <a:ext cx="6487955" cy="1320800"/>
          </a:xfrm>
        </p:spPr>
        <p:txBody>
          <a:bodyPr anchor="t">
            <a:noAutofit/>
          </a:bodyPr>
          <a:lstStyle/>
          <a:p>
            <a:pPr algn="ctr"/>
            <a:r>
              <a:rPr lang="en-GB" sz="48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Application in Hospitality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Rectangle 25">
            <a:extLst>
              <a:ext uri="{FF2B5EF4-FFF2-40B4-BE49-F238E27FC236}">
                <a16:creationId xmlns:a16="http://schemas.microsoft.com/office/drawing/2014/main" id="{8C93E0C6-CF08-4771-B5A9-6018CB3AE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4" name="Isosceles Triangle 53">
            <a:extLst>
              <a:ext uri="{FF2B5EF4-FFF2-40B4-BE49-F238E27FC236}">
                <a16:creationId xmlns:a16="http://schemas.microsoft.com/office/drawing/2014/main" id="{A011F1B8-62C5-4D08-A621-EAD05C7D6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586FC-FE8D-F2D5-F090-4A12910DCB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6047" y="2159000"/>
            <a:ext cx="6487955" cy="3882362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b="1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Industry Feedback to Waste Management</a:t>
            </a:r>
          </a:p>
          <a:p>
            <a:pPr marL="0" indent="0">
              <a:lnSpc>
                <a:spcPct val="90000"/>
              </a:lnSpc>
              <a:spcAft>
                <a:spcPts val="800"/>
              </a:spcAft>
              <a:buSzPts val="1000"/>
              <a:buNone/>
            </a:pPr>
            <a:r>
              <a:rPr lang="en-GB" sz="2400" b="1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Waste Audits and Training Strategies</a:t>
            </a:r>
          </a:p>
          <a:p>
            <a:pPr marL="0" indent="0">
              <a:lnSpc>
                <a:spcPct val="90000"/>
              </a:lnSpc>
              <a:spcAft>
                <a:spcPts val="800"/>
              </a:spcAft>
              <a:buSzPts val="1000"/>
              <a:buNone/>
            </a:pPr>
            <a:r>
              <a:rPr lang="en-GB" sz="2400" b="1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Composting Strategies</a:t>
            </a:r>
          </a:p>
          <a:p>
            <a:pPr marL="0" indent="0">
              <a:lnSpc>
                <a:spcPct val="90000"/>
              </a:lnSpc>
              <a:spcAft>
                <a:spcPts val="800"/>
              </a:spcAft>
              <a:buSzPts val="1000"/>
              <a:buNone/>
            </a:pPr>
            <a:r>
              <a:rPr lang="en-GB" sz="2400" b="1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Technology Integration</a:t>
            </a:r>
          </a:p>
          <a:p>
            <a:pPr marL="0" indent="0">
              <a:lnSpc>
                <a:spcPct val="90000"/>
              </a:lnSpc>
              <a:spcAft>
                <a:spcPts val="800"/>
              </a:spcAft>
              <a:buSzPts val="1000"/>
              <a:buNone/>
            </a:pPr>
            <a:r>
              <a:rPr lang="en-GB" sz="2400" b="1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Consumer Engagement Programs</a:t>
            </a:r>
          </a:p>
          <a:p>
            <a:pPr marL="742950" lvl="1" indent="-285750">
              <a:lnSpc>
                <a:spcPct val="90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endParaRPr lang="en-GB" sz="1400" kern="15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spcAft>
                <a:spcPts val="800"/>
              </a:spcAft>
              <a:buSzPts val="1000"/>
              <a:buNone/>
            </a:pPr>
            <a:endParaRPr lang="en-GB" sz="1400" kern="15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90000"/>
              </a:lnSpc>
              <a:spcAft>
                <a:spcPts val="800"/>
              </a:spcAft>
              <a:buSzPts val="1000"/>
              <a:buNone/>
            </a:pPr>
            <a:endParaRPr lang="en-GB" sz="1400" kern="15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Rectangle 27">
            <a:extLst>
              <a:ext uri="{FF2B5EF4-FFF2-40B4-BE49-F238E27FC236}">
                <a16:creationId xmlns:a16="http://schemas.microsoft.com/office/drawing/2014/main" id="{C6A6AECB-428C-4CB4-B65A-359F08B6D8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6" name="Rectangle 28">
            <a:extLst>
              <a:ext uri="{FF2B5EF4-FFF2-40B4-BE49-F238E27FC236}">
                <a16:creationId xmlns:a16="http://schemas.microsoft.com/office/drawing/2014/main" id="{28D1A6ED-2AB6-46A3-A315-485B8BF936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7" name="Rectangle 29">
            <a:extLst>
              <a:ext uri="{FF2B5EF4-FFF2-40B4-BE49-F238E27FC236}">
                <a16:creationId xmlns:a16="http://schemas.microsoft.com/office/drawing/2014/main" id="{B61CE46B-8525-46A8-AB7B-DCBCC1B65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9" name="Isosceles Triangle 48">
            <a:extLst>
              <a:ext uri="{FF2B5EF4-FFF2-40B4-BE49-F238E27FC236}">
                <a16:creationId xmlns:a16="http://schemas.microsoft.com/office/drawing/2014/main" id="{4412B991-9935-45FB-A17E-8F30DD8325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237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49A210-4E57-85BF-7618-49E6F1618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723" y="609600"/>
            <a:ext cx="4512989" cy="2227730"/>
          </a:xfrm>
        </p:spPr>
        <p:txBody>
          <a:bodyPr anchor="ctr">
            <a:noAutofit/>
          </a:bodyPr>
          <a:lstStyle/>
          <a:p>
            <a:pPr algn="ctr"/>
            <a:r>
              <a:rPr lang="en-GB" sz="4800" b="1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Critical Reflection on Impact Levels</a:t>
            </a:r>
            <a:endParaRPr lang="en-GB" sz="4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hand throwing food into a trash can&#10;&#10;Description automatically generated">
            <a:extLst>
              <a:ext uri="{FF2B5EF4-FFF2-40B4-BE49-F238E27FC236}">
                <a16:creationId xmlns:a16="http://schemas.microsoft.com/office/drawing/2014/main" id="{50CEB84D-0CAD-B40A-FE94-822EBAE60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46" y="1168399"/>
            <a:ext cx="3826383" cy="461010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E7D7B0-E0E6-6E57-05FA-3F3E364D97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1725" y="2837329"/>
            <a:ext cx="4512988" cy="3317938"/>
          </a:xfrm>
        </p:spPr>
        <p:txBody>
          <a:bodyPr anchor="t">
            <a:normAutofit/>
          </a:bodyPr>
          <a:lstStyle/>
          <a:p>
            <a:r>
              <a:rPr lang="en-GB" sz="2400" kern="15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Determine Strength </a:t>
            </a:r>
            <a:r>
              <a:rPr lang="en-GB" sz="2400" kern="150" dirty="0">
                <a:solidFill>
                  <a:srgbClr val="FFFFFF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 e</a:t>
            </a:r>
            <a:r>
              <a:rPr lang="en-GB" sz="24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valuate the benefit of waste </a:t>
            </a:r>
            <a:r>
              <a:rPr lang="en-GB" sz="2400" dirty="0">
                <a:solidFill>
                  <a:srgbClr val="FFFFFF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</a:t>
            </a:r>
            <a:r>
              <a:rPr lang="en-GB" sz="24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eduction strategies</a:t>
            </a:r>
          </a:p>
          <a:p>
            <a:r>
              <a:rPr lang="en-GB" sz="2400" kern="15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Impact on Environment and Business : </a:t>
            </a:r>
            <a:r>
              <a:rPr lang="en-GB" sz="2400" dirty="0">
                <a:solidFill>
                  <a:srgbClr val="FFFFF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Short and Long-Term Benefits</a:t>
            </a:r>
            <a:endParaRPr lang="en-GB" sz="2400" kern="150" dirty="0">
              <a:solidFill>
                <a:srgbClr val="FFFFFF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5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43E8C-A9FA-1CBF-D06C-2D0C440CF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609600"/>
            <a:ext cx="3729076" cy="1320800"/>
          </a:xfrm>
        </p:spPr>
        <p:txBody>
          <a:bodyPr anchor="ctr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en-GB" sz="2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Future Policies and Management Options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D845F-FBFF-08DD-39CE-A848F6315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167" y="2160589"/>
            <a:ext cx="3720916" cy="3560733"/>
          </a:xfrm>
        </p:spPr>
        <p:txBody>
          <a:bodyPr>
            <a:noAutofit/>
          </a:bodyPr>
          <a:lstStyle/>
          <a:p>
            <a:pPr marL="342900" lvl="0" indent="-342900">
              <a:spcAft>
                <a:spcPts val="800"/>
              </a:spcAft>
              <a:buSzPts val="1000"/>
              <a:buFont typeface="Wingdings" panose="05000000000000000000" pitchFamily="2" charset="2"/>
              <a:buChar char=""/>
            </a:pPr>
            <a:r>
              <a:rPr lang="en-GB" sz="24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Innovative Approaches</a:t>
            </a:r>
          </a:p>
          <a:p>
            <a:pPr marL="742950" lvl="1" indent="-285750"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</a:pPr>
            <a:r>
              <a:rPr lang="en-GB" sz="24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Explore New </a:t>
            </a:r>
            <a:r>
              <a:rPr lang="en-GB" sz="2400" kern="15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24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nitiatives for Waste Management</a:t>
            </a:r>
          </a:p>
          <a:p>
            <a:pPr marL="342900" lvl="0" indent="-342900">
              <a:spcAft>
                <a:spcPts val="800"/>
              </a:spcAft>
              <a:buSzPts val="1000"/>
              <a:buFont typeface="Wingdings" panose="05000000000000000000" pitchFamily="2" charset="2"/>
              <a:buChar char=""/>
            </a:pPr>
            <a:r>
              <a:rPr lang="en-GB" sz="24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Policy Recommendations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    Recommended Guidelines for the Industry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diagram of a composting process&#10;&#10;Description automatically generated">
            <a:extLst>
              <a:ext uri="{FF2B5EF4-FFF2-40B4-BE49-F238E27FC236}">
                <a16:creationId xmlns:a16="http://schemas.microsoft.com/office/drawing/2014/main" id="{1E976005-DCC0-8DEB-29B0-301FC4AD4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035" y="875360"/>
            <a:ext cx="4602747" cy="460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29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ooden sign post with arrows pointing to different types of recycle&#10;&#10;Description automatically generated">
            <a:extLst>
              <a:ext uri="{FF2B5EF4-FFF2-40B4-BE49-F238E27FC236}">
                <a16:creationId xmlns:a16="http://schemas.microsoft.com/office/drawing/2014/main" id="{5DC3F1B1-0BF7-5AD4-BD7D-7F48863499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891" b="-2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63E18F-0C4D-57AD-57AA-FBEC8DD94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Autofit/>
          </a:bodyPr>
          <a:lstStyle/>
          <a:p>
            <a:pPr algn="ctr"/>
            <a:r>
              <a:rPr lang="en-GB" sz="4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Management Benefits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0F04A-AA80-E7B5-9050-8EFEC264F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51122" cy="3880773"/>
          </a:xfrm>
        </p:spPr>
        <p:txBody>
          <a:bodyPr>
            <a:normAutofit/>
          </a:bodyPr>
          <a:lstStyle/>
          <a:p>
            <a:pPr marL="342900" lvl="0" indent="-342900">
              <a:spcAft>
                <a:spcPts val="800"/>
              </a:spcAft>
              <a:buSzPts val="1000"/>
              <a:buFont typeface="Wingdings" panose="05000000000000000000" pitchFamily="2" charset="2"/>
              <a:buChar char=""/>
            </a:pPr>
            <a:r>
              <a:rPr lang="en-GB" sz="24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Operational Efficiency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Cost Savings and Resource Optimisation</a:t>
            </a:r>
          </a:p>
          <a:p>
            <a:pPr marL="342900" lvl="0" indent="-342900">
              <a:spcAft>
                <a:spcPts val="800"/>
              </a:spcAft>
              <a:buSzPts val="1000"/>
              <a:buFont typeface="Wingdings" panose="05000000000000000000" pitchFamily="2" charset="2"/>
              <a:buChar char=""/>
            </a:pPr>
            <a:r>
              <a:rPr lang="en-GB" sz="24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Future Policy Options</a:t>
            </a:r>
          </a:p>
          <a:p>
            <a:r>
              <a:rPr lang="en-GB" sz="24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 Aligning with Sustainability Trends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6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03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3E51DD-33E6-8E45-7189-CDF77D118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Recommendations for the Hospitality Industry</a:t>
            </a:r>
            <a:br>
              <a:rPr lang="en-GB" sz="28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endParaRPr lang="en-GB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89C4D-E211-E4BF-64B0-690E8D0FE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sz="20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Recommended Operations for Hotels to Reduce Waste :</a:t>
            </a:r>
          </a:p>
          <a:p>
            <a:pPr>
              <a:lnSpc>
                <a:spcPct val="90000"/>
              </a:lnSpc>
            </a:pPr>
            <a:r>
              <a:rPr lang="en-GB" sz="20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    Adopting a Food Donation Program</a:t>
            </a:r>
          </a:p>
          <a:p>
            <a:pPr>
              <a:lnSpc>
                <a:spcPct val="90000"/>
              </a:lnSpc>
            </a:pPr>
            <a:r>
              <a:rPr lang="en-GB" sz="20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    Implement Digital Menus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20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    Composting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20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Engaging Stakeholders</a:t>
            </a:r>
            <a:endParaRPr lang="en-GB" sz="200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43000" lvl="2" indent="-22860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</a:pPr>
            <a:r>
              <a:rPr lang="en-GB" sz="20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Involve Guests</a:t>
            </a:r>
          </a:p>
          <a:p>
            <a:pPr marL="1143000" lvl="2" indent="-22860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</a:pPr>
            <a:r>
              <a:rPr lang="en-GB" sz="2000" kern="15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Collaborate with Local Farmers</a:t>
            </a:r>
          </a:p>
          <a:p>
            <a:pPr marL="1143000" lvl="2" indent="-228600">
              <a:lnSpc>
                <a:spcPct val="90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"/>
            </a:pPr>
            <a:r>
              <a:rPr lang="en-GB" sz="18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</a:rPr>
              <a:t>(Zhao et al., 2022).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person running away from a trash can&#10;&#10;Description automatically generated">
            <a:extLst>
              <a:ext uri="{FF2B5EF4-FFF2-40B4-BE49-F238E27FC236}">
                <a16:creationId xmlns:a16="http://schemas.microsoft.com/office/drawing/2014/main" id="{ED152AEF-B726-04A1-9179-8DBA4C0AB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750" y="972608"/>
            <a:ext cx="4594002" cy="4900269"/>
          </a:xfrm>
          <a:prstGeom prst="rect">
            <a:avLst/>
          </a:pr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870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B2978-CF13-CD4D-D591-A34FED47A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pPr algn="ctr"/>
            <a:r>
              <a:rPr lang="en-GB" sz="4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Conclusion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7ECF23-3A7F-5AC0-B03A-F59EDB3950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90"/>
            <a:ext cx="5220430" cy="3701270"/>
          </a:xfrm>
        </p:spPr>
        <p:txBody>
          <a:bodyPr>
            <a:noAutofit/>
          </a:bodyPr>
          <a:lstStyle/>
          <a:p>
            <a:pPr lvl="1">
              <a:spcAft>
                <a:spcPts val="800"/>
              </a:spcAft>
              <a:buSzPts val="1000"/>
            </a:pPr>
            <a:r>
              <a:rPr lang="en-GB" sz="20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Sustainability is indispensable for the hospitality industry, with waste reduction being a key focus </a:t>
            </a:r>
            <a:r>
              <a:rPr lang="en-GB" sz="200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(Garcia &amp; Thompson, 2022). </a:t>
            </a:r>
            <a:endParaRPr lang="en-GB" sz="2000" kern="15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lvl="1">
              <a:spcAft>
                <a:spcPts val="800"/>
              </a:spcAft>
              <a:buSzPts val="1000"/>
            </a:pPr>
            <a:r>
              <a:rPr lang="en-GB" sz="2000" kern="15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Competent initiatives include accurate menu planning, staff training, and engaging guests.</a:t>
            </a:r>
          </a:p>
          <a:p>
            <a:r>
              <a:rPr lang="en-GB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    Adopting the best strategies leads to cost savings, enhanced operations, and a positive environmental impact </a:t>
            </a:r>
            <a:r>
              <a:rPr lang="en-GB" sz="1800" dirty="0">
                <a:effectLst/>
                <a:latin typeface="Arial" panose="020B0604020202020204" pitchFamily="34" charset="0"/>
                <a:ea typeface="Aptos" panose="020B0004020202020204" pitchFamily="34" charset="0"/>
              </a:rPr>
              <a:t>(Kumar et al., 2023).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bowl of food with a red circle around it&#10;&#10;Description automatically generated">
            <a:extLst>
              <a:ext uri="{FF2B5EF4-FFF2-40B4-BE49-F238E27FC236}">
                <a16:creationId xmlns:a16="http://schemas.microsoft.com/office/drawing/2014/main" id="{08ECE9EF-EDA8-EFBE-6876-1D1D94774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417" y="2159000"/>
            <a:ext cx="3145536" cy="209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698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85198-85DD-32FA-3E25-5154F9CF6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7855A2-4D40-EA5A-EB5C-094437578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Garcia, R., &amp; Thompson, L. (2022). </a:t>
            </a:r>
            <a:r>
              <a:rPr lang="en-GB" sz="20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Sustainability in Hospitality: The Role of Corporate Social Responsibility</a:t>
            </a:r>
            <a:r>
              <a:rPr lang="en-GB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Journal of Sustainable Tourism</a:t>
            </a:r>
          </a:p>
          <a:p>
            <a:pPr marL="342900" lvl="0" indent="-342900" algn="just">
              <a:lnSpc>
                <a:spcPct val="150000"/>
              </a:lnSpc>
              <a:spcBef>
                <a:spcPts val="500"/>
              </a:spcBef>
              <a:spcAft>
                <a:spcPts val="800"/>
              </a:spcAft>
              <a:buFont typeface="Wingdings" panose="05000000000000000000" pitchFamily="2" charset="2"/>
              <a:buChar char=""/>
            </a:pPr>
            <a:r>
              <a:rPr lang="en-GB" sz="20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Kumar, S., et al. (2023). Understanding the dynamics of food waste in hospitality: A systematic review. </a:t>
            </a:r>
            <a:r>
              <a:rPr lang="en-GB" sz="2000" i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Journal of Cleaner Production</a:t>
            </a:r>
            <a:r>
              <a:rPr lang="en-GB" sz="2000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5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Zhao, Y., et al. (2022). Composting in hotels: Impacts on waste reduction and sustainability. </a:t>
            </a:r>
            <a:r>
              <a:rPr lang="en-GB" sz="2000" i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Journal of Sustainable Tourism</a:t>
            </a:r>
            <a:r>
              <a:rPr lang="en-GB" sz="2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Socaci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S. A. (Ed.). (2020).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Food preservation and waste exploitation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IntechOpen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Annemarieke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de Bruin. (2022).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Understanding why people waste food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. Stockholm Environment Institute.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40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63CBB7E-F8D1-7D0B-26D7-0BC3E2A1B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4337" y="1265314"/>
            <a:ext cx="4299666" cy="32491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Any Questions ?</a:t>
            </a:r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Content Placeholder 4" descr="A circular sign with a food container&#10;&#10;Description automatically generated">
            <a:extLst>
              <a:ext uri="{FF2B5EF4-FFF2-40B4-BE49-F238E27FC236}">
                <a16:creationId xmlns:a16="http://schemas.microsoft.com/office/drawing/2014/main" id="{A37A3A15-0065-AD7F-BE0D-5FA60C5559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04" y="1545420"/>
            <a:ext cx="3765692" cy="377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29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372</Words>
  <Application>Microsoft Office PowerPoint</Application>
  <PresentationFormat>Widescreen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Aptos</vt:lpstr>
      <vt:lpstr>Arial</vt:lpstr>
      <vt:lpstr>Courier New</vt:lpstr>
      <vt:lpstr>Symbol</vt:lpstr>
      <vt:lpstr>Trebuchet MS</vt:lpstr>
      <vt:lpstr>Wingdings</vt:lpstr>
      <vt:lpstr>Wingdings 3</vt:lpstr>
      <vt:lpstr>Facet</vt:lpstr>
      <vt:lpstr>Sustainability in the Hotel and Hospitality Sector: A Focus on Waste Reduction </vt:lpstr>
      <vt:lpstr>Introduction  </vt:lpstr>
      <vt:lpstr>Literature Review</vt:lpstr>
      <vt:lpstr>Application in Hospitality</vt:lpstr>
      <vt:lpstr>Critical Reflection on Impact Levels</vt:lpstr>
      <vt:lpstr> Future Policies and Management Options</vt:lpstr>
      <vt:lpstr>Management Benefits</vt:lpstr>
      <vt:lpstr>Recommendations for the Hospitality Industry </vt:lpstr>
      <vt:lpstr>Conclusion</vt:lpstr>
      <vt:lpstr>References</vt:lpstr>
      <vt:lpstr>Any Questions 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Maria-Francesca Scurtu (2117746)</dc:creator>
  <cp:lastModifiedBy>Maria-Francesca Scurtu (2117746)</cp:lastModifiedBy>
  <cp:revision>7</cp:revision>
  <dcterms:created xsi:type="dcterms:W3CDTF">2024-10-30T20:55:47Z</dcterms:created>
  <dcterms:modified xsi:type="dcterms:W3CDTF">2024-11-05T10:37:02Z</dcterms:modified>
</cp:coreProperties>
</file>