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handoutMasterIdLst>
    <p:handoutMasterId r:id="rId28"/>
  </p:handoutMasterIdLst>
  <p:sldIdLst>
    <p:sldId id="257" r:id="rId2"/>
    <p:sldId id="314" r:id="rId3"/>
    <p:sldId id="288" r:id="rId4"/>
    <p:sldId id="289" r:id="rId5"/>
    <p:sldId id="315" r:id="rId6"/>
    <p:sldId id="313" r:id="rId7"/>
    <p:sldId id="299" r:id="rId8"/>
    <p:sldId id="300" r:id="rId9"/>
    <p:sldId id="301" r:id="rId10"/>
    <p:sldId id="302" r:id="rId11"/>
    <p:sldId id="303" r:id="rId12"/>
    <p:sldId id="316" r:id="rId13"/>
    <p:sldId id="317" r:id="rId14"/>
    <p:sldId id="318" r:id="rId15"/>
    <p:sldId id="305" r:id="rId16"/>
    <p:sldId id="306" r:id="rId17"/>
    <p:sldId id="307" r:id="rId18"/>
    <p:sldId id="319" r:id="rId19"/>
    <p:sldId id="309" r:id="rId20"/>
    <p:sldId id="310" r:id="rId21"/>
    <p:sldId id="311" r:id="rId22"/>
    <p:sldId id="312" r:id="rId23"/>
    <p:sldId id="275" r:id="rId24"/>
    <p:sldId id="279" r:id="rId25"/>
    <p:sldId id="298" r:id="rId26"/>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990D69-5868-4F72-9145-8A732EF2D219}" type="doc">
      <dgm:prSet loTypeId="urn:microsoft.com/office/officeart/2005/8/layout/cycle4" loCatId="matrix" qsTypeId="urn:microsoft.com/office/officeart/2005/8/quickstyle/simple1" qsCatId="simple" csTypeId="urn:microsoft.com/office/officeart/2005/8/colors/colorful5" csCatId="colorful" phldr="1"/>
      <dgm:spPr/>
      <dgm:t>
        <a:bodyPr/>
        <a:lstStyle/>
        <a:p>
          <a:endParaRPr lang="en-GB"/>
        </a:p>
      </dgm:t>
    </dgm:pt>
    <dgm:pt modelId="{32C6C874-DE96-4C61-95CC-752C15AA4E4C}">
      <dgm:prSet phldrT="[Text]"/>
      <dgm:spPr/>
      <dgm:t>
        <a:bodyPr/>
        <a:lstStyle/>
        <a:p>
          <a:r>
            <a:rPr lang="en-GB" dirty="0" smtClean="0"/>
            <a:t>Physical</a:t>
          </a:r>
          <a:endParaRPr lang="en-GB" dirty="0"/>
        </a:p>
      </dgm:t>
    </dgm:pt>
    <dgm:pt modelId="{2135C434-48A4-4C0B-971A-49143FBDAE18}" type="parTrans" cxnId="{824C65F3-D6D5-44D7-81C4-29A0810FC41D}">
      <dgm:prSet/>
      <dgm:spPr/>
      <dgm:t>
        <a:bodyPr/>
        <a:lstStyle/>
        <a:p>
          <a:endParaRPr lang="en-GB"/>
        </a:p>
      </dgm:t>
    </dgm:pt>
    <dgm:pt modelId="{82A508C1-C64B-4FB2-8A3D-0D0251B8A083}" type="sibTrans" cxnId="{824C65F3-D6D5-44D7-81C4-29A0810FC41D}">
      <dgm:prSet/>
      <dgm:spPr/>
      <dgm:t>
        <a:bodyPr/>
        <a:lstStyle/>
        <a:p>
          <a:endParaRPr lang="en-GB"/>
        </a:p>
      </dgm:t>
    </dgm:pt>
    <dgm:pt modelId="{91D4E168-509B-44FE-AA11-2B25DA8ABB22}">
      <dgm:prSet phldrT="[Text]" custT="1"/>
      <dgm:spPr/>
      <dgm:t>
        <a:bodyPr/>
        <a:lstStyle/>
        <a:p>
          <a:r>
            <a:rPr lang="en-GB" sz="1400" dirty="0" smtClean="0"/>
            <a:t>Signs of self-neglect</a:t>
          </a:r>
          <a:endParaRPr lang="en-GB" sz="1400" dirty="0"/>
        </a:p>
      </dgm:t>
    </dgm:pt>
    <dgm:pt modelId="{FB0BCDEC-DA4E-43C1-956D-DA549122351C}" type="parTrans" cxnId="{61AE7DD5-49D4-4B5F-B264-897D8CE43B53}">
      <dgm:prSet/>
      <dgm:spPr/>
      <dgm:t>
        <a:bodyPr/>
        <a:lstStyle/>
        <a:p>
          <a:endParaRPr lang="en-GB"/>
        </a:p>
      </dgm:t>
    </dgm:pt>
    <dgm:pt modelId="{C946A477-F9C6-42E8-B213-2D5813DA26C0}" type="sibTrans" cxnId="{61AE7DD5-49D4-4B5F-B264-897D8CE43B53}">
      <dgm:prSet/>
      <dgm:spPr/>
      <dgm:t>
        <a:bodyPr/>
        <a:lstStyle/>
        <a:p>
          <a:endParaRPr lang="en-GB"/>
        </a:p>
      </dgm:t>
    </dgm:pt>
    <dgm:pt modelId="{5E482FE4-BAB6-462D-9103-AE7B644A614A}">
      <dgm:prSet phldrT="[Text]"/>
      <dgm:spPr/>
      <dgm:t>
        <a:bodyPr/>
        <a:lstStyle/>
        <a:p>
          <a:r>
            <a:rPr lang="en-GB" dirty="0" smtClean="0"/>
            <a:t>Emotional</a:t>
          </a:r>
          <a:endParaRPr lang="en-GB" dirty="0"/>
        </a:p>
      </dgm:t>
    </dgm:pt>
    <dgm:pt modelId="{801ACCE5-3DF7-4390-AD8B-61ED4FDF543A}" type="parTrans" cxnId="{289C8389-2BF7-4E1C-B45D-8F283033FD37}">
      <dgm:prSet/>
      <dgm:spPr/>
      <dgm:t>
        <a:bodyPr/>
        <a:lstStyle/>
        <a:p>
          <a:endParaRPr lang="en-GB"/>
        </a:p>
      </dgm:t>
    </dgm:pt>
    <dgm:pt modelId="{01BBFC27-B2BF-4402-8AD3-3FBE63D5102D}" type="sibTrans" cxnId="{289C8389-2BF7-4E1C-B45D-8F283033FD37}">
      <dgm:prSet/>
      <dgm:spPr/>
      <dgm:t>
        <a:bodyPr/>
        <a:lstStyle/>
        <a:p>
          <a:endParaRPr lang="en-GB"/>
        </a:p>
      </dgm:t>
    </dgm:pt>
    <dgm:pt modelId="{B9FCFD64-13EE-4DC7-877D-D03FB8388D77}">
      <dgm:prSet phldrT="[Text]" custT="1"/>
      <dgm:spPr/>
      <dgm:t>
        <a:bodyPr/>
        <a:lstStyle/>
        <a:p>
          <a:r>
            <a:rPr lang="en-GB" sz="1400" dirty="0" smtClean="0"/>
            <a:t>Feelings of loneliness</a:t>
          </a:r>
          <a:endParaRPr lang="en-GB" sz="1400" dirty="0"/>
        </a:p>
      </dgm:t>
    </dgm:pt>
    <dgm:pt modelId="{01615B6C-62D9-43F9-B1DC-7C41B075E0DF}" type="parTrans" cxnId="{F9FB8FCC-EF15-4D09-854B-A353BBE9AA92}">
      <dgm:prSet/>
      <dgm:spPr/>
      <dgm:t>
        <a:bodyPr/>
        <a:lstStyle/>
        <a:p>
          <a:endParaRPr lang="en-GB"/>
        </a:p>
      </dgm:t>
    </dgm:pt>
    <dgm:pt modelId="{45CF8301-143B-4BC0-AEB8-063ACC0FEED8}" type="sibTrans" cxnId="{F9FB8FCC-EF15-4D09-854B-A353BBE9AA92}">
      <dgm:prSet/>
      <dgm:spPr/>
      <dgm:t>
        <a:bodyPr/>
        <a:lstStyle/>
        <a:p>
          <a:endParaRPr lang="en-GB"/>
        </a:p>
      </dgm:t>
    </dgm:pt>
    <dgm:pt modelId="{01093BD2-9DAC-4649-B285-7D14C21912B0}">
      <dgm:prSet phldrT="[Text]"/>
      <dgm:spPr/>
      <dgm:t>
        <a:bodyPr/>
        <a:lstStyle/>
        <a:p>
          <a:r>
            <a:rPr lang="en-GB" dirty="0" smtClean="0"/>
            <a:t>Social</a:t>
          </a:r>
          <a:endParaRPr lang="en-GB" dirty="0"/>
        </a:p>
      </dgm:t>
    </dgm:pt>
    <dgm:pt modelId="{6527B29D-61A9-488B-82C1-03AA4F620187}" type="parTrans" cxnId="{9B64817A-DFCF-4765-B508-18DC63E8B33A}">
      <dgm:prSet/>
      <dgm:spPr/>
      <dgm:t>
        <a:bodyPr/>
        <a:lstStyle/>
        <a:p>
          <a:endParaRPr lang="en-GB"/>
        </a:p>
      </dgm:t>
    </dgm:pt>
    <dgm:pt modelId="{4784B663-B04D-41F3-ABB6-E696E48458EE}" type="sibTrans" cxnId="{9B64817A-DFCF-4765-B508-18DC63E8B33A}">
      <dgm:prSet/>
      <dgm:spPr/>
      <dgm:t>
        <a:bodyPr/>
        <a:lstStyle/>
        <a:p>
          <a:endParaRPr lang="en-GB"/>
        </a:p>
      </dgm:t>
    </dgm:pt>
    <dgm:pt modelId="{4D11FB4A-D504-46C7-B84F-61C9A16C58A2}">
      <dgm:prSet phldrT="[Text]" custT="1"/>
      <dgm:spPr/>
      <dgm:t>
        <a:bodyPr/>
        <a:lstStyle/>
        <a:p>
          <a:r>
            <a:rPr lang="en-GB" sz="1400" dirty="0" smtClean="0"/>
            <a:t>Never leaving home</a:t>
          </a:r>
          <a:endParaRPr lang="en-GB" sz="1400" dirty="0"/>
        </a:p>
      </dgm:t>
    </dgm:pt>
    <dgm:pt modelId="{F5DC2F50-F169-40C8-8EEF-3C35E494CFC7}" type="parTrans" cxnId="{1EE9D627-AADC-4CAF-A859-09DA9B6CB2EF}">
      <dgm:prSet/>
      <dgm:spPr/>
      <dgm:t>
        <a:bodyPr/>
        <a:lstStyle/>
        <a:p>
          <a:endParaRPr lang="en-GB"/>
        </a:p>
      </dgm:t>
    </dgm:pt>
    <dgm:pt modelId="{FA19A7E4-006F-49E0-A218-D14002A96AC7}" type="sibTrans" cxnId="{1EE9D627-AADC-4CAF-A859-09DA9B6CB2EF}">
      <dgm:prSet/>
      <dgm:spPr/>
      <dgm:t>
        <a:bodyPr/>
        <a:lstStyle/>
        <a:p>
          <a:endParaRPr lang="en-GB"/>
        </a:p>
      </dgm:t>
    </dgm:pt>
    <dgm:pt modelId="{33786A45-74C5-4998-B3F0-1DFBCF200E5A}">
      <dgm:prSet phldrT="[Text]"/>
      <dgm:spPr/>
      <dgm:t>
        <a:bodyPr/>
        <a:lstStyle/>
        <a:p>
          <a:r>
            <a:rPr lang="en-GB" dirty="0" smtClean="0"/>
            <a:t>Cognitive</a:t>
          </a:r>
          <a:endParaRPr lang="en-GB" dirty="0"/>
        </a:p>
      </dgm:t>
    </dgm:pt>
    <dgm:pt modelId="{8D11ADFB-06F4-496E-AD4F-357AE5229C0A}" type="parTrans" cxnId="{0F08B793-1028-4BBC-B5A6-50B8D17A3281}">
      <dgm:prSet/>
      <dgm:spPr/>
      <dgm:t>
        <a:bodyPr/>
        <a:lstStyle/>
        <a:p>
          <a:endParaRPr lang="en-GB"/>
        </a:p>
      </dgm:t>
    </dgm:pt>
    <dgm:pt modelId="{0A48DDA2-3BD1-4AD4-B7C8-66DBF6039ED3}" type="sibTrans" cxnId="{0F08B793-1028-4BBC-B5A6-50B8D17A3281}">
      <dgm:prSet/>
      <dgm:spPr/>
      <dgm:t>
        <a:bodyPr/>
        <a:lstStyle/>
        <a:p>
          <a:endParaRPr lang="en-GB"/>
        </a:p>
      </dgm:t>
    </dgm:pt>
    <dgm:pt modelId="{301A6604-4B7E-485B-B6D1-DE4F6A9582F1}">
      <dgm:prSet phldrT="[Text]" custT="1"/>
      <dgm:spPr/>
      <dgm:t>
        <a:bodyPr/>
        <a:lstStyle/>
        <a:p>
          <a:r>
            <a:rPr lang="en-GB" sz="1400" dirty="0" smtClean="0"/>
            <a:t>Confusion</a:t>
          </a:r>
          <a:endParaRPr lang="en-GB" sz="1400" dirty="0"/>
        </a:p>
      </dgm:t>
    </dgm:pt>
    <dgm:pt modelId="{33739578-F99B-4B2C-93AA-568B1507DAAD}" type="parTrans" cxnId="{2096A614-B5D5-4828-81D6-73A2D275E957}">
      <dgm:prSet/>
      <dgm:spPr/>
      <dgm:t>
        <a:bodyPr/>
        <a:lstStyle/>
        <a:p>
          <a:endParaRPr lang="en-GB"/>
        </a:p>
      </dgm:t>
    </dgm:pt>
    <dgm:pt modelId="{9B401A64-57C4-4E41-B4D7-B4529F1EB1C0}" type="sibTrans" cxnId="{2096A614-B5D5-4828-81D6-73A2D275E957}">
      <dgm:prSet/>
      <dgm:spPr/>
      <dgm:t>
        <a:bodyPr/>
        <a:lstStyle/>
        <a:p>
          <a:endParaRPr lang="en-GB"/>
        </a:p>
      </dgm:t>
    </dgm:pt>
    <dgm:pt modelId="{A711D8FD-8D8B-4676-8731-1F5927349A49}">
      <dgm:prSet phldrT="[Text]" custT="1"/>
      <dgm:spPr/>
      <dgm:t>
        <a:bodyPr/>
        <a:lstStyle/>
        <a:p>
          <a:r>
            <a:rPr lang="en-GB" sz="1400" dirty="0" smtClean="0"/>
            <a:t>Unexplained weight loss</a:t>
          </a:r>
          <a:endParaRPr lang="en-GB" sz="1400" dirty="0"/>
        </a:p>
      </dgm:t>
    </dgm:pt>
    <dgm:pt modelId="{545419F4-BF68-45FA-AA2C-9144FCA2B748}" type="parTrans" cxnId="{68D8B86B-185D-48C3-B364-3A29CD4FA26A}">
      <dgm:prSet/>
      <dgm:spPr/>
      <dgm:t>
        <a:bodyPr/>
        <a:lstStyle/>
        <a:p>
          <a:endParaRPr lang="en-GB"/>
        </a:p>
      </dgm:t>
    </dgm:pt>
    <dgm:pt modelId="{10DCCD3B-4F9E-42B6-8C8E-409A8CB87080}" type="sibTrans" cxnId="{68D8B86B-185D-48C3-B364-3A29CD4FA26A}">
      <dgm:prSet/>
      <dgm:spPr/>
      <dgm:t>
        <a:bodyPr/>
        <a:lstStyle/>
        <a:p>
          <a:endParaRPr lang="en-GB"/>
        </a:p>
      </dgm:t>
    </dgm:pt>
    <dgm:pt modelId="{9E7A8B7A-01DB-45A2-809B-AAB459355477}">
      <dgm:prSet phldrT="[Text]" custT="1"/>
      <dgm:spPr/>
      <dgm:t>
        <a:bodyPr/>
        <a:lstStyle/>
        <a:p>
          <a:r>
            <a:rPr lang="en-GB" sz="1400" dirty="0" smtClean="0"/>
            <a:t>Poor self-care</a:t>
          </a:r>
          <a:endParaRPr lang="en-GB" sz="1400" dirty="0"/>
        </a:p>
      </dgm:t>
    </dgm:pt>
    <dgm:pt modelId="{A7D32B83-544E-4AC4-A589-5017DC3FFFC8}" type="parTrans" cxnId="{FC4ECCB9-E104-4A33-8F35-D6B52DBE578F}">
      <dgm:prSet/>
      <dgm:spPr/>
      <dgm:t>
        <a:bodyPr/>
        <a:lstStyle/>
        <a:p>
          <a:endParaRPr lang="en-GB"/>
        </a:p>
      </dgm:t>
    </dgm:pt>
    <dgm:pt modelId="{EA42D623-66F6-4F90-9B36-9A3D5F00D73A}" type="sibTrans" cxnId="{FC4ECCB9-E104-4A33-8F35-D6B52DBE578F}">
      <dgm:prSet/>
      <dgm:spPr/>
      <dgm:t>
        <a:bodyPr/>
        <a:lstStyle/>
        <a:p>
          <a:endParaRPr lang="en-GB"/>
        </a:p>
      </dgm:t>
    </dgm:pt>
    <dgm:pt modelId="{A1617616-1A29-4671-930D-25438E4632A8}">
      <dgm:prSet phldrT="[Text]" custT="1"/>
      <dgm:spPr/>
      <dgm:t>
        <a:bodyPr/>
        <a:lstStyle/>
        <a:p>
          <a:r>
            <a:rPr lang="en-GB" sz="1400" dirty="0" smtClean="0"/>
            <a:t>Lethargy</a:t>
          </a:r>
          <a:endParaRPr lang="en-GB" sz="1400" dirty="0"/>
        </a:p>
      </dgm:t>
    </dgm:pt>
    <dgm:pt modelId="{FB445CE5-A6A0-45E7-906C-292AB9400B45}" type="parTrans" cxnId="{3F1BD6F1-4A05-4251-9586-9547D27A5040}">
      <dgm:prSet/>
      <dgm:spPr/>
      <dgm:t>
        <a:bodyPr/>
        <a:lstStyle/>
        <a:p>
          <a:endParaRPr lang="en-GB"/>
        </a:p>
      </dgm:t>
    </dgm:pt>
    <dgm:pt modelId="{09CA78D8-8A43-40A4-9A2D-D7232BA52E04}" type="sibTrans" cxnId="{3F1BD6F1-4A05-4251-9586-9547D27A5040}">
      <dgm:prSet/>
      <dgm:spPr/>
      <dgm:t>
        <a:bodyPr/>
        <a:lstStyle/>
        <a:p>
          <a:endParaRPr lang="en-GB"/>
        </a:p>
      </dgm:t>
    </dgm:pt>
    <dgm:pt modelId="{A64326AC-4AAE-4191-AF5A-7FD048A5E5C5}">
      <dgm:prSet phldrT="[Text]" custT="1"/>
      <dgm:spPr/>
      <dgm:t>
        <a:bodyPr/>
        <a:lstStyle/>
        <a:p>
          <a:r>
            <a:rPr lang="en-GB" sz="1400" dirty="0" smtClean="0"/>
            <a:t>Feelings of sadness</a:t>
          </a:r>
          <a:endParaRPr lang="en-GB" sz="1400" dirty="0"/>
        </a:p>
      </dgm:t>
    </dgm:pt>
    <dgm:pt modelId="{C2C80824-A70E-4CDF-B8D7-ADF5046A717E}" type="parTrans" cxnId="{4F097E42-FD5E-4300-829F-12F0BA6DDEEC}">
      <dgm:prSet/>
      <dgm:spPr/>
      <dgm:t>
        <a:bodyPr/>
        <a:lstStyle/>
        <a:p>
          <a:endParaRPr lang="en-GB"/>
        </a:p>
      </dgm:t>
    </dgm:pt>
    <dgm:pt modelId="{543E2270-4594-4764-BA12-5ACDB72501DB}" type="sibTrans" cxnId="{4F097E42-FD5E-4300-829F-12F0BA6DDEEC}">
      <dgm:prSet/>
      <dgm:spPr/>
      <dgm:t>
        <a:bodyPr/>
        <a:lstStyle/>
        <a:p>
          <a:endParaRPr lang="en-GB"/>
        </a:p>
      </dgm:t>
    </dgm:pt>
    <dgm:pt modelId="{B6EE2083-AE72-483D-BABC-D5C5B6B93548}">
      <dgm:prSet phldrT="[Text]" custT="1"/>
      <dgm:spPr/>
      <dgm:t>
        <a:bodyPr/>
        <a:lstStyle/>
        <a:p>
          <a:r>
            <a:rPr lang="en-GB" sz="1400" dirty="0" smtClean="0"/>
            <a:t>Feelings of despair</a:t>
          </a:r>
          <a:endParaRPr lang="en-GB" sz="1400" dirty="0"/>
        </a:p>
      </dgm:t>
    </dgm:pt>
    <dgm:pt modelId="{B0E75A25-B412-4C3D-A53B-D4A5BDB151AE}" type="parTrans" cxnId="{0E5B4097-6EF8-460B-94B4-7678FAE620F4}">
      <dgm:prSet/>
      <dgm:spPr/>
      <dgm:t>
        <a:bodyPr/>
        <a:lstStyle/>
        <a:p>
          <a:endParaRPr lang="en-GB"/>
        </a:p>
      </dgm:t>
    </dgm:pt>
    <dgm:pt modelId="{A745535A-E19A-433A-BA45-4CC23F2D657D}" type="sibTrans" cxnId="{0E5B4097-6EF8-460B-94B4-7678FAE620F4}">
      <dgm:prSet/>
      <dgm:spPr/>
      <dgm:t>
        <a:bodyPr/>
        <a:lstStyle/>
        <a:p>
          <a:endParaRPr lang="en-GB"/>
        </a:p>
      </dgm:t>
    </dgm:pt>
    <dgm:pt modelId="{97ED424B-5713-42D0-A5C8-F8D068CB1BA8}">
      <dgm:prSet phldrT="[Text]" custT="1"/>
      <dgm:spPr/>
      <dgm:t>
        <a:bodyPr/>
        <a:lstStyle/>
        <a:p>
          <a:r>
            <a:rPr lang="en-GB" sz="1400" dirty="0" smtClean="0"/>
            <a:t>Not oriented in time</a:t>
          </a:r>
          <a:endParaRPr lang="en-GB" sz="1400" dirty="0"/>
        </a:p>
      </dgm:t>
    </dgm:pt>
    <dgm:pt modelId="{915D7674-21D3-4E64-974D-B8F503889BFB}" type="parTrans" cxnId="{1F04FA5C-5E3A-46B7-8645-5A870A103DBE}">
      <dgm:prSet/>
      <dgm:spPr/>
      <dgm:t>
        <a:bodyPr/>
        <a:lstStyle/>
        <a:p>
          <a:endParaRPr lang="en-GB"/>
        </a:p>
      </dgm:t>
    </dgm:pt>
    <dgm:pt modelId="{97CB44B6-550B-46BE-A747-52AEE5C992C9}" type="sibTrans" cxnId="{1F04FA5C-5E3A-46B7-8645-5A870A103DBE}">
      <dgm:prSet/>
      <dgm:spPr/>
      <dgm:t>
        <a:bodyPr/>
        <a:lstStyle/>
        <a:p>
          <a:endParaRPr lang="en-GB"/>
        </a:p>
      </dgm:t>
    </dgm:pt>
    <dgm:pt modelId="{7B16372D-30BB-44A1-95B2-F9D3B8EA8930}">
      <dgm:prSet phldrT="[Text]" custT="1"/>
      <dgm:spPr/>
      <dgm:t>
        <a:bodyPr/>
        <a:lstStyle/>
        <a:p>
          <a:r>
            <a:rPr lang="en-GB" sz="1400" dirty="0" smtClean="0"/>
            <a:t>Nervousness</a:t>
          </a:r>
          <a:endParaRPr lang="en-GB" sz="1400" dirty="0"/>
        </a:p>
      </dgm:t>
    </dgm:pt>
    <dgm:pt modelId="{186B7775-EAD4-454D-B5CB-FDDE6AE9455A}" type="parTrans" cxnId="{B4AC1BAC-F534-46A5-8B5B-2689F8DEDD69}">
      <dgm:prSet/>
      <dgm:spPr/>
      <dgm:t>
        <a:bodyPr/>
        <a:lstStyle/>
        <a:p>
          <a:endParaRPr lang="en-GB"/>
        </a:p>
      </dgm:t>
    </dgm:pt>
    <dgm:pt modelId="{4D0CD599-1D52-49FE-AB5E-801A6AA62097}" type="sibTrans" cxnId="{B4AC1BAC-F534-46A5-8B5B-2689F8DEDD69}">
      <dgm:prSet/>
      <dgm:spPr/>
      <dgm:t>
        <a:bodyPr/>
        <a:lstStyle/>
        <a:p>
          <a:endParaRPr lang="en-GB"/>
        </a:p>
      </dgm:t>
    </dgm:pt>
    <dgm:pt modelId="{B90B69D5-0061-4691-8AAD-81410BFC4D14}">
      <dgm:prSet phldrT="[Text]" custT="1"/>
      <dgm:spPr/>
      <dgm:t>
        <a:bodyPr/>
        <a:lstStyle/>
        <a:p>
          <a:r>
            <a:rPr lang="en-GB" sz="1400" dirty="0" smtClean="0"/>
            <a:t>Forgetfulness </a:t>
          </a:r>
          <a:endParaRPr lang="en-GB" sz="1400" dirty="0"/>
        </a:p>
      </dgm:t>
    </dgm:pt>
    <dgm:pt modelId="{30D6DCC5-4A1E-4310-9C20-084038CD7AEE}" type="parTrans" cxnId="{8A52970B-C801-4A46-80EC-52A8F50A12F3}">
      <dgm:prSet/>
      <dgm:spPr/>
      <dgm:t>
        <a:bodyPr/>
        <a:lstStyle/>
        <a:p>
          <a:endParaRPr lang="en-GB"/>
        </a:p>
      </dgm:t>
    </dgm:pt>
    <dgm:pt modelId="{D40422AC-3B54-4F1B-9EA0-B8E05745E646}" type="sibTrans" cxnId="{8A52970B-C801-4A46-80EC-52A8F50A12F3}">
      <dgm:prSet/>
      <dgm:spPr/>
      <dgm:t>
        <a:bodyPr/>
        <a:lstStyle/>
        <a:p>
          <a:endParaRPr lang="en-GB"/>
        </a:p>
      </dgm:t>
    </dgm:pt>
    <dgm:pt modelId="{42AF6AFF-5D29-470C-9A8E-370EF1DD8732}">
      <dgm:prSet phldrT="[Text]" custT="1"/>
      <dgm:spPr/>
      <dgm:t>
        <a:bodyPr/>
        <a:lstStyle/>
        <a:p>
          <a:r>
            <a:rPr lang="en-GB" sz="1400" dirty="0" smtClean="0"/>
            <a:t>Lack of interest in social relationships</a:t>
          </a:r>
          <a:endParaRPr lang="en-GB" sz="1400" dirty="0"/>
        </a:p>
      </dgm:t>
    </dgm:pt>
    <dgm:pt modelId="{7A6A8583-F07B-4692-BC41-9682C8B5F0C5}" type="parTrans" cxnId="{0FC132CB-101C-4442-AE45-DDB77D194E10}">
      <dgm:prSet/>
      <dgm:spPr/>
      <dgm:t>
        <a:bodyPr/>
        <a:lstStyle/>
        <a:p>
          <a:endParaRPr lang="en-GB"/>
        </a:p>
      </dgm:t>
    </dgm:pt>
    <dgm:pt modelId="{86E7BFCF-143B-4886-A003-37F31F1483DF}" type="sibTrans" cxnId="{0FC132CB-101C-4442-AE45-DDB77D194E10}">
      <dgm:prSet/>
      <dgm:spPr/>
      <dgm:t>
        <a:bodyPr/>
        <a:lstStyle/>
        <a:p>
          <a:endParaRPr lang="en-GB"/>
        </a:p>
      </dgm:t>
    </dgm:pt>
    <dgm:pt modelId="{377728C5-33B3-459B-BEF8-77B9F0A5CC85}">
      <dgm:prSet phldrT="[Text]" custT="1"/>
      <dgm:spPr/>
      <dgm:t>
        <a:bodyPr/>
        <a:lstStyle/>
        <a:p>
          <a:endParaRPr lang="en-GB" sz="1400" dirty="0"/>
        </a:p>
      </dgm:t>
    </dgm:pt>
    <dgm:pt modelId="{A8BAF500-8454-4A12-B524-60E921208C4A}" type="parTrans" cxnId="{BA56C4B4-6D24-488E-8911-7DE986B7F421}">
      <dgm:prSet/>
      <dgm:spPr/>
      <dgm:t>
        <a:bodyPr/>
        <a:lstStyle/>
        <a:p>
          <a:endParaRPr lang="en-GB"/>
        </a:p>
      </dgm:t>
    </dgm:pt>
    <dgm:pt modelId="{D5D3FD74-8799-4E5F-8B6B-2BCEBD318641}" type="sibTrans" cxnId="{BA56C4B4-6D24-488E-8911-7DE986B7F421}">
      <dgm:prSet/>
      <dgm:spPr/>
      <dgm:t>
        <a:bodyPr/>
        <a:lstStyle/>
        <a:p>
          <a:endParaRPr lang="en-GB"/>
        </a:p>
      </dgm:t>
    </dgm:pt>
    <dgm:pt modelId="{52A74466-9B19-434F-B911-9E169C103096}" type="pres">
      <dgm:prSet presAssocID="{9A990D69-5868-4F72-9145-8A732EF2D219}" presName="cycleMatrixDiagram" presStyleCnt="0">
        <dgm:presLayoutVars>
          <dgm:chMax val="1"/>
          <dgm:dir/>
          <dgm:animLvl val="lvl"/>
          <dgm:resizeHandles val="exact"/>
        </dgm:presLayoutVars>
      </dgm:prSet>
      <dgm:spPr/>
    </dgm:pt>
    <dgm:pt modelId="{936A117C-B40D-4888-8883-8657CDD5D70E}" type="pres">
      <dgm:prSet presAssocID="{9A990D69-5868-4F72-9145-8A732EF2D219}" presName="children" presStyleCnt="0"/>
      <dgm:spPr/>
    </dgm:pt>
    <dgm:pt modelId="{0105A4AF-CBA2-411C-AA6B-092D0441453F}" type="pres">
      <dgm:prSet presAssocID="{9A990D69-5868-4F72-9145-8A732EF2D219}" presName="child1group" presStyleCnt="0"/>
      <dgm:spPr/>
    </dgm:pt>
    <dgm:pt modelId="{60A9FB61-105A-4985-8DA4-DAB4C494DA0D}" type="pres">
      <dgm:prSet presAssocID="{9A990D69-5868-4F72-9145-8A732EF2D219}" presName="child1" presStyleLbl="bgAcc1" presStyleIdx="0" presStyleCnt="4" custScaleX="129648" custScaleY="86500" custLinFactNeighborX="-72300" custLinFactNeighborY="-38759"/>
      <dgm:spPr/>
      <dgm:t>
        <a:bodyPr/>
        <a:lstStyle/>
        <a:p>
          <a:endParaRPr lang="en-GB"/>
        </a:p>
      </dgm:t>
    </dgm:pt>
    <dgm:pt modelId="{7AE621D8-F16F-485B-89E9-426A39F69DD8}" type="pres">
      <dgm:prSet presAssocID="{9A990D69-5868-4F72-9145-8A732EF2D219}" presName="child1Text" presStyleLbl="bgAcc1" presStyleIdx="0" presStyleCnt="4">
        <dgm:presLayoutVars>
          <dgm:bulletEnabled val="1"/>
        </dgm:presLayoutVars>
      </dgm:prSet>
      <dgm:spPr/>
      <dgm:t>
        <a:bodyPr/>
        <a:lstStyle/>
        <a:p>
          <a:endParaRPr lang="en-GB"/>
        </a:p>
      </dgm:t>
    </dgm:pt>
    <dgm:pt modelId="{B971D700-3A3E-4923-A831-D68C8A4B657C}" type="pres">
      <dgm:prSet presAssocID="{9A990D69-5868-4F72-9145-8A732EF2D219}" presName="child2group" presStyleCnt="0"/>
      <dgm:spPr/>
    </dgm:pt>
    <dgm:pt modelId="{4AECE082-0EBD-4C60-8870-80FE695CF99F}" type="pres">
      <dgm:prSet presAssocID="{9A990D69-5868-4F72-9145-8A732EF2D219}" presName="child2" presStyleLbl="bgAcc1" presStyleIdx="1" presStyleCnt="4" custScaleX="134282"/>
      <dgm:spPr/>
    </dgm:pt>
    <dgm:pt modelId="{10844E30-B12A-45FF-8646-D5AC3D867046}" type="pres">
      <dgm:prSet presAssocID="{9A990D69-5868-4F72-9145-8A732EF2D219}" presName="child2Text" presStyleLbl="bgAcc1" presStyleIdx="1" presStyleCnt="4">
        <dgm:presLayoutVars>
          <dgm:bulletEnabled val="1"/>
        </dgm:presLayoutVars>
      </dgm:prSet>
      <dgm:spPr/>
    </dgm:pt>
    <dgm:pt modelId="{940ACA4F-1A4E-433C-8594-6AED5A6691B6}" type="pres">
      <dgm:prSet presAssocID="{9A990D69-5868-4F72-9145-8A732EF2D219}" presName="child3group" presStyleCnt="0"/>
      <dgm:spPr/>
    </dgm:pt>
    <dgm:pt modelId="{585944A0-6DB5-446E-9B9F-E3F10F3712A2}" type="pres">
      <dgm:prSet presAssocID="{9A990D69-5868-4F72-9145-8A732EF2D219}" presName="child3" presStyleLbl="bgAcc1" presStyleIdx="2" presStyleCnt="4" custScaleX="134956"/>
      <dgm:spPr/>
    </dgm:pt>
    <dgm:pt modelId="{87E076A7-A3AC-4EA5-A1F7-4A65BCAE7D9F}" type="pres">
      <dgm:prSet presAssocID="{9A990D69-5868-4F72-9145-8A732EF2D219}" presName="child3Text" presStyleLbl="bgAcc1" presStyleIdx="2" presStyleCnt="4">
        <dgm:presLayoutVars>
          <dgm:bulletEnabled val="1"/>
        </dgm:presLayoutVars>
      </dgm:prSet>
      <dgm:spPr/>
    </dgm:pt>
    <dgm:pt modelId="{B84D9A80-AF15-47C8-94E1-C969410E957D}" type="pres">
      <dgm:prSet presAssocID="{9A990D69-5868-4F72-9145-8A732EF2D219}" presName="child4group" presStyleCnt="0"/>
      <dgm:spPr/>
    </dgm:pt>
    <dgm:pt modelId="{7D6C081B-56A5-4275-8C00-4182F9C1ACA3}" type="pres">
      <dgm:prSet presAssocID="{9A990D69-5868-4F72-9145-8A732EF2D219}" presName="child4" presStyleLbl="bgAcc1" presStyleIdx="3" presStyleCnt="4" custScaleX="142648"/>
      <dgm:spPr/>
    </dgm:pt>
    <dgm:pt modelId="{F6A8D497-C279-42B0-99DB-D46D5F9D0CC3}" type="pres">
      <dgm:prSet presAssocID="{9A990D69-5868-4F72-9145-8A732EF2D219}" presName="child4Text" presStyleLbl="bgAcc1" presStyleIdx="3" presStyleCnt="4">
        <dgm:presLayoutVars>
          <dgm:bulletEnabled val="1"/>
        </dgm:presLayoutVars>
      </dgm:prSet>
      <dgm:spPr/>
    </dgm:pt>
    <dgm:pt modelId="{A724F87B-3C06-4B2C-B9F6-BCDAB672FACB}" type="pres">
      <dgm:prSet presAssocID="{9A990D69-5868-4F72-9145-8A732EF2D219}" presName="childPlaceholder" presStyleCnt="0"/>
      <dgm:spPr/>
    </dgm:pt>
    <dgm:pt modelId="{37A69B16-F0F6-4456-BBF3-1EBAB80D3615}" type="pres">
      <dgm:prSet presAssocID="{9A990D69-5868-4F72-9145-8A732EF2D219}" presName="circle" presStyleCnt="0"/>
      <dgm:spPr/>
    </dgm:pt>
    <dgm:pt modelId="{CAC77D32-7583-448C-BD0B-ACDB3D534E86}" type="pres">
      <dgm:prSet presAssocID="{9A990D69-5868-4F72-9145-8A732EF2D219}" presName="quadrant1" presStyleLbl="node1" presStyleIdx="0" presStyleCnt="4">
        <dgm:presLayoutVars>
          <dgm:chMax val="1"/>
          <dgm:bulletEnabled val="1"/>
        </dgm:presLayoutVars>
      </dgm:prSet>
      <dgm:spPr/>
    </dgm:pt>
    <dgm:pt modelId="{4AD3D0AF-3E2B-4FA2-913A-5ED7C23E0DD0}" type="pres">
      <dgm:prSet presAssocID="{9A990D69-5868-4F72-9145-8A732EF2D219}" presName="quadrant2" presStyleLbl="node1" presStyleIdx="1" presStyleCnt="4">
        <dgm:presLayoutVars>
          <dgm:chMax val="1"/>
          <dgm:bulletEnabled val="1"/>
        </dgm:presLayoutVars>
      </dgm:prSet>
      <dgm:spPr/>
    </dgm:pt>
    <dgm:pt modelId="{F7C0E008-6BB9-499A-A13B-2734034AD3FB}" type="pres">
      <dgm:prSet presAssocID="{9A990D69-5868-4F72-9145-8A732EF2D219}" presName="quadrant3" presStyleLbl="node1" presStyleIdx="2" presStyleCnt="4">
        <dgm:presLayoutVars>
          <dgm:chMax val="1"/>
          <dgm:bulletEnabled val="1"/>
        </dgm:presLayoutVars>
      </dgm:prSet>
      <dgm:spPr/>
    </dgm:pt>
    <dgm:pt modelId="{23BE27AD-1170-42B0-B506-8AB32A452398}" type="pres">
      <dgm:prSet presAssocID="{9A990D69-5868-4F72-9145-8A732EF2D219}" presName="quadrant4" presStyleLbl="node1" presStyleIdx="3" presStyleCnt="4">
        <dgm:presLayoutVars>
          <dgm:chMax val="1"/>
          <dgm:bulletEnabled val="1"/>
        </dgm:presLayoutVars>
      </dgm:prSet>
      <dgm:spPr/>
    </dgm:pt>
    <dgm:pt modelId="{D2989355-2DFE-443C-9834-57C46EA12B25}" type="pres">
      <dgm:prSet presAssocID="{9A990D69-5868-4F72-9145-8A732EF2D219}" presName="quadrantPlaceholder" presStyleCnt="0"/>
      <dgm:spPr/>
    </dgm:pt>
    <dgm:pt modelId="{05135FE4-56E2-4FA5-8147-02962E44E248}" type="pres">
      <dgm:prSet presAssocID="{9A990D69-5868-4F72-9145-8A732EF2D219}" presName="center1" presStyleLbl="fgShp" presStyleIdx="0" presStyleCnt="2"/>
      <dgm:spPr/>
    </dgm:pt>
    <dgm:pt modelId="{CDDAEE08-6316-4975-94FA-C1119596F480}" type="pres">
      <dgm:prSet presAssocID="{9A990D69-5868-4F72-9145-8A732EF2D219}" presName="center2" presStyleLbl="fgShp" presStyleIdx="1" presStyleCnt="2"/>
      <dgm:spPr/>
    </dgm:pt>
  </dgm:ptLst>
  <dgm:cxnLst>
    <dgm:cxn modelId="{1B6662C7-1A5B-4741-8079-A0C103DEFC0C}" type="presOf" srcId="{A711D8FD-8D8B-4676-8731-1F5927349A49}" destId="{7AE621D8-F16F-485B-89E9-426A39F69DD8}" srcOrd="1" destOrd="1" presId="urn:microsoft.com/office/officeart/2005/8/layout/cycle4"/>
    <dgm:cxn modelId="{8157E267-1920-49FC-9D72-3ED5B7594A05}" type="presOf" srcId="{B90B69D5-0061-4691-8AAD-81410BFC4D14}" destId="{F6A8D497-C279-42B0-99DB-D46D5F9D0CC3}" srcOrd="1" destOrd="3" presId="urn:microsoft.com/office/officeart/2005/8/layout/cycle4"/>
    <dgm:cxn modelId="{D78352BC-8A21-4B27-8D2E-9CC6C7A2BFAB}" type="presOf" srcId="{9E7A8B7A-01DB-45A2-809B-AAB459355477}" destId="{60A9FB61-105A-4985-8DA4-DAB4C494DA0D}" srcOrd="0" destOrd="2" presId="urn:microsoft.com/office/officeart/2005/8/layout/cycle4"/>
    <dgm:cxn modelId="{8F28C95E-5EA2-4041-BA6E-DB70B9D8EB70}" type="presOf" srcId="{377728C5-33B3-459B-BEF8-77B9F0A5CC85}" destId="{585944A0-6DB5-446E-9B9F-E3F10F3712A2}" srcOrd="0" destOrd="0" presId="urn:microsoft.com/office/officeart/2005/8/layout/cycle4"/>
    <dgm:cxn modelId="{A47AF865-89F9-4EBB-938F-75ADCE883ECD}" type="presOf" srcId="{B9FCFD64-13EE-4DC7-877D-D03FB8388D77}" destId="{4AECE082-0EBD-4C60-8870-80FE695CF99F}" srcOrd="0" destOrd="0" presId="urn:microsoft.com/office/officeart/2005/8/layout/cycle4"/>
    <dgm:cxn modelId="{99C9B7B3-49E9-497C-9F08-912C0F661205}" type="presOf" srcId="{9A990D69-5868-4F72-9145-8A732EF2D219}" destId="{52A74466-9B19-434F-B911-9E169C103096}" srcOrd="0" destOrd="0" presId="urn:microsoft.com/office/officeart/2005/8/layout/cycle4"/>
    <dgm:cxn modelId="{E695A9BE-38EC-4767-9AE9-D7A85023D8B8}" type="presOf" srcId="{42AF6AFF-5D29-470C-9A8E-370EF1DD8732}" destId="{585944A0-6DB5-446E-9B9F-E3F10F3712A2}" srcOrd="0" destOrd="2" presId="urn:microsoft.com/office/officeart/2005/8/layout/cycle4"/>
    <dgm:cxn modelId="{9B64817A-DFCF-4765-B508-18DC63E8B33A}" srcId="{9A990D69-5868-4F72-9145-8A732EF2D219}" destId="{01093BD2-9DAC-4649-B285-7D14C21912B0}" srcOrd="2" destOrd="0" parTransId="{6527B29D-61A9-488B-82C1-03AA4F620187}" sibTransId="{4784B663-B04D-41F3-ABB6-E696E48458EE}"/>
    <dgm:cxn modelId="{713E8C3E-D755-46B5-9440-D1E061E5A58A}" type="presOf" srcId="{A711D8FD-8D8B-4676-8731-1F5927349A49}" destId="{60A9FB61-105A-4985-8DA4-DAB4C494DA0D}" srcOrd="0" destOrd="1" presId="urn:microsoft.com/office/officeart/2005/8/layout/cycle4"/>
    <dgm:cxn modelId="{BB867B5D-B56C-4B6D-B580-C8A693DD9E0F}" type="presOf" srcId="{33786A45-74C5-4998-B3F0-1DFBCF200E5A}" destId="{23BE27AD-1170-42B0-B506-8AB32A452398}" srcOrd="0" destOrd="0" presId="urn:microsoft.com/office/officeart/2005/8/layout/cycle4"/>
    <dgm:cxn modelId="{06762346-C964-4626-BC60-A24818707B95}" type="presOf" srcId="{7B16372D-30BB-44A1-95B2-F9D3B8EA8930}" destId="{F6A8D497-C279-42B0-99DB-D46D5F9D0CC3}" srcOrd="1" destOrd="2" presId="urn:microsoft.com/office/officeart/2005/8/layout/cycle4"/>
    <dgm:cxn modelId="{4C30EFC5-F5EB-4FA0-8512-F7CE63E2B850}" type="presOf" srcId="{97ED424B-5713-42D0-A5C8-F8D068CB1BA8}" destId="{F6A8D497-C279-42B0-99DB-D46D5F9D0CC3}" srcOrd="1" destOrd="1" presId="urn:microsoft.com/office/officeart/2005/8/layout/cycle4"/>
    <dgm:cxn modelId="{0F08B793-1028-4BBC-B5A6-50B8D17A3281}" srcId="{9A990D69-5868-4F72-9145-8A732EF2D219}" destId="{33786A45-74C5-4998-B3F0-1DFBCF200E5A}" srcOrd="3" destOrd="0" parTransId="{8D11ADFB-06F4-496E-AD4F-357AE5229C0A}" sibTransId="{0A48DDA2-3BD1-4AD4-B7C8-66DBF6039ED3}"/>
    <dgm:cxn modelId="{3F1BD6F1-4A05-4251-9586-9547D27A5040}" srcId="{32C6C874-DE96-4C61-95CC-752C15AA4E4C}" destId="{A1617616-1A29-4671-930D-25438E4632A8}" srcOrd="3" destOrd="0" parTransId="{FB445CE5-A6A0-45E7-906C-292AB9400B45}" sibTransId="{09CA78D8-8A43-40A4-9A2D-D7232BA52E04}"/>
    <dgm:cxn modelId="{D22BA1C5-6223-4540-9A66-B3505E544288}" type="presOf" srcId="{377728C5-33B3-459B-BEF8-77B9F0A5CC85}" destId="{87E076A7-A3AC-4EA5-A1F7-4A65BCAE7D9F}" srcOrd="1" destOrd="0" presId="urn:microsoft.com/office/officeart/2005/8/layout/cycle4"/>
    <dgm:cxn modelId="{824C65F3-D6D5-44D7-81C4-29A0810FC41D}" srcId="{9A990D69-5868-4F72-9145-8A732EF2D219}" destId="{32C6C874-DE96-4C61-95CC-752C15AA4E4C}" srcOrd="0" destOrd="0" parTransId="{2135C434-48A4-4C0B-971A-49143FBDAE18}" sibTransId="{82A508C1-C64B-4FB2-8A3D-0D0251B8A083}"/>
    <dgm:cxn modelId="{B99FAF88-B8DF-48C6-B9F5-C60C08D14D42}" type="presOf" srcId="{9E7A8B7A-01DB-45A2-809B-AAB459355477}" destId="{7AE621D8-F16F-485B-89E9-426A39F69DD8}" srcOrd="1" destOrd="2" presId="urn:microsoft.com/office/officeart/2005/8/layout/cycle4"/>
    <dgm:cxn modelId="{1D597A1C-A216-4478-9F06-DF82BAF50ED9}" type="presOf" srcId="{01093BD2-9DAC-4649-B285-7D14C21912B0}" destId="{F7C0E008-6BB9-499A-A13B-2734034AD3FB}" srcOrd="0" destOrd="0" presId="urn:microsoft.com/office/officeart/2005/8/layout/cycle4"/>
    <dgm:cxn modelId="{89C662F7-8564-498C-A49B-96A1224A3BB5}" type="presOf" srcId="{A1617616-1A29-4671-930D-25438E4632A8}" destId="{60A9FB61-105A-4985-8DA4-DAB4C494DA0D}" srcOrd="0" destOrd="3" presId="urn:microsoft.com/office/officeart/2005/8/layout/cycle4"/>
    <dgm:cxn modelId="{88D8E7BD-50E3-453A-B8DD-8CE4DD9B5511}" type="presOf" srcId="{B6EE2083-AE72-483D-BABC-D5C5B6B93548}" destId="{4AECE082-0EBD-4C60-8870-80FE695CF99F}" srcOrd="0" destOrd="2" presId="urn:microsoft.com/office/officeart/2005/8/layout/cycle4"/>
    <dgm:cxn modelId="{FC4ECCB9-E104-4A33-8F35-D6B52DBE578F}" srcId="{32C6C874-DE96-4C61-95CC-752C15AA4E4C}" destId="{9E7A8B7A-01DB-45A2-809B-AAB459355477}" srcOrd="2" destOrd="0" parTransId="{A7D32B83-544E-4AC4-A589-5017DC3FFFC8}" sibTransId="{EA42D623-66F6-4F90-9B36-9A3D5F00D73A}"/>
    <dgm:cxn modelId="{EE56BB23-A87F-4D36-888C-4315A7DE099B}" type="presOf" srcId="{B6EE2083-AE72-483D-BABC-D5C5B6B93548}" destId="{10844E30-B12A-45FF-8646-D5AC3D867046}" srcOrd="1" destOrd="2" presId="urn:microsoft.com/office/officeart/2005/8/layout/cycle4"/>
    <dgm:cxn modelId="{2096A614-B5D5-4828-81D6-73A2D275E957}" srcId="{33786A45-74C5-4998-B3F0-1DFBCF200E5A}" destId="{301A6604-4B7E-485B-B6D1-DE4F6A9582F1}" srcOrd="0" destOrd="0" parTransId="{33739578-F99B-4B2C-93AA-568B1507DAAD}" sibTransId="{9B401A64-57C4-4E41-B4D7-B4529F1EB1C0}"/>
    <dgm:cxn modelId="{74672724-6A23-452D-B54B-E9650E5F30F7}" type="presOf" srcId="{42AF6AFF-5D29-470C-9A8E-370EF1DD8732}" destId="{87E076A7-A3AC-4EA5-A1F7-4A65BCAE7D9F}" srcOrd="1" destOrd="2" presId="urn:microsoft.com/office/officeart/2005/8/layout/cycle4"/>
    <dgm:cxn modelId="{F9FB8FCC-EF15-4D09-854B-A353BBE9AA92}" srcId="{5E482FE4-BAB6-462D-9103-AE7B644A614A}" destId="{B9FCFD64-13EE-4DC7-877D-D03FB8388D77}" srcOrd="0" destOrd="0" parTransId="{01615B6C-62D9-43F9-B1DC-7C41B075E0DF}" sibTransId="{45CF8301-143B-4BC0-AEB8-063ACC0FEED8}"/>
    <dgm:cxn modelId="{F4BBD615-17A8-4DA3-9378-981B74D15311}" type="presOf" srcId="{B90B69D5-0061-4691-8AAD-81410BFC4D14}" destId="{7D6C081B-56A5-4275-8C00-4182F9C1ACA3}" srcOrd="0" destOrd="3" presId="urn:microsoft.com/office/officeart/2005/8/layout/cycle4"/>
    <dgm:cxn modelId="{73DC7FFC-5936-48A3-9D76-E4A98245E755}" type="presOf" srcId="{4D11FB4A-D504-46C7-B84F-61C9A16C58A2}" destId="{585944A0-6DB5-446E-9B9F-E3F10F3712A2}" srcOrd="0" destOrd="1" presId="urn:microsoft.com/office/officeart/2005/8/layout/cycle4"/>
    <dgm:cxn modelId="{96F81213-343E-4A30-AAF4-C6BA42E3AA51}" type="presOf" srcId="{A64326AC-4AAE-4191-AF5A-7FD048A5E5C5}" destId="{4AECE082-0EBD-4C60-8870-80FE695CF99F}" srcOrd="0" destOrd="1" presId="urn:microsoft.com/office/officeart/2005/8/layout/cycle4"/>
    <dgm:cxn modelId="{6425702A-1922-4071-8E4D-86A59506D1D3}" type="presOf" srcId="{32C6C874-DE96-4C61-95CC-752C15AA4E4C}" destId="{CAC77D32-7583-448C-BD0B-ACDB3D534E86}" srcOrd="0" destOrd="0" presId="urn:microsoft.com/office/officeart/2005/8/layout/cycle4"/>
    <dgm:cxn modelId="{D65F3032-F097-49BB-84D7-9B57085BC5D4}" type="presOf" srcId="{5E482FE4-BAB6-462D-9103-AE7B644A614A}" destId="{4AD3D0AF-3E2B-4FA2-913A-5ED7C23E0DD0}" srcOrd="0" destOrd="0" presId="urn:microsoft.com/office/officeart/2005/8/layout/cycle4"/>
    <dgm:cxn modelId="{0FC132CB-101C-4442-AE45-DDB77D194E10}" srcId="{01093BD2-9DAC-4649-B285-7D14C21912B0}" destId="{42AF6AFF-5D29-470C-9A8E-370EF1DD8732}" srcOrd="2" destOrd="0" parTransId="{7A6A8583-F07B-4692-BC41-9682C8B5F0C5}" sibTransId="{86E7BFCF-143B-4886-A003-37F31F1483DF}"/>
    <dgm:cxn modelId="{61AE7DD5-49D4-4B5F-B264-897D8CE43B53}" srcId="{32C6C874-DE96-4C61-95CC-752C15AA4E4C}" destId="{91D4E168-509B-44FE-AA11-2B25DA8ABB22}" srcOrd="0" destOrd="0" parTransId="{FB0BCDEC-DA4E-43C1-956D-DA549122351C}" sibTransId="{C946A477-F9C6-42E8-B213-2D5813DA26C0}"/>
    <dgm:cxn modelId="{0E5B4097-6EF8-460B-94B4-7678FAE620F4}" srcId="{5E482FE4-BAB6-462D-9103-AE7B644A614A}" destId="{B6EE2083-AE72-483D-BABC-D5C5B6B93548}" srcOrd="2" destOrd="0" parTransId="{B0E75A25-B412-4C3D-A53B-D4A5BDB151AE}" sibTransId="{A745535A-E19A-433A-BA45-4CC23F2D657D}"/>
    <dgm:cxn modelId="{8B482345-AFEF-4524-8AE8-B8A6F8CF1FFB}" type="presOf" srcId="{7B16372D-30BB-44A1-95B2-F9D3B8EA8930}" destId="{7D6C081B-56A5-4275-8C00-4182F9C1ACA3}" srcOrd="0" destOrd="2" presId="urn:microsoft.com/office/officeart/2005/8/layout/cycle4"/>
    <dgm:cxn modelId="{81D43AB9-3868-46AF-9165-3AD7A454FA7D}" type="presOf" srcId="{91D4E168-509B-44FE-AA11-2B25DA8ABB22}" destId="{7AE621D8-F16F-485B-89E9-426A39F69DD8}" srcOrd="1" destOrd="0" presId="urn:microsoft.com/office/officeart/2005/8/layout/cycle4"/>
    <dgm:cxn modelId="{823F2353-3170-491A-BE82-E6A0D2702639}" type="presOf" srcId="{4D11FB4A-D504-46C7-B84F-61C9A16C58A2}" destId="{87E076A7-A3AC-4EA5-A1F7-4A65BCAE7D9F}" srcOrd="1" destOrd="1" presId="urn:microsoft.com/office/officeart/2005/8/layout/cycle4"/>
    <dgm:cxn modelId="{ADF0D8D9-F8CE-4549-BF3B-A811FAB9D5D4}" type="presOf" srcId="{A64326AC-4AAE-4191-AF5A-7FD048A5E5C5}" destId="{10844E30-B12A-45FF-8646-D5AC3D867046}" srcOrd="1" destOrd="1" presId="urn:microsoft.com/office/officeart/2005/8/layout/cycle4"/>
    <dgm:cxn modelId="{3ABC059F-14D7-42AF-B50E-73266C7D9232}" type="presOf" srcId="{B9FCFD64-13EE-4DC7-877D-D03FB8388D77}" destId="{10844E30-B12A-45FF-8646-D5AC3D867046}" srcOrd="1" destOrd="0" presId="urn:microsoft.com/office/officeart/2005/8/layout/cycle4"/>
    <dgm:cxn modelId="{1F04FA5C-5E3A-46B7-8645-5A870A103DBE}" srcId="{33786A45-74C5-4998-B3F0-1DFBCF200E5A}" destId="{97ED424B-5713-42D0-A5C8-F8D068CB1BA8}" srcOrd="1" destOrd="0" parTransId="{915D7674-21D3-4E64-974D-B8F503889BFB}" sibTransId="{97CB44B6-550B-46BE-A747-52AEE5C992C9}"/>
    <dgm:cxn modelId="{FE9C717E-14D3-4B96-9054-7C0F3CDA0A66}" type="presOf" srcId="{A1617616-1A29-4671-930D-25438E4632A8}" destId="{7AE621D8-F16F-485B-89E9-426A39F69DD8}" srcOrd="1" destOrd="3" presId="urn:microsoft.com/office/officeart/2005/8/layout/cycle4"/>
    <dgm:cxn modelId="{B4AC1BAC-F534-46A5-8B5B-2689F8DEDD69}" srcId="{33786A45-74C5-4998-B3F0-1DFBCF200E5A}" destId="{7B16372D-30BB-44A1-95B2-F9D3B8EA8930}" srcOrd="2" destOrd="0" parTransId="{186B7775-EAD4-454D-B5CB-FDDE6AE9455A}" sibTransId="{4D0CD599-1D52-49FE-AB5E-801A6AA62097}"/>
    <dgm:cxn modelId="{BF3B6FD9-4ADC-4FC7-948F-F4096A388082}" type="presOf" srcId="{97ED424B-5713-42D0-A5C8-F8D068CB1BA8}" destId="{7D6C081B-56A5-4275-8C00-4182F9C1ACA3}" srcOrd="0" destOrd="1" presId="urn:microsoft.com/office/officeart/2005/8/layout/cycle4"/>
    <dgm:cxn modelId="{06371A98-32E5-448D-AFC5-9FC7DA3CCD2C}" type="presOf" srcId="{91D4E168-509B-44FE-AA11-2B25DA8ABB22}" destId="{60A9FB61-105A-4985-8DA4-DAB4C494DA0D}" srcOrd="0" destOrd="0" presId="urn:microsoft.com/office/officeart/2005/8/layout/cycle4"/>
    <dgm:cxn modelId="{6D532BC5-E19F-4C8E-8BC2-A85B12A405FC}" type="presOf" srcId="{301A6604-4B7E-485B-B6D1-DE4F6A9582F1}" destId="{F6A8D497-C279-42B0-99DB-D46D5F9D0CC3}" srcOrd="1" destOrd="0" presId="urn:microsoft.com/office/officeart/2005/8/layout/cycle4"/>
    <dgm:cxn modelId="{2982B2D3-F276-42AF-9CF0-413D4A08A32C}" type="presOf" srcId="{301A6604-4B7E-485B-B6D1-DE4F6A9582F1}" destId="{7D6C081B-56A5-4275-8C00-4182F9C1ACA3}" srcOrd="0" destOrd="0" presId="urn:microsoft.com/office/officeart/2005/8/layout/cycle4"/>
    <dgm:cxn modelId="{BA56C4B4-6D24-488E-8911-7DE986B7F421}" srcId="{01093BD2-9DAC-4649-B285-7D14C21912B0}" destId="{377728C5-33B3-459B-BEF8-77B9F0A5CC85}" srcOrd="0" destOrd="0" parTransId="{A8BAF500-8454-4A12-B524-60E921208C4A}" sibTransId="{D5D3FD74-8799-4E5F-8B6B-2BCEBD318641}"/>
    <dgm:cxn modelId="{4F097E42-FD5E-4300-829F-12F0BA6DDEEC}" srcId="{5E482FE4-BAB6-462D-9103-AE7B644A614A}" destId="{A64326AC-4AAE-4191-AF5A-7FD048A5E5C5}" srcOrd="1" destOrd="0" parTransId="{C2C80824-A70E-4CDF-B8D7-ADF5046A717E}" sibTransId="{543E2270-4594-4764-BA12-5ACDB72501DB}"/>
    <dgm:cxn modelId="{1EE9D627-AADC-4CAF-A859-09DA9B6CB2EF}" srcId="{01093BD2-9DAC-4649-B285-7D14C21912B0}" destId="{4D11FB4A-D504-46C7-B84F-61C9A16C58A2}" srcOrd="1" destOrd="0" parTransId="{F5DC2F50-F169-40C8-8EEF-3C35E494CFC7}" sibTransId="{FA19A7E4-006F-49E0-A218-D14002A96AC7}"/>
    <dgm:cxn modelId="{68D8B86B-185D-48C3-B364-3A29CD4FA26A}" srcId="{32C6C874-DE96-4C61-95CC-752C15AA4E4C}" destId="{A711D8FD-8D8B-4676-8731-1F5927349A49}" srcOrd="1" destOrd="0" parTransId="{545419F4-BF68-45FA-AA2C-9144FCA2B748}" sibTransId="{10DCCD3B-4F9E-42B6-8C8E-409A8CB87080}"/>
    <dgm:cxn modelId="{289C8389-2BF7-4E1C-B45D-8F283033FD37}" srcId="{9A990D69-5868-4F72-9145-8A732EF2D219}" destId="{5E482FE4-BAB6-462D-9103-AE7B644A614A}" srcOrd="1" destOrd="0" parTransId="{801ACCE5-3DF7-4390-AD8B-61ED4FDF543A}" sibTransId="{01BBFC27-B2BF-4402-8AD3-3FBE63D5102D}"/>
    <dgm:cxn modelId="{8A52970B-C801-4A46-80EC-52A8F50A12F3}" srcId="{33786A45-74C5-4998-B3F0-1DFBCF200E5A}" destId="{B90B69D5-0061-4691-8AAD-81410BFC4D14}" srcOrd="3" destOrd="0" parTransId="{30D6DCC5-4A1E-4310-9C20-084038CD7AEE}" sibTransId="{D40422AC-3B54-4F1B-9EA0-B8E05745E646}"/>
    <dgm:cxn modelId="{9FEDBFE1-BD52-434F-BB76-7814C61787FE}" type="presParOf" srcId="{52A74466-9B19-434F-B911-9E169C103096}" destId="{936A117C-B40D-4888-8883-8657CDD5D70E}" srcOrd="0" destOrd="0" presId="urn:microsoft.com/office/officeart/2005/8/layout/cycle4"/>
    <dgm:cxn modelId="{EB4D8746-2D73-41AE-BBD9-4F1669C864CD}" type="presParOf" srcId="{936A117C-B40D-4888-8883-8657CDD5D70E}" destId="{0105A4AF-CBA2-411C-AA6B-092D0441453F}" srcOrd="0" destOrd="0" presId="urn:microsoft.com/office/officeart/2005/8/layout/cycle4"/>
    <dgm:cxn modelId="{09554F53-C495-48F1-A792-26854E30CAF8}" type="presParOf" srcId="{0105A4AF-CBA2-411C-AA6B-092D0441453F}" destId="{60A9FB61-105A-4985-8DA4-DAB4C494DA0D}" srcOrd="0" destOrd="0" presId="urn:microsoft.com/office/officeart/2005/8/layout/cycle4"/>
    <dgm:cxn modelId="{D48F7011-6D73-4687-828E-EB239037E983}" type="presParOf" srcId="{0105A4AF-CBA2-411C-AA6B-092D0441453F}" destId="{7AE621D8-F16F-485B-89E9-426A39F69DD8}" srcOrd="1" destOrd="0" presId="urn:microsoft.com/office/officeart/2005/8/layout/cycle4"/>
    <dgm:cxn modelId="{78EC4D38-73A5-45CE-82E6-EB07492D5679}" type="presParOf" srcId="{936A117C-B40D-4888-8883-8657CDD5D70E}" destId="{B971D700-3A3E-4923-A831-D68C8A4B657C}" srcOrd="1" destOrd="0" presId="urn:microsoft.com/office/officeart/2005/8/layout/cycle4"/>
    <dgm:cxn modelId="{63C01103-12C0-40BC-86F8-2EAA914A1EE9}" type="presParOf" srcId="{B971D700-3A3E-4923-A831-D68C8A4B657C}" destId="{4AECE082-0EBD-4C60-8870-80FE695CF99F}" srcOrd="0" destOrd="0" presId="urn:microsoft.com/office/officeart/2005/8/layout/cycle4"/>
    <dgm:cxn modelId="{BCAA2CF7-2A8B-4035-8E4F-BB251793C0F1}" type="presParOf" srcId="{B971D700-3A3E-4923-A831-D68C8A4B657C}" destId="{10844E30-B12A-45FF-8646-D5AC3D867046}" srcOrd="1" destOrd="0" presId="urn:microsoft.com/office/officeart/2005/8/layout/cycle4"/>
    <dgm:cxn modelId="{F6F369E8-7C4A-4C08-A202-A596BC8FF170}" type="presParOf" srcId="{936A117C-B40D-4888-8883-8657CDD5D70E}" destId="{940ACA4F-1A4E-433C-8594-6AED5A6691B6}" srcOrd="2" destOrd="0" presId="urn:microsoft.com/office/officeart/2005/8/layout/cycle4"/>
    <dgm:cxn modelId="{906FC4A6-0AC1-45DB-83B0-08C008EFD3E0}" type="presParOf" srcId="{940ACA4F-1A4E-433C-8594-6AED5A6691B6}" destId="{585944A0-6DB5-446E-9B9F-E3F10F3712A2}" srcOrd="0" destOrd="0" presId="urn:microsoft.com/office/officeart/2005/8/layout/cycle4"/>
    <dgm:cxn modelId="{6F2DCF6A-7BE2-465E-A429-27083BEF297E}" type="presParOf" srcId="{940ACA4F-1A4E-433C-8594-6AED5A6691B6}" destId="{87E076A7-A3AC-4EA5-A1F7-4A65BCAE7D9F}" srcOrd="1" destOrd="0" presId="urn:microsoft.com/office/officeart/2005/8/layout/cycle4"/>
    <dgm:cxn modelId="{62358A11-66EB-4FA1-8F06-24AABC62A33D}" type="presParOf" srcId="{936A117C-B40D-4888-8883-8657CDD5D70E}" destId="{B84D9A80-AF15-47C8-94E1-C969410E957D}" srcOrd="3" destOrd="0" presId="urn:microsoft.com/office/officeart/2005/8/layout/cycle4"/>
    <dgm:cxn modelId="{8D945850-24C2-4178-9491-136807C90955}" type="presParOf" srcId="{B84D9A80-AF15-47C8-94E1-C969410E957D}" destId="{7D6C081B-56A5-4275-8C00-4182F9C1ACA3}" srcOrd="0" destOrd="0" presId="urn:microsoft.com/office/officeart/2005/8/layout/cycle4"/>
    <dgm:cxn modelId="{682EF97E-A6D4-45F0-8605-4B0A0F11E6F7}" type="presParOf" srcId="{B84D9A80-AF15-47C8-94E1-C969410E957D}" destId="{F6A8D497-C279-42B0-99DB-D46D5F9D0CC3}" srcOrd="1" destOrd="0" presId="urn:microsoft.com/office/officeart/2005/8/layout/cycle4"/>
    <dgm:cxn modelId="{FB4EF666-7947-4EC3-AE0A-C37565E0D202}" type="presParOf" srcId="{936A117C-B40D-4888-8883-8657CDD5D70E}" destId="{A724F87B-3C06-4B2C-B9F6-BCDAB672FACB}" srcOrd="4" destOrd="0" presId="urn:microsoft.com/office/officeart/2005/8/layout/cycle4"/>
    <dgm:cxn modelId="{52C402F0-98F2-4699-975A-693A135DCD91}" type="presParOf" srcId="{52A74466-9B19-434F-B911-9E169C103096}" destId="{37A69B16-F0F6-4456-BBF3-1EBAB80D3615}" srcOrd="1" destOrd="0" presId="urn:microsoft.com/office/officeart/2005/8/layout/cycle4"/>
    <dgm:cxn modelId="{2FC71B1B-A507-4E92-9E74-FEE3B0A45078}" type="presParOf" srcId="{37A69B16-F0F6-4456-BBF3-1EBAB80D3615}" destId="{CAC77D32-7583-448C-BD0B-ACDB3D534E86}" srcOrd="0" destOrd="0" presId="urn:microsoft.com/office/officeart/2005/8/layout/cycle4"/>
    <dgm:cxn modelId="{D5044790-3275-4D4C-9B87-6A6E104D7430}" type="presParOf" srcId="{37A69B16-F0F6-4456-BBF3-1EBAB80D3615}" destId="{4AD3D0AF-3E2B-4FA2-913A-5ED7C23E0DD0}" srcOrd="1" destOrd="0" presId="urn:microsoft.com/office/officeart/2005/8/layout/cycle4"/>
    <dgm:cxn modelId="{9E311841-BA02-4502-B61B-2E54918BFB48}" type="presParOf" srcId="{37A69B16-F0F6-4456-BBF3-1EBAB80D3615}" destId="{F7C0E008-6BB9-499A-A13B-2734034AD3FB}" srcOrd="2" destOrd="0" presId="urn:microsoft.com/office/officeart/2005/8/layout/cycle4"/>
    <dgm:cxn modelId="{ED281DD4-34BD-4381-AF36-8E98159489F2}" type="presParOf" srcId="{37A69B16-F0F6-4456-BBF3-1EBAB80D3615}" destId="{23BE27AD-1170-42B0-B506-8AB32A452398}" srcOrd="3" destOrd="0" presId="urn:microsoft.com/office/officeart/2005/8/layout/cycle4"/>
    <dgm:cxn modelId="{4FC458FA-3BAD-4642-A469-EDA80C01295F}" type="presParOf" srcId="{37A69B16-F0F6-4456-BBF3-1EBAB80D3615}" destId="{D2989355-2DFE-443C-9834-57C46EA12B25}" srcOrd="4" destOrd="0" presId="urn:microsoft.com/office/officeart/2005/8/layout/cycle4"/>
    <dgm:cxn modelId="{FB18FA6A-FDA8-4586-927A-5516A4C25D78}" type="presParOf" srcId="{52A74466-9B19-434F-B911-9E169C103096}" destId="{05135FE4-56E2-4FA5-8147-02962E44E248}" srcOrd="2" destOrd="0" presId="urn:microsoft.com/office/officeart/2005/8/layout/cycle4"/>
    <dgm:cxn modelId="{32A91E5E-D5E6-4CBA-B429-80507EB00C57}" type="presParOf" srcId="{52A74466-9B19-434F-B911-9E169C103096}" destId="{CDDAEE08-6316-4975-94FA-C1119596F480}"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990D69-5868-4F72-9145-8A732EF2D219}" type="doc">
      <dgm:prSet loTypeId="urn:microsoft.com/office/officeart/2005/8/layout/cycle4" loCatId="matrix" qsTypeId="urn:microsoft.com/office/officeart/2005/8/quickstyle/simple1" qsCatId="simple" csTypeId="urn:microsoft.com/office/officeart/2005/8/colors/colorful5" csCatId="colorful" phldr="1"/>
      <dgm:spPr/>
      <dgm:t>
        <a:bodyPr/>
        <a:lstStyle/>
        <a:p>
          <a:endParaRPr lang="en-GB"/>
        </a:p>
      </dgm:t>
    </dgm:pt>
    <dgm:pt modelId="{32C6C874-DE96-4C61-95CC-752C15AA4E4C}">
      <dgm:prSet phldrT="[Text]"/>
      <dgm:spPr/>
      <dgm:t>
        <a:bodyPr/>
        <a:lstStyle/>
        <a:p>
          <a:r>
            <a:rPr lang="en-GB" dirty="0" smtClean="0"/>
            <a:t>Physical</a:t>
          </a:r>
          <a:endParaRPr lang="en-GB" dirty="0"/>
        </a:p>
      </dgm:t>
    </dgm:pt>
    <dgm:pt modelId="{2135C434-48A4-4C0B-971A-49143FBDAE18}" type="parTrans" cxnId="{824C65F3-D6D5-44D7-81C4-29A0810FC41D}">
      <dgm:prSet/>
      <dgm:spPr/>
      <dgm:t>
        <a:bodyPr/>
        <a:lstStyle/>
        <a:p>
          <a:endParaRPr lang="en-GB"/>
        </a:p>
      </dgm:t>
    </dgm:pt>
    <dgm:pt modelId="{82A508C1-C64B-4FB2-8A3D-0D0251B8A083}" type="sibTrans" cxnId="{824C65F3-D6D5-44D7-81C4-29A0810FC41D}">
      <dgm:prSet/>
      <dgm:spPr/>
      <dgm:t>
        <a:bodyPr/>
        <a:lstStyle/>
        <a:p>
          <a:endParaRPr lang="en-GB"/>
        </a:p>
      </dgm:t>
    </dgm:pt>
    <dgm:pt modelId="{91D4E168-509B-44FE-AA11-2B25DA8ABB22}">
      <dgm:prSet phldrT="[Text]" custT="1"/>
      <dgm:spPr/>
      <dgm:t>
        <a:bodyPr/>
        <a:lstStyle/>
        <a:p>
          <a:r>
            <a:rPr lang="en-GB" sz="1400" dirty="0" smtClean="0"/>
            <a:t>Frequently tearful</a:t>
          </a:r>
          <a:endParaRPr lang="en-GB" sz="1400" dirty="0"/>
        </a:p>
      </dgm:t>
    </dgm:pt>
    <dgm:pt modelId="{FB0BCDEC-DA4E-43C1-956D-DA549122351C}" type="parTrans" cxnId="{61AE7DD5-49D4-4B5F-B264-897D8CE43B53}">
      <dgm:prSet/>
      <dgm:spPr/>
      <dgm:t>
        <a:bodyPr/>
        <a:lstStyle/>
        <a:p>
          <a:endParaRPr lang="en-GB"/>
        </a:p>
      </dgm:t>
    </dgm:pt>
    <dgm:pt modelId="{C946A477-F9C6-42E8-B213-2D5813DA26C0}" type="sibTrans" cxnId="{61AE7DD5-49D4-4B5F-B264-897D8CE43B53}">
      <dgm:prSet/>
      <dgm:spPr/>
      <dgm:t>
        <a:bodyPr/>
        <a:lstStyle/>
        <a:p>
          <a:endParaRPr lang="en-GB"/>
        </a:p>
      </dgm:t>
    </dgm:pt>
    <dgm:pt modelId="{5E482FE4-BAB6-462D-9103-AE7B644A614A}">
      <dgm:prSet phldrT="[Text]"/>
      <dgm:spPr/>
      <dgm:t>
        <a:bodyPr/>
        <a:lstStyle/>
        <a:p>
          <a:r>
            <a:rPr lang="en-GB" dirty="0" smtClean="0"/>
            <a:t>Emotional</a:t>
          </a:r>
          <a:endParaRPr lang="en-GB" dirty="0"/>
        </a:p>
      </dgm:t>
    </dgm:pt>
    <dgm:pt modelId="{801ACCE5-3DF7-4390-AD8B-61ED4FDF543A}" type="parTrans" cxnId="{289C8389-2BF7-4E1C-B45D-8F283033FD37}">
      <dgm:prSet/>
      <dgm:spPr/>
      <dgm:t>
        <a:bodyPr/>
        <a:lstStyle/>
        <a:p>
          <a:endParaRPr lang="en-GB"/>
        </a:p>
      </dgm:t>
    </dgm:pt>
    <dgm:pt modelId="{01BBFC27-B2BF-4402-8AD3-3FBE63D5102D}" type="sibTrans" cxnId="{289C8389-2BF7-4E1C-B45D-8F283033FD37}">
      <dgm:prSet/>
      <dgm:spPr/>
      <dgm:t>
        <a:bodyPr/>
        <a:lstStyle/>
        <a:p>
          <a:endParaRPr lang="en-GB"/>
        </a:p>
      </dgm:t>
    </dgm:pt>
    <dgm:pt modelId="{B9FCFD64-13EE-4DC7-877D-D03FB8388D77}">
      <dgm:prSet phldrT="[Text]" custT="1"/>
      <dgm:spPr/>
      <dgm:t>
        <a:bodyPr/>
        <a:lstStyle/>
        <a:p>
          <a:r>
            <a:rPr lang="en-GB" sz="1400" dirty="0" smtClean="0"/>
            <a:t>Frequent sadness or downcast moods</a:t>
          </a:r>
          <a:endParaRPr lang="en-GB" sz="1400" dirty="0"/>
        </a:p>
      </dgm:t>
    </dgm:pt>
    <dgm:pt modelId="{01615B6C-62D9-43F9-B1DC-7C41B075E0DF}" type="parTrans" cxnId="{F9FB8FCC-EF15-4D09-854B-A353BBE9AA92}">
      <dgm:prSet/>
      <dgm:spPr/>
      <dgm:t>
        <a:bodyPr/>
        <a:lstStyle/>
        <a:p>
          <a:endParaRPr lang="en-GB"/>
        </a:p>
      </dgm:t>
    </dgm:pt>
    <dgm:pt modelId="{45CF8301-143B-4BC0-AEB8-063ACC0FEED8}" type="sibTrans" cxnId="{F9FB8FCC-EF15-4D09-854B-A353BBE9AA92}">
      <dgm:prSet/>
      <dgm:spPr/>
      <dgm:t>
        <a:bodyPr/>
        <a:lstStyle/>
        <a:p>
          <a:endParaRPr lang="en-GB"/>
        </a:p>
      </dgm:t>
    </dgm:pt>
    <dgm:pt modelId="{01093BD2-9DAC-4649-B285-7D14C21912B0}">
      <dgm:prSet phldrT="[Text]"/>
      <dgm:spPr/>
      <dgm:t>
        <a:bodyPr/>
        <a:lstStyle/>
        <a:p>
          <a:r>
            <a:rPr lang="en-GB" dirty="0" smtClean="0"/>
            <a:t>Social</a:t>
          </a:r>
          <a:endParaRPr lang="en-GB" dirty="0"/>
        </a:p>
      </dgm:t>
    </dgm:pt>
    <dgm:pt modelId="{6527B29D-61A9-488B-82C1-03AA4F620187}" type="parTrans" cxnId="{9B64817A-DFCF-4765-B508-18DC63E8B33A}">
      <dgm:prSet/>
      <dgm:spPr/>
      <dgm:t>
        <a:bodyPr/>
        <a:lstStyle/>
        <a:p>
          <a:endParaRPr lang="en-GB"/>
        </a:p>
      </dgm:t>
    </dgm:pt>
    <dgm:pt modelId="{4784B663-B04D-41F3-ABB6-E696E48458EE}" type="sibTrans" cxnId="{9B64817A-DFCF-4765-B508-18DC63E8B33A}">
      <dgm:prSet/>
      <dgm:spPr/>
      <dgm:t>
        <a:bodyPr/>
        <a:lstStyle/>
        <a:p>
          <a:endParaRPr lang="en-GB"/>
        </a:p>
      </dgm:t>
    </dgm:pt>
    <dgm:pt modelId="{4D11FB4A-D504-46C7-B84F-61C9A16C58A2}">
      <dgm:prSet phldrT="[Text]" custT="1"/>
      <dgm:spPr/>
      <dgm:t>
        <a:bodyPr/>
        <a:lstStyle/>
        <a:p>
          <a:r>
            <a:rPr lang="en-GB" sz="1400" dirty="0" smtClean="0"/>
            <a:t>Avoidance of interaction</a:t>
          </a:r>
          <a:endParaRPr lang="en-GB" sz="1400" dirty="0"/>
        </a:p>
      </dgm:t>
    </dgm:pt>
    <dgm:pt modelId="{F5DC2F50-F169-40C8-8EEF-3C35E494CFC7}" type="parTrans" cxnId="{1EE9D627-AADC-4CAF-A859-09DA9B6CB2EF}">
      <dgm:prSet/>
      <dgm:spPr/>
      <dgm:t>
        <a:bodyPr/>
        <a:lstStyle/>
        <a:p>
          <a:endParaRPr lang="en-GB"/>
        </a:p>
      </dgm:t>
    </dgm:pt>
    <dgm:pt modelId="{FA19A7E4-006F-49E0-A218-D14002A96AC7}" type="sibTrans" cxnId="{1EE9D627-AADC-4CAF-A859-09DA9B6CB2EF}">
      <dgm:prSet/>
      <dgm:spPr/>
      <dgm:t>
        <a:bodyPr/>
        <a:lstStyle/>
        <a:p>
          <a:endParaRPr lang="en-GB"/>
        </a:p>
      </dgm:t>
    </dgm:pt>
    <dgm:pt modelId="{33786A45-74C5-4998-B3F0-1DFBCF200E5A}">
      <dgm:prSet phldrT="[Text]"/>
      <dgm:spPr/>
      <dgm:t>
        <a:bodyPr/>
        <a:lstStyle/>
        <a:p>
          <a:r>
            <a:rPr lang="en-GB" dirty="0" smtClean="0"/>
            <a:t>Cognitive</a:t>
          </a:r>
          <a:endParaRPr lang="en-GB" dirty="0"/>
        </a:p>
      </dgm:t>
    </dgm:pt>
    <dgm:pt modelId="{8D11ADFB-06F4-496E-AD4F-357AE5229C0A}" type="parTrans" cxnId="{0F08B793-1028-4BBC-B5A6-50B8D17A3281}">
      <dgm:prSet/>
      <dgm:spPr/>
      <dgm:t>
        <a:bodyPr/>
        <a:lstStyle/>
        <a:p>
          <a:endParaRPr lang="en-GB"/>
        </a:p>
      </dgm:t>
    </dgm:pt>
    <dgm:pt modelId="{0A48DDA2-3BD1-4AD4-B7C8-66DBF6039ED3}" type="sibTrans" cxnId="{0F08B793-1028-4BBC-B5A6-50B8D17A3281}">
      <dgm:prSet/>
      <dgm:spPr/>
      <dgm:t>
        <a:bodyPr/>
        <a:lstStyle/>
        <a:p>
          <a:endParaRPr lang="en-GB"/>
        </a:p>
      </dgm:t>
    </dgm:pt>
    <dgm:pt modelId="{301A6604-4B7E-485B-B6D1-DE4F6A9582F1}">
      <dgm:prSet phldrT="[Text]" custT="1"/>
      <dgm:spPr/>
      <dgm:t>
        <a:bodyPr/>
        <a:lstStyle/>
        <a:p>
          <a:r>
            <a:rPr lang="en-GB" sz="1400" dirty="0" smtClean="0"/>
            <a:t>Recurring thoughts about death or suicide</a:t>
          </a:r>
          <a:endParaRPr lang="en-GB" sz="1400" dirty="0"/>
        </a:p>
      </dgm:t>
    </dgm:pt>
    <dgm:pt modelId="{33739578-F99B-4B2C-93AA-568B1507DAAD}" type="parTrans" cxnId="{2096A614-B5D5-4828-81D6-73A2D275E957}">
      <dgm:prSet/>
      <dgm:spPr/>
      <dgm:t>
        <a:bodyPr/>
        <a:lstStyle/>
        <a:p>
          <a:endParaRPr lang="en-GB"/>
        </a:p>
      </dgm:t>
    </dgm:pt>
    <dgm:pt modelId="{9B401A64-57C4-4E41-B4D7-B4529F1EB1C0}" type="sibTrans" cxnId="{2096A614-B5D5-4828-81D6-73A2D275E957}">
      <dgm:prSet/>
      <dgm:spPr/>
      <dgm:t>
        <a:bodyPr/>
        <a:lstStyle/>
        <a:p>
          <a:endParaRPr lang="en-GB"/>
        </a:p>
      </dgm:t>
    </dgm:pt>
    <dgm:pt modelId="{A64326AC-4AAE-4191-AF5A-7FD048A5E5C5}">
      <dgm:prSet phldrT="[Text]" custT="1"/>
      <dgm:spPr/>
      <dgm:t>
        <a:bodyPr/>
        <a:lstStyle/>
        <a:p>
          <a:r>
            <a:rPr lang="en-GB" sz="1400" dirty="0" smtClean="0"/>
            <a:t>Feelings of hopelessness or worthlessness</a:t>
          </a:r>
          <a:endParaRPr lang="en-GB" sz="1400" dirty="0"/>
        </a:p>
      </dgm:t>
    </dgm:pt>
    <dgm:pt modelId="{C2C80824-A70E-4CDF-B8D7-ADF5046A717E}" type="parTrans" cxnId="{4F097E42-FD5E-4300-829F-12F0BA6DDEEC}">
      <dgm:prSet/>
      <dgm:spPr/>
      <dgm:t>
        <a:bodyPr/>
        <a:lstStyle/>
        <a:p>
          <a:endParaRPr lang="en-GB"/>
        </a:p>
      </dgm:t>
    </dgm:pt>
    <dgm:pt modelId="{543E2270-4594-4764-BA12-5ACDB72501DB}" type="sibTrans" cxnId="{4F097E42-FD5E-4300-829F-12F0BA6DDEEC}">
      <dgm:prSet/>
      <dgm:spPr/>
      <dgm:t>
        <a:bodyPr/>
        <a:lstStyle/>
        <a:p>
          <a:endParaRPr lang="en-GB"/>
        </a:p>
      </dgm:t>
    </dgm:pt>
    <dgm:pt modelId="{B6EE2083-AE72-483D-BABC-D5C5B6B93548}">
      <dgm:prSet phldrT="[Text]" custT="1"/>
      <dgm:spPr/>
      <dgm:t>
        <a:bodyPr/>
        <a:lstStyle/>
        <a:p>
          <a:r>
            <a:rPr lang="en-GB" sz="1400" dirty="0" smtClean="0"/>
            <a:t>Guilt</a:t>
          </a:r>
          <a:endParaRPr lang="en-GB" sz="1400" dirty="0"/>
        </a:p>
      </dgm:t>
    </dgm:pt>
    <dgm:pt modelId="{B0E75A25-B412-4C3D-A53B-D4A5BDB151AE}" type="parTrans" cxnId="{0E5B4097-6EF8-460B-94B4-7678FAE620F4}">
      <dgm:prSet/>
      <dgm:spPr/>
      <dgm:t>
        <a:bodyPr/>
        <a:lstStyle/>
        <a:p>
          <a:endParaRPr lang="en-GB"/>
        </a:p>
      </dgm:t>
    </dgm:pt>
    <dgm:pt modelId="{A745535A-E19A-433A-BA45-4CC23F2D657D}" type="sibTrans" cxnId="{0E5B4097-6EF8-460B-94B4-7678FAE620F4}">
      <dgm:prSet/>
      <dgm:spPr/>
      <dgm:t>
        <a:bodyPr/>
        <a:lstStyle/>
        <a:p>
          <a:endParaRPr lang="en-GB"/>
        </a:p>
      </dgm:t>
    </dgm:pt>
    <dgm:pt modelId="{377728C5-33B3-459B-BEF8-77B9F0A5CC85}">
      <dgm:prSet phldrT="[Text]" custT="1"/>
      <dgm:spPr/>
      <dgm:t>
        <a:bodyPr/>
        <a:lstStyle/>
        <a:p>
          <a:endParaRPr lang="en-GB" sz="1400" dirty="0"/>
        </a:p>
      </dgm:t>
    </dgm:pt>
    <dgm:pt modelId="{A8BAF500-8454-4A12-B524-60E921208C4A}" type="parTrans" cxnId="{BA56C4B4-6D24-488E-8911-7DE986B7F421}">
      <dgm:prSet/>
      <dgm:spPr/>
      <dgm:t>
        <a:bodyPr/>
        <a:lstStyle/>
        <a:p>
          <a:endParaRPr lang="en-GB"/>
        </a:p>
      </dgm:t>
    </dgm:pt>
    <dgm:pt modelId="{D5D3FD74-8799-4E5F-8B6B-2BCEBD318641}" type="sibTrans" cxnId="{BA56C4B4-6D24-488E-8911-7DE986B7F421}">
      <dgm:prSet/>
      <dgm:spPr/>
      <dgm:t>
        <a:bodyPr/>
        <a:lstStyle/>
        <a:p>
          <a:endParaRPr lang="en-GB"/>
        </a:p>
      </dgm:t>
    </dgm:pt>
    <dgm:pt modelId="{7543DEA3-5801-4257-8827-797B8C882529}">
      <dgm:prSet phldrT="[Text]" custT="1"/>
      <dgm:spPr/>
      <dgm:t>
        <a:bodyPr/>
        <a:lstStyle/>
        <a:p>
          <a:r>
            <a:rPr lang="en-GB" sz="1400" dirty="0" smtClean="0"/>
            <a:t>Loss of energy</a:t>
          </a:r>
          <a:endParaRPr lang="en-GB" sz="1400" dirty="0"/>
        </a:p>
      </dgm:t>
    </dgm:pt>
    <dgm:pt modelId="{5E3916D2-0279-4BA2-8EBE-93F68C052083}" type="parTrans" cxnId="{B4E95A4C-D72F-4F0F-99ED-78B1D7C4EB1B}">
      <dgm:prSet/>
      <dgm:spPr/>
      <dgm:t>
        <a:bodyPr/>
        <a:lstStyle/>
        <a:p>
          <a:endParaRPr lang="en-GB"/>
        </a:p>
      </dgm:t>
    </dgm:pt>
    <dgm:pt modelId="{008F6074-E5A6-4031-9943-184F8C650582}" type="sibTrans" cxnId="{B4E95A4C-D72F-4F0F-99ED-78B1D7C4EB1B}">
      <dgm:prSet/>
      <dgm:spPr/>
      <dgm:t>
        <a:bodyPr/>
        <a:lstStyle/>
        <a:p>
          <a:endParaRPr lang="en-GB"/>
        </a:p>
      </dgm:t>
    </dgm:pt>
    <dgm:pt modelId="{EAB561EC-3DF4-4795-99EF-9F142D6C727F}">
      <dgm:prSet phldrT="[Text]" custT="1"/>
      <dgm:spPr/>
      <dgm:t>
        <a:bodyPr/>
        <a:lstStyle/>
        <a:p>
          <a:r>
            <a:rPr lang="en-GB" sz="1400" dirty="0" smtClean="0"/>
            <a:t>Restless / fidgeting</a:t>
          </a:r>
          <a:endParaRPr lang="en-GB" sz="1400" dirty="0"/>
        </a:p>
      </dgm:t>
    </dgm:pt>
    <dgm:pt modelId="{295E70E7-A671-4D15-B1C8-9C90FB2E6B60}" type="parTrans" cxnId="{3BA1069E-0C8A-42F7-BBDB-782B7BDF54B1}">
      <dgm:prSet/>
      <dgm:spPr/>
      <dgm:t>
        <a:bodyPr/>
        <a:lstStyle/>
        <a:p>
          <a:endParaRPr lang="en-GB"/>
        </a:p>
      </dgm:t>
    </dgm:pt>
    <dgm:pt modelId="{F808CD8F-11B6-439E-8D7B-E9C1A6666812}" type="sibTrans" cxnId="{3BA1069E-0C8A-42F7-BBDB-782B7BDF54B1}">
      <dgm:prSet/>
      <dgm:spPr/>
      <dgm:t>
        <a:bodyPr/>
        <a:lstStyle/>
        <a:p>
          <a:endParaRPr lang="en-GB"/>
        </a:p>
      </dgm:t>
    </dgm:pt>
    <dgm:pt modelId="{EC136D87-BC28-41BB-9F7F-1C4BB36A770C}">
      <dgm:prSet phldrT="[Text]" custT="1"/>
      <dgm:spPr/>
      <dgm:t>
        <a:bodyPr/>
        <a:lstStyle/>
        <a:p>
          <a:r>
            <a:rPr lang="en-GB" sz="1400" dirty="0" smtClean="0"/>
            <a:t>Appetite change weight loss</a:t>
          </a:r>
          <a:endParaRPr lang="en-GB" sz="1400" dirty="0"/>
        </a:p>
      </dgm:t>
    </dgm:pt>
    <dgm:pt modelId="{6AD2D913-0E71-4D88-9458-6A4621ECA6B0}" type="parTrans" cxnId="{20C36E08-F862-42B9-8BA2-7FD926F1C03E}">
      <dgm:prSet/>
      <dgm:spPr/>
      <dgm:t>
        <a:bodyPr/>
        <a:lstStyle/>
        <a:p>
          <a:endParaRPr lang="en-GB"/>
        </a:p>
      </dgm:t>
    </dgm:pt>
    <dgm:pt modelId="{26023C8E-918F-44C9-AC9C-DD11C50FD47A}" type="sibTrans" cxnId="{20C36E08-F862-42B9-8BA2-7FD926F1C03E}">
      <dgm:prSet/>
      <dgm:spPr/>
      <dgm:t>
        <a:bodyPr/>
        <a:lstStyle/>
        <a:p>
          <a:endParaRPr lang="en-GB"/>
        </a:p>
      </dgm:t>
    </dgm:pt>
    <dgm:pt modelId="{393AD09C-3F94-4191-BE4B-F4CCFA558D47}">
      <dgm:prSet phldrT="[Text]" custT="1"/>
      <dgm:spPr/>
      <dgm:t>
        <a:bodyPr/>
        <a:lstStyle/>
        <a:p>
          <a:r>
            <a:rPr lang="en-GB" sz="1400" dirty="0" smtClean="0"/>
            <a:t>Disturbed sleep</a:t>
          </a:r>
          <a:endParaRPr lang="en-GB" sz="1400" dirty="0"/>
        </a:p>
      </dgm:t>
    </dgm:pt>
    <dgm:pt modelId="{2EFD43D6-70E8-433C-9B9D-56169CF35FB2}" type="parTrans" cxnId="{E614A024-FB5F-40A1-B299-BB23C449A9DD}">
      <dgm:prSet/>
      <dgm:spPr/>
      <dgm:t>
        <a:bodyPr/>
        <a:lstStyle/>
        <a:p>
          <a:endParaRPr lang="en-GB"/>
        </a:p>
      </dgm:t>
    </dgm:pt>
    <dgm:pt modelId="{0852BC51-ED34-4DF5-9A5B-3302D8646C08}" type="sibTrans" cxnId="{E614A024-FB5F-40A1-B299-BB23C449A9DD}">
      <dgm:prSet/>
      <dgm:spPr/>
      <dgm:t>
        <a:bodyPr/>
        <a:lstStyle/>
        <a:p>
          <a:endParaRPr lang="en-GB"/>
        </a:p>
      </dgm:t>
    </dgm:pt>
    <dgm:pt modelId="{BCB8E271-1674-4532-9112-9BA24B02C053}">
      <dgm:prSet phldrT="[Text]" custT="1"/>
      <dgm:spPr/>
      <dgm:t>
        <a:bodyPr/>
        <a:lstStyle/>
        <a:p>
          <a:r>
            <a:rPr lang="en-GB" sz="1400" dirty="0" smtClean="0"/>
            <a:t>Helplessness</a:t>
          </a:r>
          <a:endParaRPr lang="en-GB" sz="1400" dirty="0"/>
        </a:p>
      </dgm:t>
    </dgm:pt>
    <dgm:pt modelId="{49CB4CB3-65EE-4F6D-B445-9DCA5D856C42}" type="parTrans" cxnId="{C649AFE0-008E-49BD-BED6-DF646C60F842}">
      <dgm:prSet/>
      <dgm:spPr/>
      <dgm:t>
        <a:bodyPr/>
        <a:lstStyle/>
        <a:p>
          <a:endParaRPr lang="en-GB"/>
        </a:p>
      </dgm:t>
    </dgm:pt>
    <dgm:pt modelId="{7E3AC180-A329-4433-AFC6-CEF00B771B18}" type="sibTrans" cxnId="{C649AFE0-008E-49BD-BED6-DF646C60F842}">
      <dgm:prSet/>
      <dgm:spPr/>
      <dgm:t>
        <a:bodyPr/>
        <a:lstStyle/>
        <a:p>
          <a:endParaRPr lang="en-GB"/>
        </a:p>
      </dgm:t>
    </dgm:pt>
    <dgm:pt modelId="{F05EFF09-B3EF-4C8A-A6CE-EBB9357092A8}">
      <dgm:prSet phldrT="[Text]" custT="1"/>
      <dgm:spPr/>
      <dgm:t>
        <a:bodyPr/>
        <a:lstStyle/>
        <a:p>
          <a:r>
            <a:rPr lang="en-GB" sz="1400" dirty="0" smtClean="0"/>
            <a:t>Difficulty in decision making</a:t>
          </a:r>
          <a:endParaRPr lang="en-GB" sz="1400" dirty="0"/>
        </a:p>
      </dgm:t>
    </dgm:pt>
    <dgm:pt modelId="{C1C41ACE-8238-4FEA-8F55-343490302818}" type="parTrans" cxnId="{BA6C496C-7ADB-4121-997B-693A4A4277E3}">
      <dgm:prSet/>
      <dgm:spPr/>
      <dgm:t>
        <a:bodyPr/>
        <a:lstStyle/>
        <a:p>
          <a:endParaRPr lang="en-GB"/>
        </a:p>
      </dgm:t>
    </dgm:pt>
    <dgm:pt modelId="{C57D93B3-3749-41A3-A7AF-A100CB44092C}" type="sibTrans" cxnId="{BA6C496C-7ADB-4121-997B-693A4A4277E3}">
      <dgm:prSet/>
      <dgm:spPr/>
      <dgm:t>
        <a:bodyPr/>
        <a:lstStyle/>
        <a:p>
          <a:endParaRPr lang="en-GB"/>
        </a:p>
      </dgm:t>
    </dgm:pt>
    <dgm:pt modelId="{B505150F-8E52-4618-A2A0-1C3733D20004}">
      <dgm:prSet phldrT="[Text]" custT="1"/>
      <dgm:spPr/>
      <dgm:t>
        <a:bodyPr/>
        <a:lstStyle/>
        <a:p>
          <a:r>
            <a:rPr lang="en-GB" sz="1400" dirty="0" smtClean="0"/>
            <a:t>Lack of motivation</a:t>
          </a:r>
          <a:endParaRPr lang="en-GB" sz="1400" dirty="0"/>
        </a:p>
      </dgm:t>
    </dgm:pt>
    <dgm:pt modelId="{C0EA1D5D-A31C-4171-A498-37A9A40BF596}" type="parTrans" cxnId="{A4FCAE5B-869C-4D63-8D9C-90F35B6D0096}">
      <dgm:prSet/>
      <dgm:spPr/>
      <dgm:t>
        <a:bodyPr/>
        <a:lstStyle/>
        <a:p>
          <a:endParaRPr lang="en-GB"/>
        </a:p>
      </dgm:t>
    </dgm:pt>
    <dgm:pt modelId="{0CA494EB-451F-4C2B-B8D9-C426ED6AEA95}" type="sibTrans" cxnId="{A4FCAE5B-869C-4D63-8D9C-90F35B6D0096}">
      <dgm:prSet/>
      <dgm:spPr/>
      <dgm:t>
        <a:bodyPr/>
        <a:lstStyle/>
        <a:p>
          <a:endParaRPr lang="en-GB"/>
        </a:p>
      </dgm:t>
    </dgm:pt>
    <dgm:pt modelId="{9998F8DE-7BAD-41D3-A92F-7C24225E8CC5}">
      <dgm:prSet phldrT="[Text]" custT="1"/>
      <dgm:spPr/>
      <dgm:t>
        <a:bodyPr/>
        <a:lstStyle/>
        <a:p>
          <a:r>
            <a:rPr lang="en-GB" sz="1400" dirty="0" smtClean="0"/>
            <a:t>Difficulty with concentration</a:t>
          </a:r>
          <a:endParaRPr lang="en-GB" sz="1400" dirty="0"/>
        </a:p>
      </dgm:t>
    </dgm:pt>
    <dgm:pt modelId="{F1FC3C5D-A4D6-4533-9A99-497CC220F446}" type="parTrans" cxnId="{C50D0B2F-EC71-445E-B564-C40ABDF9068C}">
      <dgm:prSet/>
      <dgm:spPr/>
      <dgm:t>
        <a:bodyPr/>
        <a:lstStyle/>
        <a:p>
          <a:endParaRPr lang="en-GB"/>
        </a:p>
      </dgm:t>
    </dgm:pt>
    <dgm:pt modelId="{99D00CDF-B0F9-4042-8C15-55678420F6F4}" type="sibTrans" cxnId="{C50D0B2F-EC71-445E-B564-C40ABDF9068C}">
      <dgm:prSet/>
      <dgm:spPr/>
      <dgm:t>
        <a:bodyPr/>
        <a:lstStyle/>
        <a:p>
          <a:endParaRPr lang="en-GB"/>
        </a:p>
      </dgm:t>
    </dgm:pt>
    <dgm:pt modelId="{3F07FB0C-0FC3-4591-A181-93EFE56440E8}">
      <dgm:prSet phldrT="[Text]" custT="1"/>
      <dgm:spPr/>
      <dgm:t>
        <a:bodyPr/>
        <a:lstStyle/>
        <a:p>
          <a:r>
            <a:rPr lang="en-GB" sz="1400" dirty="0" smtClean="0"/>
            <a:t>Diminished interest in pleasurable activities and hobbies</a:t>
          </a:r>
          <a:endParaRPr lang="en-GB" sz="1400" dirty="0"/>
        </a:p>
      </dgm:t>
    </dgm:pt>
    <dgm:pt modelId="{DE7DCDBF-4D28-4C5A-937D-A05DEB9829F8}" type="parTrans" cxnId="{7C05A7A6-3AC2-43C2-A26D-1CD4CDAE4C69}">
      <dgm:prSet/>
      <dgm:spPr/>
      <dgm:t>
        <a:bodyPr/>
        <a:lstStyle/>
        <a:p>
          <a:endParaRPr lang="en-GB"/>
        </a:p>
      </dgm:t>
    </dgm:pt>
    <dgm:pt modelId="{42C59566-040E-4895-B40E-3BF763EA2470}" type="sibTrans" cxnId="{7C05A7A6-3AC2-43C2-A26D-1CD4CDAE4C69}">
      <dgm:prSet/>
      <dgm:spPr/>
      <dgm:t>
        <a:bodyPr/>
        <a:lstStyle/>
        <a:p>
          <a:endParaRPr lang="en-GB"/>
        </a:p>
      </dgm:t>
    </dgm:pt>
    <dgm:pt modelId="{52A74466-9B19-434F-B911-9E169C103096}" type="pres">
      <dgm:prSet presAssocID="{9A990D69-5868-4F72-9145-8A732EF2D219}" presName="cycleMatrixDiagram" presStyleCnt="0">
        <dgm:presLayoutVars>
          <dgm:chMax val="1"/>
          <dgm:dir/>
          <dgm:animLvl val="lvl"/>
          <dgm:resizeHandles val="exact"/>
        </dgm:presLayoutVars>
      </dgm:prSet>
      <dgm:spPr/>
    </dgm:pt>
    <dgm:pt modelId="{936A117C-B40D-4888-8883-8657CDD5D70E}" type="pres">
      <dgm:prSet presAssocID="{9A990D69-5868-4F72-9145-8A732EF2D219}" presName="children" presStyleCnt="0"/>
      <dgm:spPr/>
    </dgm:pt>
    <dgm:pt modelId="{0105A4AF-CBA2-411C-AA6B-092D0441453F}" type="pres">
      <dgm:prSet presAssocID="{9A990D69-5868-4F72-9145-8A732EF2D219}" presName="child1group" presStyleCnt="0"/>
      <dgm:spPr/>
    </dgm:pt>
    <dgm:pt modelId="{60A9FB61-105A-4985-8DA4-DAB4C494DA0D}" type="pres">
      <dgm:prSet presAssocID="{9A990D69-5868-4F72-9145-8A732EF2D219}" presName="child1" presStyleLbl="bgAcc1" presStyleIdx="0" presStyleCnt="4" custScaleX="129648" custScaleY="86500" custLinFactNeighborX="-72300" custLinFactNeighborY="-38759"/>
      <dgm:spPr/>
      <dgm:t>
        <a:bodyPr/>
        <a:lstStyle/>
        <a:p>
          <a:endParaRPr lang="en-GB"/>
        </a:p>
      </dgm:t>
    </dgm:pt>
    <dgm:pt modelId="{7AE621D8-F16F-485B-89E9-426A39F69DD8}" type="pres">
      <dgm:prSet presAssocID="{9A990D69-5868-4F72-9145-8A732EF2D219}" presName="child1Text" presStyleLbl="bgAcc1" presStyleIdx="0" presStyleCnt="4">
        <dgm:presLayoutVars>
          <dgm:bulletEnabled val="1"/>
        </dgm:presLayoutVars>
      </dgm:prSet>
      <dgm:spPr/>
      <dgm:t>
        <a:bodyPr/>
        <a:lstStyle/>
        <a:p>
          <a:endParaRPr lang="en-GB"/>
        </a:p>
      </dgm:t>
    </dgm:pt>
    <dgm:pt modelId="{B971D700-3A3E-4923-A831-D68C8A4B657C}" type="pres">
      <dgm:prSet presAssocID="{9A990D69-5868-4F72-9145-8A732EF2D219}" presName="child2group" presStyleCnt="0"/>
      <dgm:spPr/>
    </dgm:pt>
    <dgm:pt modelId="{4AECE082-0EBD-4C60-8870-80FE695CF99F}" type="pres">
      <dgm:prSet presAssocID="{9A990D69-5868-4F72-9145-8A732EF2D219}" presName="child2" presStyleLbl="bgAcc1" presStyleIdx="1" presStyleCnt="4" custScaleX="119663" custLinFactNeighborX="23457"/>
      <dgm:spPr/>
    </dgm:pt>
    <dgm:pt modelId="{10844E30-B12A-45FF-8646-D5AC3D867046}" type="pres">
      <dgm:prSet presAssocID="{9A990D69-5868-4F72-9145-8A732EF2D219}" presName="child2Text" presStyleLbl="bgAcc1" presStyleIdx="1" presStyleCnt="4">
        <dgm:presLayoutVars>
          <dgm:bulletEnabled val="1"/>
        </dgm:presLayoutVars>
      </dgm:prSet>
      <dgm:spPr/>
    </dgm:pt>
    <dgm:pt modelId="{940ACA4F-1A4E-433C-8594-6AED5A6691B6}" type="pres">
      <dgm:prSet presAssocID="{9A990D69-5868-4F72-9145-8A732EF2D219}" presName="child3group" presStyleCnt="0"/>
      <dgm:spPr/>
    </dgm:pt>
    <dgm:pt modelId="{585944A0-6DB5-446E-9B9F-E3F10F3712A2}" type="pres">
      <dgm:prSet presAssocID="{9A990D69-5868-4F72-9145-8A732EF2D219}" presName="child3" presStyleLbl="bgAcc1" presStyleIdx="2" presStyleCnt="4" custScaleX="134956"/>
      <dgm:spPr/>
      <dgm:t>
        <a:bodyPr/>
        <a:lstStyle/>
        <a:p>
          <a:endParaRPr lang="en-GB"/>
        </a:p>
      </dgm:t>
    </dgm:pt>
    <dgm:pt modelId="{87E076A7-A3AC-4EA5-A1F7-4A65BCAE7D9F}" type="pres">
      <dgm:prSet presAssocID="{9A990D69-5868-4F72-9145-8A732EF2D219}" presName="child3Text" presStyleLbl="bgAcc1" presStyleIdx="2" presStyleCnt="4">
        <dgm:presLayoutVars>
          <dgm:bulletEnabled val="1"/>
        </dgm:presLayoutVars>
      </dgm:prSet>
      <dgm:spPr/>
      <dgm:t>
        <a:bodyPr/>
        <a:lstStyle/>
        <a:p>
          <a:endParaRPr lang="en-GB"/>
        </a:p>
      </dgm:t>
    </dgm:pt>
    <dgm:pt modelId="{B84D9A80-AF15-47C8-94E1-C969410E957D}" type="pres">
      <dgm:prSet presAssocID="{9A990D69-5868-4F72-9145-8A732EF2D219}" presName="child4group" presStyleCnt="0"/>
      <dgm:spPr/>
    </dgm:pt>
    <dgm:pt modelId="{7D6C081B-56A5-4275-8C00-4182F9C1ACA3}" type="pres">
      <dgm:prSet presAssocID="{9A990D69-5868-4F72-9145-8A732EF2D219}" presName="child4" presStyleLbl="bgAcc1" presStyleIdx="3" presStyleCnt="4" custScaleX="142648"/>
      <dgm:spPr/>
      <dgm:t>
        <a:bodyPr/>
        <a:lstStyle/>
        <a:p>
          <a:endParaRPr lang="en-GB"/>
        </a:p>
      </dgm:t>
    </dgm:pt>
    <dgm:pt modelId="{F6A8D497-C279-42B0-99DB-D46D5F9D0CC3}" type="pres">
      <dgm:prSet presAssocID="{9A990D69-5868-4F72-9145-8A732EF2D219}" presName="child4Text" presStyleLbl="bgAcc1" presStyleIdx="3" presStyleCnt="4">
        <dgm:presLayoutVars>
          <dgm:bulletEnabled val="1"/>
        </dgm:presLayoutVars>
      </dgm:prSet>
      <dgm:spPr/>
      <dgm:t>
        <a:bodyPr/>
        <a:lstStyle/>
        <a:p>
          <a:endParaRPr lang="en-GB"/>
        </a:p>
      </dgm:t>
    </dgm:pt>
    <dgm:pt modelId="{A724F87B-3C06-4B2C-B9F6-BCDAB672FACB}" type="pres">
      <dgm:prSet presAssocID="{9A990D69-5868-4F72-9145-8A732EF2D219}" presName="childPlaceholder" presStyleCnt="0"/>
      <dgm:spPr/>
    </dgm:pt>
    <dgm:pt modelId="{37A69B16-F0F6-4456-BBF3-1EBAB80D3615}" type="pres">
      <dgm:prSet presAssocID="{9A990D69-5868-4F72-9145-8A732EF2D219}" presName="circle" presStyleCnt="0"/>
      <dgm:spPr/>
    </dgm:pt>
    <dgm:pt modelId="{CAC77D32-7583-448C-BD0B-ACDB3D534E86}" type="pres">
      <dgm:prSet presAssocID="{9A990D69-5868-4F72-9145-8A732EF2D219}" presName="quadrant1" presStyleLbl="node1" presStyleIdx="0" presStyleCnt="4">
        <dgm:presLayoutVars>
          <dgm:chMax val="1"/>
          <dgm:bulletEnabled val="1"/>
        </dgm:presLayoutVars>
      </dgm:prSet>
      <dgm:spPr/>
    </dgm:pt>
    <dgm:pt modelId="{4AD3D0AF-3E2B-4FA2-913A-5ED7C23E0DD0}" type="pres">
      <dgm:prSet presAssocID="{9A990D69-5868-4F72-9145-8A732EF2D219}" presName="quadrant2" presStyleLbl="node1" presStyleIdx="1" presStyleCnt="4">
        <dgm:presLayoutVars>
          <dgm:chMax val="1"/>
          <dgm:bulletEnabled val="1"/>
        </dgm:presLayoutVars>
      </dgm:prSet>
      <dgm:spPr/>
    </dgm:pt>
    <dgm:pt modelId="{F7C0E008-6BB9-499A-A13B-2734034AD3FB}" type="pres">
      <dgm:prSet presAssocID="{9A990D69-5868-4F72-9145-8A732EF2D219}" presName="quadrant3" presStyleLbl="node1" presStyleIdx="2" presStyleCnt="4">
        <dgm:presLayoutVars>
          <dgm:chMax val="1"/>
          <dgm:bulletEnabled val="1"/>
        </dgm:presLayoutVars>
      </dgm:prSet>
      <dgm:spPr/>
    </dgm:pt>
    <dgm:pt modelId="{23BE27AD-1170-42B0-B506-8AB32A452398}" type="pres">
      <dgm:prSet presAssocID="{9A990D69-5868-4F72-9145-8A732EF2D219}" presName="quadrant4" presStyleLbl="node1" presStyleIdx="3" presStyleCnt="4">
        <dgm:presLayoutVars>
          <dgm:chMax val="1"/>
          <dgm:bulletEnabled val="1"/>
        </dgm:presLayoutVars>
      </dgm:prSet>
      <dgm:spPr/>
    </dgm:pt>
    <dgm:pt modelId="{D2989355-2DFE-443C-9834-57C46EA12B25}" type="pres">
      <dgm:prSet presAssocID="{9A990D69-5868-4F72-9145-8A732EF2D219}" presName="quadrantPlaceholder" presStyleCnt="0"/>
      <dgm:spPr/>
    </dgm:pt>
    <dgm:pt modelId="{05135FE4-56E2-4FA5-8147-02962E44E248}" type="pres">
      <dgm:prSet presAssocID="{9A990D69-5868-4F72-9145-8A732EF2D219}" presName="center1" presStyleLbl="fgShp" presStyleIdx="0" presStyleCnt="2"/>
      <dgm:spPr/>
    </dgm:pt>
    <dgm:pt modelId="{CDDAEE08-6316-4975-94FA-C1119596F480}" type="pres">
      <dgm:prSet presAssocID="{9A990D69-5868-4F72-9145-8A732EF2D219}" presName="center2" presStyleLbl="fgShp" presStyleIdx="1" presStyleCnt="2"/>
      <dgm:spPr/>
    </dgm:pt>
  </dgm:ptLst>
  <dgm:cxnLst>
    <dgm:cxn modelId="{C4C9F5A8-CA37-48E4-AEF4-BA862A654798}" type="presOf" srcId="{EAB561EC-3DF4-4795-99EF-9F142D6C727F}" destId="{7AE621D8-F16F-485B-89E9-426A39F69DD8}" srcOrd="1" destOrd="1" presId="urn:microsoft.com/office/officeart/2005/8/layout/cycle4"/>
    <dgm:cxn modelId="{904E063D-7FA5-4C77-ACC2-836ED1673CB6}" type="presOf" srcId="{01093BD2-9DAC-4649-B285-7D14C21912B0}" destId="{F7C0E008-6BB9-499A-A13B-2734034AD3FB}" srcOrd="0" destOrd="0" presId="urn:microsoft.com/office/officeart/2005/8/layout/cycle4"/>
    <dgm:cxn modelId="{A4FCAE5B-869C-4D63-8D9C-90F35B6D0096}" srcId="{33786A45-74C5-4998-B3F0-1DFBCF200E5A}" destId="{B505150F-8E52-4618-A2A0-1C3733D20004}" srcOrd="2" destOrd="0" parTransId="{C0EA1D5D-A31C-4171-A498-37A9A40BF596}" sibTransId="{0CA494EB-451F-4C2B-B8D9-C426ED6AEA95}"/>
    <dgm:cxn modelId="{7D5DAF55-2919-4591-BE8F-DA09EC496243}" type="presOf" srcId="{9A990D69-5868-4F72-9145-8A732EF2D219}" destId="{52A74466-9B19-434F-B911-9E169C103096}" srcOrd="0" destOrd="0" presId="urn:microsoft.com/office/officeart/2005/8/layout/cycle4"/>
    <dgm:cxn modelId="{C50D0B2F-EC71-445E-B564-C40ABDF9068C}" srcId="{33786A45-74C5-4998-B3F0-1DFBCF200E5A}" destId="{9998F8DE-7BAD-41D3-A92F-7C24225E8CC5}" srcOrd="3" destOrd="0" parTransId="{F1FC3C5D-A4D6-4533-9A99-497CC220F446}" sibTransId="{99D00CDF-B0F9-4042-8C15-55678420F6F4}"/>
    <dgm:cxn modelId="{EFFDC463-3B44-4567-839A-990EA63D5950}" type="presOf" srcId="{A64326AC-4AAE-4191-AF5A-7FD048A5E5C5}" destId="{4AECE082-0EBD-4C60-8870-80FE695CF99F}" srcOrd="0" destOrd="1" presId="urn:microsoft.com/office/officeart/2005/8/layout/cycle4"/>
    <dgm:cxn modelId="{142477B3-8099-4DD2-BDE9-114F3992B1E4}" type="presOf" srcId="{301A6604-4B7E-485B-B6D1-DE4F6A9582F1}" destId="{F6A8D497-C279-42B0-99DB-D46D5F9D0CC3}" srcOrd="1" destOrd="0" presId="urn:microsoft.com/office/officeart/2005/8/layout/cycle4"/>
    <dgm:cxn modelId="{9B64817A-DFCF-4765-B508-18DC63E8B33A}" srcId="{9A990D69-5868-4F72-9145-8A732EF2D219}" destId="{01093BD2-9DAC-4649-B285-7D14C21912B0}" srcOrd="2" destOrd="0" parTransId="{6527B29D-61A9-488B-82C1-03AA4F620187}" sibTransId="{4784B663-B04D-41F3-ABB6-E696E48458EE}"/>
    <dgm:cxn modelId="{0C0A310A-90E2-404E-8586-10497669E930}" type="presOf" srcId="{EC136D87-BC28-41BB-9F7F-1C4BB36A770C}" destId="{7AE621D8-F16F-485B-89E9-426A39F69DD8}" srcOrd="1" destOrd="2" presId="urn:microsoft.com/office/officeart/2005/8/layout/cycle4"/>
    <dgm:cxn modelId="{20C36E08-F862-42B9-8BA2-7FD926F1C03E}" srcId="{32C6C874-DE96-4C61-95CC-752C15AA4E4C}" destId="{EC136D87-BC28-41BB-9F7F-1C4BB36A770C}" srcOrd="2" destOrd="0" parTransId="{6AD2D913-0E71-4D88-9458-6A4621ECA6B0}" sibTransId="{26023C8E-918F-44C9-AC9C-DD11C50FD47A}"/>
    <dgm:cxn modelId="{997FF884-48C2-4D19-AC4A-62DF66316CFA}" type="presOf" srcId="{EC136D87-BC28-41BB-9F7F-1C4BB36A770C}" destId="{60A9FB61-105A-4985-8DA4-DAB4C494DA0D}" srcOrd="0" destOrd="2" presId="urn:microsoft.com/office/officeart/2005/8/layout/cycle4"/>
    <dgm:cxn modelId="{DE4E27B7-29B8-4314-AF50-8EEDF1CC72F1}" type="presOf" srcId="{F05EFF09-B3EF-4C8A-A6CE-EBB9357092A8}" destId="{7D6C081B-56A5-4275-8C00-4182F9C1ACA3}" srcOrd="0" destOrd="1" presId="urn:microsoft.com/office/officeart/2005/8/layout/cycle4"/>
    <dgm:cxn modelId="{E588A6C1-3809-4C32-B66D-C3EE2D4280AF}" type="presOf" srcId="{91D4E168-509B-44FE-AA11-2B25DA8ABB22}" destId="{7AE621D8-F16F-485B-89E9-426A39F69DD8}" srcOrd="1" destOrd="0" presId="urn:microsoft.com/office/officeart/2005/8/layout/cycle4"/>
    <dgm:cxn modelId="{6E412ACF-092E-48CD-BE6F-4687405EA8D5}" type="presOf" srcId="{3F07FB0C-0FC3-4591-A181-93EFE56440E8}" destId="{87E076A7-A3AC-4EA5-A1F7-4A65BCAE7D9F}" srcOrd="1" destOrd="2" presId="urn:microsoft.com/office/officeart/2005/8/layout/cycle4"/>
    <dgm:cxn modelId="{0F08B793-1028-4BBC-B5A6-50B8D17A3281}" srcId="{9A990D69-5868-4F72-9145-8A732EF2D219}" destId="{33786A45-74C5-4998-B3F0-1DFBCF200E5A}" srcOrd="3" destOrd="0" parTransId="{8D11ADFB-06F4-496E-AD4F-357AE5229C0A}" sibTransId="{0A48DDA2-3BD1-4AD4-B7C8-66DBF6039ED3}"/>
    <dgm:cxn modelId="{2029A7B0-5FD6-4511-BFB5-5C89C5AA288E}" type="presOf" srcId="{33786A45-74C5-4998-B3F0-1DFBCF200E5A}" destId="{23BE27AD-1170-42B0-B506-8AB32A452398}" srcOrd="0" destOrd="0" presId="urn:microsoft.com/office/officeart/2005/8/layout/cycle4"/>
    <dgm:cxn modelId="{B4E95A4C-D72F-4F0F-99ED-78B1D7C4EB1B}" srcId="{32C6C874-DE96-4C61-95CC-752C15AA4E4C}" destId="{7543DEA3-5801-4257-8827-797B8C882529}" srcOrd="3" destOrd="0" parTransId="{5E3916D2-0279-4BA2-8EBE-93F68C052083}" sibTransId="{008F6074-E5A6-4031-9943-184F8C650582}"/>
    <dgm:cxn modelId="{824C65F3-D6D5-44D7-81C4-29A0810FC41D}" srcId="{9A990D69-5868-4F72-9145-8A732EF2D219}" destId="{32C6C874-DE96-4C61-95CC-752C15AA4E4C}" srcOrd="0" destOrd="0" parTransId="{2135C434-48A4-4C0B-971A-49143FBDAE18}" sibTransId="{82A508C1-C64B-4FB2-8A3D-0D0251B8A083}"/>
    <dgm:cxn modelId="{3BA1069E-0C8A-42F7-BBDB-782B7BDF54B1}" srcId="{32C6C874-DE96-4C61-95CC-752C15AA4E4C}" destId="{EAB561EC-3DF4-4795-99EF-9F142D6C727F}" srcOrd="1" destOrd="0" parTransId="{295E70E7-A671-4D15-B1C8-9C90FB2E6B60}" sibTransId="{F808CD8F-11B6-439E-8D7B-E9C1A6666812}"/>
    <dgm:cxn modelId="{B2C2756A-6388-4BA8-AD77-EE78787357F1}" type="presOf" srcId="{7543DEA3-5801-4257-8827-797B8C882529}" destId="{7AE621D8-F16F-485B-89E9-426A39F69DD8}" srcOrd="1" destOrd="3" presId="urn:microsoft.com/office/officeart/2005/8/layout/cycle4"/>
    <dgm:cxn modelId="{2096A614-B5D5-4828-81D6-73A2D275E957}" srcId="{33786A45-74C5-4998-B3F0-1DFBCF200E5A}" destId="{301A6604-4B7E-485B-B6D1-DE4F6A9582F1}" srcOrd="0" destOrd="0" parTransId="{33739578-F99B-4B2C-93AA-568B1507DAAD}" sibTransId="{9B401A64-57C4-4E41-B4D7-B4529F1EB1C0}"/>
    <dgm:cxn modelId="{ED4B7B17-53A8-4805-83B1-5D7E8554CCBE}" type="presOf" srcId="{F05EFF09-B3EF-4C8A-A6CE-EBB9357092A8}" destId="{F6A8D497-C279-42B0-99DB-D46D5F9D0CC3}" srcOrd="1" destOrd="1" presId="urn:microsoft.com/office/officeart/2005/8/layout/cycle4"/>
    <dgm:cxn modelId="{F9FB8FCC-EF15-4D09-854B-A353BBE9AA92}" srcId="{5E482FE4-BAB6-462D-9103-AE7B644A614A}" destId="{B9FCFD64-13EE-4DC7-877D-D03FB8388D77}" srcOrd="0" destOrd="0" parTransId="{01615B6C-62D9-43F9-B1DC-7C41B075E0DF}" sibTransId="{45CF8301-143B-4BC0-AEB8-063ACC0FEED8}"/>
    <dgm:cxn modelId="{C105A848-B921-4B5E-8C12-99EB97F7DF12}" type="presOf" srcId="{BCB8E271-1674-4532-9112-9BA24B02C053}" destId="{4AECE082-0EBD-4C60-8870-80FE695CF99F}" srcOrd="0" destOrd="3" presId="urn:microsoft.com/office/officeart/2005/8/layout/cycle4"/>
    <dgm:cxn modelId="{91C3C9E4-C348-4658-854F-5F7E5F5A4231}" type="presOf" srcId="{9998F8DE-7BAD-41D3-A92F-7C24225E8CC5}" destId="{F6A8D497-C279-42B0-99DB-D46D5F9D0CC3}" srcOrd="1" destOrd="3" presId="urn:microsoft.com/office/officeart/2005/8/layout/cycle4"/>
    <dgm:cxn modelId="{E614A024-FB5F-40A1-B299-BB23C449A9DD}" srcId="{32C6C874-DE96-4C61-95CC-752C15AA4E4C}" destId="{393AD09C-3F94-4191-BE4B-F4CCFA558D47}" srcOrd="4" destOrd="0" parTransId="{2EFD43D6-70E8-433C-9B9D-56169CF35FB2}" sibTransId="{0852BC51-ED34-4DF5-9A5B-3302D8646C08}"/>
    <dgm:cxn modelId="{B1054D70-F6DF-4A6D-B5DE-752F3C6A0B21}" type="presOf" srcId="{393AD09C-3F94-4191-BE4B-F4CCFA558D47}" destId="{7AE621D8-F16F-485B-89E9-426A39F69DD8}" srcOrd="1" destOrd="4" presId="urn:microsoft.com/office/officeart/2005/8/layout/cycle4"/>
    <dgm:cxn modelId="{6CB7631E-E9C8-4D5F-9EEE-722B7F5398B0}" type="presOf" srcId="{3F07FB0C-0FC3-4591-A181-93EFE56440E8}" destId="{585944A0-6DB5-446E-9B9F-E3F10F3712A2}" srcOrd="0" destOrd="2" presId="urn:microsoft.com/office/officeart/2005/8/layout/cycle4"/>
    <dgm:cxn modelId="{A8E1B2EA-B5EF-492B-B9E5-5A0FBD4D6FBF}" type="presOf" srcId="{B6EE2083-AE72-483D-BABC-D5C5B6B93548}" destId="{10844E30-B12A-45FF-8646-D5AC3D867046}" srcOrd="1" destOrd="2" presId="urn:microsoft.com/office/officeart/2005/8/layout/cycle4"/>
    <dgm:cxn modelId="{61AE7DD5-49D4-4B5F-B264-897D8CE43B53}" srcId="{32C6C874-DE96-4C61-95CC-752C15AA4E4C}" destId="{91D4E168-509B-44FE-AA11-2B25DA8ABB22}" srcOrd="0" destOrd="0" parTransId="{FB0BCDEC-DA4E-43C1-956D-DA549122351C}" sibTransId="{C946A477-F9C6-42E8-B213-2D5813DA26C0}"/>
    <dgm:cxn modelId="{0E5B4097-6EF8-460B-94B4-7678FAE620F4}" srcId="{5E482FE4-BAB6-462D-9103-AE7B644A614A}" destId="{B6EE2083-AE72-483D-BABC-D5C5B6B93548}" srcOrd="2" destOrd="0" parTransId="{B0E75A25-B412-4C3D-A53B-D4A5BDB151AE}" sibTransId="{A745535A-E19A-433A-BA45-4CC23F2D657D}"/>
    <dgm:cxn modelId="{99C332EC-CD23-4FFE-9F3C-1A3F11C147ED}" type="presOf" srcId="{EAB561EC-3DF4-4795-99EF-9F142D6C727F}" destId="{60A9FB61-105A-4985-8DA4-DAB4C494DA0D}" srcOrd="0" destOrd="1" presId="urn:microsoft.com/office/officeart/2005/8/layout/cycle4"/>
    <dgm:cxn modelId="{327D43CD-636C-4C0C-B987-493093A0E5F7}" type="presOf" srcId="{32C6C874-DE96-4C61-95CC-752C15AA4E4C}" destId="{CAC77D32-7583-448C-BD0B-ACDB3D534E86}" srcOrd="0" destOrd="0" presId="urn:microsoft.com/office/officeart/2005/8/layout/cycle4"/>
    <dgm:cxn modelId="{7C05A7A6-3AC2-43C2-A26D-1CD4CDAE4C69}" srcId="{01093BD2-9DAC-4649-B285-7D14C21912B0}" destId="{3F07FB0C-0FC3-4591-A181-93EFE56440E8}" srcOrd="2" destOrd="0" parTransId="{DE7DCDBF-4D28-4C5A-937D-A05DEB9829F8}" sibTransId="{42C59566-040E-4895-B40E-3BF763EA2470}"/>
    <dgm:cxn modelId="{DE70595D-F85C-4321-BC46-72BC0888D158}" type="presOf" srcId="{5E482FE4-BAB6-462D-9103-AE7B644A614A}" destId="{4AD3D0AF-3E2B-4FA2-913A-5ED7C23E0DD0}" srcOrd="0" destOrd="0" presId="urn:microsoft.com/office/officeart/2005/8/layout/cycle4"/>
    <dgm:cxn modelId="{1BA6994D-C146-4EC6-AE39-5DBC83490556}" type="presOf" srcId="{B505150F-8E52-4618-A2A0-1C3733D20004}" destId="{7D6C081B-56A5-4275-8C00-4182F9C1ACA3}" srcOrd="0" destOrd="2" presId="urn:microsoft.com/office/officeart/2005/8/layout/cycle4"/>
    <dgm:cxn modelId="{281F0720-9EE7-4235-95B1-13AA19DA90B4}" type="presOf" srcId="{B9FCFD64-13EE-4DC7-877D-D03FB8388D77}" destId="{10844E30-B12A-45FF-8646-D5AC3D867046}" srcOrd="1" destOrd="0" presId="urn:microsoft.com/office/officeart/2005/8/layout/cycle4"/>
    <dgm:cxn modelId="{3A13C0E5-5860-4A42-BC69-8C0C3AAEF8BC}" type="presOf" srcId="{B6EE2083-AE72-483D-BABC-D5C5B6B93548}" destId="{4AECE082-0EBD-4C60-8870-80FE695CF99F}" srcOrd="0" destOrd="2" presId="urn:microsoft.com/office/officeart/2005/8/layout/cycle4"/>
    <dgm:cxn modelId="{F2E0D6EF-1937-4551-8DF2-2FC483521E9C}" type="presOf" srcId="{377728C5-33B3-459B-BEF8-77B9F0A5CC85}" destId="{87E076A7-A3AC-4EA5-A1F7-4A65BCAE7D9F}" srcOrd="1" destOrd="0" presId="urn:microsoft.com/office/officeart/2005/8/layout/cycle4"/>
    <dgm:cxn modelId="{B1C109A1-897D-49DD-8F7F-E1AC1F36F47C}" type="presOf" srcId="{393AD09C-3F94-4191-BE4B-F4CCFA558D47}" destId="{60A9FB61-105A-4985-8DA4-DAB4C494DA0D}" srcOrd="0" destOrd="4" presId="urn:microsoft.com/office/officeart/2005/8/layout/cycle4"/>
    <dgm:cxn modelId="{BA6C496C-7ADB-4121-997B-693A4A4277E3}" srcId="{33786A45-74C5-4998-B3F0-1DFBCF200E5A}" destId="{F05EFF09-B3EF-4C8A-A6CE-EBB9357092A8}" srcOrd="1" destOrd="0" parTransId="{C1C41ACE-8238-4FEA-8F55-343490302818}" sibTransId="{C57D93B3-3749-41A3-A7AF-A100CB44092C}"/>
    <dgm:cxn modelId="{C5DB0E4D-CCCA-49C3-A941-3C0D833DF28B}" type="presOf" srcId="{377728C5-33B3-459B-BEF8-77B9F0A5CC85}" destId="{585944A0-6DB5-446E-9B9F-E3F10F3712A2}" srcOrd="0" destOrd="0" presId="urn:microsoft.com/office/officeart/2005/8/layout/cycle4"/>
    <dgm:cxn modelId="{2AFB6C6C-66AA-4343-BCE3-78D979DD3826}" type="presOf" srcId="{B9FCFD64-13EE-4DC7-877D-D03FB8388D77}" destId="{4AECE082-0EBD-4C60-8870-80FE695CF99F}" srcOrd="0" destOrd="0" presId="urn:microsoft.com/office/officeart/2005/8/layout/cycle4"/>
    <dgm:cxn modelId="{71590354-5EBB-453C-8A0B-7C20BD06C320}" type="presOf" srcId="{91D4E168-509B-44FE-AA11-2B25DA8ABB22}" destId="{60A9FB61-105A-4985-8DA4-DAB4C494DA0D}" srcOrd="0" destOrd="0" presId="urn:microsoft.com/office/officeart/2005/8/layout/cycle4"/>
    <dgm:cxn modelId="{C649AFE0-008E-49BD-BED6-DF646C60F842}" srcId="{5E482FE4-BAB6-462D-9103-AE7B644A614A}" destId="{BCB8E271-1674-4532-9112-9BA24B02C053}" srcOrd="3" destOrd="0" parTransId="{49CB4CB3-65EE-4F6D-B445-9DCA5D856C42}" sibTransId="{7E3AC180-A329-4433-AFC6-CEF00B771B18}"/>
    <dgm:cxn modelId="{1DF41D5F-3360-4BC6-9B39-C9854ED663E8}" type="presOf" srcId="{4D11FB4A-D504-46C7-B84F-61C9A16C58A2}" destId="{87E076A7-A3AC-4EA5-A1F7-4A65BCAE7D9F}" srcOrd="1" destOrd="1" presId="urn:microsoft.com/office/officeart/2005/8/layout/cycle4"/>
    <dgm:cxn modelId="{F5562839-C9B7-440D-B306-222FDB66BA14}" type="presOf" srcId="{BCB8E271-1674-4532-9112-9BA24B02C053}" destId="{10844E30-B12A-45FF-8646-D5AC3D867046}" srcOrd="1" destOrd="3" presId="urn:microsoft.com/office/officeart/2005/8/layout/cycle4"/>
    <dgm:cxn modelId="{68CD6339-A9D1-4E8B-BF78-C75B763492A1}" type="presOf" srcId="{B505150F-8E52-4618-A2A0-1C3733D20004}" destId="{F6A8D497-C279-42B0-99DB-D46D5F9D0CC3}" srcOrd="1" destOrd="2" presId="urn:microsoft.com/office/officeart/2005/8/layout/cycle4"/>
    <dgm:cxn modelId="{35639EC8-2D5A-473E-B753-C4D2C31FA7F0}" type="presOf" srcId="{A64326AC-4AAE-4191-AF5A-7FD048A5E5C5}" destId="{10844E30-B12A-45FF-8646-D5AC3D867046}" srcOrd="1" destOrd="1" presId="urn:microsoft.com/office/officeart/2005/8/layout/cycle4"/>
    <dgm:cxn modelId="{4CBC6B1D-8A02-40AF-A417-C52445286CF2}" type="presOf" srcId="{9998F8DE-7BAD-41D3-A92F-7C24225E8CC5}" destId="{7D6C081B-56A5-4275-8C00-4182F9C1ACA3}" srcOrd="0" destOrd="3" presId="urn:microsoft.com/office/officeart/2005/8/layout/cycle4"/>
    <dgm:cxn modelId="{BA56C4B4-6D24-488E-8911-7DE986B7F421}" srcId="{01093BD2-9DAC-4649-B285-7D14C21912B0}" destId="{377728C5-33B3-459B-BEF8-77B9F0A5CC85}" srcOrd="0" destOrd="0" parTransId="{A8BAF500-8454-4A12-B524-60E921208C4A}" sibTransId="{D5D3FD74-8799-4E5F-8B6B-2BCEBD318641}"/>
    <dgm:cxn modelId="{06118CED-9CAE-4CBE-91C2-F4A5F170D70D}" type="presOf" srcId="{7543DEA3-5801-4257-8827-797B8C882529}" destId="{60A9FB61-105A-4985-8DA4-DAB4C494DA0D}" srcOrd="0" destOrd="3" presId="urn:microsoft.com/office/officeart/2005/8/layout/cycle4"/>
    <dgm:cxn modelId="{4F097E42-FD5E-4300-829F-12F0BA6DDEEC}" srcId="{5E482FE4-BAB6-462D-9103-AE7B644A614A}" destId="{A64326AC-4AAE-4191-AF5A-7FD048A5E5C5}" srcOrd="1" destOrd="0" parTransId="{C2C80824-A70E-4CDF-B8D7-ADF5046A717E}" sibTransId="{543E2270-4594-4764-BA12-5ACDB72501DB}"/>
    <dgm:cxn modelId="{1EE9D627-AADC-4CAF-A859-09DA9B6CB2EF}" srcId="{01093BD2-9DAC-4649-B285-7D14C21912B0}" destId="{4D11FB4A-D504-46C7-B84F-61C9A16C58A2}" srcOrd="1" destOrd="0" parTransId="{F5DC2F50-F169-40C8-8EEF-3C35E494CFC7}" sibTransId="{FA19A7E4-006F-49E0-A218-D14002A96AC7}"/>
    <dgm:cxn modelId="{A0D86C53-B847-461A-A1AC-A89C9E8BCEF2}" type="presOf" srcId="{301A6604-4B7E-485B-B6D1-DE4F6A9582F1}" destId="{7D6C081B-56A5-4275-8C00-4182F9C1ACA3}" srcOrd="0" destOrd="0" presId="urn:microsoft.com/office/officeart/2005/8/layout/cycle4"/>
    <dgm:cxn modelId="{4475C0BD-2DFA-4771-A98B-90020B9EF70B}" type="presOf" srcId="{4D11FB4A-D504-46C7-B84F-61C9A16C58A2}" destId="{585944A0-6DB5-446E-9B9F-E3F10F3712A2}" srcOrd="0" destOrd="1" presId="urn:microsoft.com/office/officeart/2005/8/layout/cycle4"/>
    <dgm:cxn modelId="{289C8389-2BF7-4E1C-B45D-8F283033FD37}" srcId="{9A990D69-5868-4F72-9145-8A732EF2D219}" destId="{5E482FE4-BAB6-462D-9103-AE7B644A614A}" srcOrd="1" destOrd="0" parTransId="{801ACCE5-3DF7-4390-AD8B-61ED4FDF543A}" sibTransId="{01BBFC27-B2BF-4402-8AD3-3FBE63D5102D}"/>
    <dgm:cxn modelId="{A4B94E48-A077-419C-A2CC-BE8BC6427214}" type="presParOf" srcId="{52A74466-9B19-434F-B911-9E169C103096}" destId="{936A117C-B40D-4888-8883-8657CDD5D70E}" srcOrd="0" destOrd="0" presId="urn:microsoft.com/office/officeart/2005/8/layout/cycle4"/>
    <dgm:cxn modelId="{D357FBDC-9B11-45AB-AA84-0CE71E15BE7C}" type="presParOf" srcId="{936A117C-B40D-4888-8883-8657CDD5D70E}" destId="{0105A4AF-CBA2-411C-AA6B-092D0441453F}" srcOrd="0" destOrd="0" presId="urn:microsoft.com/office/officeart/2005/8/layout/cycle4"/>
    <dgm:cxn modelId="{56FE42AD-2EAA-453C-BE20-174BDE634D06}" type="presParOf" srcId="{0105A4AF-CBA2-411C-AA6B-092D0441453F}" destId="{60A9FB61-105A-4985-8DA4-DAB4C494DA0D}" srcOrd="0" destOrd="0" presId="urn:microsoft.com/office/officeart/2005/8/layout/cycle4"/>
    <dgm:cxn modelId="{C484A288-0E4A-460C-845B-6678D7FE92D0}" type="presParOf" srcId="{0105A4AF-CBA2-411C-AA6B-092D0441453F}" destId="{7AE621D8-F16F-485B-89E9-426A39F69DD8}" srcOrd="1" destOrd="0" presId="urn:microsoft.com/office/officeart/2005/8/layout/cycle4"/>
    <dgm:cxn modelId="{60B85BF2-4C98-4962-BEC7-FFC27EAEC5A1}" type="presParOf" srcId="{936A117C-B40D-4888-8883-8657CDD5D70E}" destId="{B971D700-3A3E-4923-A831-D68C8A4B657C}" srcOrd="1" destOrd="0" presId="urn:microsoft.com/office/officeart/2005/8/layout/cycle4"/>
    <dgm:cxn modelId="{EA97C9D9-F256-46BC-B9FF-259C953EC614}" type="presParOf" srcId="{B971D700-3A3E-4923-A831-D68C8A4B657C}" destId="{4AECE082-0EBD-4C60-8870-80FE695CF99F}" srcOrd="0" destOrd="0" presId="urn:microsoft.com/office/officeart/2005/8/layout/cycle4"/>
    <dgm:cxn modelId="{E4214841-D9BB-46C6-BCA6-564A40602E9A}" type="presParOf" srcId="{B971D700-3A3E-4923-A831-D68C8A4B657C}" destId="{10844E30-B12A-45FF-8646-D5AC3D867046}" srcOrd="1" destOrd="0" presId="urn:microsoft.com/office/officeart/2005/8/layout/cycle4"/>
    <dgm:cxn modelId="{2A120998-F543-467B-AD1B-8FDB4310E303}" type="presParOf" srcId="{936A117C-B40D-4888-8883-8657CDD5D70E}" destId="{940ACA4F-1A4E-433C-8594-6AED5A6691B6}" srcOrd="2" destOrd="0" presId="urn:microsoft.com/office/officeart/2005/8/layout/cycle4"/>
    <dgm:cxn modelId="{38323381-C843-4D2F-928B-A3E26F57ECB0}" type="presParOf" srcId="{940ACA4F-1A4E-433C-8594-6AED5A6691B6}" destId="{585944A0-6DB5-446E-9B9F-E3F10F3712A2}" srcOrd="0" destOrd="0" presId="urn:microsoft.com/office/officeart/2005/8/layout/cycle4"/>
    <dgm:cxn modelId="{60A40D9B-4F72-4BD5-BB83-5166B4AFEFFD}" type="presParOf" srcId="{940ACA4F-1A4E-433C-8594-6AED5A6691B6}" destId="{87E076A7-A3AC-4EA5-A1F7-4A65BCAE7D9F}" srcOrd="1" destOrd="0" presId="urn:microsoft.com/office/officeart/2005/8/layout/cycle4"/>
    <dgm:cxn modelId="{081F7838-AFB8-4C1B-8D87-F2DCD0D221C7}" type="presParOf" srcId="{936A117C-B40D-4888-8883-8657CDD5D70E}" destId="{B84D9A80-AF15-47C8-94E1-C969410E957D}" srcOrd="3" destOrd="0" presId="urn:microsoft.com/office/officeart/2005/8/layout/cycle4"/>
    <dgm:cxn modelId="{E26F9FA5-4466-49DF-8A0F-A594C6DCA858}" type="presParOf" srcId="{B84D9A80-AF15-47C8-94E1-C969410E957D}" destId="{7D6C081B-56A5-4275-8C00-4182F9C1ACA3}" srcOrd="0" destOrd="0" presId="urn:microsoft.com/office/officeart/2005/8/layout/cycle4"/>
    <dgm:cxn modelId="{4CED33A8-D177-41A9-826B-EC49CE14AA39}" type="presParOf" srcId="{B84D9A80-AF15-47C8-94E1-C969410E957D}" destId="{F6A8D497-C279-42B0-99DB-D46D5F9D0CC3}" srcOrd="1" destOrd="0" presId="urn:microsoft.com/office/officeart/2005/8/layout/cycle4"/>
    <dgm:cxn modelId="{6ACC2AA8-8847-4E1D-ACA4-B53D51AFBDA7}" type="presParOf" srcId="{936A117C-B40D-4888-8883-8657CDD5D70E}" destId="{A724F87B-3C06-4B2C-B9F6-BCDAB672FACB}" srcOrd="4" destOrd="0" presId="urn:microsoft.com/office/officeart/2005/8/layout/cycle4"/>
    <dgm:cxn modelId="{06BA9DB1-7774-4807-90E6-67D613AD1E2E}" type="presParOf" srcId="{52A74466-9B19-434F-B911-9E169C103096}" destId="{37A69B16-F0F6-4456-BBF3-1EBAB80D3615}" srcOrd="1" destOrd="0" presId="urn:microsoft.com/office/officeart/2005/8/layout/cycle4"/>
    <dgm:cxn modelId="{806C54F0-AE29-441C-85F2-F93C4CAD41D5}" type="presParOf" srcId="{37A69B16-F0F6-4456-BBF3-1EBAB80D3615}" destId="{CAC77D32-7583-448C-BD0B-ACDB3D534E86}" srcOrd="0" destOrd="0" presId="urn:microsoft.com/office/officeart/2005/8/layout/cycle4"/>
    <dgm:cxn modelId="{007E1E53-AF23-412A-8A8A-8C57B0F62F38}" type="presParOf" srcId="{37A69B16-F0F6-4456-BBF3-1EBAB80D3615}" destId="{4AD3D0AF-3E2B-4FA2-913A-5ED7C23E0DD0}" srcOrd="1" destOrd="0" presId="urn:microsoft.com/office/officeart/2005/8/layout/cycle4"/>
    <dgm:cxn modelId="{D3D7541D-E90F-4ECB-9E32-B373D0974839}" type="presParOf" srcId="{37A69B16-F0F6-4456-BBF3-1EBAB80D3615}" destId="{F7C0E008-6BB9-499A-A13B-2734034AD3FB}" srcOrd="2" destOrd="0" presId="urn:microsoft.com/office/officeart/2005/8/layout/cycle4"/>
    <dgm:cxn modelId="{E2FAC8B0-6D9C-4426-A95B-06BF57CBA46A}" type="presParOf" srcId="{37A69B16-F0F6-4456-BBF3-1EBAB80D3615}" destId="{23BE27AD-1170-42B0-B506-8AB32A452398}" srcOrd="3" destOrd="0" presId="urn:microsoft.com/office/officeart/2005/8/layout/cycle4"/>
    <dgm:cxn modelId="{9046BDAE-E13E-4C94-8364-B7B55D135A37}" type="presParOf" srcId="{37A69B16-F0F6-4456-BBF3-1EBAB80D3615}" destId="{D2989355-2DFE-443C-9834-57C46EA12B25}" srcOrd="4" destOrd="0" presId="urn:microsoft.com/office/officeart/2005/8/layout/cycle4"/>
    <dgm:cxn modelId="{15BBF5B5-E872-4313-BEFB-727D4EEE336A}" type="presParOf" srcId="{52A74466-9B19-434F-B911-9E169C103096}" destId="{05135FE4-56E2-4FA5-8147-02962E44E248}" srcOrd="2" destOrd="0" presId="urn:microsoft.com/office/officeart/2005/8/layout/cycle4"/>
    <dgm:cxn modelId="{FA7C9A36-DCFC-4919-BAA4-313C71946FC2}" type="presParOf" srcId="{52A74466-9B19-434F-B911-9E169C103096}" destId="{CDDAEE08-6316-4975-94FA-C1119596F480}"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944A0-6DB5-446E-9B9F-E3F10F3712A2}">
      <dsp:nvSpPr>
        <dsp:cNvPr id="0" name=""/>
        <dsp:cNvSpPr/>
      </dsp:nvSpPr>
      <dsp:spPr>
        <a:xfrm>
          <a:off x="4329138" y="3476546"/>
          <a:ext cx="3408460" cy="1636021"/>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endParaRPr lang="en-GB" sz="1400" kern="1200" dirty="0"/>
        </a:p>
        <a:p>
          <a:pPr marL="114300" lvl="1" indent="-114300" algn="l" defTabSz="622300">
            <a:lnSpc>
              <a:spcPct val="90000"/>
            </a:lnSpc>
            <a:spcBef>
              <a:spcPct val="0"/>
            </a:spcBef>
            <a:spcAft>
              <a:spcPct val="15000"/>
            </a:spcAft>
            <a:buChar char="••"/>
          </a:pPr>
          <a:r>
            <a:rPr lang="en-GB" sz="1400" kern="1200" dirty="0" smtClean="0"/>
            <a:t>Never leaving home</a:t>
          </a:r>
          <a:endParaRPr lang="en-GB" sz="1400" kern="1200" dirty="0"/>
        </a:p>
        <a:p>
          <a:pPr marL="114300" lvl="1" indent="-114300" algn="l" defTabSz="622300">
            <a:lnSpc>
              <a:spcPct val="90000"/>
            </a:lnSpc>
            <a:spcBef>
              <a:spcPct val="0"/>
            </a:spcBef>
            <a:spcAft>
              <a:spcPct val="15000"/>
            </a:spcAft>
            <a:buChar char="••"/>
          </a:pPr>
          <a:r>
            <a:rPr lang="en-GB" sz="1400" kern="1200" dirty="0" smtClean="0"/>
            <a:t>Lack of interest in social relationships</a:t>
          </a:r>
          <a:endParaRPr lang="en-GB" sz="1400" kern="1200" dirty="0"/>
        </a:p>
      </dsp:txBody>
      <dsp:txXfrm>
        <a:off x="5387614" y="3921489"/>
        <a:ext cx="2314046" cy="1155140"/>
      </dsp:txXfrm>
    </dsp:sp>
    <dsp:sp modelId="{7D6C081B-56A5-4275-8C00-4182F9C1ACA3}">
      <dsp:nvSpPr>
        <dsp:cNvPr id="0" name=""/>
        <dsp:cNvSpPr/>
      </dsp:nvSpPr>
      <dsp:spPr>
        <a:xfrm>
          <a:off x="111273" y="3476546"/>
          <a:ext cx="3602730" cy="1636021"/>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Confusion</a:t>
          </a:r>
          <a:endParaRPr lang="en-GB" sz="1400" kern="1200" dirty="0"/>
        </a:p>
        <a:p>
          <a:pPr marL="114300" lvl="1" indent="-114300" algn="l" defTabSz="622300">
            <a:lnSpc>
              <a:spcPct val="90000"/>
            </a:lnSpc>
            <a:spcBef>
              <a:spcPct val="0"/>
            </a:spcBef>
            <a:spcAft>
              <a:spcPct val="15000"/>
            </a:spcAft>
            <a:buChar char="••"/>
          </a:pPr>
          <a:r>
            <a:rPr lang="en-GB" sz="1400" kern="1200" dirty="0" smtClean="0"/>
            <a:t>Not oriented in time</a:t>
          </a:r>
          <a:endParaRPr lang="en-GB" sz="1400" kern="1200" dirty="0"/>
        </a:p>
        <a:p>
          <a:pPr marL="114300" lvl="1" indent="-114300" algn="l" defTabSz="622300">
            <a:lnSpc>
              <a:spcPct val="90000"/>
            </a:lnSpc>
            <a:spcBef>
              <a:spcPct val="0"/>
            </a:spcBef>
            <a:spcAft>
              <a:spcPct val="15000"/>
            </a:spcAft>
            <a:buChar char="••"/>
          </a:pPr>
          <a:r>
            <a:rPr lang="en-GB" sz="1400" kern="1200" dirty="0" smtClean="0"/>
            <a:t>Nervousness</a:t>
          </a:r>
          <a:endParaRPr lang="en-GB" sz="1400" kern="1200" dirty="0"/>
        </a:p>
        <a:p>
          <a:pPr marL="114300" lvl="1" indent="-114300" algn="l" defTabSz="622300">
            <a:lnSpc>
              <a:spcPct val="90000"/>
            </a:lnSpc>
            <a:spcBef>
              <a:spcPct val="0"/>
            </a:spcBef>
            <a:spcAft>
              <a:spcPct val="15000"/>
            </a:spcAft>
            <a:buChar char="••"/>
          </a:pPr>
          <a:r>
            <a:rPr lang="en-GB" sz="1400" kern="1200" dirty="0" smtClean="0"/>
            <a:t>Forgetfulness </a:t>
          </a:r>
          <a:endParaRPr lang="en-GB" sz="1400" kern="1200" dirty="0"/>
        </a:p>
      </dsp:txBody>
      <dsp:txXfrm>
        <a:off x="147211" y="3921489"/>
        <a:ext cx="2450035" cy="1155140"/>
      </dsp:txXfrm>
    </dsp:sp>
    <dsp:sp modelId="{4AECE082-0EBD-4C60-8870-80FE695CF99F}">
      <dsp:nvSpPr>
        <dsp:cNvPr id="0" name=""/>
        <dsp:cNvSpPr/>
      </dsp:nvSpPr>
      <dsp:spPr>
        <a:xfrm>
          <a:off x="4337649" y="0"/>
          <a:ext cx="3391437" cy="1636021"/>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Feelings of loneliness</a:t>
          </a:r>
          <a:endParaRPr lang="en-GB" sz="1400" kern="1200" dirty="0"/>
        </a:p>
        <a:p>
          <a:pPr marL="114300" lvl="1" indent="-114300" algn="l" defTabSz="622300">
            <a:lnSpc>
              <a:spcPct val="90000"/>
            </a:lnSpc>
            <a:spcBef>
              <a:spcPct val="0"/>
            </a:spcBef>
            <a:spcAft>
              <a:spcPct val="15000"/>
            </a:spcAft>
            <a:buChar char="••"/>
          </a:pPr>
          <a:r>
            <a:rPr lang="en-GB" sz="1400" kern="1200" dirty="0" smtClean="0"/>
            <a:t>Feelings of sadness</a:t>
          </a:r>
          <a:endParaRPr lang="en-GB" sz="1400" kern="1200" dirty="0"/>
        </a:p>
        <a:p>
          <a:pPr marL="114300" lvl="1" indent="-114300" algn="l" defTabSz="622300">
            <a:lnSpc>
              <a:spcPct val="90000"/>
            </a:lnSpc>
            <a:spcBef>
              <a:spcPct val="0"/>
            </a:spcBef>
            <a:spcAft>
              <a:spcPct val="15000"/>
            </a:spcAft>
            <a:buChar char="••"/>
          </a:pPr>
          <a:r>
            <a:rPr lang="en-GB" sz="1400" kern="1200" dirty="0" smtClean="0"/>
            <a:t>Feelings of despair</a:t>
          </a:r>
          <a:endParaRPr lang="en-GB" sz="1400" kern="1200" dirty="0"/>
        </a:p>
      </dsp:txBody>
      <dsp:txXfrm>
        <a:off x="5391018" y="35938"/>
        <a:ext cx="2302130" cy="1155140"/>
      </dsp:txXfrm>
    </dsp:sp>
    <dsp:sp modelId="{60A9FB61-105A-4985-8DA4-DAB4C494DA0D}">
      <dsp:nvSpPr>
        <dsp:cNvPr id="0" name=""/>
        <dsp:cNvSpPr/>
      </dsp:nvSpPr>
      <dsp:spPr>
        <a:xfrm>
          <a:off x="0" y="0"/>
          <a:ext cx="3274401" cy="1415158"/>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Signs of self-neglect</a:t>
          </a:r>
          <a:endParaRPr lang="en-GB" sz="1400" kern="1200" dirty="0"/>
        </a:p>
        <a:p>
          <a:pPr marL="114300" lvl="1" indent="-114300" algn="l" defTabSz="622300">
            <a:lnSpc>
              <a:spcPct val="90000"/>
            </a:lnSpc>
            <a:spcBef>
              <a:spcPct val="0"/>
            </a:spcBef>
            <a:spcAft>
              <a:spcPct val="15000"/>
            </a:spcAft>
            <a:buChar char="••"/>
          </a:pPr>
          <a:r>
            <a:rPr lang="en-GB" sz="1400" kern="1200" dirty="0" smtClean="0"/>
            <a:t>Unexplained weight loss</a:t>
          </a:r>
          <a:endParaRPr lang="en-GB" sz="1400" kern="1200" dirty="0"/>
        </a:p>
        <a:p>
          <a:pPr marL="114300" lvl="1" indent="-114300" algn="l" defTabSz="622300">
            <a:lnSpc>
              <a:spcPct val="90000"/>
            </a:lnSpc>
            <a:spcBef>
              <a:spcPct val="0"/>
            </a:spcBef>
            <a:spcAft>
              <a:spcPct val="15000"/>
            </a:spcAft>
            <a:buChar char="••"/>
          </a:pPr>
          <a:r>
            <a:rPr lang="en-GB" sz="1400" kern="1200" dirty="0" smtClean="0"/>
            <a:t>Poor self-care</a:t>
          </a:r>
          <a:endParaRPr lang="en-GB" sz="1400" kern="1200" dirty="0"/>
        </a:p>
        <a:p>
          <a:pPr marL="114300" lvl="1" indent="-114300" algn="l" defTabSz="622300">
            <a:lnSpc>
              <a:spcPct val="90000"/>
            </a:lnSpc>
            <a:spcBef>
              <a:spcPct val="0"/>
            </a:spcBef>
            <a:spcAft>
              <a:spcPct val="15000"/>
            </a:spcAft>
            <a:buChar char="••"/>
          </a:pPr>
          <a:r>
            <a:rPr lang="en-GB" sz="1400" kern="1200" dirty="0" smtClean="0"/>
            <a:t>Lethargy</a:t>
          </a:r>
          <a:endParaRPr lang="en-GB" sz="1400" kern="1200" dirty="0"/>
        </a:p>
      </dsp:txBody>
      <dsp:txXfrm>
        <a:off x="31086" y="31086"/>
        <a:ext cx="2229908" cy="999197"/>
      </dsp:txXfrm>
    </dsp:sp>
    <dsp:sp modelId="{CAC77D32-7583-448C-BD0B-ACDB3D534E86}">
      <dsp:nvSpPr>
        <dsp:cNvPr id="0" name=""/>
        <dsp:cNvSpPr/>
      </dsp:nvSpPr>
      <dsp:spPr>
        <a:xfrm>
          <a:off x="1659568" y="291416"/>
          <a:ext cx="2213741" cy="2213741"/>
        </a:xfrm>
        <a:prstGeom prst="pieWedg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GB" sz="2300" kern="1200" dirty="0" smtClean="0"/>
            <a:t>Physical</a:t>
          </a:r>
          <a:endParaRPr lang="en-GB" sz="2300" kern="1200" dirty="0"/>
        </a:p>
      </dsp:txBody>
      <dsp:txXfrm>
        <a:off x="2307958" y="939806"/>
        <a:ext cx="1565351" cy="1565351"/>
      </dsp:txXfrm>
    </dsp:sp>
    <dsp:sp modelId="{4AD3D0AF-3E2B-4FA2-913A-5ED7C23E0DD0}">
      <dsp:nvSpPr>
        <dsp:cNvPr id="0" name=""/>
        <dsp:cNvSpPr/>
      </dsp:nvSpPr>
      <dsp:spPr>
        <a:xfrm rot="5400000">
          <a:off x="3975561" y="291416"/>
          <a:ext cx="2213741" cy="2213741"/>
        </a:xfrm>
        <a:prstGeom prst="pieWedge">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GB" sz="2300" kern="1200" dirty="0" smtClean="0"/>
            <a:t>Emotional</a:t>
          </a:r>
          <a:endParaRPr lang="en-GB" sz="2300" kern="1200" dirty="0"/>
        </a:p>
      </dsp:txBody>
      <dsp:txXfrm rot="-5400000">
        <a:off x="3975561" y="939806"/>
        <a:ext cx="1565351" cy="1565351"/>
      </dsp:txXfrm>
    </dsp:sp>
    <dsp:sp modelId="{F7C0E008-6BB9-499A-A13B-2734034AD3FB}">
      <dsp:nvSpPr>
        <dsp:cNvPr id="0" name=""/>
        <dsp:cNvSpPr/>
      </dsp:nvSpPr>
      <dsp:spPr>
        <a:xfrm rot="10800000">
          <a:off x="3975561" y="2607409"/>
          <a:ext cx="2213741" cy="2213741"/>
        </a:xfrm>
        <a:prstGeom prst="pieWedge">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GB" sz="2300" kern="1200" dirty="0" smtClean="0"/>
            <a:t>Social</a:t>
          </a:r>
          <a:endParaRPr lang="en-GB" sz="2300" kern="1200" dirty="0"/>
        </a:p>
      </dsp:txBody>
      <dsp:txXfrm rot="10800000">
        <a:off x="3975561" y="2607409"/>
        <a:ext cx="1565351" cy="1565351"/>
      </dsp:txXfrm>
    </dsp:sp>
    <dsp:sp modelId="{23BE27AD-1170-42B0-B506-8AB32A452398}">
      <dsp:nvSpPr>
        <dsp:cNvPr id="0" name=""/>
        <dsp:cNvSpPr/>
      </dsp:nvSpPr>
      <dsp:spPr>
        <a:xfrm rot="16200000">
          <a:off x="1659568" y="2607409"/>
          <a:ext cx="2213741" cy="2213741"/>
        </a:xfrm>
        <a:prstGeom prst="pieWedg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GB" sz="2300" kern="1200" dirty="0" smtClean="0"/>
            <a:t>Cognitive</a:t>
          </a:r>
          <a:endParaRPr lang="en-GB" sz="2300" kern="1200" dirty="0"/>
        </a:p>
      </dsp:txBody>
      <dsp:txXfrm rot="5400000">
        <a:off x="2307958" y="2607409"/>
        <a:ext cx="1565351" cy="1565351"/>
      </dsp:txXfrm>
    </dsp:sp>
    <dsp:sp modelId="{05135FE4-56E2-4FA5-8147-02962E44E248}">
      <dsp:nvSpPr>
        <dsp:cNvPr id="0" name=""/>
        <dsp:cNvSpPr/>
      </dsp:nvSpPr>
      <dsp:spPr>
        <a:xfrm>
          <a:off x="3542271" y="2096152"/>
          <a:ext cx="764328" cy="664633"/>
        </a:xfrm>
        <a:prstGeom prst="circular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DAEE08-6316-4975-94FA-C1119596F480}">
      <dsp:nvSpPr>
        <dsp:cNvPr id="0" name=""/>
        <dsp:cNvSpPr/>
      </dsp:nvSpPr>
      <dsp:spPr>
        <a:xfrm rot="10800000">
          <a:off x="3542271" y="2351781"/>
          <a:ext cx="764328" cy="664633"/>
        </a:xfrm>
        <a:prstGeom prst="circular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944A0-6DB5-446E-9B9F-E3F10F3712A2}">
      <dsp:nvSpPr>
        <dsp:cNvPr id="0" name=""/>
        <dsp:cNvSpPr/>
      </dsp:nvSpPr>
      <dsp:spPr>
        <a:xfrm>
          <a:off x="4329138" y="3476546"/>
          <a:ext cx="3408460" cy="1636021"/>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endParaRPr lang="en-GB" sz="1400" kern="1200" dirty="0"/>
        </a:p>
        <a:p>
          <a:pPr marL="114300" lvl="1" indent="-114300" algn="l" defTabSz="622300">
            <a:lnSpc>
              <a:spcPct val="90000"/>
            </a:lnSpc>
            <a:spcBef>
              <a:spcPct val="0"/>
            </a:spcBef>
            <a:spcAft>
              <a:spcPct val="15000"/>
            </a:spcAft>
            <a:buChar char="••"/>
          </a:pPr>
          <a:r>
            <a:rPr lang="en-GB" sz="1400" kern="1200" dirty="0" smtClean="0"/>
            <a:t>Avoidance of interaction</a:t>
          </a:r>
          <a:endParaRPr lang="en-GB" sz="1400" kern="1200" dirty="0"/>
        </a:p>
        <a:p>
          <a:pPr marL="114300" lvl="1" indent="-114300" algn="l" defTabSz="622300">
            <a:lnSpc>
              <a:spcPct val="90000"/>
            </a:lnSpc>
            <a:spcBef>
              <a:spcPct val="0"/>
            </a:spcBef>
            <a:spcAft>
              <a:spcPct val="15000"/>
            </a:spcAft>
            <a:buChar char="••"/>
          </a:pPr>
          <a:r>
            <a:rPr lang="en-GB" sz="1400" kern="1200" dirty="0" smtClean="0"/>
            <a:t>Diminished interest in pleasurable activities and hobbies</a:t>
          </a:r>
          <a:endParaRPr lang="en-GB" sz="1400" kern="1200" dirty="0"/>
        </a:p>
      </dsp:txBody>
      <dsp:txXfrm>
        <a:off x="5387614" y="3921489"/>
        <a:ext cx="2314046" cy="1155140"/>
      </dsp:txXfrm>
    </dsp:sp>
    <dsp:sp modelId="{7D6C081B-56A5-4275-8C00-4182F9C1ACA3}">
      <dsp:nvSpPr>
        <dsp:cNvPr id="0" name=""/>
        <dsp:cNvSpPr/>
      </dsp:nvSpPr>
      <dsp:spPr>
        <a:xfrm>
          <a:off x="111273" y="3476546"/>
          <a:ext cx="3602730" cy="1636021"/>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Recurring thoughts about death or suicide</a:t>
          </a:r>
          <a:endParaRPr lang="en-GB" sz="1400" kern="1200" dirty="0"/>
        </a:p>
        <a:p>
          <a:pPr marL="114300" lvl="1" indent="-114300" algn="l" defTabSz="622300">
            <a:lnSpc>
              <a:spcPct val="90000"/>
            </a:lnSpc>
            <a:spcBef>
              <a:spcPct val="0"/>
            </a:spcBef>
            <a:spcAft>
              <a:spcPct val="15000"/>
            </a:spcAft>
            <a:buChar char="••"/>
          </a:pPr>
          <a:r>
            <a:rPr lang="en-GB" sz="1400" kern="1200" dirty="0" smtClean="0"/>
            <a:t>Difficulty in decision making</a:t>
          </a:r>
          <a:endParaRPr lang="en-GB" sz="1400" kern="1200" dirty="0"/>
        </a:p>
        <a:p>
          <a:pPr marL="114300" lvl="1" indent="-114300" algn="l" defTabSz="622300">
            <a:lnSpc>
              <a:spcPct val="90000"/>
            </a:lnSpc>
            <a:spcBef>
              <a:spcPct val="0"/>
            </a:spcBef>
            <a:spcAft>
              <a:spcPct val="15000"/>
            </a:spcAft>
            <a:buChar char="••"/>
          </a:pPr>
          <a:r>
            <a:rPr lang="en-GB" sz="1400" kern="1200" dirty="0" smtClean="0"/>
            <a:t>Lack of motivation</a:t>
          </a:r>
          <a:endParaRPr lang="en-GB" sz="1400" kern="1200" dirty="0"/>
        </a:p>
        <a:p>
          <a:pPr marL="114300" lvl="1" indent="-114300" algn="l" defTabSz="622300">
            <a:lnSpc>
              <a:spcPct val="90000"/>
            </a:lnSpc>
            <a:spcBef>
              <a:spcPct val="0"/>
            </a:spcBef>
            <a:spcAft>
              <a:spcPct val="15000"/>
            </a:spcAft>
            <a:buChar char="••"/>
          </a:pPr>
          <a:r>
            <a:rPr lang="en-GB" sz="1400" kern="1200" dirty="0" smtClean="0"/>
            <a:t>Difficulty with concentration</a:t>
          </a:r>
          <a:endParaRPr lang="en-GB" sz="1400" kern="1200" dirty="0"/>
        </a:p>
      </dsp:txBody>
      <dsp:txXfrm>
        <a:off x="147211" y="3921489"/>
        <a:ext cx="2450035" cy="1155140"/>
      </dsp:txXfrm>
    </dsp:sp>
    <dsp:sp modelId="{4AECE082-0EBD-4C60-8870-80FE695CF99F}">
      <dsp:nvSpPr>
        <dsp:cNvPr id="0" name=""/>
        <dsp:cNvSpPr/>
      </dsp:nvSpPr>
      <dsp:spPr>
        <a:xfrm>
          <a:off x="4826652" y="0"/>
          <a:ext cx="3022219" cy="1636021"/>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Frequent sadness or downcast moods</a:t>
          </a:r>
          <a:endParaRPr lang="en-GB" sz="1400" kern="1200" dirty="0"/>
        </a:p>
        <a:p>
          <a:pPr marL="114300" lvl="1" indent="-114300" algn="l" defTabSz="622300">
            <a:lnSpc>
              <a:spcPct val="90000"/>
            </a:lnSpc>
            <a:spcBef>
              <a:spcPct val="0"/>
            </a:spcBef>
            <a:spcAft>
              <a:spcPct val="15000"/>
            </a:spcAft>
            <a:buChar char="••"/>
          </a:pPr>
          <a:r>
            <a:rPr lang="en-GB" sz="1400" kern="1200" dirty="0" smtClean="0"/>
            <a:t>Feelings of hopelessness or worthlessness</a:t>
          </a:r>
          <a:endParaRPr lang="en-GB" sz="1400" kern="1200" dirty="0"/>
        </a:p>
        <a:p>
          <a:pPr marL="114300" lvl="1" indent="-114300" algn="l" defTabSz="622300">
            <a:lnSpc>
              <a:spcPct val="90000"/>
            </a:lnSpc>
            <a:spcBef>
              <a:spcPct val="0"/>
            </a:spcBef>
            <a:spcAft>
              <a:spcPct val="15000"/>
            </a:spcAft>
            <a:buChar char="••"/>
          </a:pPr>
          <a:r>
            <a:rPr lang="en-GB" sz="1400" kern="1200" dirty="0" smtClean="0"/>
            <a:t>Guilt</a:t>
          </a:r>
          <a:endParaRPr lang="en-GB" sz="1400" kern="1200" dirty="0"/>
        </a:p>
        <a:p>
          <a:pPr marL="114300" lvl="1" indent="-114300" algn="l" defTabSz="622300">
            <a:lnSpc>
              <a:spcPct val="90000"/>
            </a:lnSpc>
            <a:spcBef>
              <a:spcPct val="0"/>
            </a:spcBef>
            <a:spcAft>
              <a:spcPct val="15000"/>
            </a:spcAft>
            <a:buChar char="••"/>
          </a:pPr>
          <a:r>
            <a:rPr lang="en-GB" sz="1400" kern="1200" dirty="0" smtClean="0"/>
            <a:t>Helplessness</a:t>
          </a:r>
          <a:endParaRPr lang="en-GB" sz="1400" kern="1200" dirty="0"/>
        </a:p>
      </dsp:txBody>
      <dsp:txXfrm>
        <a:off x="5769256" y="35938"/>
        <a:ext cx="2043677" cy="1155140"/>
      </dsp:txXfrm>
    </dsp:sp>
    <dsp:sp modelId="{60A9FB61-105A-4985-8DA4-DAB4C494DA0D}">
      <dsp:nvSpPr>
        <dsp:cNvPr id="0" name=""/>
        <dsp:cNvSpPr/>
      </dsp:nvSpPr>
      <dsp:spPr>
        <a:xfrm>
          <a:off x="0" y="0"/>
          <a:ext cx="3274401" cy="1415158"/>
        </a:xfrm>
        <a:prstGeom prst="roundRect">
          <a:avLst>
            <a:gd name="adj" fmla="val 10000"/>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smtClean="0"/>
            <a:t>Frequently tearful</a:t>
          </a:r>
          <a:endParaRPr lang="en-GB" sz="1400" kern="1200" dirty="0"/>
        </a:p>
        <a:p>
          <a:pPr marL="114300" lvl="1" indent="-114300" algn="l" defTabSz="622300">
            <a:lnSpc>
              <a:spcPct val="90000"/>
            </a:lnSpc>
            <a:spcBef>
              <a:spcPct val="0"/>
            </a:spcBef>
            <a:spcAft>
              <a:spcPct val="15000"/>
            </a:spcAft>
            <a:buChar char="••"/>
          </a:pPr>
          <a:r>
            <a:rPr lang="en-GB" sz="1400" kern="1200" dirty="0" smtClean="0"/>
            <a:t>Restless / fidgeting</a:t>
          </a:r>
          <a:endParaRPr lang="en-GB" sz="1400" kern="1200" dirty="0"/>
        </a:p>
        <a:p>
          <a:pPr marL="114300" lvl="1" indent="-114300" algn="l" defTabSz="622300">
            <a:lnSpc>
              <a:spcPct val="90000"/>
            </a:lnSpc>
            <a:spcBef>
              <a:spcPct val="0"/>
            </a:spcBef>
            <a:spcAft>
              <a:spcPct val="15000"/>
            </a:spcAft>
            <a:buChar char="••"/>
          </a:pPr>
          <a:r>
            <a:rPr lang="en-GB" sz="1400" kern="1200" dirty="0" smtClean="0"/>
            <a:t>Appetite change weight loss</a:t>
          </a:r>
          <a:endParaRPr lang="en-GB" sz="1400" kern="1200" dirty="0"/>
        </a:p>
        <a:p>
          <a:pPr marL="114300" lvl="1" indent="-114300" algn="l" defTabSz="622300">
            <a:lnSpc>
              <a:spcPct val="90000"/>
            </a:lnSpc>
            <a:spcBef>
              <a:spcPct val="0"/>
            </a:spcBef>
            <a:spcAft>
              <a:spcPct val="15000"/>
            </a:spcAft>
            <a:buChar char="••"/>
          </a:pPr>
          <a:r>
            <a:rPr lang="en-GB" sz="1400" kern="1200" dirty="0" smtClean="0"/>
            <a:t>Loss of energy</a:t>
          </a:r>
          <a:endParaRPr lang="en-GB" sz="1400" kern="1200" dirty="0"/>
        </a:p>
        <a:p>
          <a:pPr marL="114300" lvl="1" indent="-114300" algn="l" defTabSz="622300">
            <a:lnSpc>
              <a:spcPct val="90000"/>
            </a:lnSpc>
            <a:spcBef>
              <a:spcPct val="0"/>
            </a:spcBef>
            <a:spcAft>
              <a:spcPct val="15000"/>
            </a:spcAft>
            <a:buChar char="••"/>
          </a:pPr>
          <a:r>
            <a:rPr lang="en-GB" sz="1400" kern="1200" dirty="0" smtClean="0"/>
            <a:t>Disturbed sleep</a:t>
          </a:r>
          <a:endParaRPr lang="en-GB" sz="1400" kern="1200" dirty="0"/>
        </a:p>
      </dsp:txBody>
      <dsp:txXfrm>
        <a:off x="31086" y="31086"/>
        <a:ext cx="2229908" cy="999197"/>
      </dsp:txXfrm>
    </dsp:sp>
    <dsp:sp modelId="{CAC77D32-7583-448C-BD0B-ACDB3D534E86}">
      <dsp:nvSpPr>
        <dsp:cNvPr id="0" name=""/>
        <dsp:cNvSpPr/>
      </dsp:nvSpPr>
      <dsp:spPr>
        <a:xfrm>
          <a:off x="1659568" y="291416"/>
          <a:ext cx="2213741" cy="2213741"/>
        </a:xfrm>
        <a:prstGeom prst="pieWedg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GB" sz="2300" kern="1200" dirty="0" smtClean="0"/>
            <a:t>Physical</a:t>
          </a:r>
          <a:endParaRPr lang="en-GB" sz="2300" kern="1200" dirty="0"/>
        </a:p>
      </dsp:txBody>
      <dsp:txXfrm>
        <a:off x="2307958" y="939806"/>
        <a:ext cx="1565351" cy="1565351"/>
      </dsp:txXfrm>
    </dsp:sp>
    <dsp:sp modelId="{4AD3D0AF-3E2B-4FA2-913A-5ED7C23E0DD0}">
      <dsp:nvSpPr>
        <dsp:cNvPr id="0" name=""/>
        <dsp:cNvSpPr/>
      </dsp:nvSpPr>
      <dsp:spPr>
        <a:xfrm rot="5400000">
          <a:off x="3975561" y="291416"/>
          <a:ext cx="2213741" cy="2213741"/>
        </a:xfrm>
        <a:prstGeom prst="pieWedge">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GB" sz="2300" kern="1200" dirty="0" smtClean="0"/>
            <a:t>Emotional</a:t>
          </a:r>
          <a:endParaRPr lang="en-GB" sz="2300" kern="1200" dirty="0"/>
        </a:p>
      </dsp:txBody>
      <dsp:txXfrm rot="-5400000">
        <a:off x="3975561" y="939806"/>
        <a:ext cx="1565351" cy="1565351"/>
      </dsp:txXfrm>
    </dsp:sp>
    <dsp:sp modelId="{F7C0E008-6BB9-499A-A13B-2734034AD3FB}">
      <dsp:nvSpPr>
        <dsp:cNvPr id="0" name=""/>
        <dsp:cNvSpPr/>
      </dsp:nvSpPr>
      <dsp:spPr>
        <a:xfrm rot="10800000">
          <a:off x="3975561" y="2607409"/>
          <a:ext cx="2213741" cy="2213741"/>
        </a:xfrm>
        <a:prstGeom prst="pieWedge">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GB" sz="2300" kern="1200" dirty="0" smtClean="0"/>
            <a:t>Social</a:t>
          </a:r>
          <a:endParaRPr lang="en-GB" sz="2300" kern="1200" dirty="0"/>
        </a:p>
      </dsp:txBody>
      <dsp:txXfrm rot="10800000">
        <a:off x="3975561" y="2607409"/>
        <a:ext cx="1565351" cy="1565351"/>
      </dsp:txXfrm>
    </dsp:sp>
    <dsp:sp modelId="{23BE27AD-1170-42B0-B506-8AB32A452398}">
      <dsp:nvSpPr>
        <dsp:cNvPr id="0" name=""/>
        <dsp:cNvSpPr/>
      </dsp:nvSpPr>
      <dsp:spPr>
        <a:xfrm rot="16200000">
          <a:off x="1659568" y="2607409"/>
          <a:ext cx="2213741" cy="2213741"/>
        </a:xfrm>
        <a:prstGeom prst="pieWedg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lvl="0" algn="ctr" defTabSz="1022350">
            <a:lnSpc>
              <a:spcPct val="90000"/>
            </a:lnSpc>
            <a:spcBef>
              <a:spcPct val="0"/>
            </a:spcBef>
            <a:spcAft>
              <a:spcPct val="35000"/>
            </a:spcAft>
          </a:pPr>
          <a:r>
            <a:rPr lang="en-GB" sz="2300" kern="1200" dirty="0" smtClean="0"/>
            <a:t>Cognitive</a:t>
          </a:r>
          <a:endParaRPr lang="en-GB" sz="2300" kern="1200" dirty="0"/>
        </a:p>
      </dsp:txBody>
      <dsp:txXfrm rot="5400000">
        <a:off x="2307958" y="2607409"/>
        <a:ext cx="1565351" cy="1565351"/>
      </dsp:txXfrm>
    </dsp:sp>
    <dsp:sp modelId="{05135FE4-56E2-4FA5-8147-02962E44E248}">
      <dsp:nvSpPr>
        <dsp:cNvPr id="0" name=""/>
        <dsp:cNvSpPr/>
      </dsp:nvSpPr>
      <dsp:spPr>
        <a:xfrm>
          <a:off x="3542271" y="2096152"/>
          <a:ext cx="764328" cy="664633"/>
        </a:xfrm>
        <a:prstGeom prst="circular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DAEE08-6316-4975-94FA-C1119596F480}">
      <dsp:nvSpPr>
        <dsp:cNvPr id="0" name=""/>
        <dsp:cNvSpPr/>
      </dsp:nvSpPr>
      <dsp:spPr>
        <a:xfrm rot="10800000">
          <a:off x="3542271" y="2351781"/>
          <a:ext cx="764328" cy="664633"/>
        </a:xfrm>
        <a:prstGeom prst="circular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9" y="0"/>
            <a:ext cx="4301543" cy="341064"/>
          </a:xfrm>
          <a:prstGeom prst="rect">
            <a:avLst/>
          </a:prstGeom>
        </p:spPr>
        <p:txBody>
          <a:bodyPr vert="horz" lIns="91440" tIns="45720" rIns="91440" bIns="45720" rtlCol="0"/>
          <a:lstStyle>
            <a:lvl1pPr algn="r">
              <a:defRPr sz="1200"/>
            </a:lvl1pPr>
          </a:lstStyle>
          <a:p>
            <a:fld id="{36F73E14-8119-4C40-9BDE-FCC81A0848F4}" type="datetimeFigureOut">
              <a:rPr lang="en-GB" smtClean="0"/>
              <a:t>21/02/2018</a:t>
            </a:fld>
            <a:endParaRPr lang="en-GB"/>
          </a:p>
        </p:txBody>
      </p:sp>
      <p:sp>
        <p:nvSpPr>
          <p:cNvPr id="4" name="Footer Placeholder 3"/>
          <p:cNvSpPr>
            <a:spLocks noGrp="1"/>
          </p:cNvSpPr>
          <p:nvPr>
            <p:ph type="ftr" sz="quarter" idx="2"/>
          </p:nvPr>
        </p:nvSpPr>
        <p:spPr>
          <a:xfrm>
            <a:off x="1" y="6456612"/>
            <a:ext cx="4301543" cy="3410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9" y="6456612"/>
            <a:ext cx="4301543" cy="341064"/>
          </a:xfrm>
          <a:prstGeom prst="rect">
            <a:avLst/>
          </a:prstGeom>
        </p:spPr>
        <p:txBody>
          <a:bodyPr vert="horz" lIns="91440" tIns="45720" rIns="91440" bIns="45720" rtlCol="0" anchor="b"/>
          <a:lstStyle>
            <a:lvl1pPr algn="r">
              <a:defRPr sz="1200"/>
            </a:lvl1pPr>
          </a:lstStyle>
          <a:p>
            <a:fld id="{8AB28405-F52C-41A7-84F5-6A1EFA6DCB75}" type="slidenum">
              <a:rPr lang="en-GB" smtClean="0"/>
              <a:t>‹#›</a:t>
            </a:fld>
            <a:endParaRPr lang="en-GB"/>
          </a:p>
        </p:txBody>
      </p:sp>
    </p:spTree>
    <p:extLst>
      <p:ext uri="{BB962C8B-B14F-4D97-AF65-F5344CB8AC3E}">
        <p14:creationId xmlns:p14="http://schemas.microsoft.com/office/powerpoint/2010/main" val="3866366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9" y="0"/>
            <a:ext cx="4301543" cy="339884"/>
          </a:xfrm>
          <a:prstGeom prst="rect">
            <a:avLst/>
          </a:prstGeom>
        </p:spPr>
        <p:txBody>
          <a:bodyPr vert="horz" lIns="91440" tIns="45720" rIns="91440" bIns="45720" rtlCol="0"/>
          <a:lstStyle>
            <a:lvl1pPr algn="r">
              <a:defRPr sz="1200"/>
            </a:lvl1pPr>
          </a:lstStyle>
          <a:p>
            <a:fld id="{4BCA3D56-FCE0-4E44-A9FF-599074DCE4C2}" type="datetimeFigureOut">
              <a:rPr lang="en-GB" smtClean="0"/>
              <a:t>21/02/2018</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5" y="3228896"/>
            <a:ext cx="7941310" cy="305895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6456611"/>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9" y="6456611"/>
            <a:ext cx="4301543" cy="339884"/>
          </a:xfrm>
          <a:prstGeom prst="rect">
            <a:avLst/>
          </a:prstGeom>
        </p:spPr>
        <p:txBody>
          <a:bodyPr vert="horz" lIns="91440" tIns="45720" rIns="91440" bIns="45720" rtlCol="0" anchor="b"/>
          <a:lstStyle>
            <a:lvl1pPr algn="r">
              <a:defRPr sz="1200"/>
            </a:lvl1pPr>
          </a:lstStyle>
          <a:p>
            <a:fld id="{4D8BFA35-32D8-4BC3-8FC7-063D5A73EDA5}" type="slidenum">
              <a:rPr lang="en-GB" smtClean="0"/>
              <a:t>‹#›</a:t>
            </a:fld>
            <a:endParaRPr lang="en-GB"/>
          </a:p>
        </p:txBody>
      </p:sp>
    </p:spTree>
    <p:extLst>
      <p:ext uri="{BB962C8B-B14F-4D97-AF65-F5344CB8AC3E}">
        <p14:creationId xmlns:p14="http://schemas.microsoft.com/office/powerpoint/2010/main" val="217929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p:spPr>
        <p:txBody>
          <a:bodyPr/>
          <a:lstStyle/>
          <a:p>
            <a:r>
              <a:rPr lang="en-US" altLang="en-US" b="1" smtClean="0"/>
              <a:t>Lis</a:t>
            </a:r>
          </a:p>
          <a:p>
            <a:r>
              <a:rPr lang="en-US" altLang="en-US" b="1" smtClean="0"/>
              <a:t>SOCIAL ISOLATION </a:t>
            </a:r>
          </a:p>
          <a:p>
            <a:r>
              <a:rPr lang="en-US" altLang="en-US" b="1" smtClean="0"/>
              <a:t>1.  Definition</a:t>
            </a:r>
            <a:endParaRPr lang="en-US" altLang="en-US" smtClean="0"/>
          </a:p>
          <a:p>
            <a:r>
              <a:rPr lang="en-US" altLang="en-US" smtClean="0"/>
              <a:t>Social isolation occurs when an individual is cut off or secluded from social ties and social activities </a:t>
            </a:r>
            <a:endParaRPr lang="en-US" altLang="en-US" b="1" smtClean="0"/>
          </a:p>
          <a:p>
            <a:r>
              <a:rPr lang="en-US" altLang="en-US" b="1" smtClean="0"/>
              <a:t>2.  Why is it important to learn about social isolation?</a:t>
            </a:r>
            <a:endParaRPr lang="en-US" altLang="en-US" smtClean="0"/>
          </a:p>
          <a:p>
            <a:r>
              <a:rPr lang="en-US" altLang="en-US" smtClean="0"/>
              <a:t>	At some point, many older adults will experience social isolation and feelings of loneliness because of changes and losses in their social network. Social isolation or loneliness has many negative consequences on health and mental health.</a:t>
            </a:r>
            <a:endParaRPr lang="en-US" altLang="en-US" b="1" smtClean="0"/>
          </a:p>
        </p:txBody>
      </p:sp>
      <p:sp>
        <p:nvSpPr>
          <p:cNvPr id="28676" name="Slide Number Placeholder 3"/>
          <p:cNvSpPr>
            <a:spLocks noGrp="1"/>
          </p:cNvSpPr>
          <p:nvPr>
            <p:ph type="sldNum" sz="quarter" idx="5"/>
          </p:nvPr>
        </p:nvSpPr>
        <p:spPr>
          <a:noFill/>
        </p:spPr>
        <p:txBody>
          <a:bodyPr/>
          <a:lstStyle>
            <a:lvl1pPr defTabSz="923925" eaLnBrk="0" hangingPunct="0">
              <a:spcBef>
                <a:spcPct val="30000"/>
              </a:spcBef>
              <a:defRPr sz="1200">
                <a:solidFill>
                  <a:schemeClr val="tx1"/>
                </a:solidFill>
                <a:latin typeface="Arial" charset="0"/>
              </a:defRPr>
            </a:lvl1pPr>
            <a:lvl2pPr marL="750888" indent="-288925" defTabSz="923925" eaLnBrk="0" hangingPunct="0">
              <a:spcBef>
                <a:spcPct val="30000"/>
              </a:spcBef>
              <a:defRPr sz="1200">
                <a:solidFill>
                  <a:schemeClr val="tx1"/>
                </a:solidFill>
                <a:latin typeface="Arial" charset="0"/>
              </a:defRPr>
            </a:lvl2pPr>
            <a:lvl3pPr marL="1155700" indent="-231775" defTabSz="923925" eaLnBrk="0" hangingPunct="0">
              <a:spcBef>
                <a:spcPct val="30000"/>
              </a:spcBef>
              <a:defRPr sz="1200">
                <a:solidFill>
                  <a:schemeClr val="tx1"/>
                </a:solidFill>
                <a:latin typeface="Arial" charset="0"/>
              </a:defRPr>
            </a:lvl3pPr>
            <a:lvl4pPr marL="1617663" indent="-231775" defTabSz="923925" eaLnBrk="0" hangingPunct="0">
              <a:spcBef>
                <a:spcPct val="30000"/>
              </a:spcBef>
              <a:defRPr sz="1200">
                <a:solidFill>
                  <a:schemeClr val="tx1"/>
                </a:solidFill>
                <a:latin typeface="Arial" charset="0"/>
              </a:defRPr>
            </a:lvl4pPr>
            <a:lvl5pPr marL="2079625" indent="-230188" defTabSz="923925" eaLnBrk="0" hangingPunct="0">
              <a:spcBef>
                <a:spcPct val="30000"/>
              </a:spcBef>
              <a:defRPr sz="1200">
                <a:solidFill>
                  <a:schemeClr val="tx1"/>
                </a:solidFill>
                <a:latin typeface="Arial" charset="0"/>
              </a:defRPr>
            </a:lvl5pPr>
            <a:lvl6pPr marL="2536825" indent="-230188" defTabSz="923925" eaLnBrk="0" fontAlgn="base" hangingPunct="0">
              <a:spcBef>
                <a:spcPct val="30000"/>
              </a:spcBef>
              <a:spcAft>
                <a:spcPct val="0"/>
              </a:spcAft>
              <a:defRPr sz="1200">
                <a:solidFill>
                  <a:schemeClr val="tx1"/>
                </a:solidFill>
                <a:latin typeface="Arial" charset="0"/>
              </a:defRPr>
            </a:lvl6pPr>
            <a:lvl7pPr marL="2994025" indent="-230188" defTabSz="923925" eaLnBrk="0" fontAlgn="base" hangingPunct="0">
              <a:spcBef>
                <a:spcPct val="30000"/>
              </a:spcBef>
              <a:spcAft>
                <a:spcPct val="0"/>
              </a:spcAft>
              <a:defRPr sz="1200">
                <a:solidFill>
                  <a:schemeClr val="tx1"/>
                </a:solidFill>
                <a:latin typeface="Arial" charset="0"/>
              </a:defRPr>
            </a:lvl7pPr>
            <a:lvl8pPr marL="3451225" indent="-230188" defTabSz="923925" eaLnBrk="0" fontAlgn="base" hangingPunct="0">
              <a:spcBef>
                <a:spcPct val="30000"/>
              </a:spcBef>
              <a:spcAft>
                <a:spcPct val="0"/>
              </a:spcAft>
              <a:defRPr sz="1200">
                <a:solidFill>
                  <a:schemeClr val="tx1"/>
                </a:solidFill>
                <a:latin typeface="Arial" charset="0"/>
              </a:defRPr>
            </a:lvl8pPr>
            <a:lvl9pPr marL="3908425" indent="-230188" defTabSz="923925"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7E024FD-0F24-475C-A028-6E1CA2E04093}" type="slidenum">
              <a:rPr lang="en-US" altLang="en-US"/>
              <a:pPr eaLnBrk="1" hangingPunct="1">
                <a:spcBef>
                  <a:spcPct val="0"/>
                </a:spcBef>
              </a:pPr>
              <a:t>7</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r>
              <a:rPr lang="en-US" altLang="en-US" b="1" smtClean="0"/>
              <a:t>Lis</a:t>
            </a:r>
          </a:p>
          <a:p>
            <a:r>
              <a:rPr lang="en-US" altLang="en-US" b="1" smtClean="0"/>
              <a:t>Consequences/ Impact</a:t>
            </a:r>
            <a:endParaRPr lang="en-US" altLang="en-US" b="1" i="1" smtClean="0"/>
          </a:p>
          <a:p>
            <a:r>
              <a:rPr lang="en-US" altLang="en-US" b="1" i="1" smtClean="0"/>
              <a:t>Physical</a:t>
            </a:r>
            <a:r>
              <a:rPr lang="en-US" altLang="en-US" smtClean="0"/>
              <a:t>: Social isolation has been linked to poor health, alcohol and substance use, and suicidal thoughts. For example, someone who was very active throughout their life and lost all or most social ties in old age may find a lonely life unbearable and abuse alcohol as a way to cope. </a:t>
            </a:r>
            <a:endParaRPr lang="en-US" altLang="en-US" b="1" i="1" smtClean="0"/>
          </a:p>
          <a:p>
            <a:r>
              <a:rPr lang="en-US" altLang="en-US" b="1" i="1" smtClean="0"/>
              <a:t>Emotional:</a:t>
            </a:r>
            <a:r>
              <a:rPr lang="en-US" altLang="en-US" smtClean="0"/>
              <a:t> Socially isolated older adults may feel reduced confidence in themselves, feelings of diminished self-worth, despair, depression, and worthlessness. Social isolation is one of the strongest predictors of depression in later life.</a:t>
            </a:r>
            <a:endParaRPr lang="en-US" altLang="en-US" b="1" i="1" smtClean="0"/>
          </a:p>
          <a:p>
            <a:r>
              <a:rPr lang="en-US" altLang="en-US" b="1" i="1" smtClean="0"/>
              <a:t>Cognitive (mental): </a:t>
            </a:r>
            <a:r>
              <a:rPr lang="en-US" altLang="en-US" smtClean="0"/>
              <a:t>Older adults who are socially isolated may experience a shortened attention span or forgetfulness as they may not see any reason or opportunity to remain aware and alert. </a:t>
            </a:r>
            <a:endParaRPr lang="en-US" altLang="en-US" b="1" smtClean="0"/>
          </a:p>
          <a:p>
            <a:pPr eaLnBrk="1" hangingPunct="1"/>
            <a:endParaRPr lang="en-US" altLang="en-US" smtClean="0"/>
          </a:p>
        </p:txBody>
      </p:sp>
      <p:sp>
        <p:nvSpPr>
          <p:cNvPr id="29700" name="Slide Number Placeholder 3"/>
          <p:cNvSpPr>
            <a:spLocks noGrp="1"/>
          </p:cNvSpPr>
          <p:nvPr>
            <p:ph type="sldNum" sz="quarter" idx="5"/>
          </p:nvPr>
        </p:nvSpPr>
        <p:spPr>
          <a:noFill/>
        </p:spPr>
        <p:txBody>
          <a:bodyPr/>
          <a:lstStyle>
            <a:lvl1pPr defTabSz="923925" eaLnBrk="0" hangingPunct="0">
              <a:spcBef>
                <a:spcPct val="30000"/>
              </a:spcBef>
              <a:defRPr sz="1200">
                <a:solidFill>
                  <a:schemeClr val="tx1"/>
                </a:solidFill>
                <a:latin typeface="Arial" charset="0"/>
              </a:defRPr>
            </a:lvl1pPr>
            <a:lvl2pPr marL="750888" indent="-288925" defTabSz="923925" eaLnBrk="0" hangingPunct="0">
              <a:spcBef>
                <a:spcPct val="30000"/>
              </a:spcBef>
              <a:defRPr sz="1200">
                <a:solidFill>
                  <a:schemeClr val="tx1"/>
                </a:solidFill>
                <a:latin typeface="Arial" charset="0"/>
              </a:defRPr>
            </a:lvl2pPr>
            <a:lvl3pPr marL="1155700" indent="-231775" defTabSz="923925" eaLnBrk="0" hangingPunct="0">
              <a:spcBef>
                <a:spcPct val="30000"/>
              </a:spcBef>
              <a:defRPr sz="1200">
                <a:solidFill>
                  <a:schemeClr val="tx1"/>
                </a:solidFill>
                <a:latin typeface="Arial" charset="0"/>
              </a:defRPr>
            </a:lvl3pPr>
            <a:lvl4pPr marL="1617663" indent="-231775" defTabSz="923925" eaLnBrk="0" hangingPunct="0">
              <a:spcBef>
                <a:spcPct val="30000"/>
              </a:spcBef>
              <a:defRPr sz="1200">
                <a:solidFill>
                  <a:schemeClr val="tx1"/>
                </a:solidFill>
                <a:latin typeface="Arial" charset="0"/>
              </a:defRPr>
            </a:lvl4pPr>
            <a:lvl5pPr marL="2079625" indent="-230188" defTabSz="923925" eaLnBrk="0" hangingPunct="0">
              <a:spcBef>
                <a:spcPct val="30000"/>
              </a:spcBef>
              <a:defRPr sz="1200">
                <a:solidFill>
                  <a:schemeClr val="tx1"/>
                </a:solidFill>
                <a:latin typeface="Arial" charset="0"/>
              </a:defRPr>
            </a:lvl5pPr>
            <a:lvl6pPr marL="2536825" indent="-230188" defTabSz="923925" eaLnBrk="0" fontAlgn="base" hangingPunct="0">
              <a:spcBef>
                <a:spcPct val="30000"/>
              </a:spcBef>
              <a:spcAft>
                <a:spcPct val="0"/>
              </a:spcAft>
              <a:defRPr sz="1200">
                <a:solidFill>
                  <a:schemeClr val="tx1"/>
                </a:solidFill>
                <a:latin typeface="Arial" charset="0"/>
              </a:defRPr>
            </a:lvl6pPr>
            <a:lvl7pPr marL="2994025" indent="-230188" defTabSz="923925" eaLnBrk="0" fontAlgn="base" hangingPunct="0">
              <a:spcBef>
                <a:spcPct val="30000"/>
              </a:spcBef>
              <a:spcAft>
                <a:spcPct val="0"/>
              </a:spcAft>
              <a:defRPr sz="1200">
                <a:solidFill>
                  <a:schemeClr val="tx1"/>
                </a:solidFill>
                <a:latin typeface="Arial" charset="0"/>
              </a:defRPr>
            </a:lvl7pPr>
            <a:lvl8pPr marL="3451225" indent="-230188" defTabSz="923925" eaLnBrk="0" fontAlgn="base" hangingPunct="0">
              <a:spcBef>
                <a:spcPct val="30000"/>
              </a:spcBef>
              <a:spcAft>
                <a:spcPct val="0"/>
              </a:spcAft>
              <a:defRPr sz="1200">
                <a:solidFill>
                  <a:schemeClr val="tx1"/>
                </a:solidFill>
                <a:latin typeface="Arial" charset="0"/>
              </a:defRPr>
            </a:lvl8pPr>
            <a:lvl9pPr marL="3908425" indent="-230188" defTabSz="923925"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AEBF43B-90F0-4E8B-A262-62CD37F468D4}" type="slidenum">
              <a:rPr lang="en-US" altLang="en-US"/>
              <a:pPr eaLnBrk="1" hangingPunct="1">
                <a:spcBef>
                  <a:spcPct val="0"/>
                </a:spcBef>
              </a:pPr>
              <a:t>8</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defTabSz="923925" eaLnBrk="0" hangingPunct="0">
              <a:spcBef>
                <a:spcPct val="30000"/>
              </a:spcBef>
              <a:defRPr sz="1200">
                <a:solidFill>
                  <a:schemeClr val="tx1"/>
                </a:solidFill>
                <a:latin typeface="Arial" charset="0"/>
              </a:defRPr>
            </a:lvl1pPr>
            <a:lvl2pPr marL="750888" indent="-288925" defTabSz="923925" eaLnBrk="0" hangingPunct="0">
              <a:spcBef>
                <a:spcPct val="30000"/>
              </a:spcBef>
              <a:defRPr sz="1200">
                <a:solidFill>
                  <a:schemeClr val="tx1"/>
                </a:solidFill>
                <a:latin typeface="Arial" charset="0"/>
              </a:defRPr>
            </a:lvl2pPr>
            <a:lvl3pPr marL="1155700" indent="-231775" defTabSz="923925" eaLnBrk="0" hangingPunct="0">
              <a:spcBef>
                <a:spcPct val="30000"/>
              </a:spcBef>
              <a:defRPr sz="1200">
                <a:solidFill>
                  <a:schemeClr val="tx1"/>
                </a:solidFill>
                <a:latin typeface="Arial" charset="0"/>
              </a:defRPr>
            </a:lvl3pPr>
            <a:lvl4pPr marL="1617663" indent="-231775" defTabSz="923925" eaLnBrk="0" hangingPunct="0">
              <a:spcBef>
                <a:spcPct val="30000"/>
              </a:spcBef>
              <a:defRPr sz="1200">
                <a:solidFill>
                  <a:schemeClr val="tx1"/>
                </a:solidFill>
                <a:latin typeface="Arial" charset="0"/>
              </a:defRPr>
            </a:lvl4pPr>
            <a:lvl5pPr marL="2079625" indent="-230188" defTabSz="923925" eaLnBrk="0" hangingPunct="0">
              <a:spcBef>
                <a:spcPct val="30000"/>
              </a:spcBef>
              <a:defRPr sz="1200">
                <a:solidFill>
                  <a:schemeClr val="tx1"/>
                </a:solidFill>
                <a:latin typeface="Arial" charset="0"/>
              </a:defRPr>
            </a:lvl5pPr>
            <a:lvl6pPr marL="2536825" indent="-230188" defTabSz="923925" eaLnBrk="0" fontAlgn="base" hangingPunct="0">
              <a:spcBef>
                <a:spcPct val="30000"/>
              </a:spcBef>
              <a:spcAft>
                <a:spcPct val="0"/>
              </a:spcAft>
              <a:defRPr sz="1200">
                <a:solidFill>
                  <a:schemeClr val="tx1"/>
                </a:solidFill>
                <a:latin typeface="Arial" charset="0"/>
              </a:defRPr>
            </a:lvl6pPr>
            <a:lvl7pPr marL="2994025" indent="-230188" defTabSz="923925" eaLnBrk="0" fontAlgn="base" hangingPunct="0">
              <a:spcBef>
                <a:spcPct val="30000"/>
              </a:spcBef>
              <a:spcAft>
                <a:spcPct val="0"/>
              </a:spcAft>
              <a:defRPr sz="1200">
                <a:solidFill>
                  <a:schemeClr val="tx1"/>
                </a:solidFill>
                <a:latin typeface="Arial" charset="0"/>
              </a:defRPr>
            </a:lvl7pPr>
            <a:lvl8pPr marL="3451225" indent="-230188" defTabSz="923925" eaLnBrk="0" fontAlgn="base" hangingPunct="0">
              <a:spcBef>
                <a:spcPct val="30000"/>
              </a:spcBef>
              <a:spcAft>
                <a:spcPct val="0"/>
              </a:spcAft>
              <a:defRPr sz="1200">
                <a:solidFill>
                  <a:schemeClr val="tx1"/>
                </a:solidFill>
                <a:latin typeface="Arial" charset="0"/>
              </a:defRPr>
            </a:lvl8pPr>
            <a:lvl9pPr marL="3908425" indent="-230188" defTabSz="923925"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2C8CD9CC-666E-4A9F-8F06-897C369D215B}" type="slidenum">
              <a:rPr lang="en-US" altLang="en-US"/>
              <a:pPr eaLnBrk="1" hangingPunct="1">
                <a:spcBef>
                  <a:spcPct val="0"/>
                </a:spcBef>
              </a:pPr>
              <a:t>9</a:t>
            </a:fld>
            <a:endParaRPr lang="en-US" alt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r>
              <a:rPr lang="en-US" altLang="en-US" b="1" smtClean="0"/>
              <a:t>Lis</a:t>
            </a:r>
          </a:p>
          <a:p>
            <a:r>
              <a:rPr lang="en-US" altLang="en-US" b="1" smtClean="0"/>
              <a:t>Risk Profiles (What factors increase risk for social isolation?)</a:t>
            </a:r>
            <a:endParaRPr lang="en-US" altLang="en-US" b="1" i="1" smtClean="0"/>
          </a:p>
          <a:p>
            <a:r>
              <a:rPr lang="en-US" altLang="en-US" b="1" i="1" smtClean="0"/>
              <a:t>Physical: </a:t>
            </a:r>
            <a:r>
              <a:rPr lang="en-US" altLang="en-US" smtClean="0"/>
              <a:t>Older adults with disabilities that limit their mobility are more likely to suffer from social isolation due to an inability to participate in usual activities. Also, older adults suffering from chronic illnesses may become socially isolated due to a loss of independence or chronic pain that keeps them homebound, bedridden, or on large dosages of medications. Hearing loss is also a factor that may lead older persons to reduce their participation in social activities and engagement with others. </a:t>
            </a:r>
            <a:endParaRPr lang="en-US" altLang="en-US" b="1" i="1" smtClean="0"/>
          </a:p>
          <a:p>
            <a:endParaRPr lang="en-US" altLang="en-US" b="1" i="1" smtClean="0"/>
          </a:p>
          <a:p>
            <a:pPr eaLnBrk="1" hangingPunct="1"/>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lvl1pPr defTabSz="923925" eaLnBrk="0" hangingPunct="0">
              <a:spcBef>
                <a:spcPct val="30000"/>
              </a:spcBef>
              <a:defRPr sz="1200">
                <a:solidFill>
                  <a:schemeClr val="tx1"/>
                </a:solidFill>
                <a:latin typeface="Arial" charset="0"/>
              </a:defRPr>
            </a:lvl1pPr>
            <a:lvl2pPr marL="750888" indent="-288925" defTabSz="923925" eaLnBrk="0" hangingPunct="0">
              <a:spcBef>
                <a:spcPct val="30000"/>
              </a:spcBef>
              <a:defRPr sz="1200">
                <a:solidFill>
                  <a:schemeClr val="tx1"/>
                </a:solidFill>
                <a:latin typeface="Arial" charset="0"/>
              </a:defRPr>
            </a:lvl2pPr>
            <a:lvl3pPr marL="1155700" indent="-231775" defTabSz="923925" eaLnBrk="0" hangingPunct="0">
              <a:spcBef>
                <a:spcPct val="30000"/>
              </a:spcBef>
              <a:defRPr sz="1200">
                <a:solidFill>
                  <a:schemeClr val="tx1"/>
                </a:solidFill>
                <a:latin typeface="Arial" charset="0"/>
              </a:defRPr>
            </a:lvl3pPr>
            <a:lvl4pPr marL="1617663" indent="-231775" defTabSz="923925" eaLnBrk="0" hangingPunct="0">
              <a:spcBef>
                <a:spcPct val="30000"/>
              </a:spcBef>
              <a:defRPr sz="1200">
                <a:solidFill>
                  <a:schemeClr val="tx1"/>
                </a:solidFill>
                <a:latin typeface="Arial" charset="0"/>
              </a:defRPr>
            </a:lvl4pPr>
            <a:lvl5pPr marL="2079625" indent="-230188" defTabSz="923925" eaLnBrk="0" hangingPunct="0">
              <a:spcBef>
                <a:spcPct val="30000"/>
              </a:spcBef>
              <a:defRPr sz="1200">
                <a:solidFill>
                  <a:schemeClr val="tx1"/>
                </a:solidFill>
                <a:latin typeface="Arial" charset="0"/>
              </a:defRPr>
            </a:lvl5pPr>
            <a:lvl6pPr marL="2536825" indent="-230188" defTabSz="923925" eaLnBrk="0" fontAlgn="base" hangingPunct="0">
              <a:spcBef>
                <a:spcPct val="30000"/>
              </a:spcBef>
              <a:spcAft>
                <a:spcPct val="0"/>
              </a:spcAft>
              <a:defRPr sz="1200">
                <a:solidFill>
                  <a:schemeClr val="tx1"/>
                </a:solidFill>
                <a:latin typeface="Arial" charset="0"/>
              </a:defRPr>
            </a:lvl6pPr>
            <a:lvl7pPr marL="2994025" indent="-230188" defTabSz="923925" eaLnBrk="0" fontAlgn="base" hangingPunct="0">
              <a:spcBef>
                <a:spcPct val="30000"/>
              </a:spcBef>
              <a:spcAft>
                <a:spcPct val="0"/>
              </a:spcAft>
              <a:defRPr sz="1200">
                <a:solidFill>
                  <a:schemeClr val="tx1"/>
                </a:solidFill>
                <a:latin typeface="Arial" charset="0"/>
              </a:defRPr>
            </a:lvl7pPr>
            <a:lvl8pPr marL="3451225" indent="-230188" defTabSz="923925" eaLnBrk="0" fontAlgn="base" hangingPunct="0">
              <a:spcBef>
                <a:spcPct val="30000"/>
              </a:spcBef>
              <a:spcAft>
                <a:spcPct val="0"/>
              </a:spcAft>
              <a:defRPr sz="1200">
                <a:solidFill>
                  <a:schemeClr val="tx1"/>
                </a:solidFill>
                <a:latin typeface="Arial" charset="0"/>
              </a:defRPr>
            </a:lvl8pPr>
            <a:lvl9pPr marL="3908425" indent="-230188" defTabSz="923925"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0DD27D08-82A1-4FA0-9138-6BA3785D2A4D}" type="slidenum">
              <a:rPr lang="en-US" altLang="en-US"/>
              <a:pPr eaLnBrk="1" hangingPunct="1">
                <a:spcBef>
                  <a:spcPct val="0"/>
                </a:spcBef>
              </a:pPr>
              <a:t>10</a:t>
            </a:fld>
            <a:endParaRPr lang="en-US" alt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eaLnBrk="1" hangingPunct="1"/>
            <a:r>
              <a:rPr lang="en-US" altLang="en-US" b="1" smtClean="0"/>
              <a:t>Lis</a:t>
            </a:r>
          </a:p>
          <a:p>
            <a:pPr eaLnBrk="1" hangingPunct="1"/>
            <a:r>
              <a:rPr lang="en-US" altLang="en-US" b="1" i="1" smtClean="0"/>
              <a:t>Social: </a:t>
            </a:r>
            <a:r>
              <a:rPr lang="en-US" altLang="en-US" smtClean="0"/>
              <a:t>Older adults who suffer the loss of their social networks due to retirement or joblessness may also suffer a loss of personal/professional identity. In addition, an older adult can feel socially isolated when experiencing the loss of family members or friends due to relocation, serious illness, or death.  Other social factors, such as discrimination due to ageist attitudes, lack of a confiding relationship, loss of driving abilities, reduced independence, reduced income, and institutionalization may increase an older adults risk for social isolation.</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lvl1pPr defTabSz="923925" eaLnBrk="0" hangingPunct="0">
              <a:spcBef>
                <a:spcPct val="30000"/>
              </a:spcBef>
              <a:defRPr sz="1200">
                <a:solidFill>
                  <a:schemeClr val="tx1"/>
                </a:solidFill>
                <a:latin typeface="Arial" charset="0"/>
              </a:defRPr>
            </a:lvl1pPr>
            <a:lvl2pPr marL="750888" indent="-288925" defTabSz="923925" eaLnBrk="0" hangingPunct="0">
              <a:spcBef>
                <a:spcPct val="30000"/>
              </a:spcBef>
              <a:defRPr sz="1200">
                <a:solidFill>
                  <a:schemeClr val="tx1"/>
                </a:solidFill>
                <a:latin typeface="Arial" charset="0"/>
              </a:defRPr>
            </a:lvl2pPr>
            <a:lvl3pPr marL="1155700" indent="-231775" defTabSz="923925" eaLnBrk="0" hangingPunct="0">
              <a:spcBef>
                <a:spcPct val="30000"/>
              </a:spcBef>
              <a:defRPr sz="1200">
                <a:solidFill>
                  <a:schemeClr val="tx1"/>
                </a:solidFill>
                <a:latin typeface="Arial" charset="0"/>
              </a:defRPr>
            </a:lvl3pPr>
            <a:lvl4pPr marL="1617663" indent="-231775" defTabSz="923925" eaLnBrk="0" hangingPunct="0">
              <a:spcBef>
                <a:spcPct val="30000"/>
              </a:spcBef>
              <a:defRPr sz="1200">
                <a:solidFill>
                  <a:schemeClr val="tx1"/>
                </a:solidFill>
                <a:latin typeface="Arial" charset="0"/>
              </a:defRPr>
            </a:lvl4pPr>
            <a:lvl5pPr marL="2079625" indent="-230188" defTabSz="923925" eaLnBrk="0" hangingPunct="0">
              <a:spcBef>
                <a:spcPct val="30000"/>
              </a:spcBef>
              <a:defRPr sz="1200">
                <a:solidFill>
                  <a:schemeClr val="tx1"/>
                </a:solidFill>
                <a:latin typeface="Arial" charset="0"/>
              </a:defRPr>
            </a:lvl5pPr>
            <a:lvl6pPr marL="2536825" indent="-230188" defTabSz="923925" eaLnBrk="0" fontAlgn="base" hangingPunct="0">
              <a:spcBef>
                <a:spcPct val="30000"/>
              </a:spcBef>
              <a:spcAft>
                <a:spcPct val="0"/>
              </a:spcAft>
              <a:defRPr sz="1200">
                <a:solidFill>
                  <a:schemeClr val="tx1"/>
                </a:solidFill>
                <a:latin typeface="Arial" charset="0"/>
              </a:defRPr>
            </a:lvl6pPr>
            <a:lvl7pPr marL="2994025" indent="-230188" defTabSz="923925" eaLnBrk="0" fontAlgn="base" hangingPunct="0">
              <a:spcBef>
                <a:spcPct val="30000"/>
              </a:spcBef>
              <a:spcAft>
                <a:spcPct val="0"/>
              </a:spcAft>
              <a:defRPr sz="1200">
                <a:solidFill>
                  <a:schemeClr val="tx1"/>
                </a:solidFill>
                <a:latin typeface="Arial" charset="0"/>
              </a:defRPr>
            </a:lvl7pPr>
            <a:lvl8pPr marL="3451225" indent="-230188" defTabSz="923925" eaLnBrk="0" fontAlgn="base" hangingPunct="0">
              <a:spcBef>
                <a:spcPct val="30000"/>
              </a:spcBef>
              <a:spcAft>
                <a:spcPct val="0"/>
              </a:spcAft>
              <a:defRPr sz="1200">
                <a:solidFill>
                  <a:schemeClr val="tx1"/>
                </a:solidFill>
                <a:latin typeface="Arial" charset="0"/>
              </a:defRPr>
            </a:lvl8pPr>
            <a:lvl9pPr marL="3908425" indent="-230188" defTabSz="923925"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FF9A34F1-9DE5-406E-ACB3-FDC7A6BF1169}" type="slidenum">
              <a:rPr lang="en-US" altLang="en-US"/>
              <a:pPr eaLnBrk="1" hangingPunct="1">
                <a:spcBef>
                  <a:spcPct val="0"/>
                </a:spcBef>
              </a:pPr>
              <a:t>11</a:t>
            </a:fld>
            <a:endParaRPr lang="en-US" alt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p:spPr>
        <p:txBody>
          <a:bodyPr/>
          <a:lstStyle/>
          <a:p>
            <a:r>
              <a:rPr lang="en-US" altLang="en-US" b="1" smtClean="0"/>
              <a:t>Lis</a:t>
            </a:r>
          </a:p>
          <a:p>
            <a:r>
              <a:rPr lang="en-US" altLang="en-US" b="1" i="1" smtClean="0"/>
              <a:t>Cognitive/Emotional: </a:t>
            </a:r>
            <a:r>
              <a:rPr lang="en-US" altLang="en-US" smtClean="0"/>
              <a:t>Individuals who suffer from depression, cognitive deficits such as problems with memory and attention, and personality factors such as shyness, discomfort with social relationships can also become socially isolated.</a:t>
            </a:r>
          </a:p>
          <a:p>
            <a:pPr eaLnBrk="1" hangingPunct="1"/>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Speaker 1:</a:t>
            </a:r>
            <a:r>
              <a:rPr lang="en-GB" baseline="0" dirty="0" smtClean="0"/>
              <a:t> Lil</a:t>
            </a:r>
          </a:p>
          <a:p>
            <a:r>
              <a:rPr lang="en-GB" baseline="0" dirty="0" smtClean="0"/>
              <a:t>Speaker 2: Sally</a:t>
            </a:r>
          </a:p>
          <a:p>
            <a:r>
              <a:rPr lang="en-GB" baseline="0" dirty="0" smtClean="0"/>
              <a:t>Speaker 3: </a:t>
            </a:r>
            <a:r>
              <a:rPr lang="en-GB" baseline="0" dirty="0" err="1" smtClean="0"/>
              <a:t>Aegon</a:t>
            </a:r>
            <a:endParaRPr lang="en-GB" baseline="0" dirty="0" smtClean="0"/>
          </a:p>
          <a:p>
            <a:r>
              <a:rPr lang="en-GB" baseline="0" dirty="0" smtClean="0"/>
              <a:t>Speaker 4: Jo</a:t>
            </a:r>
          </a:p>
          <a:p>
            <a:endParaRPr lang="en-GB" dirty="0"/>
          </a:p>
        </p:txBody>
      </p:sp>
      <p:sp>
        <p:nvSpPr>
          <p:cNvPr id="4" name="Slide Number Placeholder 3"/>
          <p:cNvSpPr>
            <a:spLocks noGrp="1"/>
          </p:cNvSpPr>
          <p:nvPr>
            <p:ph type="sldNum" sz="quarter" idx="10"/>
          </p:nvPr>
        </p:nvSpPr>
        <p:spPr/>
        <p:txBody>
          <a:bodyPr/>
          <a:lstStyle/>
          <a:p>
            <a:fld id="{4D8BFA35-32D8-4BC3-8FC7-063D5A73EDA5}" type="slidenum">
              <a:rPr lang="en-GB" smtClean="0"/>
              <a:t>12</a:t>
            </a:fld>
            <a:endParaRPr lang="en-GB"/>
          </a:p>
        </p:txBody>
      </p:sp>
    </p:spTree>
    <p:extLst>
      <p:ext uri="{BB962C8B-B14F-4D97-AF65-F5344CB8AC3E}">
        <p14:creationId xmlns:p14="http://schemas.microsoft.com/office/powerpoint/2010/main" val="445939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defTabSz="923925" eaLnBrk="0" hangingPunct="0">
              <a:spcBef>
                <a:spcPct val="30000"/>
              </a:spcBef>
              <a:defRPr sz="1200">
                <a:solidFill>
                  <a:schemeClr val="tx1"/>
                </a:solidFill>
                <a:latin typeface="Arial" charset="0"/>
              </a:defRPr>
            </a:lvl1pPr>
            <a:lvl2pPr marL="750888" indent="-288925" defTabSz="923925" eaLnBrk="0" hangingPunct="0">
              <a:spcBef>
                <a:spcPct val="30000"/>
              </a:spcBef>
              <a:defRPr sz="1200">
                <a:solidFill>
                  <a:schemeClr val="tx1"/>
                </a:solidFill>
                <a:latin typeface="Arial" charset="0"/>
              </a:defRPr>
            </a:lvl2pPr>
            <a:lvl3pPr marL="1155700" indent="-231775" defTabSz="923925" eaLnBrk="0" hangingPunct="0">
              <a:spcBef>
                <a:spcPct val="30000"/>
              </a:spcBef>
              <a:defRPr sz="1200">
                <a:solidFill>
                  <a:schemeClr val="tx1"/>
                </a:solidFill>
                <a:latin typeface="Arial" charset="0"/>
              </a:defRPr>
            </a:lvl3pPr>
            <a:lvl4pPr marL="1617663" indent="-231775" defTabSz="923925" eaLnBrk="0" hangingPunct="0">
              <a:spcBef>
                <a:spcPct val="30000"/>
              </a:spcBef>
              <a:defRPr sz="1200">
                <a:solidFill>
                  <a:schemeClr val="tx1"/>
                </a:solidFill>
                <a:latin typeface="Arial" charset="0"/>
              </a:defRPr>
            </a:lvl4pPr>
            <a:lvl5pPr marL="2079625" indent="-230188" defTabSz="923925" eaLnBrk="0" hangingPunct="0">
              <a:spcBef>
                <a:spcPct val="30000"/>
              </a:spcBef>
              <a:defRPr sz="1200">
                <a:solidFill>
                  <a:schemeClr val="tx1"/>
                </a:solidFill>
                <a:latin typeface="Arial" charset="0"/>
              </a:defRPr>
            </a:lvl5pPr>
            <a:lvl6pPr marL="2536825" indent="-230188" defTabSz="923925" eaLnBrk="0" fontAlgn="base" hangingPunct="0">
              <a:spcBef>
                <a:spcPct val="30000"/>
              </a:spcBef>
              <a:spcAft>
                <a:spcPct val="0"/>
              </a:spcAft>
              <a:defRPr sz="1200">
                <a:solidFill>
                  <a:schemeClr val="tx1"/>
                </a:solidFill>
                <a:latin typeface="Arial" charset="0"/>
              </a:defRPr>
            </a:lvl6pPr>
            <a:lvl7pPr marL="2994025" indent="-230188" defTabSz="923925" eaLnBrk="0" fontAlgn="base" hangingPunct="0">
              <a:spcBef>
                <a:spcPct val="30000"/>
              </a:spcBef>
              <a:spcAft>
                <a:spcPct val="0"/>
              </a:spcAft>
              <a:defRPr sz="1200">
                <a:solidFill>
                  <a:schemeClr val="tx1"/>
                </a:solidFill>
                <a:latin typeface="Arial" charset="0"/>
              </a:defRPr>
            </a:lvl7pPr>
            <a:lvl8pPr marL="3451225" indent="-230188" defTabSz="923925" eaLnBrk="0" fontAlgn="base" hangingPunct="0">
              <a:spcBef>
                <a:spcPct val="30000"/>
              </a:spcBef>
              <a:spcAft>
                <a:spcPct val="0"/>
              </a:spcAft>
              <a:defRPr sz="1200">
                <a:solidFill>
                  <a:schemeClr val="tx1"/>
                </a:solidFill>
                <a:latin typeface="Arial" charset="0"/>
              </a:defRPr>
            </a:lvl8pPr>
            <a:lvl9pPr marL="3908425" indent="-230188" defTabSz="923925"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0B7CEF67-96C9-4251-9549-1BF41E351677}" type="slidenum">
              <a:rPr lang="en-US" altLang="en-US"/>
              <a:pPr eaLnBrk="1" hangingPunct="1">
                <a:spcBef>
                  <a:spcPct val="0"/>
                </a:spcBef>
              </a:pPr>
              <a:t>13</a:t>
            </a:fld>
            <a:endParaRPr lang="en-US" alt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r>
              <a:rPr lang="en-US" altLang="en-US" b="1" smtClean="0"/>
              <a:t>Ihande</a:t>
            </a:r>
          </a:p>
          <a:p>
            <a:r>
              <a:rPr lang="en-US" altLang="en-US" b="1" smtClean="0"/>
              <a:t>Signs/Symptoms of isolation</a:t>
            </a:r>
            <a:endParaRPr lang="en-US" altLang="en-US" u="sng" smtClean="0"/>
          </a:p>
          <a:p>
            <a:r>
              <a:rPr lang="en-US" altLang="en-US" u="sng" smtClean="0"/>
              <a:t>Physical </a:t>
            </a:r>
          </a:p>
          <a:p>
            <a:r>
              <a:rPr lang="en-US" altLang="en-US" smtClean="0"/>
              <a:t>Signs of self-neglect such as unexplained weight loss, poor self-care</a:t>
            </a:r>
          </a:p>
          <a:p>
            <a:r>
              <a:rPr lang="en-US" altLang="en-US" smtClean="0"/>
              <a:t>Lethargy</a:t>
            </a:r>
          </a:p>
          <a:p>
            <a:r>
              <a:rPr lang="en-US" altLang="en-US" u="sng" smtClean="0"/>
              <a:t>Emotional</a:t>
            </a:r>
          </a:p>
          <a:p>
            <a:r>
              <a:rPr lang="en-US" altLang="en-US" smtClean="0"/>
              <a:t>Feelings of loneliness</a:t>
            </a:r>
          </a:p>
          <a:p>
            <a:r>
              <a:rPr lang="en-US" altLang="en-US" smtClean="0"/>
              <a:t>Feelings of sadness</a:t>
            </a:r>
          </a:p>
          <a:p>
            <a:r>
              <a:rPr lang="en-US" altLang="en-US" smtClean="0"/>
              <a:t>Feelings of despair</a:t>
            </a:r>
          </a:p>
          <a:p>
            <a:r>
              <a:rPr lang="en-US" altLang="en-US" u="sng" smtClean="0"/>
              <a:t>Cognitive </a:t>
            </a:r>
          </a:p>
          <a:p>
            <a:r>
              <a:rPr lang="en-US" altLang="en-US" smtClean="0"/>
              <a:t>Confusion</a:t>
            </a:r>
          </a:p>
          <a:p>
            <a:r>
              <a:rPr lang="en-US" altLang="en-US" smtClean="0"/>
              <a:t>Not oriented to time</a:t>
            </a:r>
          </a:p>
          <a:p>
            <a:r>
              <a:rPr lang="en-US" altLang="en-US" smtClean="0"/>
              <a:t>Nervousness </a:t>
            </a:r>
          </a:p>
          <a:p>
            <a:r>
              <a:rPr lang="en-US" altLang="en-US" smtClean="0"/>
              <a:t>Forgetfulness</a:t>
            </a:r>
          </a:p>
          <a:p>
            <a:r>
              <a:rPr lang="en-US" altLang="en-US" u="sng" smtClean="0"/>
              <a:t>Social</a:t>
            </a:r>
          </a:p>
          <a:p>
            <a:r>
              <a:rPr lang="en-US" altLang="en-US" smtClean="0"/>
              <a:t>Social withdrawal: never leaving the home</a:t>
            </a:r>
          </a:p>
          <a:p>
            <a:r>
              <a:rPr lang="en-US" altLang="en-US" smtClean="0"/>
              <a:t>Lack of interest in social relationships or lack of social relationships</a:t>
            </a:r>
          </a:p>
          <a:p>
            <a:endParaRPr lang="en-US" altLang="en-US" smtClean="0"/>
          </a:p>
          <a:p>
            <a:r>
              <a:rPr lang="en-US" altLang="en-US" b="1" smtClean="0"/>
              <a:t>Resources available to help reduce/address the issue.</a:t>
            </a:r>
            <a:endParaRPr lang="en-US" altLang="en-US" smtClean="0"/>
          </a:p>
          <a:p>
            <a:r>
              <a:rPr lang="en-US" altLang="en-US" smtClean="0"/>
              <a:t>The resources available to help with social isolation include: Senior centers, friendly visitors, ethnic or faith-based programs.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p:spPr>
        <p:txBody>
          <a:bodyPr/>
          <a:lstStyle/>
          <a:p>
            <a:r>
              <a:rPr lang="en-US" altLang="en-US" b="1" smtClean="0"/>
              <a:t>Ihande</a:t>
            </a:r>
          </a:p>
          <a:p>
            <a:r>
              <a:rPr lang="en-US" altLang="en-US" b="1" smtClean="0"/>
              <a:t>1.	Definition</a:t>
            </a:r>
            <a:endParaRPr lang="en-US" altLang="en-US" smtClean="0"/>
          </a:p>
          <a:p>
            <a:r>
              <a:rPr lang="en-US" altLang="en-US" smtClean="0"/>
              <a:t>Depression is an emotional or psychological state characterized by feelings of sadness and despair.  </a:t>
            </a:r>
            <a:endParaRPr lang="en-US" altLang="en-US" b="1" smtClean="0"/>
          </a:p>
          <a:p>
            <a:r>
              <a:rPr lang="en-US" altLang="en-US" b="1" smtClean="0"/>
              <a:t>2.  Why is it important to learn about depression?</a:t>
            </a:r>
            <a:endParaRPr lang="en-US" altLang="en-US" smtClean="0"/>
          </a:p>
          <a:p>
            <a:r>
              <a:rPr lang="en-US" altLang="en-US" smtClean="0"/>
              <a:t>     Depression is the most common psychological problem facing older adults in the U.S.  About 8% to 20% of older adults in the community suffer from depression and 37% of older adults in primary care settings (doctor’s offices) are estimated to have depression (Surgeon General, 1999). Often times depressive symptoms are misunderstood and/or misdiagnosed to be the consequence of other age-related conditions such as: chronic illness, medication reactions, ‘old age,’ dementia, or Alzheimer’s disease. Depression has many negative consequences for an individual’s health and mental health.</a:t>
            </a:r>
            <a:endParaRPr lang="en-US" altLang="en-US" b="1" smtClean="0"/>
          </a:p>
        </p:txBody>
      </p:sp>
      <p:sp>
        <p:nvSpPr>
          <p:cNvPr id="37892" name="Slide Number Placeholder 3"/>
          <p:cNvSpPr>
            <a:spLocks noGrp="1"/>
          </p:cNvSpPr>
          <p:nvPr>
            <p:ph type="sldNum" sz="quarter" idx="5"/>
          </p:nvPr>
        </p:nvSpPr>
        <p:spPr>
          <a:noFill/>
        </p:spPr>
        <p:txBody>
          <a:bodyPr/>
          <a:lstStyle>
            <a:lvl1pPr defTabSz="923925" eaLnBrk="0" hangingPunct="0">
              <a:spcBef>
                <a:spcPct val="30000"/>
              </a:spcBef>
              <a:defRPr sz="1200">
                <a:solidFill>
                  <a:schemeClr val="tx1"/>
                </a:solidFill>
                <a:latin typeface="Arial" charset="0"/>
              </a:defRPr>
            </a:lvl1pPr>
            <a:lvl2pPr marL="750888" indent="-288925" defTabSz="923925" eaLnBrk="0" hangingPunct="0">
              <a:spcBef>
                <a:spcPct val="30000"/>
              </a:spcBef>
              <a:defRPr sz="1200">
                <a:solidFill>
                  <a:schemeClr val="tx1"/>
                </a:solidFill>
                <a:latin typeface="Arial" charset="0"/>
              </a:defRPr>
            </a:lvl2pPr>
            <a:lvl3pPr marL="1155700" indent="-231775" defTabSz="923925" eaLnBrk="0" hangingPunct="0">
              <a:spcBef>
                <a:spcPct val="30000"/>
              </a:spcBef>
              <a:defRPr sz="1200">
                <a:solidFill>
                  <a:schemeClr val="tx1"/>
                </a:solidFill>
                <a:latin typeface="Arial" charset="0"/>
              </a:defRPr>
            </a:lvl3pPr>
            <a:lvl4pPr marL="1617663" indent="-231775" defTabSz="923925" eaLnBrk="0" hangingPunct="0">
              <a:spcBef>
                <a:spcPct val="30000"/>
              </a:spcBef>
              <a:defRPr sz="1200">
                <a:solidFill>
                  <a:schemeClr val="tx1"/>
                </a:solidFill>
                <a:latin typeface="Arial" charset="0"/>
              </a:defRPr>
            </a:lvl4pPr>
            <a:lvl5pPr marL="2079625" indent="-230188" defTabSz="923925" eaLnBrk="0" hangingPunct="0">
              <a:spcBef>
                <a:spcPct val="30000"/>
              </a:spcBef>
              <a:defRPr sz="1200">
                <a:solidFill>
                  <a:schemeClr val="tx1"/>
                </a:solidFill>
                <a:latin typeface="Arial" charset="0"/>
              </a:defRPr>
            </a:lvl5pPr>
            <a:lvl6pPr marL="2536825" indent="-230188" defTabSz="923925" eaLnBrk="0" fontAlgn="base" hangingPunct="0">
              <a:spcBef>
                <a:spcPct val="30000"/>
              </a:spcBef>
              <a:spcAft>
                <a:spcPct val="0"/>
              </a:spcAft>
              <a:defRPr sz="1200">
                <a:solidFill>
                  <a:schemeClr val="tx1"/>
                </a:solidFill>
                <a:latin typeface="Arial" charset="0"/>
              </a:defRPr>
            </a:lvl6pPr>
            <a:lvl7pPr marL="2994025" indent="-230188" defTabSz="923925" eaLnBrk="0" fontAlgn="base" hangingPunct="0">
              <a:spcBef>
                <a:spcPct val="30000"/>
              </a:spcBef>
              <a:spcAft>
                <a:spcPct val="0"/>
              </a:spcAft>
              <a:defRPr sz="1200">
                <a:solidFill>
                  <a:schemeClr val="tx1"/>
                </a:solidFill>
                <a:latin typeface="Arial" charset="0"/>
              </a:defRPr>
            </a:lvl7pPr>
            <a:lvl8pPr marL="3451225" indent="-230188" defTabSz="923925" eaLnBrk="0" fontAlgn="base" hangingPunct="0">
              <a:spcBef>
                <a:spcPct val="30000"/>
              </a:spcBef>
              <a:spcAft>
                <a:spcPct val="0"/>
              </a:spcAft>
              <a:defRPr sz="1200">
                <a:solidFill>
                  <a:schemeClr val="tx1"/>
                </a:solidFill>
                <a:latin typeface="Arial" charset="0"/>
              </a:defRPr>
            </a:lvl8pPr>
            <a:lvl9pPr marL="3908425" indent="-230188" defTabSz="923925"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12F09BB3-3F62-45A4-959B-B742D4C02DC2}" type="slidenum">
              <a:rPr lang="en-US" altLang="en-US"/>
              <a:pPr eaLnBrk="1" hangingPunct="1">
                <a:spcBef>
                  <a:spcPct val="0"/>
                </a:spcBef>
              </a:pPr>
              <a:t>15</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p:spPr>
        <p:txBody>
          <a:bodyPr/>
          <a:lstStyle/>
          <a:p>
            <a:r>
              <a:rPr lang="en-US" altLang="en-US" b="1" smtClean="0"/>
              <a:t>Ihande</a:t>
            </a:r>
          </a:p>
          <a:p>
            <a:r>
              <a:rPr lang="en-US" altLang="en-US" b="1" smtClean="0"/>
              <a:t>3.  Consequences/Impact</a:t>
            </a:r>
            <a:endParaRPr lang="en-US" altLang="en-US" b="1" i="1" smtClean="0"/>
          </a:p>
          <a:p>
            <a:r>
              <a:rPr lang="en-US" altLang="en-US" b="1" i="1" smtClean="0"/>
              <a:t>Physical:  </a:t>
            </a:r>
            <a:r>
              <a:rPr lang="en-US" altLang="en-US" smtClean="0"/>
              <a:t>Depression may lead to developing alcohol dependence, increased disability from medical illnesses, and increased death rates due to heart attack, stroke, and cancer (Reynolds et al., 2002). However, most notably, depression increases the risk of death due to suicide. Suicide rates increase with advancing age. In fact in the U.S., people over the age of 65 have the highest suicide rate of any age group (Surgeon General, 1999). A depressed person may also lose the motivation to take care of themselves.</a:t>
            </a:r>
            <a:endParaRPr lang="en-US" altLang="en-US" b="1" i="1" smtClean="0"/>
          </a:p>
          <a:p>
            <a:r>
              <a:rPr lang="en-US" altLang="en-US" b="1" i="1" smtClean="0"/>
              <a:t>Emotional:  </a:t>
            </a:r>
            <a:r>
              <a:rPr lang="en-US" altLang="en-US" smtClean="0"/>
              <a:t>Depression may cause or contribute to feelings such as sadness, melancholy or feeling low, anxiety, anger, worthlessness, hopelessness, and intense feelings about the self and others. For example, a depressed person could have angry outbursts towards family and friends as a result of these different emotions.  </a:t>
            </a:r>
            <a:endParaRPr lang="en-US" altLang="en-US" b="1" i="1" smtClean="0"/>
          </a:p>
          <a:p>
            <a:r>
              <a:rPr lang="en-US" altLang="en-US" b="1" i="1" smtClean="0"/>
              <a:t>Cognitive (mental): </a:t>
            </a:r>
            <a:r>
              <a:rPr lang="en-US" altLang="en-US" smtClean="0"/>
              <a:t>Depression may cause an older adult to suffer from disorientation, a shortened attention span or cognitive impairment. For example, someone who is depressed may find that their thoughts are wandering as a result of an inability to concentrate. </a:t>
            </a:r>
            <a:endParaRPr lang="en-US" altLang="en-US" b="1" i="1" smtClean="0"/>
          </a:p>
          <a:p>
            <a:r>
              <a:rPr lang="en-US" altLang="en-US" b="1" i="1" smtClean="0"/>
              <a:t>Social: </a:t>
            </a:r>
            <a:r>
              <a:rPr lang="en-US" altLang="en-US" smtClean="0"/>
              <a:t>Depression may cause an older adult to withdrawal from family members and friends. As a result, social familial/relationships may deteriorate. </a:t>
            </a:r>
            <a:endParaRPr lang="en-US" altLang="en-US" b="1" smtClean="0"/>
          </a:p>
        </p:txBody>
      </p:sp>
      <p:sp>
        <p:nvSpPr>
          <p:cNvPr id="38916" name="Slide Number Placeholder 3"/>
          <p:cNvSpPr>
            <a:spLocks noGrp="1"/>
          </p:cNvSpPr>
          <p:nvPr>
            <p:ph type="sldNum" sz="quarter" idx="5"/>
          </p:nvPr>
        </p:nvSpPr>
        <p:spPr>
          <a:noFill/>
        </p:spPr>
        <p:txBody>
          <a:bodyPr/>
          <a:lstStyle>
            <a:lvl1pPr defTabSz="923925" eaLnBrk="0" hangingPunct="0">
              <a:spcBef>
                <a:spcPct val="30000"/>
              </a:spcBef>
              <a:defRPr sz="1200">
                <a:solidFill>
                  <a:schemeClr val="tx1"/>
                </a:solidFill>
                <a:latin typeface="Arial" charset="0"/>
              </a:defRPr>
            </a:lvl1pPr>
            <a:lvl2pPr marL="750888" indent="-288925" defTabSz="923925" eaLnBrk="0" hangingPunct="0">
              <a:spcBef>
                <a:spcPct val="30000"/>
              </a:spcBef>
              <a:defRPr sz="1200">
                <a:solidFill>
                  <a:schemeClr val="tx1"/>
                </a:solidFill>
                <a:latin typeface="Arial" charset="0"/>
              </a:defRPr>
            </a:lvl2pPr>
            <a:lvl3pPr marL="1155700" indent="-231775" defTabSz="923925" eaLnBrk="0" hangingPunct="0">
              <a:spcBef>
                <a:spcPct val="30000"/>
              </a:spcBef>
              <a:defRPr sz="1200">
                <a:solidFill>
                  <a:schemeClr val="tx1"/>
                </a:solidFill>
                <a:latin typeface="Arial" charset="0"/>
              </a:defRPr>
            </a:lvl3pPr>
            <a:lvl4pPr marL="1617663" indent="-231775" defTabSz="923925" eaLnBrk="0" hangingPunct="0">
              <a:spcBef>
                <a:spcPct val="30000"/>
              </a:spcBef>
              <a:defRPr sz="1200">
                <a:solidFill>
                  <a:schemeClr val="tx1"/>
                </a:solidFill>
                <a:latin typeface="Arial" charset="0"/>
              </a:defRPr>
            </a:lvl4pPr>
            <a:lvl5pPr marL="2079625" indent="-230188" defTabSz="923925" eaLnBrk="0" hangingPunct="0">
              <a:spcBef>
                <a:spcPct val="30000"/>
              </a:spcBef>
              <a:defRPr sz="1200">
                <a:solidFill>
                  <a:schemeClr val="tx1"/>
                </a:solidFill>
                <a:latin typeface="Arial" charset="0"/>
              </a:defRPr>
            </a:lvl5pPr>
            <a:lvl6pPr marL="2536825" indent="-230188" defTabSz="923925" eaLnBrk="0" fontAlgn="base" hangingPunct="0">
              <a:spcBef>
                <a:spcPct val="30000"/>
              </a:spcBef>
              <a:spcAft>
                <a:spcPct val="0"/>
              </a:spcAft>
              <a:defRPr sz="1200">
                <a:solidFill>
                  <a:schemeClr val="tx1"/>
                </a:solidFill>
                <a:latin typeface="Arial" charset="0"/>
              </a:defRPr>
            </a:lvl6pPr>
            <a:lvl7pPr marL="2994025" indent="-230188" defTabSz="923925" eaLnBrk="0" fontAlgn="base" hangingPunct="0">
              <a:spcBef>
                <a:spcPct val="30000"/>
              </a:spcBef>
              <a:spcAft>
                <a:spcPct val="0"/>
              </a:spcAft>
              <a:defRPr sz="1200">
                <a:solidFill>
                  <a:schemeClr val="tx1"/>
                </a:solidFill>
                <a:latin typeface="Arial" charset="0"/>
              </a:defRPr>
            </a:lvl7pPr>
            <a:lvl8pPr marL="3451225" indent="-230188" defTabSz="923925" eaLnBrk="0" fontAlgn="base" hangingPunct="0">
              <a:spcBef>
                <a:spcPct val="30000"/>
              </a:spcBef>
              <a:spcAft>
                <a:spcPct val="0"/>
              </a:spcAft>
              <a:defRPr sz="1200">
                <a:solidFill>
                  <a:schemeClr val="tx1"/>
                </a:solidFill>
                <a:latin typeface="Arial" charset="0"/>
              </a:defRPr>
            </a:lvl8pPr>
            <a:lvl9pPr marL="3908425" indent="-230188" defTabSz="923925"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5613DAFF-D060-4965-85F1-7922AC5AA7D2}" type="slidenum">
              <a:rPr lang="en-US" altLang="en-US"/>
              <a:pPr eaLnBrk="1" hangingPunct="1">
                <a:spcBef>
                  <a:spcPct val="0"/>
                </a:spcBef>
              </a:pPr>
              <a:t>16</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defTabSz="923925" eaLnBrk="0" hangingPunct="0">
              <a:spcBef>
                <a:spcPct val="30000"/>
              </a:spcBef>
              <a:defRPr sz="1200">
                <a:solidFill>
                  <a:schemeClr val="tx1"/>
                </a:solidFill>
                <a:latin typeface="Arial" charset="0"/>
              </a:defRPr>
            </a:lvl1pPr>
            <a:lvl2pPr marL="750888" indent="-288925" defTabSz="923925" eaLnBrk="0" hangingPunct="0">
              <a:spcBef>
                <a:spcPct val="30000"/>
              </a:spcBef>
              <a:defRPr sz="1200">
                <a:solidFill>
                  <a:schemeClr val="tx1"/>
                </a:solidFill>
                <a:latin typeface="Arial" charset="0"/>
              </a:defRPr>
            </a:lvl2pPr>
            <a:lvl3pPr marL="1155700" indent="-231775" defTabSz="923925" eaLnBrk="0" hangingPunct="0">
              <a:spcBef>
                <a:spcPct val="30000"/>
              </a:spcBef>
              <a:defRPr sz="1200">
                <a:solidFill>
                  <a:schemeClr val="tx1"/>
                </a:solidFill>
                <a:latin typeface="Arial" charset="0"/>
              </a:defRPr>
            </a:lvl3pPr>
            <a:lvl4pPr marL="1617663" indent="-231775" defTabSz="923925" eaLnBrk="0" hangingPunct="0">
              <a:spcBef>
                <a:spcPct val="30000"/>
              </a:spcBef>
              <a:defRPr sz="1200">
                <a:solidFill>
                  <a:schemeClr val="tx1"/>
                </a:solidFill>
                <a:latin typeface="Arial" charset="0"/>
              </a:defRPr>
            </a:lvl4pPr>
            <a:lvl5pPr marL="2079625" indent="-230188" defTabSz="923925" eaLnBrk="0" hangingPunct="0">
              <a:spcBef>
                <a:spcPct val="30000"/>
              </a:spcBef>
              <a:defRPr sz="1200">
                <a:solidFill>
                  <a:schemeClr val="tx1"/>
                </a:solidFill>
                <a:latin typeface="Arial" charset="0"/>
              </a:defRPr>
            </a:lvl5pPr>
            <a:lvl6pPr marL="2536825" indent="-230188" defTabSz="923925" eaLnBrk="0" fontAlgn="base" hangingPunct="0">
              <a:spcBef>
                <a:spcPct val="30000"/>
              </a:spcBef>
              <a:spcAft>
                <a:spcPct val="0"/>
              </a:spcAft>
              <a:defRPr sz="1200">
                <a:solidFill>
                  <a:schemeClr val="tx1"/>
                </a:solidFill>
                <a:latin typeface="Arial" charset="0"/>
              </a:defRPr>
            </a:lvl6pPr>
            <a:lvl7pPr marL="2994025" indent="-230188" defTabSz="923925" eaLnBrk="0" fontAlgn="base" hangingPunct="0">
              <a:spcBef>
                <a:spcPct val="30000"/>
              </a:spcBef>
              <a:spcAft>
                <a:spcPct val="0"/>
              </a:spcAft>
              <a:defRPr sz="1200">
                <a:solidFill>
                  <a:schemeClr val="tx1"/>
                </a:solidFill>
                <a:latin typeface="Arial" charset="0"/>
              </a:defRPr>
            </a:lvl7pPr>
            <a:lvl8pPr marL="3451225" indent="-230188" defTabSz="923925" eaLnBrk="0" fontAlgn="base" hangingPunct="0">
              <a:spcBef>
                <a:spcPct val="30000"/>
              </a:spcBef>
              <a:spcAft>
                <a:spcPct val="0"/>
              </a:spcAft>
              <a:defRPr sz="1200">
                <a:solidFill>
                  <a:schemeClr val="tx1"/>
                </a:solidFill>
                <a:latin typeface="Arial" charset="0"/>
              </a:defRPr>
            </a:lvl8pPr>
            <a:lvl9pPr marL="3908425" indent="-230188" defTabSz="923925"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1949B8ED-FAB5-47B4-9EA8-28C5783EA349}" type="slidenum">
              <a:rPr lang="en-US" altLang="en-US"/>
              <a:pPr eaLnBrk="1" hangingPunct="1">
                <a:spcBef>
                  <a:spcPct val="0"/>
                </a:spcBef>
              </a:pPr>
              <a:t>17</a:t>
            </a:fld>
            <a:endParaRPr lang="en-US" alt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r>
              <a:rPr lang="en-US" altLang="en-US" b="1" smtClean="0"/>
              <a:t>Ihande</a:t>
            </a:r>
          </a:p>
          <a:p>
            <a:r>
              <a:rPr lang="en-US" altLang="en-US" b="1" smtClean="0"/>
              <a:t>4.  Risk Profiles (What factors increase the risk for depression?)</a:t>
            </a:r>
            <a:endParaRPr lang="en-US" altLang="en-US" b="1" i="1" smtClean="0"/>
          </a:p>
          <a:p>
            <a:r>
              <a:rPr lang="en-US" altLang="en-US" b="1" i="1" smtClean="0"/>
              <a:t>Physical:  </a:t>
            </a:r>
            <a:r>
              <a:rPr lang="en-US" altLang="en-US" smtClean="0"/>
              <a:t>Illness, disability, and pain may cause stress that influences the onset of depression. For example, depression is common among those who have had cardiac bypass surgery. Furthermore, some medication may have depressive side effects.</a:t>
            </a:r>
            <a:endParaRPr lang="en-US" altLang="en-US" b="1" i="1" smtClean="0"/>
          </a:p>
          <a:p>
            <a:r>
              <a:rPr lang="en-US" altLang="en-US" b="1" i="1" smtClean="0"/>
              <a:t>Social:  </a:t>
            </a:r>
            <a:r>
              <a:rPr lang="en-US" altLang="en-US" smtClean="0"/>
              <a:t>There are many social factors which contribute to depression in older adults. For example, death of a spouse or care giving for a family member with physical illness or dementia can contribute to depression.  Also, social isolation, relocation, and retirement can cause depressive symptoms in older adults. Lack of a confiding relationship and interpersonal disputes such as family conflicts are also causes of depression in the senior population. </a:t>
            </a:r>
          </a:p>
          <a:p>
            <a:pPr eaLnBrk="1" hangingPunct="1"/>
            <a:endParaRPr lang="en-US" altLang="en-US" smtClean="0"/>
          </a:p>
          <a:p>
            <a:pPr eaLnBrk="1" hangingPunct="1"/>
            <a:endParaRPr lang="en-US"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defTabSz="923925" eaLnBrk="0" hangingPunct="0">
              <a:spcBef>
                <a:spcPct val="30000"/>
              </a:spcBef>
              <a:defRPr sz="1200">
                <a:solidFill>
                  <a:schemeClr val="tx1"/>
                </a:solidFill>
                <a:latin typeface="Arial" charset="0"/>
              </a:defRPr>
            </a:lvl1pPr>
            <a:lvl2pPr marL="750888" indent="-288925" defTabSz="923925" eaLnBrk="0" hangingPunct="0">
              <a:spcBef>
                <a:spcPct val="30000"/>
              </a:spcBef>
              <a:defRPr sz="1200">
                <a:solidFill>
                  <a:schemeClr val="tx1"/>
                </a:solidFill>
                <a:latin typeface="Arial" charset="0"/>
              </a:defRPr>
            </a:lvl2pPr>
            <a:lvl3pPr marL="1155700" indent="-231775" defTabSz="923925" eaLnBrk="0" hangingPunct="0">
              <a:spcBef>
                <a:spcPct val="30000"/>
              </a:spcBef>
              <a:defRPr sz="1200">
                <a:solidFill>
                  <a:schemeClr val="tx1"/>
                </a:solidFill>
                <a:latin typeface="Arial" charset="0"/>
              </a:defRPr>
            </a:lvl3pPr>
            <a:lvl4pPr marL="1617663" indent="-231775" defTabSz="923925" eaLnBrk="0" hangingPunct="0">
              <a:spcBef>
                <a:spcPct val="30000"/>
              </a:spcBef>
              <a:defRPr sz="1200">
                <a:solidFill>
                  <a:schemeClr val="tx1"/>
                </a:solidFill>
                <a:latin typeface="Arial" charset="0"/>
              </a:defRPr>
            </a:lvl4pPr>
            <a:lvl5pPr marL="2079625" indent="-230188" defTabSz="923925" eaLnBrk="0" hangingPunct="0">
              <a:spcBef>
                <a:spcPct val="30000"/>
              </a:spcBef>
              <a:defRPr sz="1200">
                <a:solidFill>
                  <a:schemeClr val="tx1"/>
                </a:solidFill>
                <a:latin typeface="Arial" charset="0"/>
              </a:defRPr>
            </a:lvl5pPr>
            <a:lvl6pPr marL="2536825" indent="-230188" defTabSz="923925" eaLnBrk="0" fontAlgn="base" hangingPunct="0">
              <a:spcBef>
                <a:spcPct val="30000"/>
              </a:spcBef>
              <a:spcAft>
                <a:spcPct val="0"/>
              </a:spcAft>
              <a:defRPr sz="1200">
                <a:solidFill>
                  <a:schemeClr val="tx1"/>
                </a:solidFill>
                <a:latin typeface="Arial" charset="0"/>
              </a:defRPr>
            </a:lvl6pPr>
            <a:lvl7pPr marL="2994025" indent="-230188" defTabSz="923925" eaLnBrk="0" fontAlgn="base" hangingPunct="0">
              <a:spcBef>
                <a:spcPct val="30000"/>
              </a:spcBef>
              <a:spcAft>
                <a:spcPct val="0"/>
              </a:spcAft>
              <a:defRPr sz="1200">
                <a:solidFill>
                  <a:schemeClr val="tx1"/>
                </a:solidFill>
                <a:latin typeface="Arial" charset="0"/>
              </a:defRPr>
            </a:lvl7pPr>
            <a:lvl8pPr marL="3451225" indent="-230188" defTabSz="923925" eaLnBrk="0" fontAlgn="base" hangingPunct="0">
              <a:spcBef>
                <a:spcPct val="30000"/>
              </a:spcBef>
              <a:spcAft>
                <a:spcPct val="0"/>
              </a:spcAft>
              <a:defRPr sz="1200">
                <a:solidFill>
                  <a:schemeClr val="tx1"/>
                </a:solidFill>
                <a:latin typeface="Arial" charset="0"/>
              </a:defRPr>
            </a:lvl8pPr>
            <a:lvl9pPr marL="3908425" indent="-230188" defTabSz="923925"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B51BC6E8-FC96-4E31-97CF-4D6CDE459FC0}" type="slidenum">
              <a:rPr lang="en-US" altLang="en-US"/>
              <a:pPr eaLnBrk="1" hangingPunct="1">
                <a:spcBef>
                  <a:spcPct val="0"/>
                </a:spcBef>
              </a:pPr>
              <a:t>18</a:t>
            </a:fld>
            <a:endParaRPr lang="en-US" alt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r>
              <a:rPr lang="en-US" altLang="en-US" b="1" smtClean="0"/>
              <a:t>Lis</a:t>
            </a:r>
          </a:p>
          <a:p>
            <a:pPr eaLnBrk="1" hangingPunct="1"/>
            <a:endParaRPr lang="en-US" altLang="en-US" b="1" smtClean="0"/>
          </a:p>
          <a:p>
            <a:pPr eaLnBrk="1" hangingPunct="1"/>
            <a:r>
              <a:rPr lang="en-US" altLang="en-US" b="1" smtClean="0"/>
              <a:t>Add more talking points…</a:t>
            </a:r>
          </a:p>
          <a:p>
            <a:pPr eaLnBrk="1" hangingPunct="1"/>
            <a:endParaRPr lang="en-US" altLang="en-US" b="1" smtClean="0"/>
          </a:p>
          <a:p>
            <a:r>
              <a:rPr lang="en-US" altLang="en-US" b="1" smtClean="0"/>
              <a:t>Resources available to help reduce/address the issue.</a:t>
            </a:r>
          </a:p>
          <a:p>
            <a:r>
              <a:rPr lang="en-US" altLang="en-US" b="1" smtClean="0"/>
              <a:t>Discuss with supervisors, case managers on best approaches</a:t>
            </a:r>
            <a:r>
              <a:rPr lang="en-US" altLang="en-US" smtClean="0"/>
              <a:t> </a:t>
            </a:r>
          </a:p>
          <a:p>
            <a:endParaRPr lang="en-US"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p:spPr>
        <p:txBody>
          <a:bodyPr/>
          <a:lstStyle/>
          <a:p>
            <a:pPr marL="228600" indent="-228600"/>
            <a:r>
              <a:rPr lang="en-US" altLang="en-US" b="1" smtClean="0"/>
              <a:t>Ihande</a:t>
            </a:r>
          </a:p>
          <a:p>
            <a:pPr marL="228600" indent="-228600"/>
            <a:r>
              <a:rPr lang="en-US" altLang="en-US" b="1" smtClean="0"/>
              <a:t>Definition</a:t>
            </a:r>
            <a:endParaRPr lang="en-US" altLang="en-US" smtClean="0"/>
          </a:p>
          <a:p>
            <a:pPr marL="228600" indent="-228600"/>
            <a:r>
              <a:rPr lang="en-US" altLang="en-US" b="1" smtClean="0"/>
              <a:t>Stress</a:t>
            </a:r>
            <a:r>
              <a:rPr lang="en-US" altLang="en-US" smtClean="0"/>
              <a:t> is a physical, chemical, or emotional factor that causes bodily or mental tension and may be a factor in causing disease (WNCD, 1980).</a:t>
            </a:r>
          </a:p>
          <a:p>
            <a:pPr marL="228600" indent="-228600"/>
            <a:r>
              <a:rPr lang="en-US" altLang="en-US" smtClean="0"/>
              <a:t>Dr. Hans Selye’s definition (1950): “the non specific response of the organism to any pressure or demand.”</a:t>
            </a:r>
          </a:p>
          <a:p>
            <a:pPr marL="228600" indent="-228600"/>
            <a:r>
              <a:rPr lang="en-US" altLang="en-US" smtClean="0"/>
              <a:t>An acute state of stress where the individual</a:t>
            </a:r>
            <a:r>
              <a:rPr lang="en-US" altLang="en-US" u="sng" smtClean="0"/>
              <a:t> feels</a:t>
            </a:r>
            <a:r>
              <a:rPr lang="en-US" altLang="en-US" smtClean="0"/>
              <a:t> </a:t>
            </a:r>
            <a:r>
              <a:rPr lang="en-US" altLang="en-US" b="1" i="1" smtClean="0"/>
              <a:t>threatened</a:t>
            </a:r>
            <a:r>
              <a:rPr lang="en-US" altLang="en-US" b="1" smtClean="0"/>
              <a:t> </a:t>
            </a:r>
            <a:r>
              <a:rPr lang="en-US" altLang="en-US" smtClean="0"/>
              <a:t>results in the hyper-arousal of the whole system, known as the “fight or flight response.”  What is of serious concern is a state of chronic hyper-arousal.</a:t>
            </a:r>
            <a:endParaRPr lang="en-US" altLang="en-US" b="1" smtClean="0"/>
          </a:p>
          <a:p>
            <a:pPr marL="228600" indent="-228600"/>
            <a:r>
              <a:rPr lang="en-US" altLang="en-US" b="1" smtClean="0"/>
              <a:t>Coping </a:t>
            </a:r>
            <a:r>
              <a:rPr lang="en-US" altLang="en-US" smtClean="0"/>
              <a:t>is “the response that emerges in the encounter between the person and the situation.” (Pargament, 1997). They can be restorative or destructive responses. </a:t>
            </a:r>
          </a:p>
          <a:p>
            <a:pPr marL="228600" indent="-228600"/>
            <a:r>
              <a:rPr lang="en-US" altLang="en-US" b="1" smtClean="0"/>
              <a:t>Why is it important to learn about stress and coping?</a:t>
            </a:r>
            <a:endParaRPr lang="en-US" altLang="en-US" smtClean="0"/>
          </a:p>
          <a:p>
            <a:pPr marL="228600" indent="-228600"/>
            <a:r>
              <a:rPr lang="en-US" altLang="en-US" smtClean="0"/>
              <a:t>While we are resilient in the face of many daily stresses, we all can recall acute and, maybe, periods of chronic stress in our lives.  These states of hyper-arousal can create physical and emotional illness which may be compounded by destructive coping strategies. </a:t>
            </a:r>
          </a:p>
        </p:txBody>
      </p:sp>
      <p:sp>
        <p:nvSpPr>
          <p:cNvPr id="43012" name="Slide Number Placeholder 3"/>
          <p:cNvSpPr>
            <a:spLocks noGrp="1"/>
          </p:cNvSpPr>
          <p:nvPr>
            <p:ph type="sldNum" sz="quarter" idx="5"/>
          </p:nvPr>
        </p:nvSpPr>
        <p:spPr>
          <a:noFill/>
        </p:spPr>
        <p:txBody>
          <a:bodyPr/>
          <a:lstStyle>
            <a:lvl1pPr defTabSz="923925" eaLnBrk="0" hangingPunct="0">
              <a:spcBef>
                <a:spcPct val="30000"/>
              </a:spcBef>
              <a:defRPr sz="1200">
                <a:solidFill>
                  <a:schemeClr val="tx1"/>
                </a:solidFill>
                <a:latin typeface="Arial" charset="0"/>
              </a:defRPr>
            </a:lvl1pPr>
            <a:lvl2pPr marL="750888" indent="-288925" defTabSz="923925" eaLnBrk="0" hangingPunct="0">
              <a:spcBef>
                <a:spcPct val="30000"/>
              </a:spcBef>
              <a:defRPr sz="1200">
                <a:solidFill>
                  <a:schemeClr val="tx1"/>
                </a:solidFill>
                <a:latin typeface="Arial" charset="0"/>
              </a:defRPr>
            </a:lvl2pPr>
            <a:lvl3pPr marL="1155700" indent="-231775" defTabSz="923925" eaLnBrk="0" hangingPunct="0">
              <a:spcBef>
                <a:spcPct val="30000"/>
              </a:spcBef>
              <a:defRPr sz="1200">
                <a:solidFill>
                  <a:schemeClr val="tx1"/>
                </a:solidFill>
                <a:latin typeface="Arial" charset="0"/>
              </a:defRPr>
            </a:lvl3pPr>
            <a:lvl4pPr marL="1617663" indent="-231775" defTabSz="923925" eaLnBrk="0" hangingPunct="0">
              <a:spcBef>
                <a:spcPct val="30000"/>
              </a:spcBef>
              <a:defRPr sz="1200">
                <a:solidFill>
                  <a:schemeClr val="tx1"/>
                </a:solidFill>
                <a:latin typeface="Arial" charset="0"/>
              </a:defRPr>
            </a:lvl4pPr>
            <a:lvl5pPr marL="2079625" indent="-230188" defTabSz="923925" eaLnBrk="0" hangingPunct="0">
              <a:spcBef>
                <a:spcPct val="30000"/>
              </a:spcBef>
              <a:defRPr sz="1200">
                <a:solidFill>
                  <a:schemeClr val="tx1"/>
                </a:solidFill>
                <a:latin typeface="Arial" charset="0"/>
              </a:defRPr>
            </a:lvl5pPr>
            <a:lvl6pPr marL="2536825" indent="-230188" defTabSz="923925" eaLnBrk="0" fontAlgn="base" hangingPunct="0">
              <a:spcBef>
                <a:spcPct val="30000"/>
              </a:spcBef>
              <a:spcAft>
                <a:spcPct val="0"/>
              </a:spcAft>
              <a:defRPr sz="1200">
                <a:solidFill>
                  <a:schemeClr val="tx1"/>
                </a:solidFill>
                <a:latin typeface="Arial" charset="0"/>
              </a:defRPr>
            </a:lvl6pPr>
            <a:lvl7pPr marL="2994025" indent="-230188" defTabSz="923925" eaLnBrk="0" fontAlgn="base" hangingPunct="0">
              <a:spcBef>
                <a:spcPct val="30000"/>
              </a:spcBef>
              <a:spcAft>
                <a:spcPct val="0"/>
              </a:spcAft>
              <a:defRPr sz="1200">
                <a:solidFill>
                  <a:schemeClr val="tx1"/>
                </a:solidFill>
                <a:latin typeface="Arial" charset="0"/>
              </a:defRPr>
            </a:lvl7pPr>
            <a:lvl8pPr marL="3451225" indent="-230188" defTabSz="923925" eaLnBrk="0" fontAlgn="base" hangingPunct="0">
              <a:spcBef>
                <a:spcPct val="30000"/>
              </a:spcBef>
              <a:spcAft>
                <a:spcPct val="0"/>
              </a:spcAft>
              <a:defRPr sz="1200">
                <a:solidFill>
                  <a:schemeClr val="tx1"/>
                </a:solidFill>
                <a:latin typeface="Arial" charset="0"/>
              </a:defRPr>
            </a:lvl8pPr>
            <a:lvl9pPr marL="3908425" indent="-230188" defTabSz="923925"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0ABA76F9-7FDB-4EAE-B964-0135D8178C76}" type="slidenum">
              <a:rPr lang="en-US" altLang="en-US"/>
              <a:pPr eaLnBrk="1" hangingPunct="1">
                <a:spcBef>
                  <a:spcPct val="0"/>
                </a:spcBef>
              </a:pPr>
              <a:t>19</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r>
              <a:rPr lang="en-US" altLang="en-US" b="1" smtClean="0"/>
              <a:t>Ihande</a:t>
            </a:r>
          </a:p>
          <a:p>
            <a:r>
              <a:rPr lang="en-US" altLang="en-US" b="1" smtClean="0"/>
              <a:t>3. Consequences/Impact</a:t>
            </a:r>
            <a:endParaRPr lang="en-US" altLang="en-US" smtClean="0"/>
          </a:p>
          <a:p>
            <a:r>
              <a:rPr lang="en-US" altLang="en-US" smtClean="0"/>
              <a:t>What determines the impact of any stressful event is our internal reaction which is often an unconscious response.  When an individual initiates </a:t>
            </a:r>
            <a:r>
              <a:rPr lang="en-US" altLang="en-US" b="1" i="1" smtClean="0"/>
              <a:t>the stress-reaction</a:t>
            </a:r>
            <a:r>
              <a:rPr lang="en-US" altLang="en-US" smtClean="0"/>
              <a:t> </a:t>
            </a:r>
            <a:r>
              <a:rPr lang="en-US" altLang="en-US" b="1" i="1" smtClean="0"/>
              <a:t>cycle</a:t>
            </a:r>
            <a:r>
              <a:rPr lang="en-US" altLang="en-US" smtClean="0"/>
              <a:t> in their body in reaction to either an internal stressor (threatening thought) or an external event their system goes into hyper-arousal.   Chronic arousal of the </a:t>
            </a:r>
            <a:r>
              <a:rPr lang="en-US" altLang="en-US" b="1" smtClean="0"/>
              <a:t>stress-reaction cycle </a:t>
            </a:r>
            <a:r>
              <a:rPr lang="en-US" altLang="en-US" smtClean="0"/>
              <a:t>can result in the following disease conditions: hypertension, diabetes, arrhythmias, sleep disorders, chronic headaches, chronic backaches, and/or anxiety. These conditions can be compounded by destructive behaviors and/or substance dependency.  All of the above put the person at risk for a breakdown:  emotional, and/or physical, resulting in a heart attack or life threatening disease. </a:t>
            </a:r>
          </a:p>
          <a:p>
            <a:endParaRPr lang="en-US" altLang="en-US" smtClean="0"/>
          </a:p>
          <a:p>
            <a:r>
              <a:rPr lang="en-US" altLang="en-US" b="1" smtClean="0"/>
              <a:t>Risk Profile (What situations put an elder at risk for acute stress)?</a:t>
            </a:r>
            <a:endParaRPr lang="en-US" altLang="en-US" smtClean="0"/>
          </a:p>
          <a:p>
            <a:r>
              <a:rPr lang="en-US" altLang="en-US" smtClean="0"/>
              <a:t>Stress reactions are in many ways unique to the person, based on their history and interpretation of what is ‘threatening.”  Nonetheless, all of the mental and emotional states mentioned above (isolation, depression and elder abuse) would create stress reactions of varying degrees to any elder. </a:t>
            </a:r>
          </a:p>
        </p:txBody>
      </p:sp>
      <p:sp>
        <p:nvSpPr>
          <p:cNvPr id="44036" name="Slide Number Placeholder 3"/>
          <p:cNvSpPr>
            <a:spLocks noGrp="1"/>
          </p:cNvSpPr>
          <p:nvPr>
            <p:ph type="sldNum" sz="quarter" idx="5"/>
          </p:nvPr>
        </p:nvSpPr>
        <p:spPr>
          <a:noFill/>
        </p:spPr>
        <p:txBody>
          <a:bodyPr/>
          <a:lstStyle>
            <a:lvl1pPr defTabSz="923925" eaLnBrk="0" hangingPunct="0">
              <a:spcBef>
                <a:spcPct val="30000"/>
              </a:spcBef>
              <a:defRPr sz="1200">
                <a:solidFill>
                  <a:schemeClr val="tx1"/>
                </a:solidFill>
                <a:latin typeface="Arial" charset="0"/>
              </a:defRPr>
            </a:lvl1pPr>
            <a:lvl2pPr marL="750888" indent="-288925" defTabSz="923925" eaLnBrk="0" hangingPunct="0">
              <a:spcBef>
                <a:spcPct val="30000"/>
              </a:spcBef>
              <a:defRPr sz="1200">
                <a:solidFill>
                  <a:schemeClr val="tx1"/>
                </a:solidFill>
                <a:latin typeface="Arial" charset="0"/>
              </a:defRPr>
            </a:lvl2pPr>
            <a:lvl3pPr marL="1155700" indent="-231775" defTabSz="923925" eaLnBrk="0" hangingPunct="0">
              <a:spcBef>
                <a:spcPct val="30000"/>
              </a:spcBef>
              <a:defRPr sz="1200">
                <a:solidFill>
                  <a:schemeClr val="tx1"/>
                </a:solidFill>
                <a:latin typeface="Arial" charset="0"/>
              </a:defRPr>
            </a:lvl3pPr>
            <a:lvl4pPr marL="1617663" indent="-231775" defTabSz="923925" eaLnBrk="0" hangingPunct="0">
              <a:spcBef>
                <a:spcPct val="30000"/>
              </a:spcBef>
              <a:defRPr sz="1200">
                <a:solidFill>
                  <a:schemeClr val="tx1"/>
                </a:solidFill>
                <a:latin typeface="Arial" charset="0"/>
              </a:defRPr>
            </a:lvl4pPr>
            <a:lvl5pPr marL="2079625" indent="-230188" defTabSz="923925" eaLnBrk="0" hangingPunct="0">
              <a:spcBef>
                <a:spcPct val="30000"/>
              </a:spcBef>
              <a:defRPr sz="1200">
                <a:solidFill>
                  <a:schemeClr val="tx1"/>
                </a:solidFill>
                <a:latin typeface="Arial" charset="0"/>
              </a:defRPr>
            </a:lvl5pPr>
            <a:lvl6pPr marL="2536825" indent="-230188" defTabSz="923925" eaLnBrk="0" fontAlgn="base" hangingPunct="0">
              <a:spcBef>
                <a:spcPct val="30000"/>
              </a:spcBef>
              <a:spcAft>
                <a:spcPct val="0"/>
              </a:spcAft>
              <a:defRPr sz="1200">
                <a:solidFill>
                  <a:schemeClr val="tx1"/>
                </a:solidFill>
                <a:latin typeface="Arial" charset="0"/>
              </a:defRPr>
            </a:lvl6pPr>
            <a:lvl7pPr marL="2994025" indent="-230188" defTabSz="923925" eaLnBrk="0" fontAlgn="base" hangingPunct="0">
              <a:spcBef>
                <a:spcPct val="30000"/>
              </a:spcBef>
              <a:spcAft>
                <a:spcPct val="0"/>
              </a:spcAft>
              <a:defRPr sz="1200">
                <a:solidFill>
                  <a:schemeClr val="tx1"/>
                </a:solidFill>
                <a:latin typeface="Arial" charset="0"/>
              </a:defRPr>
            </a:lvl7pPr>
            <a:lvl8pPr marL="3451225" indent="-230188" defTabSz="923925" eaLnBrk="0" fontAlgn="base" hangingPunct="0">
              <a:spcBef>
                <a:spcPct val="30000"/>
              </a:spcBef>
              <a:spcAft>
                <a:spcPct val="0"/>
              </a:spcAft>
              <a:defRPr sz="1200">
                <a:solidFill>
                  <a:schemeClr val="tx1"/>
                </a:solidFill>
                <a:latin typeface="Arial" charset="0"/>
              </a:defRPr>
            </a:lvl8pPr>
            <a:lvl9pPr marL="3908425" indent="-230188" defTabSz="923925"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12401B9C-9DC1-4F67-9430-C76CDD3AE17B}" type="slidenum">
              <a:rPr lang="en-US" altLang="en-US"/>
              <a:pPr eaLnBrk="1" hangingPunct="1">
                <a:spcBef>
                  <a:spcPct val="0"/>
                </a:spcBef>
              </a:pPr>
              <a:t>20</a:t>
            </a:fld>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p:spPr>
        <p:txBody>
          <a:bodyPr/>
          <a:lstStyle/>
          <a:p>
            <a:r>
              <a:rPr lang="en-US" altLang="en-US" b="1" smtClean="0"/>
              <a:t>Ihande	</a:t>
            </a:r>
          </a:p>
          <a:p>
            <a:r>
              <a:rPr lang="en-US" altLang="en-US" b="1" smtClean="0"/>
              <a:t>Cultural, Philosophical and Religious and Spiritual Factors   </a:t>
            </a:r>
            <a:endParaRPr lang="en-US" altLang="en-US" smtClean="0"/>
          </a:p>
          <a:p>
            <a:r>
              <a:rPr lang="en-US" altLang="en-US" smtClean="0"/>
              <a:t>Cultural: Pre and post immigration experiences, time and relational orientations. </a:t>
            </a:r>
          </a:p>
          <a:p>
            <a:r>
              <a:rPr lang="en-US" altLang="en-US" smtClean="0"/>
              <a:t>Philosophical: Taoist and Existential Philosophies</a:t>
            </a:r>
          </a:p>
          <a:p>
            <a:r>
              <a:rPr lang="en-US" altLang="en-US" smtClean="0"/>
              <a:t>Religious and Spiritual: “A search for significance in times of stress.” Pargament, 1997 </a:t>
            </a:r>
          </a:p>
        </p:txBody>
      </p:sp>
      <p:sp>
        <p:nvSpPr>
          <p:cNvPr id="45060" name="Slide Number Placeholder 3"/>
          <p:cNvSpPr>
            <a:spLocks noGrp="1"/>
          </p:cNvSpPr>
          <p:nvPr>
            <p:ph type="sldNum" sz="quarter" idx="5"/>
          </p:nvPr>
        </p:nvSpPr>
        <p:spPr>
          <a:noFill/>
        </p:spPr>
        <p:txBody>
          <a:bodyPr/>
          <a:lstStyle>
            <a:lvl1pPr defTabSz="923925" eaLnBrk="0" hangingPunct="0">
              <a:spcBef>
                <a:spcPct val="30000"/>
              </a:spcBef>
              <a:defRPr sz="1200">
                <a:solidFill>
                  <a:schemeClr val="tx1"/>
                </a:solidFill>
                <a:latin typeface="Arial" charset="0"/>
              </a:defRPr>
            </a:lvl1pPr>
            <a:lvl2pPr marL="750888" indent="-288925" defTabSz="923925" eaLnBrk="0" hangingPunct="0">
              <a:spcBef>
                <a:spcPct val="30000"/>
              </a:spcBef>
              <a:defRPr sz="1200">
                <a:solidFill>
                  <a:schemeClr val="tx1"/>
                </a:solidFill>
                <a:latin typeface="Arial" charset="0"/>
              </a:defRPr>
            </a:lvl2pPr>
            <a:lvl3pPr marL="1155700" indent="-231775" defTabSz="923925" eaLnBrk="0" hangingPunct="0">
              <a:spcBef>
                <a:spcPct val="30000"/>
              </a:spcBef>
              <a:defRPr sz="1200">
                <a:solidFill>
                  <a:schemeClr val="tx1"/>
                </a:solidFill>
                <a:latin typeface="Arial" charset="0"/>
              </a:defRPr>
            </a:lvl3pPr>
            <a:lvl4pPr marL="1617663" indent="-231775" defTabSz="923925" eaLnBrk="0" hangingPunct="0">
              <a:spcBef>
                <a:spcPct val="30000"/>
              </a:spcBef>
              <a:defRPr sz="1200">
                <a:solidFill>
                  <a:schemeClr val="tx1"/>
                </a:solidFill>
                <a:latin typeface="Arial" charset="0"/>
              </a:defRPr>
            </a:lvl4pPr>
            <a:lvl5pPr marL="2079625" indent="-230188" defTabSz="923925" eaLnBrk="0" hangingPunct="0">
              <a:spcBef>
                <a:spcPct val="30000"/>
              </a:spcBef>
              <a:defRPr sz="1200">
                <a:solidFill>
                  <a:schemeClr val="tx1"/>
                </a:solidFill>
                <a:latin typeface="Arial" charset="0"/>
              </a:defRPr>
            </a:lvl5pPr>
            <a:lvl6pPr marL="2536825" indent="-230188" defTabSz="923925" eaLnBrk="0" fontAlgn="base" hangingPunct="0">
              <a:spcBef>
                <a:spcPct val="30000"/>
              </a:spcBef>
              <a:spcAft>
                <a:spcPct val="0"/>
              </a:spcAft>
              <a:defRPr sz="1200">
                <a:solidFill>
                  <a:schemeClr val="tx1"/>
                </a:solidFill>
                <a:latin typeface="Arial" charset="0"/>
              </a:defRPr>
            </a:lvl6pPr>
            <a:lvl7pPr marL="2994025" indent="-230188" defTabSz="923925" eaLnBrk="0" fontAlgn="base" hangingPunct="0">
              <a:spcBef>
                <a:spcPct val="30000"/>
              </a:spcBef>
              <a:spcAft>
                <a:spcPct val="0"/>
              </a:spcAft>
              <a:defRPr sz="1200">
                <a:solidFill>
                  <a:schemeClr val="tx1"/>
                </a:solidFill>
                <a:latin typeface="Arial" charset="0"/>
              </a:defRPr>
            </a:lvl7pPr>
            <a:lvl8pPr marL="3451225" indent="-230188" defTabSz="923925" eaLnBrk="0" fontAlgn="base" hangingPunct="0">
              <a:spcBef>
                <a:spcPct val="30000"/>
              </a:spcBef>
              <a:spcAft>
                <a:spcPct val="0"/>
              </a:spcAft>
              <a:defRPr sz="1200">
                <a:solidFill>
                  <a:schemeClr val="tx1"/>
                </a:solidFill>
                <a:latin typeface="Arial" charset="0"/>
              </a:defRPr>
            </a:lvl8pPr>
            <a:lvl9pPr marL="3908425" indent="-230188" defTabSz="923925"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60B4200-CA8D-4B33-A234-299946E22D83}" type="slidenum">
              <a:rPr lang="en-US" altLang="en-US"/>
              <a:pPr eaLnBrk="1" hangingPunct="1">
                <a:spcBef>
                  <a:spcPct val="0"/>
                </a:spcBef>
              </a:pPr>
              <a:t>21</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p:spPr>
        <p:txBody>
          <a:bodyPr/>
          <a:lstStyle/>
          <a:p>
            <a:r>
              <a:rPr lang="en-US" altLang="en-US" b="1" smtClean="0"/>
              <a:t>Ihande/Lis</a:t>
            </a:r>
          </a:p>
          <a:p>
            <a:r>
              <a:rPr lang="en-US" altLang="en-US" b="1" smtClean="0"/>
              <a:t>Resources</a:t>
            </a:r>
            <a:endParaRPr lang="en-US" altLang="en-US" smtClean="0"/>
          </a:p>
          <a:p>
            <a:r>
              <a:rPr lang="en-US" altLang="en-US" smtClean="0"/>
              <a:t>Internal (within the person): Cultural response or spiritual or religious practice. </a:t>
            </a:r>
          </a:p>
          <a:p>
            <a:r>
              <a:rPr lang="en-US" altLang="en-US" smtClean="0"/>
              <a:t>External (to the person):  familial, or ethnic or religious community.</a:t>
            </a:r>
          </a:p>
          <a:p>
            <a:r>
              <a:rPr lang="en-US" altLang="en-US" smtClean="0"/>
              <a:t>External (to the ethnic or religious community): Senior Peer Counseling and Mobile Mental Health </a:t>
            </a:r>
          </a:p>
        </p:txBody>
      </p:sp>
      <p:sp>
        <p:nvSpPr>
          <p:cNvPr id="46084" name="Slide Number Placeholder 3"/>
          <p:cNvSpPr>
            <a:spLocks noGrp="1"/>
          </p:cNvSpPr>
          <p:nvPr>
            <p:ph type="sldNum" sz="quarter" idx="5"/>
          </p:nvPr>
        </p:nvSpPr>
        <p:spPr>
          <a:noFill/>
        </p:spPr>
        <p:txBody>
          <a:bodyPr/>
          <a:lstStyle>
            <a:lvl1pPr defTabSz="923925" eaLnBrk="0" hangingPunct="0">
              <a:spcBef>
                <a:spcPct val="30000"/>
              </a:spcBef>
              <a:defRPr sz="1200">
                <a:solidFill>
                  <a:schemeClr val="tx1"/>
                </a:solidFill>
                <a:latin typeface="Arial" charset="0"/>
              </a:defRPr>
            </a:lvl1pPr>
            <a:lvl2pPr marL="750888" indent="-288925" defTabSz="923925" eaLnBrk="0" hangingPunct="0">
              <a:spcBef>
                <a:spcPct val="30000"/>
              </a:spcBef>
              <a:defRPr sz="1200">
                <a:solidFill>
                  <a:schemeClr val="tx1"/>
                </a:solidFill>
                <a:latin typeface="Arial" charset="0"/>
              </a:defRPr>
            </a:lvl2pPr>
            <a:lvl3pPr marL="1155700" indent="-231775" defTabSz="923925" eaLnBrk="0" hangingPunct="0">
              <a:spcBef>
                <a:spcPct val="30000"/>
              </a:spcBef>
              <a:defRPr sz="1200">
                <a:solidFill>
                  <a:schemeClr val="tx1"/>
                </a:solidFill>
                <a:latin typeface="Arial" charset="0"/>
              </a:defRPr>
            </a:lvl3pPr>
            <a:lvl4pPr marL="1617663" indent="-231775" defTabSz="923925" eaLnBrk="0" hangingPunct="0">
              <a:spcBef>
                <a:spcPct val="30000"/>
              </a:spcBef>
              <a:defRPr sz="1200">
                <a:solidFill>
                  <a:schemeClr val="tx1"/>
                </a:solidFill>
                <a:latin typeface="Arial" charset="0"/>
              </a:defRPr>
            </a:lvl4pPr>
            <a:lvl5pPr marL="2079625" indent="-230188" defTabSz="923925" eaLnBrk="0" hangingPunct="0">
              <a:spcBef>
                <a:spcPct val="30000"/>
              </a:spcBef>
              <a:defRPr sz="1200">
                <a:solidFill>
                  <a:schemeClr val="tx1"/>
                </a:solidFill>
                <a:latin typeface="Arial" charset="0"/>
              </a:defRPr>
            </a:lvl5pPr>
            <a:lvl6pPr marL="2536825" indent="-230188" defTabSz="923925" eaLnBrk="0" fontAlgn="base" hangingPunct="0">
              <a:spcBef>
                <a:spcPct val="30000"/>
              </a:spcBef>
              <a:spcAft>
                <a:spcPct val="0"/>
              </a:spcAft>
              <a:defRPr sz="1200">
                <a:solidFill>
                  <a:schemeClr val="tx1"/>
                </a:solidFill>
                <a:latin typeface="Arial" charset="0"/>
              </a:defRPr>
            </a:lvl6pPr>
            <a:lvl7pPr marL="2994025" indent="-230188" defTabSz="923925" eaLnBrk="0" fontAlgn="base" hangingPunct="0">
              <a:spcBef>
                <a:spcPct val="30000"/>
              </a:spcBef>
              <a:spcAft>
                <a:spcPct val="0"/>
              </a:spcAft>
              <a:defRPr sz="1200">
                <a:solidFill>
                  <a:schemeClr val="tx1"/>
                </a:solidFill>
                <a:latin typeface="Arial" charset="0"/>
              </a:defRPr>
            </a:lvl7pPr>
            <a:lvl8pPr marL="3451225" indent="-230188" defTabSz="923925" eaLnBrk="0" fontAlgn="base" hangingPunct="0">
              <a:spcBef>
                <a:spcPct val="30000"/>
              </a:spcBef>
              <a:spcAft>
                <a:spcPct val="0"/>
              </a:spcAft>
              <a:defRPr sz="1200">
                <a:solidFill>
                  <a:schemeClr val="tx1"/>
                </a:solidFill>
                <a:latin typeface="Arial" charset="0"/>
              </a:defRPr>
            </a:lvl8pPr>
            <a:lvl9pPr marL="3908425" indent="-230188" defTabSz="923925"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7DD6DADD-71E0-407A-9382-A1D6AE2900F0}" type="slidenum">
              <a:rPr lang="en-US" altLang="en-US"/>
              <a:pPr eaLnBrk="1" hangingPunct="1">
                <a:spcBef>
                  <a:spcPct val="0"/>
                </a:spcBef>
              </a:pPr>
              <a:t>22</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21/02/2018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21/02/2018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21/02/2018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457200" y="1600200"/>
            <a:ext cx="8229600" cy="4525963"/>
          </a:xfrm>
        </p:spPr>
        <p:txBody>
          <a:bodyPr/>
          <a:lstStyle/>
          <a:p>
            <a:pPr lvl="0"/>
            <a:endParaRPr lang="en-US"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BF3ABAF-578E-4D19-A645-C4B6774D0717}" type="slidenum">
              <a:rPr lang="en-US"/>
              <a:pPr>
                <a:defRPr/>
              </a:pPr>
              <a:t>‹#›</a:t>
            </a:fld>
            <a:endParaRPr lang="en-US"/>
          </a:p>
        </p:txBody>
      </p:sp>
    </p:spTree>
    <p:extLst>
      <p:ext uri="{BB962C8B-B14F-4D97-AF65-F5344CB8AC3E}">
        <p14:creationId xmlns:p14="http://schemas.microsoft.com/office/powerpoint/2010/main" val="2570234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21/02/2018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4"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ken.dicks@uwtsd.ac.uk" TargetMode="External"/><Relationship Id="rId7" Type="http://schemas.openxmlformats.org/officeDocument/2006/relationships/image" Target="../media/image5.pn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What%20are%20the%20main%20points%20that%20we%20covered%20in%20our%20previous%20sessions.docx" TargetMode="External"/><Relationship Id="rId2" Type="http://schemas.openxmlformats.org/officeDocument/2006/relationships/image" Target="../media/image6.png"/><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cep.lse.ac.uk/_new/research/wellbein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2301-child-poverty-costs.pdf" TargetMode="Externa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Guided%20Study%20Feedback%20-%20Support%20sources%20of%20evidence.docx"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Group%20Feedback%20-%20Causes%20of%20social%20isolation.docx"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UieLVtt0S3Q"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seneddresearch.blog/2018/02/09/how-should-we-tackle-loneliness-and-isolation/" TargetMode="External"/><Relationship Id="rId7" Type="http://schemas.openxmlformats.org/officeDocument/2006/relationships/image" Target="../media/image7.png"/><Relationship Id="rId2" Type="http://schemas.openxmlformats.org/officeDocument/2006/relationships/image" Target="../media/image14.png"/><Relationship Id="rId1" Type="http://schemas.openxmlformats.org/officeDocument/2006/relationships/slideLayout" Target="../slideLayouts/slideLayout6.xml"/><Relationship Id="rId6" Type="http://schemas.openxmlformats.org/officeDocument/2006/relationships/hyperlink" Target="Group%20Feedback%20-%20Welsh%20Govt%20response%20to%20isolation.docx" TargetMode="External"/><Relationship Id="rId5" Type="http://schemas.openxmlformats.org/officeDocument/2006/relationships/image" Target="../media/image16.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hyperlink" Target="Group%20Feedback%20-%20Positive%20Resources.docx"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UieLVtt0S3Q" TargetMode="External"/><Relationship Id="rId2" Type="http://schemas.openxmlformats.org/officeDocument/2006/relationships/hyperlink" Target="http://childrenssociety.org.uk/what-we-do/research/initiatives/well-being/background-programme/2008-survey" TargetMode="External"/><Relationship Id="rId1" Type="http://schemas.openxmlformats.org/officeDocument/2006/relationships/slideLayout" Target="../slideLayouts/slideLayout7.xml"/><Relationship Id="rId5" Type="http://schemas.openxmlformats.org/officeDocument/2006/relationships/hyperlink" Target="https://seneddresearch.blog/2018/02/09/how-should-we-tackle-loneliness-and-isolation/" TargetMode="External"/><Relationship Id="rId4" Type="http://schemas.openxmlformats.org/officeDocument/2006/relationships/hyperlink" Target="http://cep.lse.ac.uk/_new/research/wellbeing/"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downloads.unicef.org.uk/wp-content/uploads/2010/05/UNCRC_united_nations_convention_on_the_rights_of_the_child.pdf?_ga=2.202033809.140120320.1518004633-273860106.1518004633" TargetMode="External"/><Relationship Id="rId2" Type="http://schemas.openxmlformats.org/officeDocument/2006/relationships/hyperlink" Target="http://www.wales.nhs.uk/sitesplus/888/opendoc/212073" TargetMode="External"/><Relationship Id="rId1" Type="http://schemas.openxmlformats.org/officeDocument/2006/relationships/slideLayout" Target="../slideLayouts/slideLayout7.xml"/><Relationship Id="rId5" Type="http://schemas.openxmlformats.org/officeDocument/2006/relationships/hyperlink" Target="https://www.nspcc.org.uk/what-we-do/news-opinion/anxiety-rising-concern-young-people-contacting-childline/" TargetMode="External"/><Relationship Id="rId4" Type="http://schemas.openxmlformats.org/officeDocument/2006/relationships/hyperlink" Target="https://www.ons.gov.uk/peoplepopulationandcommunity/wellbeing/articles/youngpeopleswellbeingandpersonalfinance/2017"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oxfordmedicine.com/view/10.1093/med/9780199204854.001.1/med-9780199204854-chapter-2604" TargetMode="External"/><Relationship Id="rId2" Type="http://schemas.openxmlformats.org/officeDocument/2006/relationships/hyperlink" Target="http://www.who.int/features/factfiles/mental_health/en/"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11560" y="404665"/>
            <a:ext cx="2448272" cy="2115616"/>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37781" y="2688154"/>
            <a:ext cx="2448272" cy="1100886"/>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75856" y="404664"/>
            <a:ext cx="2736304" cy="165601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275856" y="2520280"/>
            <a:ext cx="3384376" cy="227687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275856" y="2155129"/>
            <a:ext cx="2736304" cy="26575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156176" y="404664"/>
            <a:ext cx="2448272" cy="1883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804248" y="2420888"/>
            <a:ext cx="1800200" cy="165618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804248" y="4149080"/>
            <a:ext cx="1800200" cy="64807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323528" y="4913734"/>
            <a:ext cx="8424936" cy="891530"/>
          </a:xfrm>
        </p:spPr>
        <p:txBody>
          <a:bodyPr>
            <a:normAutofit fontScale="90000"/>
          </a:bodyPr>
          <a:lstStyle/>
          <a:p>
            <a:r>
              <a:rPr lang="en-GB" sz="3200" b="1" dirty="0" smtClean="0"/>
              <a:t>SJSS4003: Mental Health &amp; Wellbeing</a:t>
            </a:r>
            <a:br>
              <a:rPr lang="en-GB" sz="3200" b="1" dirty="0" smtClean="0"/>
            </a:br>
            <a:r>
              <a:rPr lang="en-GB" sz="3200" b="1" dirty="0" smtClean="0"/>
              <a:t>Theme 2: Dimensions of Mental Health &amp; Wellbeing</a:t>
            </a:r>
            <a:endParaRPr lang="en-US" sz="3200" b="1" dirty="0"/>
          </a:p>
        </p:txBody>
      </p:sp>
      <p:sp>
        <p:nvSpPr>
          <p:cNvPr id="5" name="TextBox 4"/>
          <p:cNvSpPr txBox="1"/>
          <p:nvPr/>
        </p:nvSpPr>
        <p:spPr>
          <a:xfrm>
            <a:off x="2555776" y="5733256"/>
            <a:ext cx="5904656" cy="523220"/>
          </a:xfrm>
          <a:prstGeom prst="rect">
            <a:avLst/>
          </a:prstGeom>
          <a:noFill/>
        </p:spPr>
        <p:txBody>
          <a:bodyPr wrap="square" rtlCol="0">
            <a:spAutoFit/>
          </a:bodyPr>
          <a:lstStyle/>
          <a:p>
            <a:r>
              <a:rPr lang="en-GB" sz="2800" b="1" dirty="0" smtClean="0"/>
              <a:t>Ken Dicks </a:t>
            </a:r>
            <a:r>
              <a:rPr lang="en-GB" sz="2800" b="1" dirty="0" smtClean="0">
                <a:hlinkClick r:id="rId3"/>
              </a:rPr>
              <a:t>ken.dicks@uwtsd.ac.uk</a:t>
            </a:r>
            <a:r>
              <a:rPr lang="en-GB" sz="2800" b="1" dirty="0" smtClean="0"/>
              <a:t> </a:t>
            </a:r>
            <a:endParaRPr lang="en-GB" sz="2800" b="1" dirty="0"/>
          </a:p>
        </p:txBody>
      </p:sp>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10960" y="687838"/>
            <a:ext cx="2466095" cy="10896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326678" y="2735448"/>
            <a:ext cx="3282731" cy="18465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384329" y="593000"/>
            <a:ext cx="1991966" cy="1506671"/>
          </a:xfrm>
          <a:prstGeom prst="rect">
            <a:avLst/>
          </a:prstGeom>
        </p:spPr>
      </p:pic>
      <p:pic>
        <p:nvPicPr>
          <p:cNvPr id="12" name="Picture 1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34109" y="2752092"/>
            <a:ext cx="2255615" cy="973010"/>
          </a:xfrm>
          <a:prstGeom prst="rect">
            <a:avLst/>
          </a:prstGeom>
        </p:spPr>
      </p:pic>
      <p:sp>
        <p:nvSpPr>
          <p:cNvPr id="24" name="Rectangle 23"/>
          <p:cNvSpPr/>
          <p:nvPr/>
        </p:nvSpPr>
        <p:spPr>
          <a:xfrm>
            <a:off x="637780" y="3870086"/>
            <a:ext cx="2422051" cy="927065"/>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23807265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smtClean="0"/>
              <a:t>Learning Review</a:t>
            </a:r>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196752"/>
            <a:ext cx="998841" cy="998841"/>
          </a:xfrm>
          <a:prstGeom prst="rect">
            <a:avLst/>
          </a:prstGeom>
        </p:spPr>
      </p:pic>
      <p:sp>
        <p:nvSpPr>
          <p:cNvPr id="5" name="TextBox 4"/>
          <p:cNvSpPr txBox="1"/>
          <p:nvPr/>
        </p:nvSpPr>
        <p:spPr>
          <a:xfrm>
            <a:off x="1074976" y="2564904"/>
            <a:ext cx="6984776" cy="954107"/>
          </a:xfrm>
          <a:prstGeom prst="rect">
            <a:avLst/>
          </a:prstGeom>
          <a:noFill/>
        </p:spPr>
        <p:txBody>
          <a:bodyPr wrap="square" rtlCol="0">
            <a:spAutoFit/>
          </a:bodyPr>
          <a:lstStyle/>
          <a:p>
            <a:pPr algn="ctr"/>
            <a:r>
              <a:rPr lang="en-GB" sz="2800" i="1" dirty="0" smtClean="0"/>
              <a:t>What </a:t>
            </a:r>
            <a:r>
              <a:rPr lang="en-GB" sz="2800" i="1" dirty="0" smtClean="0"/>
              <a:t>have we looked at thus far in this Module?</a:t>
            </a:r>
            <a:endParaRPr lang="en-GB" sz="2800" i="1" dirty="0"/>
          </a:p>
        </p:txBody>
      </p:sp>
      <p:pic>
        <p:nvPicPr>
          <p:cNvPr id="6" name="Picture 5">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139952" y="4581128"/>
            <a:ext cx="892467" cy="892467"/>
          </a:xfrm>
          <a:prstGeom prst="rect">
            <a:avLst/>
          </a:prstGeom>
        </p:spPr>
      </p:pic>
    </p:spTree>
    <p:extLst>
      <p:ext uri="{BB962C8B-B14F-4D97-AF65-F5344CB8AC3E}">
        <p14:creationId xmlns:p14="http://schemas.microsoft.com/office/powerpoint/2010/main" val="4274632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640960" cy="824862"/>
          </a:xfrm>
        </p:spPr>
        <p:txBody>
          <a:bodyPr>
            <a:normAutofit/>
          </a:bodyPr>
          <a:lstStyle/>
          <a:p>
            <a:r>
              <a:rPr lang="en-GB" b="1" dirty="0" smtClean="0"/>
              <a:t>Insights into UK national well-being</a:t>
            </a:r>
            <a:endParaRPr lang="en-GB" b="1" dirty="0"/>
          </a:p>
        </p:txBody>
      </p:sp>
      <p:sp>
        <p:nvSpPr>
          <p:cNvPr id="5" name="TextBox 4"/>
          <p:cNvSpPr txBox="1"/>
          <p:nvPr/>
        </p:nvSpPr>
        <p:spPr>
          <a:xfrm>
            <a:off x="2699792" y="5085750"/>
            <a:ext cx="6120680"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Despite increasing wealth, there has been an</a:t>
            </a:r>
            <a:endParaRPr lang="en-GB" dirty="0"/>
          </a:p>
          <a:p>
            <a:pPr marL="285750" indent="-285750">
              <a:buFont typeface="Arial" panose="020B0604020202020204" pitchFamily="34" charset="0"/>
              <a:buChar char="•"/>
            </a:pPr>
            <a:r>
              <a:rPr lang="en-GB" b="1" dirty="0" smtClean="0">
                <a:solidFill>
                  <a:srgbClr val="FF0000"/>
                </a:solidFill>
              </a:rPr>
              <a:t>Increase in mental health problems across all age groups, particularly among young people!</a:t>
            </a:r>
            <a:endParaRPr lang="en-GB" b="1" dirty="0">
              <a:solidFill>
                <a:srgbClr val="FF0000"/>
              </a:solidFill>
            </a:endParaRPr>
          </a:p>
        </p:txBody>
      </p:sp>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1698" y="1844826"/>
            <a:ext cx="1011852" cy="1005015"/>
          </a:xfrm>
          <a:prstGeom prst="rect">
            <a:avLst/>
          </a:prstGeom>
        </p:spPr>
      </p:pic>
      <p:sp>
        <p:nvSpPr>
          <p:cNvPr id="4" name="TextBox 3"/>
          <p:cNvSpPr txBox="1"/>
          <p:nvPr/>
        </p:nvSpPr>
        <p:spPr>
          <a:xfrm>
            <a:off x="683568" y="1196752"/>
            <a:ext cx="7920880" cy="369332"/>
          </a:xfrm>
          <a:prstGeom prst="rect">
            <a:avLst/>
          </a:prstGeom>
          <a:noFill/>
        </p:spPr>
        <p:txBody>
          <a:bodyPr wrap="square" rtlCol="0">
            <a:spAutoFit/>
          </a:bodyPr>
          <a:lstStyle/>
          <a:p>
            <a:r>
              <a:rPr lang="en-GB" dirty="0" smtClean="0"/>
              <a:t>The Centre for Economic Performance (part of the London School of Economics)</a:t>
            </a:r>
            <a:endParaRPr lang="en-GB" dirty="0"/>
          </a:p>
        </p:txBody>
      </p:sp>
      <p:sp>
        <p:nvSpPr>
          <p:cNvPr id="6" name="TextBox 5"/>
          <p:cNvSpPr txBox="1"/>
          <p:nvPr/>
        </p:nvSpPr>
        <p:spPr>
          <a:xfrm>
            <a:off x="2699792" y="1701003"/>
            <a:ext cx="6120680"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Academic centre that </a:t>
            </a:r>
            <a:r>
              <a:rPr lang="en-GB" dirty="0"/>
              <a:t>s</a:t>
            </a:r>
            <a:r>
              <a:rPr lang="en-GB" dirty="0" smtClean="0"/>
              <a:t>tudies the effect that wellbeing has on society and the economy</a:t>
            </a:r>
            <a:endParaRPr lang="en-GB" dirty="0"/>
          </a:p>
        </p:txBody>
      </p:sp>
      <p:sp>
        <p:nvSpPr>
          <p:cNvPr id="7" name="TextBox 6"/>
          <p:cNvSpPr txBox="1"/>
          <p:nvPr/>
        </p:nvSpPr>
        <p:spPr>
          <a:xfrm>
            <a:off x="2699792" y="2347334"/>
            <a:ext cx="5760640" cy="646331"/>
          </a:xfrm>
          <a:prstGeom prst="rect">
            <a:avLst/>
          </a:prstGeom>
          <a:noFill/>
        </p:spPr>
        <p:txBody>
          <a:bodyPr wrap="square" rtlCol="0">
            <a:spAutoFit/>
          </a:bodyPr>
          <a:lstStyle/>
          <a:p>
            <a:pPr marL="285750" indent="-285750">
              <a:buFont typeface="Arial" panose="020B0604020202020204" pitchFamily="34" charset="0"/>
              <a:buChar char="•"/>
            </a:pPr>
            <a:r>
              <a:rPr lang="en-GB" dirty="0"/>
              <a:t>Well-being has been static since the Second World War in spite of unprecedented economic growth</a:t>
            </a:r>
          </a:p>
        </p:txBody>
      </p:sp>
      <p:sp>
        <p:nvSpPr>
          <p:cNvPr id="8" name="TextBox 7"/>
          <p:cNvSpPr txBox="1"/>
          <p:nvPr/>
        </p:nvSpPr>
        <p:spPr>
          <a:xfrm>
            <a:off x="2699792" y="3055121"/>
            <a:ext cx="5328592"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Therefore greater wealth does not mean greater happiness</a:t>
            </a:r>
            <a:endParaRPr lang="en-GB" dirty="0"/>
          </a:p>
        </p:txBody>
      </p:sp>
      <p:sp>
        <p:nvSpPr>
          <p:cNvPr id="9" name="TextBox 8"/>
          <p:cNvSpPr txBox="1"/>
          <p:nvPr/>
        </p:nvSpPr>
        <p:spPr>
          <a:xfrm>
            <a:off x="6732240" y="3573016"/>
            <a:ext cx="1744700" cy="369332"/>
          </a:xfrm>
          <a:prstGeom prst="rect">
            <a:avLst/>
          </a:prstGeom>
          <a:noFill/>
        </p:spPr>
        <p:txBody>
          <a:bodyPr wrap="square" rtlCol="0">
            <a:spAutoFit/>
          </a:bodyPr>
          <a:lstStyle/>
          <a:p>
            <a:r>
              <a:rPr lang="en-GB" dirty="0" smtClean="0"/>
              <a:t>(C.E.P., no date)</a:t>
            </a:r>
            <a:endParaRPr lang="en-GB" dirty="0"/>
          </a:p>
        </p:txBody>
      </p:sp>
      <p:sp>
        <p:nvSpPr>
          <p:cNvPr id="10" name="TextBox 9"/>
          <p:cNvSpPr txBox="1"/>
          <p:nvPr/>
        </p:nvSpPr>
        <p:spPr>
          <a:xfrm>
            <a:off x="3275856" y="3942348"/>
            <a:ext cx="4608512" cy="369332"/>
          </a:xfrm>
          <a:prstGeom prst="rect">
            <a:avLst/>
          </a:prstGeom>
          <a:noFill/>
        </p:spPr>
        <p:txBody>
          <a:bodyPr wrap="square" rtlCol="0">
            <a:spAutoFit/>
          </a:bodyPr>
          <a:lstStyle/>
          <a:p>
            <a:r>
              <a:rPr lang="en-GB" dirty="0" smtClean="0"/>
              <a:t>Happiness = ‘feeling good’, enjoying life</a:t>
            </a:r>
            <a:endParaRPr lang="en-GB" dirty="0"/>
          </a:p>
        </p:txBody>
      </p:sp>
      <p:sp>
        <p:nvSpPr>
          <p:cNvPr id="11" name="TextBox 10"/>
          <p:cNvSpPr txBox="1"/>
          <p:nvPr/>
        </p:nvSpPr>
        <p:spPr>
          <a:xfrm>
            <a:off x="3275856" y="4464080"/>
            <a:ext cx="5544616" cy="369332"/>
          </a:xfrm>
          <a:prstGeom prst="rect">
            <a:avLst/>
          </a:prstGeom>
          <a:noFill/>
        </p:spPr>
        <p:txBody>
          <a:bodyPr wrap="square" rtlCol="0">
            <a:spAutoFit/>
          </a:bodyPr>
          <a:lstStyle/>
          <a:p>
            <a:r>
              <a:rPr lang="en-GB" dirty="0" smtClean="0"/>
              <a:t>Unhappiness = ‘feeling bad, wishing things were different</a:t>
            </a:r>
            <a:endParaRPr lang="en-GB" dirty="0"/>
          </a:p>
        </p:txBody>
      </p:sp>
      <p:sp>
        <p:nvSpPr>
          <p:cNvPr id="12" name="TextBox 11"/>
          <p:cNvSpPr txBox="1"/>
          <p:nvPr/>
        </p:nvSpPr>
        <p:spPr>
          <a:xfrm>
            <a:off x="179512" y="2849841"/>
            <a:ext cx="2016224" cy="369332"/>
          </a:xfrm>
          <a:prstGeom prst="rect">
            <a:avLst/>
          </a:prstGeom>
          <a:noFill/>
        </p:spPr>
        <p:txBody>
          <a:bodyPr wrap="square" rtlCol="0">
            <a:spAutoFit/>
          </a:bodyPr>
          <a:lstStyle/>
          <a:p>
            <a:pPr algn="ctr"/>
            <a:r>
              <a:rPr lang="en-GB" dirty="0" smtClean="0"/>
              <a:t>Academic Source</a:t>
            </a:r>
            <a:endParaRPr lang="en-GB" dirty="0"/>
          </a:p>
        </p:txBody>
      </p:sp>
    </p:spTree>
    <p:extLst>
      <p:ext uri="{BB962C8B-B14F-4D97-AF65-F5344CB8AC3E}">
        <p14:creationId xmlns:p14="http://schemas.microsoft.com/office/powerpoint/2010/main" val="3676871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P spid="6" grpId="0"/>
      <p:bldP spid="7" grpId="0"/>
      <p:bldP spid="8" grpId="0"/>
      <p:bldP spid="9" grpId="0"/>
      <p:bldP spid="10" grpId="0"/>
      <p:bldP spid="11"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980728"/>
            <a:ext cx="7704856" cy="824862"/>
          </a:xfrm>
        </p:spPr>
        <p:txBody>
          <a:bodyPr>
            <a:normAutofit fontScale="90000"/>
          </a:bodyPr>
          <a:lstStyle/>
          <a:p>
            <a:r>
              <a:rPr lang="en-GB" dirty="0" smtClean="0"/>
              <a:t>Joseph Rowntree Foundation, 2008</a:t>
            </a:r>
            <a:endParaRPr lang="en-GB" dirty="0"/>
          </a:p>
        </p:txBody>
      </p:sp>
      <p:sp>
        <p:nvSpPr>
          <p:cNvPr id="5" name="Title 1"/>
          <p:cNvSpPr txBox="1">
            <a:spLocks/>
          </p:cNvSpPr>
          <p:nvPr/>
        </p:nvSpPr>
        <p:spPr>
          <a:xfrm>
            <a:off x="323528" y="188640"/>
            <a:ext cx="8640960" cy="82486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t>Insights into UK national well-being</a:t>
            </a:r>
            <a:endParaRPr lang="en-GB" b="1" dirty="0"/>
          </a:p>
        </p:txBody>
      </p:sp>
      <p:sp>
        <p:nvSpPr>
          <p:cNvPr id="7" name="TextBox 6"/>
          <p:cNvSpPr txBox="1"/>
          <p:nvPr/>
        </p:nvSpPr>
        <p:spPr>
          <a:xfrm>
            <a:off x="179512" y="1916832"/>
            <a:ext cx="8424936"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t>Children born into low-income households </a:t>
            </a:r>
            <a:r>
              <a:rPr lang="en-GB" sz="2400" dirty="0" smtClean="0"/>
              <a:t>are more </a:t>
            </a:r>
            <a:r>
              <a:rPr lang="en-GB" sz="2400" dirty="0"/>
              <a:t>likely to experience </a:t>
            </a:r>
            <a:r>
              <a:rPr lang="en-GB" sz="2400" dirty="0" smtClean="0"/>
              <a:t>health problems from birth </a:t>
            </a:r>
            <a:r>
              <a:rPr lang="en-GB" sz="2400" dirty="0"/>
              <a:t>and accumulate health risks as they </a:t>
            </a:r>
            <a:r>
              <a:rPr lang="en-GB" sz="2400" dirty="0" smtClean="0"/>
              <a:t>grow older</a:t>
            </a:r>
            <a:endParaRPr lang="en-GB" sz="2400" dirty="0"/>
          </a:p>
        </p:txBody>
      </p:sp>
      <p:sp>
        <p:nvSpPr>
          <p:cNvPr id="8" name="TextBox 7"/>
          <p:cNvSpPr txBox="1"/>
          <p:nvPr/>
        </p:nvSpPr>
        <p:spPr>
          <a:xfrm>
            <a:off x="179512" y="3212976"/>
            <a:ext cx="8568952"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The relationship </a:t>
            </a:r>
            <a:r>
              <a:rPr lang="en-GB" sz="2400" dirty="0"/>
              <a:t>between poverty and </a:t>
            </a:r>
            <a:r>
              <a:rPr lang="en-GB" sz="2400" dirty="0" smtClean="0"/>
              <a:t>ill-health is </a:t>
            </a:r>
            <a:r>
              <a:rPr lang="en-GB" sz="2400" dirty="0"/>
              <a:t>bidirectional: poverty contributes to </a:t>
            </a:r>
            <a:r>
              <a:rPr lang="en-GB" sz="2400" dirty="0" smtClean="0"/>
              <a:t>ill-health and </a:t>
            </a:r>
            <a:r>
              <a:rPr lang="en-GB" sz="2400" dirty="0"/>
              <a:t>ill-health contributes to poverty.</a:t>
            </a:r>
          </a:p>
        </p:txBody>
      </p:sp>
      <p:sp>
        <p:nvSpPr>
          <p:cNvPr id="9" name="TextBox 8"/>
          <p:cNvSpPr txBox="1"/>
          <p:nvPr/>
        </p:nvSpPr>
        <p:spPr>
          <a:xfrm>
            <a:off x="179512" y="4581128"/>
            <a:ext cx="8568952"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t>Children from low-income households </a:t>
            </a:r>
            <a:r>
              <a:rPr lang="en-GB" sz="2400" dirty="0" smtClean="0"/>
              <a:t>are more </a:t>
            </a:r>
            <a:r>
              <a:rPr lang="en-GB" sz="2400" dirty="0"/>
              <a:t>likely </a:t>
            </a:r>
            <a:r>
              <a:rPr lang="en-GB" sz="2400" dirty="0" smtClean="0"/>
              <a:t>to experience </a:t>
            </a:r>
            <a:r>
              <a:rPr lang="en-GB" sz="2400" dirty="0"/>
              <a:t>problems with </a:t>
            </a:r>
            <a:r>
              <a:rPr lang="en-GB" sz="2400" dirty="0" smtClean="0"/>
              <a:t>nutrition, which </a:t>
            </a:r>
            <a:r>
              <a:rPr lang="en-GB" sz="2400" dirty="0"/>
              <a:t>can have a negative influence on the </a:t>
            </a:r>
            <a:r>
              <a:rPr lang="en-GB" sz="2400" dirty="0" smtClean="0"/>
              <a:t>mental well-being</a:t>
            </a:r>
            <a:endParaRPr lang="en-GB" sz="2400" dirty="0"/>
          </a:p>
        </p:txBody>
      </p:sp>
      <p:pic>
        <p:nvPicPr>
          <p:cNvPr id="10" name="Picture 9">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43808" y="6063544"/>
            <a:ext cx="684721" cy="680095"/>
          </a:xfrm>
          <a:prstGeom prst="rect">
            <a:avLst/>
          </a:prstGeom>
        </p:spPr>
      </p:pic>
      <p:sp>
        <p:nvSpPr>
          <p:cNvPr id="12" name="TextBox 11"/>
          <p:cNvSpPr txBox="1"/>
          <p:nvPr/>
        </p:nvSpPr>
        <p:spPr>
          <a:xfrm>
            <a:off x="5148064" y="5781457"/>
            <a:ext cx="3096344" cy="369332"/>
          </a:xfrm>
          <a:prstGeom prst="rect">
            <a:avLst/>
          </a:prstGeom>
          <a:noFill/>
        </p:spPr>
        <p:txBody>
          <a:bodyPr wrap="square" rtlCol="0">
            <a:spAutoFit/>
          </a:bodyPr>
          <a:lstStyle/>
          <a:p>
            <a:r>
              <a:rPr lang="en-GB" dirty="0" smtClean="0"/>
              <a:t>(Griggs &amp; Walker, 2008)</a:t>
            </a:r>
            <a:endParaRPr lang="en-GB" dirty="0"/>
          </a:p>
        </p:txBody>
      </p:sp>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631071" y="6121582"/>
            <a:ext cx="532427" cy="532427"/>
          </a:xfrm>
          <a:prstGeom prst="rect">
            <a:avLst/>
          </a:prstGeom>
        </p:spPr>
      </p:pic>
      <p:sp>
        <p:nvSpPr>
          <p:cNvPr id="14" name="TextBox 13"/>
          <p:cNvSpPr txBox="1"/>
          <p:nvPr/>
        </p:nvSpPr>
        <p:spPr>
          <a:xfrm>
            <a:off x="4163498" y="6211669"/>
            <a:ext cx="4681591" cy="369332"/>
          </a:xfrm>
          <a:prstGeom prst="rect">
            <a:avLst/>
          </a:prstGeom>
          <a:noFill/>
        </p:spPr>
        <p:txBody>
          <a:bodyPr wrap="square" rtlCol="0">
            <a:spAutoFit/>
          </a:bodyPr>
          <a:lstStyle/>
          <a:p>
            <a:r>
              <a:rPr lang="en-GB" dirty="0" smtClean="0"/>
              <a:t>Guided Study Activity: Supporting an argument</a:t>
            </a:r>
            <a:endParaRPr lang="en-GB" dirty="0"/>
          </a:p>
        </p:txBody>
      </p:sp>
    </p:spTree>
    <p:extLst>
      <p:ext uri="{BB962C8B-B14F-4D97-AF65-F5344CB8AC3E}">
        <p14:creationId xmlns:p14="http://schemas.microsoft.com/office/powerpoint/2010/main" val="3618448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P spid="9" grpId="0"/>
      <p:bldP spid="12" grpId="0"/>
      <p:bldP spid="1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smtClean="0"/>
              <a:t>Study Skills _ Supporting Sources of Evidence</a:t>
            </a:r>
            <a:endParaRPr lang="en-GB" sz="3600" b="1" dirty="0"/>
          </a:p>
        </p:txBody>
      </p:sp>
      <p:sp>
        <p:nvSpPr>
          <p:cNvPr id="4" name="TextBox 3"/>
          <p:cNvSpPr txBox="1"/>
          <p:nvPr/>
        </p:nvSpPr>
        <p:spPr>
          <a:xfrm>
            <a:off x="611560" y="1556792"/>
            <a:ext cx="7992888"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t>We have looked at a report from the Joseph Rowntree Foundation which states that there is a link between poor nutrition and mental well-being in children</a:t>
            </a:r>
            <a:endParaRPr lang="en-GB" sz="2400" dirty="0"/>
          </a:p>
        </p:txBody>
      </p:sp>
      <p:sp>
        <p:nvSpPr>
          <p:cNvPr id="5" name="TextBox 4"/>
          <p:cNvSpPr txBox="1"/>
          <p:nvPr/>
        </p:nvSpPr>
        <p:spPr>
          <a:xfrm>
            <a:off x="539552" y="2924944"/>
            <a:ext cx="8064896" cy="461665"/>
          </a:xfrm>
          <a:prstGeom prst="rect">
            <a:avLst/>
          </a:prstGeom>
          <a:noFill/>
        </p:spPr>
        <p:txBody>
          <a:bodyPr wrap="square" rtlCol="0">
            <a:spAutoFit/>
          </a:bodyPr>
          <a:lstStyle/>
          <a:p>
            <a:pPr algn="ctr"/>
            <a:r>
              <a:rPr lang="en-GB" sz="2400" b="1" i="1" dirty="0" smtClean="0"/>
              <a:t>How would you go about verifying this assertion?</a:t>
            </a:r>
            <a:endParaRPr lang="en-GB" sz="2400" b="1" i="1" dirty="0"/>
          </a:p>
        </p:txBody>
      </p:sp>
      <p:pic>
        <p:nvPicPr>
          <p:cNvPr id="6" name="Picture 5">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81750" y="4005064"/>
            <a:ext cx="1252507" cy="1252507"/>
          </a:xfrm>
          <a:prstGeom prst="rect">
            <a:avLst/>
          </a:prstGeom>
        </p:spPr>
      </p:pic>
    </p:spTree>
    <p:extLst>
      <p:ext uri="{BB962C8B-B14F-4D97-AF65-F5344CB8AC3E}">
        <p14:creationId xmlns:p14="http://schemas.microsoft.com/office/powerpoint/2010/main" val="34380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492896"/>
            <a:ext cx="8229600" cy="1143000"/>
          </a:xfrm>
        </p:spPr>
        <p:txBody>
          <a:bodyPr>
            <a:normAutofit fontScale="90000"/>
          </a:bodyPr>
          <a:lstStyle/>
          <a:p>
            <a:r>
              <a:rPr lang="en-GB" b="1" dirty="0" smtClean="0"/>
              <a:t>Factors that can contribute to ‘negative’ wellbeing in adults</a:t>
            </a:r>
            <a:endParaRPr lang="en-GB" b="1" dirty="0"/>
          </a:p>
        </p:txBody>
      </p:sp>
    </p:spTree>
    <p:extLst>
      <p:ext uri="{BB962C8B-B14F-4D97-AF65-F5344CB8AC3E}">
        <p14:creationId xmlns:p14="http://schemas.microsoft.com/office/powerpoint/2010/main" val="627506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p:txBody>
          <a:bodyPr/>
          <a:lstStyle/>
          <a:p>
            <a:pPr eaLnBrk="1" hangingPunct="1"/>
            <a:r>
              <a:rPr lang="en-US" altLang="en-US" b="1" smtClean="0"/>
              <a:t>SOCIAL ISOLATION</a:t>
            </a:r>
            <a:r>
              <a:rPr lang="en-US" altLang="en-US" smtClean="0"/>
              <a:t> </a:t>
            </a:r>
          </a:p>
        </p:txBody>
      </p:sp>
      <p:sp>
        <p:nvSpPr>
          <p:cNvPr id="4100" name="Rectangle 3"/>
          <p:cNvSpPr>
            <a:spLocks noGrp="1" noChangeArrowheads="1"/>
          </p:cNvSpPr>
          <p:nvPr>
            <p:ph type="body" idx="1"/>
          </p:nvPr>
        </p:nvSpPr>
        <p:spPr>
          <a:xfrm>
            <a:off x="457200" y="1371600"/>
            <a:ext cx="8229600" cy="4171591"/>
          </a:xfrm>
        </p:spPr>
        <p:txBody>
          <a:bodyPr>
            <a:normAutofit lnSpcReduction="10000"/>
          </a:bodyPr>
          <a:lstStyle/>
          <a:p>
            <a:pPr eaLnBrk="1" hangingPunct="1"/>
            <a:r>
              <a:rPr lang="en-US" altLang="en-US" dirty="0" smtClean="0"/>
              <a:t>Social isolation occurs when an individual is cut off from social ties and activities </a:t>
            </a:r>
          </a:p>
          <a:p>
            <a:pPr eaLnBrk="1" hangingPunct="1"/>
            <a:r>
              <a:rPr lang="en-US" altLang="en-US" dirty="0" smtClean="0"/>
              <a:t>At some point, many older adults will experience social isolation and feelings of loneliness due to changes in one’s network</a:t>
            </a:r>
          </a:p>
          <a:p>
            <a:pPr eaLnBrk="1" hangingPunct="1"/>
            <a:r>
              <a:rPr lang="en-US" altLang="en-US" dirty="0" smtClean="0"/>
              <a:t>Social isolation or loneliness has many negative consequences on health and mental health.</a:t>
            </a:r>
          </a:p>
        </p:txBody>
      </p:sp>
      <p:pic>
        <p:nvPicPr>
          <p:cNvPr id="2" name="Picture 1">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249761" y="5543191"/>
            <a:ext cx="676443" cy="676443"/>
          </a:xfrm>
          <a:prstGeom prst="rect">
            <a:avLst/>
          </a:prstGeom>
        </p:spPr>
      </p:pic>
      <p:sp>
        <p:nvSpPr>
          <p:cNvPr id="3" name="TextBox 2"/>
          <p:cNvSpPr txBox="1"/>
          <p:nvPr/>
        </p:nvSpPr>
        <p:spPr>
          <a:xfrm>
            <a:off x="2267744" y="5733256"/>
            <a:ext cx="5832648" cy="369332"/>
          </a:xfrm>
          <a:prstGeom prst="rect">
            <a:avLst/>
          </a:prstGeom>
          <a:noFill/>
        </p:spPr>
        <p:txBody>
          <a:bodyPr wrap="square" rtlCol="0">
            <a:spAutoFit/>
          </a:bodyPr>
          <a:lstStyle/>
          <a:p>
            <a:r>
              <a:rPr lang="en-GB" dirty="0" smtClean="0"/>
              <a:t>What do you consider to be the causes of social isolation?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0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0" grpId="0" build="p"/>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Grp="1" noChangeArrowheads="1"/>
          </p:cNvSpPr>
          <p:nvPr>
            <p:ph type="title"/>
          </p:nvPr>
        </p:nvSpPr>
        <p:spPr>
          <a:xfrm>
            <a:off x="467544" y="116632"/>
            <a:ext cx="8229600" cy="639762"/>
          </a:xfrm>
        </p:spPr>
        <p:txBody>
          <a:bodyPr>
            <a:normAutofit fontScale="90000"/>
          </a:bodyPr>
          <a:lstStyle/>
          <a:p>
            <a:pPr eaLnBrk="1" hangingPunct="1"/>
            <a:r>
              <a:rPr lang="en-US" altLang="en-US" sz="4000" b="1" dirty="0" smtClean="0"/>
              <a:t>Impact</a:t>
            </a:r>
            <a:r>
              <a:rPr lang="en-US" altLang="en-US" sz="4000" dirty="0" smtClean="0"/>
              <a:t> </a:t>
            </a:r>
            <a:r>
              <a:rPr lang="en-US" altLang="en-US" sz="4000" b="1" dirty="0" smtClean="0"/>
              <a:t>of Social isolation</a:t>
            </a:r>
          </a:p>
        </p:txBody>
      </p:sp>
      <p:sp>
        <p:nvSpPr>
          <p:cNvPr id="5124" name="Rectangle 3"/>
          <p:cNvSpPr>
            <a:spLocks noGrp="1" noChangeArrowheads="1"/>
          </p:cNvSpPr>
          <p:nvPr>
            <p:ph type="body" idx="1"/>
          </p:nvPr>
        </p:nvSpPr>
        <p:spPr>
          <a:xfrm>
            <a:off x="457200" y="1066800"/>
            <a:ext cx="8229600" cy="4162399"/>
          </a:xfrm>
        </p:spPr>
        <p:txBody>
          <a:bodyPr>
            <a:normAutofit/>
          </a:bodyPr>
          <a:lstStyle/>
          <a:p>
            <a:pPr>
              <a:lnSpc>
                <a:spcPct val="80000"/>
              </a:lnSpc>
              <a:spcBef>
                <a:spcPts val="1800"/>
              </a:spcBef>
              <a:spcAft>
                <a:spcPts val="1200"/>
              </a:spcAft>
            </a:pPr>
            <a:r>
              <a:rPr lang="en-US" altLang="en-US" sz="2800" b="1" i="1" dirty="0" smtClean="0"/>
              <a:t>Physical</a:t>
            </a:r>
            <a:r>
              <a:rPr lang="en-US" altLang="en-US" sz="2800" dirty="0" smtClean="0"/>
              <a:t>: has been linked to poor health, alcohol and substance use, and suicidal thoughts. </a:t>
            </a:r>
          </a:p>
          <a:p>
            <a:pPr>
              <a:lnSpc>
                <a:spcPct val="80000"/>
              </a:lnSpc>
              <a:spcBef>
                <a:spcPts val="1800"/>
              </a:spcBef>
              <a:spcAft>
                <a:spcPts val="1200"/>
              </a:spcAft>
            </a:pPr>
            <a:r>
              <a:rPr lang="en-US" altLang="en-US" sz="2800" b="1" i="1" dirty="0" smtClean="0"/>
              <a:t>Emotional</a:t>
            </a:r>
            <a:r>
              <a:rPr lang="en-US" altLang="en-US" sz="2800" b="1" i="1" dirty="0" smtClean="0"/>
              <a:t>:</a:t>
            </a:r>
            <a:r>
              <a:rPr lang="en-US" altLang="en-US" sz="2800" dirty="0" smtClean="0"/>
              <a:t> May result in reduced confidence in oneself, feelings of diminished self-worth, despair, depression, and worthlessness. Social isolation is one of the strongest predictors of depression in later life.</a:t>
            </a:r>
            <a:endParaRPr lang="en-US" altLang="en-US" sz="2800" b="1" i="1" dirty="0" smtClean="0"/>
          </a:p>
          <a:p>
            <a:pPr>
              <a:lnSpc>
                <a:spcPct val="80000"/>
              </a:lnSpc>
              <a:spcBef>
                <a:spcPts val="1800"/>
              </a:spcBef>
              <a:spcAft>
                <a:spcPts val="1200"/>
              </a:spcAft>
            </a:pPr>
            <a:r>
              <a:rPr lang="en-US" altLang="en-US" sz="2800" b="1" i="1" dirty="0" smtClean="0"/>
              <a:t>Cognitive (mental): </a:t>
            </a:r>
            <a:r>
              <a:rPr lang="en-US" altLang="en-US" sz="2800" dirty="0" smtClean="0"/>
              <a:t>May experience a shortened attention span or forgetfulness as they may not see any reason or opportunity to remain aware and alert.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a:xfrm>
            <a:off x="457200" y="274638"/>
            <a:ext cx="8229600" cy="563562"/>
          </a:xfrm>
        </p:spPr>
        <p:txBody>
          <a:bodyPr>
            <a:normAutofit fontScale="90000"/>
          </a:bodyPr>
          <a:lstStyle/>
          <a:p>
            <a:pPr eaLnBrk="1" hangingPunct="1"/>
            <a:r>
              <a:rPr lang="en-US" altLang="en-US" sz="4000" b="1" smtClean="0"/>
              <a:t>Social Isolation -- Risk Factors</a:t>
            </a:r>
            <a:r>
              <a:rPr lang="en-US" altLang="en-US" sz="4000" smtClean="0"/>
              <a:t> </a:t>
            </a:r>
          </a:p>
        </p:txBody>
      </p:sp>
      <p:sp>
        <p:nvSpPr>
          <p:cNvPr id="6148" name="Rectangle 3"/>
          <p:cNvSpPr>
            <a:spLocks noGrp="1" noChangeArrowheads="1"/>
          </p:cNvSpPr>
          <p:nvPr>
            <p:ph type="body" idx="1"/>
          </p:nvPr>
        </p:nvSpPr>
        <p:spPr>
          <a:xfrm>
            <a:off x="457200" y="990600"/>
            <a:ext cx="8229600" cy="5135563"/>
          </a:xfrm>
        </p:spPr>
        <p:txBody>
          <a:bodyPr/>
          <a:lstStyle/>
          <a:p>
            <a:pPr eaLnBrk="1" hangingPunct="1">
              <a:buFontTx/>
              <a:buNone/>
            </a:pPr>
            <a:r>
              <a:rPr lang="en-US" altLang="en-US" b="1" i="1" dirty="0" smtClean="0"/>
              <a:t>	Physical</a:t>
            </a:r>
          </a:p>
          <a:p>
            <a:pPr eaLnBrk="1" hangingPunct="1"/>
            <a:r>
              <a:rPr lang="en-US" altLang="en-US" dirty="0" smtClean="0"/>
              <a:t>Disabilities that limit mobility and impact ability to participate in usual activities. </a:t>
            </a:r>
          </a:p>
          <a:p>
            <a:pPr eaLnBrk="1" hangingPunct="1"/>
            <a:r>
              <a:rPr lang="en-US" altLang="en-US" dirty="0" smtClean="0"/>
              <a:t>Chronic illnesses and pain that leads to being homebound, bedridden. </a:t>
            </a:r>
          </a:p>
          <a:p>
            <a:pPr eaLnBrk="1" hangingPunct="1"/>
            <a:r>
              <a:rPr lang="en-US" altLang="en-US" dirty="0" smtClean="0"/>
              <a:t>Hearing loss can lead to reduced  participation in social activities and engagement with others.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a:xfrm>
            <a:off x="457200" y="274638"/>
            <a:ext cx="8229600" cy="563562"/>
          </a:xfrm>
        </p:spPr>
        <p:txBody>
          <a:bodyPr>
            <a:normAutofit fontScale="90000"/>
          </a:bodyPr>
          <a:lstStyle/>
          <a:p>
            <a:pPr eaLnBrk="1" hangingPunct="1"/>
            <a:r>
              <a:rPr lang="en-US" altLang="en-US" sz="4000" b="1" smtClean="0"/>
              <a:t>Social Isolation -- Risk Factors</a:t>
            </a:r>
          </a:p>
        </p:txBody>
      </p:sp>
      <p:sp>
        <p:nvSpPr>
          <p:cNvPr id="7172" name="Rectangle 3"/>
          <p:cNvSpPr>
            <a:spLocks noGrp="1" noChangeArrowheads="1"/>
          </p:cNvSpPr>
          <p:nvPr>
            <p:ph type="body" idx="1"/>
          </p:nvPr>
        </p:nvSpPr>
        <p:spPr>
          <a:xfrm>
            <a:off x="457200" y="1066800"/>
            <a:ext cx="8229600" cy="5059363"/>
          </a:xfrm>
        </p:spPr>
        <p:txBody>
          <a:bodyPr/>
          <a:lstStyle/>
          <a:p>
            <a:pPr eaLnBrk="1" hangingPunct="1"/>
            <a:r>
              <a:rPr lang="en-US" altLang="en-US" sz="2800" b="1" i="1" dirty="0" smtClean="0"/>
              <a:t>Social: </a:t>
            </a:r>
            <a:r>
              <a:rPr lang="en-US" altLang="en-US" sz="2800" dirty="0" smtClean="0"/>
              <a:t>loss of social networks due to retirement or joblessness may lead to a loss of personal and professional identity. </a:t>
            </a:r>
          </a:p>
          <a:p>
            <a:pPr eaLnBrk="1" hangingPunct="1"/>
            <a:endParaRPr lang="en-US" altLang="en-US" sz="1000" dirty="0" smtClean="0"/>
          </a:p>
          <a:p>
            <a:pPr eaLnBrk="1" hangingPunct="1"/>
            <a:r>
              <a:rPr lang="en-US" altLang="en-US" sz="2800" dirty="0" smtClean="0"/>
              <a:t>Loss of family members or friends due to relocation, serious illness, or death.  </a:t>
            </a:r>
          </a:p>
          <a:p>
            <a:pPr eaLnBrk="1" hangingPunct="1"/>
            <a:endParaRPr lang="en-US" altLang="en-US" sz="1000" dirty="0" smtClean="0"/>
          </a:p>
          <a:p>
            <a:pPr eaLnBrk="1" hangingPunct="1"/>
            <a:r>
              <a:rPr lang="en-US" altLang="en-US" sz="2800" dirty="0" smtClean="0"/>
              <a:t>Other social factors: discrimination due to </a:t>
            </a:r>
            <a:r>
              <a:rPr lang="en-US" altLang="en-US" sz="2800" b="1" i="1" dirty="0" smtClean="0"/>
              <a:t>ageist</a:t>
            </a:r>
            <a:r>
              <a:rPr lang="en-US" altLang="en-US" sz="2800" dirty="0" smtClean="0"/>
              <a:t> attitudes, lack of a confiding relationship, loss of driving abilities, reduced independence, reduced income, and language and cultural barriers may increase risk for social isolation.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p:cNvSpPr>
            <a:spLocks noGrp="1" noChangeArrowheads="1"/>
          </p:cNvSpPr>
          <p:nvPr>
            <p:ph type="title"/>
          </p:nvPr>
        </p:nvSpPr>
        <p:spPr>
          <a:xfrm>
            <a:off x="457200" y="274638"/>
            <a:ext cx="8229600" cy="715962"/>
          </a:xfrm>
        </p:spPr>
        <p:txBody>
          <a:bodyPr/>
          <a:lstStyle/>
          <a:p>
            <a:pPr eaLnBrk="1" hangingPunct="1"/>
            <a:r>
              <a:rPr lang="en-US" altLang="en-US" sz="4000" b="1" smtClean="0"/>
              <a:t>Social Isolation -- Risk Factors</a:t>
            </a:r>
          </a:p>
        </p:txBody>
      </p:sp>
      <p:sp>
        <p:nvSpPr>
          <p:cNvPr id="8196" name="Rectangle 3"/>
          <p:cNvSpPr>
            <a:spLocks noGrp="1" noChangeArrowheads="1"/>
          </p:cNvSpPr>
          <p:nvPr>
            <p:ph type="body" idx="1"/>
          </p:nvPr>
        </p:nvSpPr>
        <p:spPr/>
        <p:txBody>
          <a:bodyPr/>
          <a:lstStyle/>
          <a:p>
            <a:pPr eaLnBrk="1" hangingPunct="1"/>
            <a:r>
              <a:rPr lang="en-US" altLang="en-US" b="1" i="1" dirty="0" smtClean="0"/>
              <a:t>Cognitive/Emotional: </a:t>
            </a:r>
            <a:r>
              <a:rPr lang="en-US" altLang="en-US" dirty="0" smtClean="0"/>
              <a:t>Individuals who suffer from depression, cognitive deficits such as problems with memory and attention, and personality factors such as shyness, discomfort with social relationships, are at risk for social isolation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4000" b="1" dirty="0" smtClean="0"/>
              <a:t>Isolation: The lived experience</a:t>
            </a:r>
            <a:endParaRPr lang="en-GB" sz="4000" b="1" dirty="0"/>
          </a:p>
        </p:txBody>
      </p:sp>
      <p:sp>
        <p:nvSpPr>
          <p:cNvPr id="3" name="TextBox 2"/>
          <p:cNvSpPr txBox="1"/>
          <p:nvPr/>
        </p:nvSpPr>
        <p:spPr>
          <a:xfrm>
            <a:off x="395536" y="1340768"/>
            <a:ext cx="842493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In this video from the Campaign to End Loneliness, four people talk about their experiences of isolation</a:t>
            </a:r>
            <a:endParaRPr lang="en-GB" sz="2800" dirty="0"/>
          </a:p>
        </p:txBody>
      </p:sp>
      <p:pic>
        <p:nvPicPr>
          <p:cNvPr id="4" name="Picture 3">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71973" y="4905083"/>
            <a:ext cx="1331290" cy="1404237"/>
          </a:xfrm>
          <a:prstGeom prst="rect">
            <a:avLst/>
          </a:prstGeom>
        </p:spPr>
      </p:pic>
      <p:sp>
        <p:nvSpPr>
          <p:cNvPr id="5" name="TextBox 4"/>
          <p:cNvSpPr txBox="1"/>
          <p:nvPr/>
        </p:nvSpPr>
        <p:spPr>
          <a:xfrm>
            <a:off x="395536" y="2330877"/>
            <a:ext cx="8424936" cy="1384995"/>
          </a:xfrm>
          <a:prstGeom prst="rect">
            <a:avLst/>
          </a:prstGeom>
          <a:noFill/>
        </p:spPr>
        <p:txBody>
          <a:bodyPr wrap="square" rtlCol="0">
            <a:spAutoFit/>
          </a:bodyPr>
          <a:lstStyle/>
          <a:p>
            <a:pPr marL="457200" indent="-457200">
              <a:buFont typeface="Arial" panose="020B0604020202020204" pitchFamily="34" charset="0"/>
              <a:buChar char="•"/>
            </a:pPr>
            <a:r>
              <a:rPr lang="en-GB" sz="2800" i="1" dirty="0" smtClean="0"/>
              <a:t>Using the Guided Study Sheet make notes on each persons experiences of isolation and how it makes them feel. </a:t>
            </a:r>
            <a:endParaRPr lang="en-GB" sz="2800" i="1" dirty="0"/>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15616" y="4105773"/>
            <a:ext cx="748451" cy="748451"/>
          </a:xfrm>
          <a:prstGeom prst="rect">
            <a:avLst/>
          </a:prstGeom>
        </p:spPr>
      </p:pic>
      <p:sp>
        <p:nvSpPr>
          <p:cNvPr id="7" name="TextBox 6"/>
          <p:cNvSpPr txBox="1"/>
          <p:nvPr/>
        </p:nvSpPr>
        <p:spPr>
          <a:xfrm>
            <a:off x="1910145" y="4290439"/>
            <a:ext cx="6420107" cy="369332"/>
          </a:xfrm>
          <a:prstGeom prst="rect">
            <a:avLst/>
          </a:prstGeom>
          <a:noFill/>
        </p:spPr>
        <p:txBody>
          <a:bodyPr wrap="square" rtlCol="0">
            <a:spAutoFit/>
          </a:bodyPr>
          <a:lstStyle/>
          <a:p>
            <a:r>
              <a:rPr lang="en-GB" dirty="0" smtClean="0"/>
              <a:t>Guided Study Activity: Older people’s experiences of isolation</a:t>
            </a:r>
            <a:endParaRPr lang="en-GB" dirty="0"/>
          </a:p>
        </p:txBody>
      </p:sp>
      <p:sp>
        <p:nvSpPr>
          <p:cNvPr id="8" name="TextBox 7"/>
          <p:cNvSpPr txBox="1"/>
          <p:nvPr/>
        </p:nvSpPr>
        <p:spPr>
          <a:xfrm>
            <a:off x="5436096" y="6237312"/>
            <a:ext cx="3384376" cy="338554"/>
          </a:xfrm>
          <a:prstGeom prst="rect">
            <a:avLst/>
          </a:prstGeom>
          <a:noFill/>
        </p:spPr>
        <p:txBody>
          <a:bodyPr wrap="square" rtlCol="0">
            <a:spAutoFit/>
          </a:bodyPr>
          <a:lstStyle/>
          <a:p>
            <a:r>
              <a:rPr lang="en-GB" sz="1600" b="1" dirty="0" smtClean="0"/>
              <a:t>(Campaign to End Loneliness, 2014)</a:t>
            </a:r>
            <a:endParaRPr lang="en-GB" sz="1600" b="1" dirty="0"/>
          </a:p>
        </p:txBody>
      </p:sp>
    </p:spTree>
    <p:extLst>
      <p:ext uri="{BB962C8B-B14F-4D97-AF65-F5344CB8AC3E}">
        <p14:creationId xmlns:p14="http://schemas.microsoft.com/office/powerpoint/2010/main" val="2074507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a:xfrm>
            <a:off x="395536" y="116632"/>
            <a:ext cx="8229600" cy="639762"/>
          </a:xfrm>
        </p:spPr>
        <p:txBody>
          <a:bodyPr>
            <a:normAutofit fontScale="90000"/>
          </a:bodyPr>
          <a:lstStyle/>
          <a:p>
            <a:pPr eaLnBrk="1" hangingPunct="1"/>
            <a:r>
              <a:rPr lang="en-US" altLang="en-US" sz="4000" b="1" dirty="0" smtClean="0"/>
              <a:t>Signs/Symptoms of isolation</a:t>
            </a:r>
          </a:p>
        </p:txBody>
      </p:sp>
      <p:graphicFrame>
        <p:nvGraphicFramePr>
          <p:cNvPr id="4" name="Diagram 3"/>
          <p:cNvGraphicFramePr/>
          <p:nvPr>
            <p:extLst>
              <p:ext uri="{D42A27DB-BD31-4B8C-83A1-F6EECF244321}">
                <p14:modId xmlns:p14="http://schemas.microsoft.com/office/powerpoint/2010/main" val="3929584174"/>
              </p:ext>
            </p:extLst>
          </p:nvPr>
        </p:nvGraphicFramePr>
        <p:xfrm>
          <a:off x="683568" y="908720"/>
          <a:ext cx="7848872"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6783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05135FE4-56E2-4FA5-8147-02962E44E248}"/>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graphicEl>
                                              <a:dgm id="{CDDAEE08-6316-4975-94FA-C1119596F480}"/>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graphicEl>
                                              <a:dgm id="{CAC77D32-7583-448C-BD0B-ACDB3D534E86}"/>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graphicEl>
                                              <a:dgm id="{4AD3D0AF-3E2B-4FA2-913A-5ED7C23E0DD0}"/>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graphicEl>
                                              <a:dgm id="{F7C0E008-6BB9-499A-A13B-2734034AD3FB}"/>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graphicEl>
                                              <a:dgm id="{23BE27AD-1170-42B0-B506-8AB32A452398}"/>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graphicEl>
                                              <a:dgm id="{60A9FB61-105A-4985-8DA4-DAB4C494DA0D}"/>
                                            </p:graphic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graphicEl>
                                              <a:dgm id="{4AECE082-0EBD-4C60-8870-80FE695CF99F}"/>
                                            </p:graphic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
                                            <p:graphicEl>
                                              <a:dgm id="{585944A0-6DB5-446E-9B9F-E3F10F3712A2}"/>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4">
                                            <p:graphicEl>
                                              <a:dgm id="{7D6C081B-56A5-4275-8C00-4182F9C1ACA3}"/>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lvl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4000" b="1" dirty="0" smtClean="0"/>
              <a:t>Isolation: A Welsh Perspective</a:t>
            </a:r>
            <a:endParaRPr lang="en-GB" sz="4000" b="1" dirty="0"/>
          </a:p>
        </p:txBody>
      </p:sp>
      <p:sp>
        <p:nvSpPr>
          <p:cNvPr id="3" name="TextBox 2"/>
          <p:cNvSpPr txBox="1"/>
          <p:nvPr/>
        </p:nvSpPr>
        <p:spPr>
          <a:xfrm>
            <a:off x="395536" y="1196752"/>
            <a:ext cx="8424936"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On 9</a:t>
            </a:r>
            <a:r>
              <a:rPr lang="en-GB" sz="2800" baseline="30000" dirty="0" smtClean="0"/>
              <a:t>th</a:t>
            </a:r>
            <a:r>
              <a:rPr lang="en-GB" sz="2800" dirty="0" smtClean="0"/>
              <a:t> February 2018 the National Assembly for Wales’ Senedd Research department published a research </a:t>
            </a:r>
            <a:r>
              <a:rPr lang="en-GB" sz="2800" dirty="0"/>
              <a:t>paper entitled </a:t>
            </a:r>
            <a:r>
              <a:rPr lang="en-GB" sz="2800" dirty="0" smtClean="0"/>
              <a:t>‘</a:t>
            </a:r>
            <a:r>
              <a:rPr lang="en-GB" sz="2800" i="1" dirty="0" smtClean="0"/>
              <a:t>How </a:t>
            </a:r>
            <a:r>
              <a:rPr lang="en-GB" sz="2800" i="1" dirty="0"/>
              <a:t>should we tackle loneliness and isolation? </a:t>
            </a:r>
            <a:r>
              <a:rPr lang="en-GB" sz="2800" i="1" dirty="0" smtClean="0"/>
              <a:t>‘</a:t>
            </a:r>
            <a:endParaRPr lang="en-GB" sz="2800" i="1" dirty="0"/>
          </a:p>
        </p:txBody>
      </p:sp>
      <p:sp>
        <p:nvSpPr>
          <p:cNvPr id="4" name="TextBox 3"/>
          <p:cNvSpPr txBox="1"/>
          <p:nvPr/>
        </p:nvSpPr>
        <p:spPr>
          <a:xfrm>
            <a:off x="7452320" y="6237312"/>
            <a:ext cx="1368152" cy="338554"/>
          </a:xfrm>
          <a:prstGeom prst="rect">
            <a:avLst/>
          </a:prstGeom>
          <a:noFill/>
        </p:spPr>
        <p:txBody>
          <a:bodyPr wrap="square" rtlCol="0">
            <a:spAutoFit/>
          </a:bodyPr>
          <a:lstStyle/>
          <a:p>
            <a:r>
              <a:rPr lang="en-GB" sz="1600" b="1" dirty="0" smtClean="0"/>
              <a:t>(Boyce, 2018)</a:t>
            </a:r>
            <a:endParaRPr lang="en-GB" sz="1600" b="1"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5616" y="5116542"/>
            <a:ext cx="748451" cy="748451"/>
          </a:xfrm>
          <a:prstGeom prst="rect">
            <a:avLst/>
          </a:prstGeom>
        </p:spPr>
      </p:pic>
      <p:sp>
        <p:nvSpPr>
          <p:cNvPr id="6" name="TextBox 5"/>
          <p:cNvSpPr txBox="1"/>
          <p:nvPr/>
        </p:nvSpPr>
        <p:spPr>
          <a:xfrm>
            <a:off x="1910145" y="5301208"/>
            <a:ext cx="6420107" cy="369332"/>
          </a:xfrm>
          <a:prstGeom prst="rect">
            <a:avLst/>
          </a:prstGeom>
          <a:noFill/>
        </p:spPr>
        <p:txBody>
          <a:bodyPr wrap="square" rtlCol="0">
            <a:spAutoFit/>
          </a:bodyPr>
          <a:lstStyle/>
          <a:p>
            <a:r>
              <a:rPr lang="en-GB" dirty="0" smtClean="0"/>
              <a:t>Guided Study Activity 4: Welsh Government response</a:t>
            </a:r>
            <a:endParaRPr lang="en-GB" dirty="0"/>
          </a:p>
        </p:txBody>
      </p:sp>
      <p:sp>
        <p:nvSpPr>
          <p:cNvPr id="7" name="TextBox 6"/>
          <p:cNvSpPr txBox="1"/>
          <p:nvPr/>
        </p:nvSpPr>
        <p:spPr>
          <a:xfrm>
            <a:off x="365432" y="3012634"/>
            <a:ext cx="842493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Read through the article and then summarise it as bullet points.</a:t>
            </a:r>
            <a:endParaRPr lang="en-GB" sz="2800" i="1" dirty="0"/>
          </a:p>
        </p:txBody>
      </p:sp>
      <p:pic>
        <p:nvPicPr>
          <p:cNvPr id="8" name="Picture 7">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239772" y="4194365"/>
            <a:ext cx="710809" cy="710809"/>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46945" y="4254009"/>
            <a:ext cx="710809" cy="710809"/>
          </a:xfrm>
          <a:prstGeom prst="rect">
            <a:avLst/>
          </a:prstGeom>
        </p:spPr>
      </p:pic>
      <p:sp>
        <p:nvSpPr>
          <p:cNvPr id="10" name="TextBox 9"/>
          <p:cNvSpPr txBox="1"/>
          <p:nvPr/>
        </p:nvSpPr>
        <p:spPr>
          <a:xfrm>
            <a:off x="1910144" y="4365104"/>
            <a:ext cx="6420107" cy="369332"/>
          </a:xfrm>
          <a:prstGeom prst="rect">
            <a:avLst/>
          </a:prstGeom>
          <a:noFill/>
        </p:spPr>
        <p:txBody>
          <a:bodyPr wrap="square" rtlCol="0">
            <a:spAutoFit/>
          </a:bodyPr>
          <a:lstStyle/>
          <a:p>
            <a:r>
              <a:rPr lang="en-GB" dirty="0" smtClean="0"/>
              <a:t>Handout: How should we tackle loneliness and isolation?</a:t>
            </a:r>
            <a:endParaRPr lang="en-GB" dirty="0"/>
          </a:p>
        </p:txBody>
      </p:sp>
      <p:pic>
        <p:nvPicPr>
          <p:cNvPr id="11" name="Picture 10">
            <a:hlinkClick r:id="rId6" action="ppaction://hlinkfile"/>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198014" y="5791078"/>
            <a:ext cx="892467" cy="892467"/>
          </a:xfrm>
          <a:prstGeom prst="rect">
            <a:avLst/>
          </a:prstGeom>
        </p:spPr>
      </p:pic>
    </p:spTree>
    <p:extLst>
      <p:ext uri="{BB962C8B-B14F-4D97-AF65-F5344CB8AC3E}">
        <p14:creationId xmlns:p14="http://schemas.microsoft.com/office/powerpoint/2010/main" val="139956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2"/>
          <p:cNvSpPr>
            <a:spLocks noGrp="1" noChangeArrowheads="1"/>
          </p:cNvSpPr>
          <p:nvPr>
            <p:ph type="title"/>
          </p:nvPr>
        </p:nvSpPr>
        <p:spPr>
          <a:xfrm>
            <a:off x="457200" y="152400"/>
            <a:ext cx="8229600" cy="685800"/>
          </a:xfrm>
        </p:spPr>
        <p:txBody>
          <a:bodyPr>
            <a:normAutofit fontScale="90000"/>
          </a:bodyPr>
          <a:lstStyle/>
          <a:p>
            <a:pPr eaLnBrk="1" hangingPunct="1"/>
            <a:r>
              <a:rPr lang="en-US" altLang="en-US" sz="4000" b="1" smtClean="0"/>
              <a:t>DEPRESSION</a:t>
            </a:r>
          </a:p>
        </p:txBody>
      </p:sp>
      <p:sp>
        <p:nvSpPr>
          <p:cNvPr id="13316" name="Rectangle 3"/>
          <p:cNvSpPr>
            <a:spLocks noGrp="1" noChangeArrowheads="1"/>
          </p:cNvSpPr>
          <p:nvPr>
            <p:ph type="body" idx="1"/>
          </p:nvPr>
        </p:nvSpPr>
        <p:spPr>
          <a:xfrm>
            <a:off x="457200" y="1066800"/>
            <a:ext cx="8229600" cy="5059363"/>
          </a:xfrm>
        </p:spPr>
        <p:txBody>
          <a:bodyPr/>
          <a:lstStyle/>
          <a:p>
            <a:pPr eaLnBrk="1" hangingPunct="1">
              <a:lnSpc>
                <a:spcPct val="90000"/>
              </a:lnSpc>
            </a:pPr>
            <a:r>
              <a:rPr lang="en-US" altLang="en-US" sz="2800" dirty="0" smtClean="0"/>
              <a:t>Is an emotional or psychological state characterized by feelings of sadness and despair. </a:t>
            </a:r>
          </a:p>
          <a:p>
            <a:pPr eaLnBrk="1" hangingPunct="1">
              <a:lnSpc>
                <a:spcPct val="90000"/>
              </a:lnSpc>
            </a:pPr>
            <a:r>
              <a:rPr lang="en-US" altLang="en-US" sz="2800" dirty="0" smtClean="0"/>
              <a:t>Is the most common psychological problem facing older adults in the U.S.  About 8% to 20% of older adults in the community suffer from depression </a:t>
            </a:r>
          </a:p>
          <a:p>
            <a:pPr eaLnBrk="1" hangingPunct="1">
              <a:lnSpc>
                <a:spcPct val="90000"/>
              </a:lnSpc>
            </a:pPr>
            <a:r>
              <a:rPr lang="en-US" altLang="en-US" sz="2800" dirty="0" smtClean="0"/>
              <a:t>Depressive symptoms are often misunderstood or misdiagnosed to be the consequence of other age-related conditions </a:t>
            </a:r>
          </a:p>
          <a:p>
            <a:pPr eaLnBrk="1" hangingPunct="1">
              <a:lnSpc>
                <a:spcPct val="90000"/>
              </a:lnSpc>
            </a:pPr>
            <a:r>
              <a:rPr lang="en-US" altLang="en-US" sz="2800" dirty="0" smtClean="0"/>
              <a:t>Depression has many negative consequences for an individual’s health and mental health.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p:cNvSpPr>
            <a:spLocks noGrp="1" noChangeArrowheads="1"/>
          </p:cNvSpPr>
          <p:nvPr>
            <p:ph type="title"/>
          </p:nvPr>
        </p:nvSpPr>
        <p:spPr>
          <a:xfrm>
            <a:off x="457200" y="274638"/>
            <a:ext cx="8229600" cy="639762"/>
          </a:xfrm>
        </p:spPr>
        <p:txBody>
          <a:bodyPr>
            <a:normAutofit fontScale="90000"/>
          </a:bodyPr>
          <a:lstStyle/>
          <a:p>
            <a:pPr eaLnBrk="1" hangingPunct="1"/>
            <a:r>
              <a:rPr lang="en-US" altLang="en-US" sz="4000" b="1" smtClean="0"/>
              <a:t>Impact of Depression</a:t>
            </a:r>
          </a:p>
        </p:txBody>
      </p:sp>
      <p:sp>
        <p:nvSpPr>
          <p:cNvPr id="14340" name="Rectangle 3"/>
          <p:cNvSpPr>
            <a:spLocks noGrp="1" noChangeArrowheads="1"/>
          </p:cNvSpPr>
          <p:nvPr>
            <p:ph type="body" idx="1"/>
          </p:nvPr>
        </p:nvSpPr>
        <p:spPr>
          <a:xfrm>
            <a:off x="457200" y="1066800"/>
            <a:ext cx="8229600" cy="5059363"/>
          </a:xfrm>
        </p:spPr>
        <p:txBody>
          <a:bodyPr/>
          <a:lstStyle/>
          <a:p>
            <a:pPr eaLnBrk="1" hangingPunct="1">
              <a:lnSpc>
                <a:spcPct val="90000"/>
              </a:lnSpc>
            </a:pPr>
            <a:r>
              <a:rPr lang="en-US" altLang="en-US" sz="2800" b="1" i="1" dirty="0" smtClean="0"/>
              <a:t>Physical: </a:t>
            </a:r>
            <a:r>
              <a:rPr lang="en-US" altLang="en-US" sz="2800" dirty="0" smtClean="0"/>
              <a:t>May lead to alcohol dependence, increased disability from medical illnesses, and increased death rates due to heart attack, stroke, and cancer. Increases the risk of death due to suicide. </a:t>
            </a:r>
          </a:p>
          <a:p>
            <a:pPr eaLnBrk="1" hangingPunct="1">
              <a:lnSpc>
                <a:spcPct val="90000"/>
              </a:lnSpc>
            </a:pPr>
            <a:r>
              <a:rPr lang="en-US" altLang="en-US" sz="2800" b="1" i="1" dirty="0" smtClean="0"/>
              <a:t>Emotional: </a:t>
            </a:r>
            <a:r>
              <a:rPr lang="en-US" altLang="en-US" sz="2800" dirty="0" smtClean="0"/>
              <a:t>May contribute to feelings of sadness, feeling low, anxiety, anger, worthlessness, hopelessness.</a:t>
            </a:r>
          </a:p>
          <a:p>
            <a:pPr eaLnBrk="1" hangingPunct="1">
              <a:lnSpc>
                <a:spcPct val="90000"/>
              </a:lnSpc>
            </a:pPr>
            <a:r>
              <a:rPr lang="en-US" altLang="en-US" sz="2800" b="1" i="1" dirty="0" smtClean="0"/>
              <a:t>Mental: </a:t>
            </a:r>
            <a:r>
              <a:rPr lang="en-US" altLang="en-US" sz="2800" dirty="0" smtClean="0"/>
              <a:t>May cause disorientation, a shortened attention span or cognitive impairment. </a:t>
            </a:r>
          </a:p>
          <a:p>
            <a:pPr eaLnBrk="1" hangingPunct="1">
              <a:lnSpc>
                <a:spcPct val="90000"/>
              </a:lnSpc>
            </a:pPr>
            <a:r>
              <a:rPr lang="en-US" altLang="en-US" sz="2800" b="1" i="1" dirty="0" smtClean="0"/>
              <a:t>Social: </a:t>
            </a:r>
            <a:r>
              <a:rPr lang="en-US" altLang="en-US" sz="2800" dirty="0" smtClean="0"/>
              <a:t>May cause withdrawal from family members and friends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4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4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0"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a:xfrm>
            <a:off x="457200" y="274638"/>
            <a:ext cx="8229600" cy="715962"/>
          </a:xfrm>
        </p:spPr>
        <p:txBody>
          <a:bodyPr/>
          <a:lstStyle/>
          <a:p>
            <a:pPr eaLnBrk="1" hangingPunct="1"/>
            <a:r>
              <a:rPr lang="en-US" altLang="en-US" sz="4000" b="1" smtClean="0"/>
              <a:t>DEPRESSION – Risk Factors</a:t>
            </a:r>
          </a:p>
        </p:txBody>
      </p:sp>
      <p:sp>
        <p:nvSpPr>
          <p:cNvPr id="15364" name="Rectangle 3"/>
          <p:cNvSpPr>
            <a:spLocks noGrp="1" noChangeArrowheads="1"/>
          </p:cNvSpPr>
          <p:nvPr>
            <p:ph type="body" idx="1"/>
          </p:nvPr>
        </p:nvSpPr>
        <p:spPr>
          <a:xfrm>
            <a:off x="457200" y="1066800"/>
            <a:ext cx="8229600" cy="5059363"/>
          </a:xfrm>
        </p:spPr>
        <p:txBody>
          <a:bodyPr/>
          <a:lstStyle/>
          <a:p>
            <a:pPr eaLnBrk="1" hangingPunct="1"/>
            <a:r>
              <a:rPr lang="en-US" altLang="en-US" sz="2800" b="1" i="1" dirty="0" smtClean="0"/>
              <a:t>Physical:  </a:t>
            </a:r>
            <a:r>
              <a:rPr lang="en-US" altLang="en-US" sz="2800" dirty="0" smtClean="0"/>
              <a:t>Illness, disability, and pain may cause stress that influences the onset of depression. </a:t>
            </a:r>
          </a:p>
          <a:p>
            <a:pPr eaLnBrk="1" hangingPunct="1"/>
            <a:r>
              <a:rPr lang="en-US" altLang="en-US" sz="2800" dirty="0" smtClean="0"/>
              <a:t>Some medications have depressive side effects.</a:t>
            </a:r>
          </a:p>
          <a:p>
            <a:pPr eaLnBrk="1" hangingPunct="1">
              <a:buFontTx/>
              <a:buNone/>
            </a:pPr>
            <a:endParaRPr lang="en-US" altLang="en-US" sz="1200" b="1" i="1" dirty="0" smtClean="0"/>
          </a:p>
          <a:p>
            <a:pPr eaLnBrk="1" hangingPunct="1"/>
            <a:r>
              <a:rPr lang="en-US" altLang="en-US" sz="2800" b="1" i="1" dirty="0" smtClean="0"/>
              <a:t>Social:  </a:t>
            </a:r>
            <a:r>
              <a:rPr lang="en-US" altLang="en-US" sz="2800" dirty="0" smtClean="0"/>
              <a:t>Death of a spouse </a:t>
            </a:r>
          </a:p>
          <a:p>
            <a:pPr eaLnBrk="1" hangingPunct="1"/>
            <a:r>
              <a:rPr lang="en-US" altLang="en-US" sz="2800" dirty="0" smtClean="0"/>
              <a:t>Care giving for a family member with physical illness or dementia.</a:t>
            </a:r>
          </a:p>
          <a:p>
            <a:pPr eaLnBrk="1" hangingPunct="1"/>
            <a:r>
              <a:rPr lang="en-US" altLang="en-US" sz="2800" dirty="0" smtClean="0"/>
              <a:t> Social isolation, relocation, and retirement.</a:t>
            </a:r>
          </a:p>
          <a:p>
            <a:pPr eaLnBrk="1" hangingPunct="1"/>
            <a:r>
              <a:rPr lang="en-US" altLang="en-US" sz="2800" dirty="0" smtClean="0"/>
              <a:t>Lack of a confiding relationship and interpersonal disputes such as family conflicts.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a:xfrm>
            <a:off x="457200" y="0"/>
            <a:ext cx="8229600" cy="533400"/>
          </a:xfrm>
        </p:spPr>
        <p:txBody>
          <a:bodyPr>
            <a:normAutofit fontScale="90000"/>
          </a:bodyPr>
          <a:lstStyle/>
          <a:p>
            <a:pPr eaLnBrk="1" hangingPunct="1"/>
            <a:r>
              <a:rPr lang="en-US" altLang="en-US" sz="3600" b="1" smtClean="0"/>
              <a:t>Signs/Symptoms of depression</a:t>
            </a:r>
            <a:r>
              <a:rPr lang="en-US" altLang="en-US" sz="4000" smtClean="0"/>
              <a:t> </a:t>
            </a:r>
          </a:p>
        </p:txBody>
      </p:sp>
      <p:graphicFrame>
        <p:nvGraphicFramePr>
          <p:cNvPr id="5" name="Diagram 4"/>
          <p:cNvGraphicFramePr/>
          <p:nvPr>
            <p:extLst>
              <p:ext uri="{D42A27DB-BD31-4B8C-83A1-F6EECF244321}">
                <p14:modId xmlns:p14="http://schemas.microsoft.com/office/powerpoint/2010/main" val="1869350870"/>
              </p:ext>
            </p:extLst>
          </p:nvPr>
        </p:nvGraphicFramePr>
        <p:xfrm>
          <a:off x="611560" y="764704"/>
          <a:ext cx="7848872"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7978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05135FE4-56E2-4FA5-8147-02962E44E248}"/>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CDDAEE08-6316-4975-94FA-C1119596F480}"/>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CAC77D32-7583-448C-BD0B-ACDB3D534E86}"/>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4AD3D0AF-3E2B-4FA2-913A-5ED7C23E0DD0}"/>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graphicEl>
                                              <a:dgm id="{F7C0E008-6BB9-499A-A13B-2734034AD3FB}"/>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graphicEl>
                                              <a:dgm id="{23BE27AD-1170-42B0-B506-8AB32A452398}"/>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graphicEl>
                                              <a:dgm id="{60A9FB61-105A-4985-8DA4-DAB4C494DA0D}"/>
                                            </p:graphic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graphicEl>
                                              <a:dgm id="{4AECE082-0EBD-4C60-8870-80FE695CF99F}"/>
                                            </p:graphic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graphicEl>
                                              <a:dgm id="{585944A0-6DB5-446E-9B9F-E3F10F3712A2}"/>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
                                            <p:graphicEl>
                                              <a:dgm id="{7D6C081B-56A5-4275-8C00-4182F9C1ACA3}"/>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2"/>
          <p:cNvSpPr>
            <a:spLocks noGrp="1" noChangeArrowheads="1"/>
          </p:cNvSpPr>
          <p:nvPr>
            <p:ph type="title"/>
          </p:nvPr>
        </p:nvSpPr>
        <p:spPr>
          <a:xfrm>
            <a:off x="457200" y="274638"/>
            <a:ext cx="8229600" cy="715962"/>
          </a:xfrm>
        </p:spPr>
        <p:txBody>
          <a:bodyPr/>
          <a:lstStyle/>
          <a:p>
            <a:pPr eaLnBrk="1" hangingPunct="1"/>
            <a:r>
              <a:rPr lang="en-US" altLang="en-US" sz="4000" b="1" smtClean="0"/>
              <a:t>STRESS AND COPING</a:t>
            </a:r>
          </a:p>
        </p:txBody>
      </p:sp>
      <p:sp>
        <p:nvSpPr>
          <p:cNvPr id="19460" name="Rectangle 3"/>
          <p:cNvSpPr>
            <a:spLocks noGrp="1" noChangeArrowheads="1"/>
          </p:cNvSpPr>
          <p:nvPr>
            <p:ph type="body" idx="1"/>
          </p:nvPr>
        </p:nvSpPr>
        <p:spPr>
          <a:xfrm>
            <a:off x="457200" y="1143000"/>
            <a:ext cx="8229600" cy="5181600"/>
          </a:xfrm>
        </p:spPr>
        <p:txBody>
          <a:bodyPr/>
          <a:lstStyle/>
          <a:p>
            <a:pPr eaLnBrk="1" hangingPunct="1">
              <a:lnSpc>
                <a:spcPct val="80000"/>
              </a:lnSpc>
              <a:spcBef>
                <a:spcPts val="1200"/>
              </a:spcBef>
              <a:spcAft>
                <a:spcPts val="1200"/>
              </a:spcAft>
            </a:pPr>
            <a:r>
              <a:rPr lang="en-US" altLang="en-US" sz="2800" b="1" dirty="0" smtClean="0"/>
              <a:t>Stress</a:t>
            </a:r>
            <a:r>
              <a:rPr lang="en-US" altLang="en-US" sz="2800" dirty="0" smtClean="0"/>
              <a:t> is a physical, chemical, or emotional factor that causes bodily or mental tension and may be a factor in causing disease </a:t>
            </a:r>
          </a:p>
          <a:p>
            <a:pPr eaLnBrk="1" hangingPunct="1">
              <a:lnSpc>
                <a:spcPct val="80000"/>
              </a:lnSpc>
              <a:spcBef>
                <a:spcPts val="1200"/>
              </a:spcBef>
              <a:spcAft>
                <a:spcPts val="1200"/>
              </a:spcAft>
            </a:pPr>
            <a:r>
              <a:rPr lang="en-US" altLang="en-US" sz="2800" dirty="0" smtClean="0"/>
              <a:t>An acute state of stress where the individual</a:t>
            </a:r>
            <a:r>
              <a:rPr lang="en-US" altLang="en-US" sz="2800" u="sng" dirty="0" smtClean="0"/>
              <a:t> feels</a:t>
            </a:r>
            <a:r>
              <a:rPr lang="en-US" altLang="en-US" sz="2800" dirty="0" smtClean="0"/>
              <a:t> </a:t>
            </a:r>
            <a:r>
              <a:rPr lang="en-US" altLang="en-US" sz="2800" b="1" i="1" dirty="0" smtClean="0"/>
              <a:t>threatened</a:t>
            </a:r>
            <a:r>
              <a:rPr lang="en-US" altLang="en-US" sz="2800" b="1" dirty="0" smtClean="0"/>
              <a:t> </a:t>
            </a:r>
            <a:r>
              <a:rPr lang="en-US" altLang="en-US" sz="2800" dirty="0" smtClean="0"/>
              <a:t>results in the hyper-arousal of the whole system, known as the “fight or flight response.” </a:t>
            </a:r>
          </a:p>
          <a:p>
            <a:pPr eaLnBrk="1" hangingPunct="1">
              <a:lnSpc>
                <a:spcPct val="80000"/>
              </a:lnSpc>
              <a:spcBef>
                <a:spcPts val="1200"/>
              </a:spcBef>
              <a:spcAft>
                <a:spcPts val="1200"/>
              </a:spcAft>
            </a:pPr>
            <a:r>
              <a:rPr lang="en-US" altLang="en-US" sz="2800" dirty="0" smtClean="0"/>
              <a:t> What is of serious concern is a state of chronic hyper-arousal</a:t>
            </a:r>
          </a:p>
          <a:p>
            <a:pPr eaLnBrk="1" hangingPunct="1">
              <a:lnSpc>
                <a:spcPct val="80000"/>
              </a:lnSpc>
              <a:spcBef>
                <a:spcPts val="1200"/>
              </a:spcBef>
              <a:spcAft>
                <a:spcPts val="1200"/>
              </a:spcAft>
            </a:pPr>
            <a:r>
              <a:rPr lang="en-US" altLang="en-US" sz="2800" dirty="0" smtClean="0"/>
              <a:t> </a:t>
            </a:r>
            <a:r>
              <a:rPr lang="en-US" altLang="en-US" sz="2800" b="1" dirty="0" smtClean="0"/>
              <a:t>Coping </a:t>
            </a:r>
            <a:r>
              <a:rPr lang="en-US" altLang="en-US" sz="2800" dirty="0" smtClean="0"/>
              <a:t>is “the response that emerges in the encounter between the person and the situation.” Coping responses can be restorative or destructive.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6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6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0"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2"/>
          <p:cNvSpPr>
            <a:spLocks noGrp="1" noChangeArrowheads="1"/>
          </p:cNvSpPr>
          <p:nvPr>
            <p:ph type="title"/>
          </p:nvPr>
        </p:nvSpPr>
        <p:spPr>
          <a:xfrm>
            <a:off x="457200" y="274638"/>
            <a:ext cx="8229600" cy="563562"/>
          </a:xfrm>
        </p:spPr>
        <p:txBody>
          <a:bodyPr>
            <a:normAutofit fontScale="90000"/>
          </a:bodyPr>
          <a:lstStyle/>
          <a:p>
            <a:pPr eaLnBrk="1" hangingPunct="1"/>
            <a:r>
              <a:rPr lang="en-US" altLang="en-US" sz="4000" b="1" smtClean="0"/>
              <a:t>Impact of Stress</a:t>
            </a:r>
          </a:p>
        </p:txBody>
      </p:sp>
      <p:sp>
        <p:nvSpPr>
          <p:cNvPr id="20484" name="Rectangle 3"/>
          <p:cNvSpPr>
            <a:spLocks noGrp="1" noChangeArrowheads="1"/>
          </p:cNvSpPr>
          <p:nvPr>
            <p:ph type="body" idx="1"/>
          </p:nvPr>
        </p:nvSpPr>
        <p:spPr>
          <a:xfrm>
            <a:off x="457200" y="990600"/>
            <a:ext cx="8229600" cy="5135563"/>
          </a:xfrm>
        </p:spPr>
        <p:txBody>
          <a:bodyPr/>
          <a:lstStyle/>
          <a:p>
            <a:pPr eaLnBrk="1" hangingPunct="1">
              <a:spcBef>
                <a:spcPts val="1200"/>
              </a:spcBef>
              <a:spcAft>
                <a:spcPts val="1200"/>
              </a:spcAft>
            </a:pPr>
            <a:r>
              <a:rPr lang="en-US" altLang="en-US" sz="2800" b="1" dirty="0" smtClean="0"/>
              <a:t>Physical</a:t>
            </a:r>
            <a:r>
              <a:rPr lang="en-US" altLang="en-US" sz="2800" dirty="0" smtClean="0"/>
              <a:t>: Chronic arousal of the stress-reaction cycle</a:t>
            </a:r>
            <a:r>
              <a:rPr lang="en-US" altLang="en-US" sz="2800" b="1" dirty="0" smtClean="0"/>
              <a:t> </a:t>
            </a:r>
            <a:r>
              <a:rPr lang="en-US" altLang="en-US" sz="2800" dirty="0" smtClean="0"/>
              <a:t>can result in hypertension, diabetes, arrhythmias, sleep disorders, chronic headaches, chronic backaches, and/or anxiety. </a:t>
            </a:r>
          </a:p>
          <a:p>
            <a:pPr eaLnBrk="1" hangingPunct="1">
              <a:spcBef>
                <a:spcPts val="1200"/>
              </a:spcBef>
              <a:spcAft>
                <a:spcPts val="1200"/>
              </a:spcAft>
            </a:pPr>
            <a:r>
              <a:rPr lang="en-US" altLang="en-US" sz="2800" b="1" dirty="0" smtClean="0"/>
              <a:t>Psychological</a:t>
            </a:r>
            <a:r>
              <a:rPr lang="en-US" altLang="en-US" sz="2800" dirty="0" smtClean="0"/>
              <a:t>: These conditions can be compounded by destructive behaviors and/or substance dependency.  All of the above put the person at risk for a breakdown:  emotional, and/or physical, resulting in a heart attack or life threatening disease.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p:txBody>
          <a:bodyPr>
            <a:normAutofit fontScale="90000"/>
          </a:bodyPr>
          <a:lstStyle/>
          <a:p>
            <a:pPr eaLnBrk="1" hangingPunct="1"/>
            <a:r>
              <a:rPr lang="en-US" altLang="en-US" sz="3600" b="1" smtClean="0"/>
              <a:t>Cultural, Philosophical, Religious and Spiritual Factors </a:t>
            </a:r>
            <a:endParaRPr lang="en-US" altLang="en-US" sz="3600" smtClean="0"/>
          </a:p>
        </p:txBody>
      </p:sp>
      <p:sp>
        <p:nvSpPr>
          <p:cNvPr id="21508" name="Rectangle 3"/>
          <p:cNvSpPr>
            <a:spLocks noGrp="1" noChangeArrowheads="1"/>
          </p:cNvSpPr>
          <p:nvPr>
            <p:ph type="body" idx="1"/>
          </p:nvPr>
        </p:nvSpPr>
        <p:spPr/>
        <p:txBody>
          <a:bodyPr/>
          <a:lstStyle/>
          <a:p>
            <a:pPr eaLnBrk="1" hangingPunct="1"/>
            <a:r>
              <a:rPr lang="en-US" altLang="en-US" dirty="0" smtClean="0"/>
              <a:t>Cultural: Pre and post immigration experiences, time and relational orientations. </a:t>
            </a:r>
          </a:p>
          <a:p>
            <a:pPr eaLnBrk="1" hangingPunct="1"/>
            <a:r>
              <a:rPr lang="en-US" altLang="en-US" dirty="0" smtClean="0"/>
              <a:t>Philosophical: Taoist and Existential Philosophies</a:t>
            </a:r>
          </a:p>
          <a:p>
            <a:pPr eaLnBrk="1" hangingPunct="1"/>
            <a:r>
              <a:rPr lang="en-US" altLang="en-US" dirty="0" smtClean="0"/>
              <a:t>Religious and Spiritual: “A search for significance in times of stress.”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8"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457200" y="274638"/>
            <a:ext cx="8229600" cy="715962"/>
          </a:xfrm>
        </p:spPr>
        <p:txBody>
          <a:bodyPr/>
          <a:lstStyle/>
          <a:p>
            <a:pPr eaLnBrk="1" hangingPunct="1"/>
            <a:r>
              <a:rPr lang="en-US" altLang="en-US" sz="3600" b="1" smtClean="0"/>
              <a:t>Resources</a:t>
            </a:r>
            <a:endParaRPr lang="en-US" altLang="en-US" sz="3600" smtClean="0"/>
          </a:p>
        </p:txBody>
      </p:sp>
      <p:sp>
        <p:nvSpPr>
          <p:cNvPr id="22531" name="Content Placeholder 2"/>
          <p:cNvSpPr>
            <a:spLocks noGrp="1"/>
          </p:cNvSpPr>
          <p:nvPr>
            <p:ph idx="1"/>
          </p:nvPr>
        </p:nvSpPr>
        <p:spPr>
          <a:xfrm>
            <a:off x="457200" y="1066801"/>
            <a:ext cx="8229600" cy="3730352"/>
          </a:xfrm>
        </p:spPr>
        <p:txBody>
          <a:bodyPr/>
          <a:lstStyle/>
          <a:p>
            <a:pPr eaLnBrk="1" hangingPunct="1"/>
            <a:r>
              <a:rPr lang="en-US" altLang="en-US" sz="3600" dirty="0" smtClean="0"/>
              <a:t>Internal (within the person): Cultural response or spiritual or religious practice. </a:t>
            </a:r>
          </a:p>
          <a:p>
            <a:pPr eaLnBrk="1" hangingPunct="1"/>
            <a:r>
              <a:rPr lang="en-US" altLang="en-US" sz="3600" dirty="0" smtClean="0"/>
              <a:t>External (to the person):  familial, or ethnic or religious community.</a:t>
            </a:r>
          </a:p>
          <a:p>
            <a:pPr eaLnBrk="1" hangingPunct="1"/>
            <a:r>
              <a:rPr lang="en-US" altLang="en-US" sz="3600" dirty="0" smtClean="0"/>
              <a:t>External (to the ethnic or religious community):External support services</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5616" y="5116542"/>
            <a:ext cx="748451" cy="748451"/>
          </a:xfrm>
          <a:prstGeom prst="rect">
            <a:avLst/>
          </a:prstGeom>
        </p:spPr>
      </p:pic>
      <p:sp>
        <p:nvSpPr>
          <p:cNvPr id="5" name="TextBox 4"/>
          <p:cNvSpPr txBox="1"/>
          <p:nvPr/>
        </p:nvSpPr>
        <p:spPr>
          <a:xfrm>
            <a:off x="1910145" y="5301208"/>
            <a:ext cx="6420107" cy="369332"/>
          </a:xfrm>
          <a:prstGeom prst="rect">
            <a:avLst/>
          </a:prstGeom>
          <a:noFill/>
        </p:spPr>
        <p:txBody>
          <a:bodyPr wrap="square" rtlCol="0">
            <a:spAutoFit/>
          </a:bodyPr>
          <a:lstStyle/>
          <a:p>
            <a:r>
              <a:rPr lang="en-GB" dirty="0" smtClean="0"/>
              <a:t>Guided Study Activity 5: Resources to support mental well-being</a:t>
            </a:r>
            <a:endParaRPr lang="en-GB" dirty="0"/>
          </a:p>
        </p:txBody>
      </p:sp>
      <p:pic>
        <p:nvPicPr>
          <p:cNvPr id="2" name="Picture 1">
            <a:hlinkClick r:id="rId4" action="ppaction://hlinkfile"/>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283968" y="5668597"/>
            <a:ext cx="1108491" cy="110849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4624"/>
            <a:ext cx="8208912" cy="646331"/>
          </a:xfrm>
          <a:prstGeom prst="rect">
            <a:avLst/>
          </a:prstGeom>
          <a:noFill/>
        </p:spPr>
        <p:txBody>
          <a:bodyPr wrap="square" rtlCol="0">
            <a:spAutoFit/>
          </a:bodyPr>
          <a:lstStyle/>
          <a:p>
            <a:pPr algn="ctr"/>
            <a:r>
              <a:rPr lang="en-GB" sz="3600" b="1" dirty="0" smtClean="0"/>
              <a:t>References</a:t>
            </a:r>
            <a:endParaRPr lang="en-GB" sz="3600" b="1" dirty="0"/>
          </a:p>
        </p:txBody>
      </p:sp>
      <p:sp>
        <p:nvSpPr>
          <p:cNvPr id="3" name="TextBox 2"/>
          <p:cNvSpPr txBox="1"/>
          <p:nvPr/>
        </p:nvSpPr>
        <p:spPr>
          <a:xfrm>
            <a:off x="430141" y="2683372"/>
            <a:ext cx="8208912" cy="923330"/>
          </a:xfrm>
          <a:prstGeom prst="rect">
            <a:avLst/>
          </a:prstGeom>
          <a:noFill/>
        </p:spPr>
        <p:txBody>
          <a:bodyPr wrap="square" rtlCol="0">
            <a:spAutoFit/>
          </a:bodyPr>
          <a:lstStyle/>
          <a:p>
            <a:r>
              <a:rPr lang="en-GB" dirty="0"/>
              <a:t>Children’s Society (2008) </a:t>
            </a:r>
            <a:r>
              <a:rPr lang="en-GB" i="1" dirty="0" smtClean="0"/>
              <a:t> The 2008 Survey </a:t>
            </a:r>
          </a:p>
          <a:p>
            <a:r>
              <a:rPr lang="en-GB" dirty="0" smtClean="0"/>
              <a:t>Available </a:t>
            </a:r>
            <a:r>
              <a:rPr lang="en-GB" dirty="0"/>
              <a:t>at  </a:t>
            </a:r>
            <a:r>
              <a:rPr lang="en-GB" dirty="0">
                <a:hlinkClick r:id="rId2"/>
              </a:rPr>
              <a:t>http://</a:t>
            </a:r>
            <a:r>
              <a:rPr lang="en-GB" dirty="0" smtClean="0">
                <a:hlinkClick r:id="rId2"/>
              </a:rPr>
              <a:t>childrenssociety.org.uk/what-we-do/research/initiatives/well-being/background-programme/2008-survey</a:t>
            </a:r>
            <a:r>
              <a:rPr lang="en-GB" dirty="0" smtClean="0"/>
              <a:t>  </a:t>
            </a:r>
            <a:r>
              <a:rPr lang="en-GB" dirty="0"/>
              <a:t>(Accessed </a:t>
            </a:r>
            <a:r>
              <a:rPr lang="en-GB" dirty="0" smtClean="0"/>
              <a:t>16.01.16</a:t>
            </a:r>
            <a:r>
              <a:rPr lang="en-GB" dirty="0"/>
              <a:t>) </a:t>
            </a:r>
          </a:p>
        </p:txBody>
      </p:sp>
      <p:sp>
        <p:nvSpPr>
          <p:cNvPr id="8" name="TextBox 7"/>
          <p:cNvSpPr txBox="1"/>
          <p:nvPr/>
        </p:nvSpPr>
        <p:spPr>
          <a:xfrm>
            <a:off x="467544" y="5025950"/>
            <a:ext cx="8064896" cy="923330"/>
          </a:xfrm>
          <a:prstGeom prst="rect">
            <a:avLst/>
          </a:prstGeom>
          <a:noFill/>
        </p:spPr>
        <p:txBody>
          <a:bodyPr wrap="square" rtlCol="0">
            <a:spAutoFit/>
          </a:bodyPr>
          <a:lstStyle/>
          <a:p>
            <a:r>
              <a:rPr lang="en-GB" dirty="0" smtClean="0"/>
              <a:t>Campaign to End Loneliness (2014) </a:t>
            </a:r>
            <a:r>
              <a:rPr lang="en-GB" i="1" dirty="0" smtClean="0"/>
              <a:t>Loneliness Challenges: What do older people say? </a:t>
            </a:r>
            <a:r>
              <a:rPr lang="en-GB" dirty="0" smtClean="0"/>
              <a:t>Available at</a:t>
            </a:r>
            <a:r>
              <a:rPr lang="en-GB" dirty="0"/>
              <a:t>: </a:t>
            </a:r>
            <a:r>
              <a:rPr lang="en-GB" dirty="0">
                <a:hlinkClick r:id="rId3"/>
              </a:rPr>
              <a:t>https://</a:t>
            </a:r>
            <a:r>
              <a:rPr lang="en-GB" dirty="0" smtClean="0">
                <a:hlinkClick r:id="rId3"/>
              </a:rPr>
              <a:t>www.youtube.com/watch?v=UieLVtt0S3Q</a:t>
            </a:r>
            <a:r>
              <a:rPr lang="en-GB" dirty="0" smtClean="0"/>
              <a:t>  </a:t>
            </a:r>
            <a:r>
              <a:rPr lang="en-GB" dirty="0"/>
              <a:t>(</a:t>
            </a:r>
            <a:r>
              <a:rPr lang="en-GB" dirty="0" smtClean="0"/>
              <a:t>Accessed 14/01/2018)</a:t>
            </a:r>
            <a:endParaRPr lang="en-GB" dirty="0"/>
          </a:p>
        </p:txBody>
      </p:sp>
      <p:sp>
        <p:nvSpPr>
          <p:cNvPr id="5" name="TextBox 4"/>
          <p:cNvSpPr txBox="1"/>
          <p:nvPr/>
        </p:nvSpPr>
        <p:spPr>
          <a:xfrm>
            <a:off x="497698" y="3646898"/>
            <a:ext cx="7416824" cy="646331"/>
          </a:xfrm>
          <a:prstGeom prst="rect">
            <a:avLst/>
          </a:prstGeom>
          <a:noFill/>
        </p:spPr>
        <p:txBody>
          <a:bodyPr wrap="square" rtlCol="0">
            <a:spAutoFit/>
          </a:bodyPr>
          <a:lstStyle/>
          <a:p>
            <a:r>
              <a:rPr lang="en-GB" dirty="0"/>
              <a:t>Giddens, A. (1998) </a:t>
            </a:r>
            <a:r>
              <a:rPr lang="en-GB" i="1" dirty="0"/>
              <a:t>The Third Way: The Renewal of Social Democracy</a:t>
            </a:r>
            <a:r>
              <a:rPr lang="en-GB" dirty="0"/>
              <a:t>. Cambridge: Polity </a:t>
            </a:r>
            <a:r>
              <a:rPr lang="en-GB" dirty="0" smtClean="0"/>
              <a:t>Press</a:t>
            </a:r>
            <a:endParaRPr lang="en-GB" dirty="0"/>
          </a:p>
        </p:txBody>
      </p:sp>
      <p:sp>
        <p:nvSpPr>
          <p:cNvPr id="6" name="TextBox 5"/>
          <p:cNvSpPr txBox="1"/>
          <p:nvPr/>
        </p:nvSpPr>
        <p:spPr>
          <a:xfrm>
            <a:off x="432844" y="1760042"/>
            <a:ext cx="8535448" cy="923330"/>
          </a:xfrm>
          <a:prstGeom prst="rect">
            <a:avLst/>
          </a:prstGeom>
          <a:noFill/>
        </p:spPr>
        <p:txBody>
          <a:bodyPr wrap="square" rtlCol="0">
            <a:spAutoFit/>
          </a:bodyPr>
          <a:lstStyle/>
          <a:p>
            <a:r>
              <a:rPr lang="en-GB" dirty="0" smtClean="0"/>
              <a:t>Centre for Economic Performance (No Date) </a:t>
            </a:r>
            <a:r>
              <a:rPr lang="en-GB" i="1" dirty="0" smtClean="0"/>
              <a:t>Research Projects: Wellbeing </a:t>
            </a:r>
            <a:r>
              <a:rPr lang="en-GB" dirty="0" smtClean="0"/>
              <a:t>London School of </a:t>
            </a:r>
            <a:r>
              <a:rPr lang="en-GB" dirty="0"/>
              <a:t>Economics Available at: </a:t>
            </a:r>
            <a:r>
              <a:rPr lang="en-GB" dirty="0">
                <a:hlinkClick r:id="rId4"/>
              </a:rPr>
              <a:t>http://cep.lse.ac.uk/_new/research/wellbeing</a:t>
            </a:r>
            <a:r>
              <a:rPr lang="en-GB" dirty="0" smtClean="0">
                <a:hlinkClick r:id="rId4"/>
              </a:rPr>
              <a:t>/</a:t>
            </a:r>
            <a:r>
              <a:rPr lang="en-GB" dirty="0" smtClean="0"/>
              <a:t> (Accessed 15/01/2018)</a:t>
            </a:r>
            <a:endParaRPr lang="en-GB" dirty="0"/>
          </a:p>
        </p:txBody>
      </p:sp>
      <p:sp>
        <p:nvSpPr>
          <p:cNvPr id="4" name="TextBox 3"/>
          <p:cNvSpPr txBox="1"/>
          <p:nvPr/>
        </p:nvSpPr>
        <p:spPr>
          <a:xfrm>
            <a:off x="467544" y="4293229"/>
            <a:ext cx="7920880" cy="646331"/>
          </a:xfrm>
          <a:prstGeom prst="rect">
            <a:avLst/>
          </a:prstGeom>
          <a:noFill/>
        </p:spPr>
        <p:txBody>
          <a:bodyPr wrap="square" rtlCol="0">
            <a:spAutoFit/>
          </a:bodyPr>
          <a:lstStyle/>
          <a:p>
            <a:r>
              <a:rPr lang="en-GB" dirty="0" smtClean="0"/>
              <a:t>Griggs, J. </a:t>
            </a:r>
            <a:r>
              <a:rPr lang="en-GB" dirty="0"/>
              <a:t>&amp; Walker, R (2008) </a:t>
            </a:r>
            <a:r>
              <a:rPr lang="en-GB" i="1" dirty="0"/>
              <a:t>The costs </a:t>
            </a:r>
            <a:r>
              <a:rPr lang="en-GB" i="1" dirty="0" smtClean="0"/>
              <a:t>of child </a:t>
            </a:r>
            <a:r>
              <a:rPr lang="en-GB" i="1" dirty="0"/>
              <a:t>poverty </a:t>
            </a:r>
            <a:r>
              <a:rPr lang="en-GB" i="1" dirty="0" smtClean="0"/>
              <a:t>for individuals and society: A literature Review </a:t>
            </a:r>
            <a:r>
              <a:rPr lang="en-GB" dirty="0" smtClean="0"/>
              <a:t>Joseph Rowntree Foundation</a:t>
            </a:r>
            <a:endParaRPr lang="en-GB" i="1" dirty="0"/>
          </a:p>
        </p:txBody>
      </p:sp>
      <p:sp>
        <p:nvSpPr>
          <p:cNvPr id="9" name="TextBox 8"/>
          <p:cNvSpPr txBox="1"/>
          <p:nvPr/>
        </p:nvSpPr>
        <p:spPr>
          <a:xfrm>
            <a:off x="395536" y="836712"/>
            <a:ext cx="8424936" cy="923330"/>
          </a:xfrm>
          <a:prstGeom prst="rect">
            <a:avLst/>
          </a:prstGeom>
          <a:noFill/>
        </p:spPr>
        <p:txBody>
          <a:bodyPr wrap="square" rtlCol="0">
            <a:spAutoFit/>
          </a:bodyPr>
          <a:lstStyle/>
          <a:p>
            <a:r>
              <a:rPr lang="en-GB" dirty="0" smtClean="0"/>
              <a:t>Boyce, S. </a:t>
            </a:r>
            <a:r>
              <a:rPr lang="en-GB" dirty="0"/>
              <a:t>(2018) </a:t>
            </a:r>
            <a:r>
              <a:rPr lang="en-GB" i="1" dirty="0"/>
              <a:t>How should we tackle loneliness and isolation</a:t>
            </a:r>
            <a:r>
              <a:rPr lang="en-GB" i="1" dirty="0" smtClean="0"/>
              <a:t>? </a:t>
            </a:r>
            <a:r>
              <a:rPr lang="en-GB" dirty="0" smtClean="0"/>
              <a:t>Cardiff: National Assembly for </a:t>
            </a:r>
            <a:r>
              <a:rPr lang="en-GB" dirty="0"/>
              <a:t>Wales Available at: </a:t>
            </a:r>
            <a:r>
              <a:rPr lang="en-GB" dirty="0">
                <a:hlinkClick r:id="rId5"/>
              </a:rPr>
              <a:t>https://seneddresearch.blog/2018/02/09/how-should-we-tackle-loneliness-and-isolation</a:t>
            </a:r>
            <a:r>
              <a:rPr lang="en-GB" dirty="0" smtClean="0">
                <a:hlinkClick r:id="rId5"/>
              </a:rPr>
              <a:t>/</a:t>
            </a:r>
            <a:r>
              <a:rPr lang="en-GB" dirty="0" smtClean="0"/>
              <a:t> (Accessed 13/02/2018)</a:t>
            </a:r>
            <a:endParaRPr lang="en-GB" i="1" dirty="0"/>
          </a:p>
        </p:txBody>
      </p:sp>
    </p:spTree>
    <p:extLst>
      <p:ext uri="{BB962C8B-B14F-4D97-AF65-F5344CB8AC3E}">
        <p14:creationId xmlns:p14="http://schemas.microsoft.com/office/powerpoint/2010/main" val="6810986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4624"/>
            <a:ext cx="8208912" cy="646331"/>
          </a:xfrm>
          <a:prstGeom prst="rect">
            <a:avLst/>
          </a:prstGeom>
          <a:noFill/>
        </p:spPr>
        <p:txBody>
          <a:bodyPr wrap="square" rtlCol="0">
            <a:spAutoFit/>
          </a:bodyPr>
          <a:lstStyle/>
          <a:p>
            <a:pPr algn="ctr"/>
            <a:r>
              <a:rPr lang="en-GB" sz="3600" b="1" dirty="0" smtClean="0"/>
              <a:t>References</a:t>
            </a:r>
            <a:endParaRPr lang="en-GB" sz="3600" b="1" dirty="0"/>
          </a:p>
        </p:txBody>
      </p:sp>
      <p:sp>
        <p:nvSpPr>
          <p:cNvPr id="5" name="TextBox 4"/>
          <p:cNvSpPr txBox="1"/>
          <p:nvPr/>
        </p:nvSpPr>
        <p:spPr>
          <a:xfrm>
            <a:off x="467544" y="2937718"/>
            <a:ext cx="7848872" cy="923330"/>
          </a:xfrm>
          <a:prstGeom prst="rect">
            <a:avLst/>
          </a:prstGeom>
          <a:noFill/>
        </p:spPr>
        <p:txBody>
          <a:bodyPr wrap="square" rtlCol="0">
            <a:spAutoFit/>
          </a:bodyPr>
          <a:lstStyle/>
          <a:p>
            <a:r>
              <a:rPr lang="en-GB" dirty="0" smtClean="0"/>
              <a:t>Public </a:t>
            </a:r>
            <a:r>
              <a:rPr lang="en-GB" dirty="0"/>
              <a:t>Health Wales (2015) </a:t>
            </a:r>
            <a:r>
              <a:rPr lang="en-GB" i="1" dirty="0"/>
              <a:t>Mental health &amp; wellbeing in </a:t>
            </a:r>
            <a:r>
              <a:rPr lang="en-GB" i="1" dirty="0" err="1"/>
              <a:t>Betsi</a:t>
            </a:r>
            <a:r>
              <a:rPr lang="en-GB" i="1" dirty="0"/>
              <a:t> </a:t>
            </a:r>
            <a:r>
              <a:rPr lang="en-GB" i="1" dirty="0" err="1"/>
              <a:t>Cadwaladr</a:t>
            </a:r>
            <a:r>
              <a:rPr lang="en-GB" i="1" dirty="0"/>
              <a:t> University Health Board (BCUHB</a:t>
            </a:r>
            <a:r>
              <a:rPr lang="en-GB" i="1" dirty="0" smtClean="0"/>
              <a:t>)</a:t>
            </a:r>
            <a:r>
              <a:rPr lang="en-GB" dirty="0" smtClean="0"/>
              <a:t> Available at </a:t>
            </a:r>
            <a:r>
              <a:rPr lang="en-GB" dirty="0" smtClean="0">
                <a:hlinkClick r:id="rId2"/>
              </a:rPr>
              <a:t>www.wales.nhs.uk/sitesplus/888/opendoc/212073</a:t>
            </a:r>
            <a:r>
              <a:rPr lang="en-GB" dirty="0" smtClean="0"/>
              <a:t> (Accessed 09/01/2018)</a:t>
            </a:r>
            <a:endParaRPr lang="en-GB" i="1" dirty="0"/>
          </a:p>
        </p:txBody>
      </p:sp>
      <p:sp>
        <p:nvSpPr>
          <p:cNvPr id="3" name="TextBox 2"/>
          <p:cNvSpPr txBox="1"/>
          <p:nvPr/>
        </p:nvSpPr>
        <p:spPr>
          <a:xfrm>
            <a:off x="539552" y="4471952"/>
            <a:ext cx="7848872" cy="1477328"/>
          </a:xfrm>
          <a:prstGeom prst="rect">
            <a:avLst/>
          </a:prstGeom>
          <a:noFill/>
        </p:spPr>
        <p:txBody>
          <a:bodyPr wrap="square" rtlCol="0">
            <a:spAutoFit/>
          </a:bodyPr>
          <a:lstStyle/>
          <a:p>
            <a:r>
              <a:rPr lang="en-GB" dirty="0" smtClean="0"/>
              <a:t>United Nations (1989) </a:t>
            </a:r>
            <a:r>
              <a:rPr lang="en-GB" i="1" dirty="0" smtClean="0"/>
              <a:t>The UN Convention on the Rights of the Child </a:t>
            </a:r>
          </a:p>
          <a:p>
            <a:r>
              <a:rPr lang="en-GB" dirty="0" smtClean="0"/>
              <a:t>Available </a:t>
            </a:r>
            <a:r>
              <a:rPr lang="en-GB" dirty="0"/>
              <a:t>at: </a:t>
            </a:r>
            <a:r>
              <a:rPr lang="en-GB" dirty="0">
                <a:hlinkClick r:id="rId3"/>
              </a:rPr>
              <a:t>https://downloads.unicef.org.uk/wp-content/uploads/2010/05/UNCRC_united_nations_convention_on_the_rights_of_the_child.pdf?_</a:t>
            </a:r>
            <a:r>
              <a:rPr lang="en-GB" dirty="0" smtClean="0">
                <a:hlinkClick r:id="rId3"/>
              </a:rPr>
              <a:t>ga=2.202033809.140120320.1518004633-273860106.1518004633</a:t>
            </a:r>
            <a:r>
              <a:rPr lang="en-GB" dirty="0" smtClean="0"/>
              <a:t> (Last Accessed 07/02/2018)</a:t>
            </a:r>
            <a:endParaRPr lang="en-GB" dirty="0"/>
          </a:p>
        </p:txBody>
      </p:sp>
      <p:sp>
        <p:nvSpPr>
          <p:cNvPr id="9" name="TextBox 8"/>
          <p:cNvSpPr txBox="1"/>
          <p:nvPr/>
        </p:nvSpPr>
        <p:spPr>
          <a:xfrm>
            <a:off x="539552" y="3923764"/>
            <a:ext cx="7776864" cy="369332"/>
          </a:xfrm>
          <a:prstGeom prst="rect">
            <a:avLst/>
          </a:prstGeom>
          <a:noFill/>
        </p:spPr>
        <p:txBody>
          <a:bodyPr wrap="square" rtlCol="0">
            <a:spAutoFit/>
          </a:bodyPr>
          <a:lstStyle/>
          <a:p>
            <a:r>
              <a:rPr lang="en-GB" dirty="0" smtClean="0"/>
              <a:t>Scott, J. (Ed) (2014) </a:t>
            </a:r>
            <a:r>
              <a:rPr lang="en-GB" i="1" dirty="0" smtClean="0"/>
              <a:t>Oxford Dictionary of Sociology </a:t>
            </a:r>
            <a:r>
              <a:rPr lang="en-GB" dirty="0" err="1" smtClean="0"/>
              <a:t>Oxford:OUP</a:t>
            </a:r>
            <a:endParaRPr lang="en-GB" dirty="0"/>
          </a:p>
        </p:txBody>
      </p:sp>
      <p:sp>
        <p:nvSpPr>
          <p:cNvPr id="6" name="TextBox 5"/>
          <p:cNvSpPr txBox="1"/>
          <p:nvPr/>
        </p:nvSpPr>
        <p:spPr>
          <a:xfrm>
            <a:off x="467544" y="1844824"/>
            <a:ext cx="8568952" cy="923330"/>
          </a:xfrm>
          <a:prstGeom prst="rect">
            <a:avLst/>
          </a:prstGeom>
          <a:noFill/>
        </p:spPr>
        <p:txBody>
          <a:bodyPr wrap="square" rtlCol="0">
            <a:spAutoFit/>
          </a:bodyPr>
          <a:lstStyle/>
          <a:p>
            <a:r>
              <a:rPr lang="en-GB" dirty="0"/>
              <a:t>Office of National Statistics (2017) </a:t>
            </a:r>
            <a:r>
              <a:rPr lang="en-GB" i="1" dirty="0"/>
              <a:t>Young </a:t>
            </a:r>
            <a:r>
              <a:rPr lang="en-GB" i="1" dirty="0" smtClean="0"/>
              <a:t>People’s Wellbeing </a:t>
            </a:r>
            <a:r>
              <a:rPr lang="en-GB" dirty="0" smtClean="0"/>
              <a:t>Available at: </a:t>
            </a:r>
            <a:r>
              <a:rPr lang="en-GB" dirty="0" smtClean="0">
                <a:hlinkClick r:id="rId4"/>
              </a:rPr>
              <a:t>https</a:t>
            </a:r>
            <a:r>
              <a:rPr lang="en-GB" dirty="0">
                <a:hlinkClick r:id="rId4"/>
              </a:rPr>
              <a:t>://</a:t>
            </a:r>
            <a:r>
              <a:rPr lang="en-GB" dirty="0" smtClean="0">
                <a:hlinkClick r:id="rId4"/>
              </a:rPr>
              <a:t>www.ons.gov.uk/peoplepopulationandcommunity/wellbeing/articles/youngpeopleswellbeingandpersonalfinance/2017</a:t>
            </a:r>
            <a:r>
              <a:rPr lang="en-GB" dirty="0" smtClean="0"/>
              <a:t> (Accessed 08/01/2018)</a:t>
            </a:r>
            <a:endParaRPr lang="en-GB" dirty="0"/>
          </a:p>
        </p:txBody>
      </p:sp>
      <p:sp>
        <p:nvSpPr>
          <p:cNvPr id="7" name="TextBox 6"/>
          <p:cNvSpPr txBox="1"/>
          <p:nvPr/>
        </p:nvSpPr>
        <p:spPr>
          <a:xfrm>
            <a:off x="508769" y="764704"/>
            <a:ext cx="8064896" cy="923330"/>
          </a:xfrm>
          <a:prstGeom prst="rect">
            <a:avLst/>
          </a:prstGeom>
          <a:noFill/>
        </p:spPr>
        <p:txBody>
          <a:bodyPr wrap="square" rtlCol="0">
            <a:spAutoFit/>
          </a:bodyPr>
          <a:lstStyle/>
          <a:p>
            <a:r>
              <a:rPr lang="en-GB" dirty="0"/>
              <a:t>NSPCC (2016) </a:t>
            </a:r>
            <a:r>
              <a:rPr lang="en-GB" i="1" dirty="0"/>
              <a:t>Anxiety a rising concern in young people contacting </a:t>
            </a:r>
            <a:r>
              <a:rPr lang="en-GB" i="1" dirty="0" err="1"/>
              <a:t>Childline</a:t>
            </a:r>
            <a:r>
              <a:rPr lang="en-GB" i="1" dirty="0"/>
              <a:t> </a:t>
            </a:r>
            <a:r>
              <a:rPr lang="en-GB" dirty="0">
                <a:hlinkClick r:id="rId5"/>
              </a:rPr>
              <a:t>https://www.nspcc.org.uk/what-we-do/news-opinion/anxiety-rising-concern-young-people-contacting-childline</a:t>
            </a:r>
            <a:r>
              <a:rPr lang="en-GB" dirty="0" smtClean="0">
                <a:hlinkClick r:id="rId5"/>
              </a:rPr>
              <a:t>/</a:t>
            </a:r>
            <a:r>
              <a:rPr lang="en-GB" dirty="0" smtClean="0"/>
              <a:t> (Accessed 14/01/2018)</a:t>
            </a:r>
            <a:endParaRPr lang="en-GB" dirty="0"/>
          </a:p>
        </p:txBody>
      </p:sp>
    </p:spTree>
    <p:extLst>
      <p:ext uri="{BB962C8B-B14F-4D97-AF65-F5344CB8AC3E}">
        <p14:creationId xmlns:p14="http://schemas.microsoft.com/office/powerpoint/2010/main" val="193983376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4624"/>
            <a:ext cx="8208912" cy="646331"/>
          </a:xfrm>
          <a:prstGeom prst="rect">
            <a:avLst/>
          </a:prstGeom>
          <a:noFill/>
        </p:spPr>
        <p:txBody>
          <a:bodyPr wrap="square" rtlCol="0">
            <a:spAutoFit/>
          </a:bodyPr>
          <a:lstStyle/>
          <a:p>
            <a:pPr algn="ctr"/>
            <a:r>
              <a:rPr lang="en-GB" sz="3600" b="1" dirty="0" smtClean="0"/>
              <a:t>References</a:t>
            </a:r>
            <a:endParaRPr lang="en-GB" sz="3600" b="1" dirty="0"/>
          </a:p>
        </p:txBody>
      </p:sp>
      <p:sp>
        <p:nvSpPr>
          <p:cNvPr id="6" name="TextBox 5"/>
          <p:cNvSpPr txBox="1"/>
          <p:nvPr/>
        </p:nvSpPr>
        <p:spPr>
          <a:xfrm>
            <a:off x="598775" y="1702549"/>
            <a:ext cx="8064896" cy="646331"/>
          </a:xfrm>
          <a:prstGeom prst="rect">
            <a:avLst/>
          </a:prstGeom>
          <a:noFill/>
        </p:spPr>
        <p:txBody>
          <a:bodyPr wrap="square" rtlCol="0">
            <a:spAutoFit/>
          </a:bodyPr>
          <a:lstStyle/>
          <a:p>
            <a:r>
              <a:rPr lang="en-GB" dirty="0" smtClean="0"/>
              <a:t>WHO (2014a) </a:t>
            </a:r>
            <a:r>
              <a:rPr lang="en-GB" i="1" dirty="0" smtClean="0"/>
              <a:t>Mental Health: A State of Wellbeing</a:t>
            </a:r>
            <a:r>
              <a:rPr lang="en-GB" dirty="0" smtClean="0"/>
              <a:t> Available at</a:t>
            </a:r>
            <a:r>
              <a:rPr lang="en-GB" dirty="0"/>
              <a:t>: </a:t>
            </a:r>
            <a:r>
              <a:rPr lang="en-GB" dirty="0">
                <a:hlinkClick r:id="rId2"/>
              </a:rPr>
              <a:t>http://www.who.int/features/factfiles/mental_health/en</a:t>
            </a:r>
            <a:r>
              <a:rPr lang="en-GB" dirty="0" smtClean="0">
                <a:hlinkClick r:id="rId2"/>
              </a:rPr>
              <a:t>/</a:t>
            </a:r>
            <a:r>
              <a:rPr lang="en-GB" dirty="0" smtClean="0"/>
              <a:t> (Accessed 11/12/2017)</a:t>
            </a:r>
            <a:endParaRPr lang="en-GB" dirty="0"/>
          </a:p>
        </p:txBody>
      </p:sp>
      <p:sp>
        <p:nvSpPr>
          <p:cNvPr id="7" name="TextBox 6"/>
          <p:cNvSpPr txBox="1"/>
          <p:nvPr/>
        </p:nvSpPr>
        <p:spPr>
          <a:xfrm>
            <a:off x="625448" y="2433662"/>
            <a:ext cx="8064896" cy="923330"/>
          </a:xfrm>
          <a:prstGeom prst="rect">
            <a:avLst/>
          </a:prstGeom>
          <a:noFill/>
        </p:spPr>
        <p:txBody>
          <a:bodyPr wrap="square" rtlCol="0">
            <a:spAutoFit/>
          </a:bodyPr>
          <a:lstStyle/>
          <a:p>
            <a:r>
              <a:rPr lang="en-GB" dirty="0" smtClean="0"/>
              <a:t>WHO (2014b) </a:t>
            </a:r>
            <a:r>
              <a:rPr lang="en-GB" i="1" dirty="0" smtClean="0"/>
              <a:t>10 Facts on Mental Health </a:t>
            </a:r>
            <a:r>
              <a:rPr lang="en-GB" dirty="0" smtClean="0"/>
              <a:t>Available at</a:t>
            </a:r>
            <a:r>
              <a:rPr lang="en-GB" dirty="0"/>
              <a:t>: http://www.who.int/features/factfiles/mental_health/mental_health_facts/en/</a:t>
            </a:r>
          </a:p>
          <a:p>
            <a:r>
              <a:rPr lang="en-GB" dirty="0" smtClean="0"/>
              <a:t>(Last Accessed 27/01/2018)</a:t>
            </a:r>
            <a:endParaRPr lang="en-GB" dirty="0"/>
          </a:p>
        </p:txBody>
      </p:sp>
      <p:sp>
        <p:nvSpPr>
          <p:cNvPr id="4" name="TextBox 3"/>
          <p:cNvSpPr txBox="1"/>
          <p:nvPr/>
        </p:nvSpPr>
        <p:spPr>
          <a:xfrm>
            <a:off x="598775" y="764704"/>
            <a:ext cx="8005673" cy="923330"/>
          </a:xfrm>
          <a:prstGeom prst="rect">
            <a:avLst/>
          </a:prstGeom>
          <a:noFill/>
        </p:spPr>
        <p:txBody>
          <a:bodyPr wrap="square" rtlCol="0">
            <a:spAutoFit/>
          </a:bodyPr>
          <a:lstStyle/>
          <a:p>
            <a:r>
              <a:rPr lang="en-GB" dirty="0" err="1" smtClean="0"/>
              <a:t>Warrell</a:t>
            </a:r>
            <a:r>
              <a:rPr lang="en-GB" dirty="0" smtClean="0"/>
              <a:t>, D. </a:t>
            </a:r>
            <a:r>
              <a:rPr lang="en-GB" i="1" dirty="0" smtClean="0"/>
              <a:t>et al</a:t>
            </a:r>
            <a:r>
              <a:rPr lang="en-GB" dirty="0" smtClean="0"/>
              <a:t> (</a:t>
            </a:r>
            <a:r>
              <a:rPr lang="en-GB" dirty="0" err="1" smtClean="0"/>
              <a:t>Eds</a:t>
            </a:r>
            <a:r>
              <a:rPr lang="en-GB" dirty="0" smtClean="0"/>
              <a:t>) </a:t>
            </a:r>
            <a:r>
              <a:rPr lang="en-GB" i="1" dirty="0" smtClean="0"/>
              <a:t>Oxford textbook of Medicine</a:t>
            </a:r>
            <a:r>
              <a:rPr lang="en-GB" dirty="0" smtClean="0"/>
              <a:t> </a:t>
            </a:r>
            <a:r>
              <a:rPr lang="en-GB" dirty="0" err="1" smtClean="0"/>
              <a:t>Oxford:OUP</a:t>
            </a:r>
            <a:r>
              <a:rPr lang="en-GB" dirty="0"/>
              <a:t> Available at </a:t>
            </a:r>
            <a:r>
              <a:rPr lang="en-GB" dirty="0">
                <a:hlinkClick r:id="rId3"/>
              </a:rPr>
              <a:t>http://</a:t>
            </a:r>
            <a:r>
              <a:rPr lang="en-GB" dirty="0" smtClean="0">
                <a:hlinkClick r:id="rId3"/>
              </a:rPr>
              <a:t>oxfordmedicine.com/view/10.1093/med/9780199204854.001.1/med-9780199204854-chapter-2604</a:t>
            </a:r>
            <a:r>
              <a:rPr lang="en-GB" dirty="0" smtClean="0"/>
              <a:t> (Accessed 24/01/2018)</a:t>
            </a:r>
            <a:endParaRPr lang="en-GB" dirty="0"/>
          </a:p>
        </p:txBody>
      </p:sp>
    </p:spTree>
    <p:extLst>
      <p:ext uri="{BB962C8B-B14F-4D97-AF65-F5344CB8AC3E}">
        <p14:creationId xmlns:p14="http://schemas.microsoft.com/office/powerpoint/2010/main" val="281239047"/>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2136</TotalTime>
  <Words>2911</Words>
  <Application>Microsoft Office PowerPoint</Application>
  <PresentationFormat>On-screen Show (4:3)</PresentationFormat>
  <Paragraphs>254</Paragraphs>
  <Slides>25</Slides>
  <Notes>15</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UWTSD PPT Template (lectures)</vt:lpstr>
      <vt:lpstr>SJSS4003: Mental Health &amp; Wellbeing Theme 2: Dimensions of Mental Health &amp; Wellbeing</vt:lpstr>
      <vt:lpstr>Learning Review</vt:lpstr>
      <vt:lpstr>Insights into UK national well-being</vt:lpstr>
      <vt:lpstr>Joseph Rowntree Foundation, 2008</vt:lpstr>
      <vt:lpstr>Study Skills _ Supporting Sources of Evidence</vt:lpstr>
      <vt:lpstr>Factors that can contribute to ‘negative’ wellbeing in adults</vt:lpstr>
      <vt:lpstr>SOCIAL ISOLATION </vt:lpstr>
      <vt:lpstr>Impact of Social isolation</vt:lpstr>
      <vt:lpstr>Social Isolation -- Risk Factors </vt:lpstr>
      <vt:lpstr>Social Isolation -- Risk Factors</vt:lpstr>
      <vt:lpstr>Social Isolation -- Risk Factors</vt:lpstr>
      <vt:lpstr>Isolation: The lived experience</vt:lpstr>
      <vt:lpstr>Signs/Symptoms of isolation</vt:lpstr>
      <vt:lpstr>Isolation: A Welsh Perspective</vt:lpstr>
      <vt:lpstr>DEPRESSION</vt:lpstr>
      <vt:lpstr>Impact of Depression</vt:lpstr>
      <vt:lpstr>DEPRESSION – Risk Factors</vt:lpstr>
      <vt:lpstr>Signs/Symptoms of depression </vt:lpstr>
      <vt:lpstr>STRESS AND COPING</vt:lpstr>
      <vt:lpstr>Impact of Stress</vt:lpstr>
      <vt:lpstr>Cultural, Philosophical, Religious and Spiritual Factors </vt:lpstr>
      <vt:lpstr>Resources</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SJTA4010: Additional Needs in Context</dc:title>
  <dc:creator>Ken Dicks</dc:creator>
  <cp:lastModifiedBy>Administrator</cp:lastModifiedBy>
  <cp:revision>120</cp:revision>
  <cp:lastPrinted>2016-11-12T10:46:07Z</cp:lastPrinted>
  <dcterms:created xsi:type="dcterms:W3CDTF">2016-10-28T11:34:04Z</dcterms:created>
  <dcterms:modified xsi:type="dcterms:W3CDTF">2018-02-21T14:16:03Z</dcterms:modified>
</cp:coreProperties>
</file>