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7" r:id="rId3"/>
    <p:sldId id="269" r:id="rId4"/>
    <p:sldId id="270" r:id="rId5"/>
    <p:sldId id="271" r:id="rId6"/>
    <p:sldId id="272" r:id="rId7"/>
    <p:sldId id="278" r:id="rId8"/>
    <p:sldId id="273" r:id="rId9"/>
    <p:sldId id="274" r:id="rId10"/>
    <p:sldId id="275" r:id="rId11"/>
    <p:sldId id="276" r:id="rId12"/>
    <p:sldId id="277" r:id="rId13"/>
    <p:sldId id="279" r:id="rId14"/>
    <p:sldId id="280"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D8BAE0-1E7C-4D83-87C3-63F339552390}" v="3" dt="2022-10-12T13:09:11.0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77483" autoAdjust="0"/>
  </p:normalViewPr>
  <p:slideViewPr>
    <p:cSldViewPr snapToGrid="0">
      <p:cViewPr>
        <p:scale>
          <a:sx n="35" d="100"/>
          <a:sy n="35" d="100"/>
        </p:scale>
        <p:origin x="24" y="4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BCD8BAE0-1E7C-4D83-87C3-63F339552390}"/>
    <pc:docChg chg="undo custSel addSld modSld">
      <pc:chgData name="Luke Roach" userId="3c173453-1e89-4ab7-a897-c035ad6940d7" providerId="ADAL" clId="{BCD8BAE0-1E7C-4D83-87C3-63F339552390}" dt="2022-10-12T13:09:24.100" v="1683" actId="1076"/>
      <pc:docMkLst>
        <pc:docMk/>
      </pc:docMkLst>
      <pc:sldChg chg="addSp delSp modSp new mod">
        <pc:chgData name="Luke Roach" userId="3c173453-1e89-4ab7-a897-c035ad6940d7" providerId="ADAL" clId="{BCD8BAE0-1E7C-4D83-87C3-63F339552390}" dt="2022-10-12T12:56:41.283" v="90" actId="26606"/>
        <pc:sldMkLst>
          <pc:docMk/>
          <pc:sldMk cId="3085076329" sldId="273"/>
        </pc:sldMkLst>
        <pc:spChg chg="mod">
          <ac:chgData name="Luke Roach" userId="3c173453-1e89-4ab7-a897-c035ad6940d7" providerId="ADAL" clId="{BCD8BAE0-1E7C-4D83-87C3-63F339552390}" dt="2022-10-12T12:56:41.283" v="90" actId="26606"/>
          <ac:spMkLst>
            <pc:docMk/>
            <pc:sldMk cId="3085076329" sldId="273"/>
            <ac:spMk id="2" creationId="{49BE1E31-D359-4322-3813-FF9F17C294A8}"/>
          </ac:spMkLst>
        </pc:spChg>
        <pc:spChg chg="mod">
          <ac:chgData name="Luke Roach" userId="3c173453-1e89-4ab7-a897-c035ad6940d7" providerId="ADAL" clId="{BCD8BAE0-1E7C-4D83-87C3-63F339552390}" dt="2022-10-12T12:56:41.283" v="90" actId="26606"/>
          <ac:spMkLst>
            <pc:docMk/>
            <pc:sldMk cId="3085076329" sldId="273"/>
            <ac:spMk id="3" creationId="{665FFD79-A901-F3A1-1444-F9B8F849081B}"/>
          </ac:spMkLst>
        </pc:spChg>
        <pc:spChg chg="del">
          <ac:chgData name="Luke Roach" userId="3c173453-1e89-4ab7-a897-c035ad6940d7" providerId="ADAL" clId="{BCD8BAE0-1E7C-4D83-87C3-63F339552390}" dt="2022-10-12T12:56:30.110" v="89"/>
          <ac:spMkLst>
            <pc:docMk/>
            <pc:sldMk cId="3085076329" sldId="273"/>
            <ac:spMk id="4" creationId="{2F6FE088-CC9A-F8D5-EAAB-CB08BCA29E15}"/>
          </ac:spMkLst>
        </pc:spChg>
        <pc:picChg chg="add mod">
          <ac:chgData name="Luke Roach" userId="3c173453-1e89-4ab7-a897-c035ad6940d7" providerId="ADAL" clId="{BCD8BAE0-1E7C-4D83-87C3-63F339552390}" dt="2022-10-12T12:56:41.283" v="90" actId="26606"/>
          <ac:picMkLst>
            <pc:docMk/>
            <pc:sldMk cId="3085076329" sldId="273"/>
            <ac:picMk id="1026" creationId="{1354B5DB-1B15-F096-CF2B-EAA2ADC63B05}"/>
          </ac:picMkLst>
        </pc:picChg>
      </pc:sldChg>
      <pc:sldChg chg="delSp modSp new mod">
        <pc:chgData name="Luke Roach" userId="3c173453-1e89-4ab7-a897-c035ad6940d7" providerId="ADAL" clId="{BCD8BAE0-1E7C-4D83-87C3-63F339552390}" dt="2022-10-12T13:02:20.170" v="1010" actId="27636"/>
        <pc:sldMkLst>
          <pc:docMk/>
          <pc:sldMk cId="1146903904" sldId="274"/>
        </pc:sldMkLst>
        <pc:spChg chg="mod">
          <ac:chgData name="Luke Roach" userId="3c173453-1e89-4ab7-a897-c035ad6940d7" providerId="ADAL" clId="{BCD8BAE0-1E7C-4D83-87C3-63F339552390}" dt="2022-10-12T12:56:52.949" v="120" actId="20577"/>
          <ac:spMkLst>
            <pc:docMk/>
            <pc:sldMk cId="1146903904" sldId="274"/>
            <ac:spMk id="2" creationId="{A6B1EA64-8700-D267-AF33-BD1676B6839B}"/>
          </ac:spMkLst>
        </pc:spChg>
        <pc:spChg chg="mod">
          <ac:chgData name="Luke Roach" userId="3c173453-1e89-4ab7-a897-c035ad6940d7" providerId="ADAL" clId="{BCD8BAE0-1E7C-4D83-87C3-63F339552390}" dt="2022-10-12T13:02:20.170" v="1010" actId="27636"/>
          <ac:spMkLst>
            <pc:docMk/>
            <pc:sldMk cId="1146903904" sldId="274"/>
            <ac:spMk id="3" creationId="{AB2E9E2A-E8E6-B6B4-6BB4-701B25B807BC}"/>
          </ac:spMkLst>
        </pc:spChg>
        <pc:spChg chg="del mod">
          <ac:chgData name="Luke Roach" userId="3c173453-1e89-4ab7-a897-c035ad6940d7" providerId="ADAL" clId="{BCD8BAE0-1E7C-4D83-87C3-63F339552390}" dt="2022-10-12T12:58:57.753" v="508" actId="478"/>
          <ac:spMkLst>
            <pc:docMk/>
            <pc:sldMk cId="1146903904" sldId="274"/>
            <ac:spMk id="4" creationId="{49FAACA3-4BD6-1DFE-E450-66FAFC68F6D1}"/>
          </ac:spMkLst>
        </pc:spChg>
      </pc:sldChg>
      <pc:sldChg chg="delSp modSp new mod">
        <pc:chgData name="Luke Roach" userId="3c173453-1e89-4ab7-a897-c035ad6940d7" providerId="ADAL" clId="{BCD8BAE0-1E7C-4D83-87C3-63F339552390}" dt="2022-10-12T13:03:50.812" v="1011" actId="20577"/>
        <pc:sldMkLst>
          <pc:docMk/>
          <pc:sldMk cId="1279342875" sldId="275"/>
        </pc:sldMkLst>
        <pc:spChg chg="mod">
          <ac:chgData name="Luke Roach" userId="3c173453-1e89-4ab7-a897-c035ad6940d7" providerId="ADAL" clId="{BCD8BAE0-1E7C-4D83-87C3-63F339552390}" dt="2022-10-12T13:00:31.721" v="652" actId="20577"/>
          <ac:spMkLst>
            <pc:docMk/>
            <pc:sldMk cId="1279342875" sldId="275"/>
            <ac:spMk id="2" creationId="{0978ADFF-B27D-83F0-50AA-9D5B6BCB7220}"/>
          </ac:spMkLst>
        </pc:spChg>
        <pc:spChg chg="mod">
          <ac:chgData name="Luke Roach" userId="3c173453-1e89-4ab7-a897-c035ad6940d7" providerId="ADAL" clId="{BCD8BAE0-1E7C-4D83-87C3-63F339552390}" dt="2022-10-12T13:03:50.812" v="1011" actId="20577"/>
          <ac:spMkLst>
            <pc:docMk/>
            <pc:sldMk cId="1279342875" sldId="275"/>
            <ac:spMk id="3" creationId="{615078EE-1DFA-A292-6579-35E21D1F7FDA}"/>
          </ac:spMkLst>
        </pc:spChg>
        <pc:spChg chg="del">
          <ac:chgData name="Luke Roach" userId="3c173453-1e89-4ab7-a897-c035ad6940d7" providerId="ADAL" clId="{BCD8BAE0-1E7C-4D83-87C3-63F339552390}" dt="2022-10-12T13:00:34.950" v="653" actId="478"/>
          <ac:spMkLst>
            <pc:docMk/>
            <pc:sldMk cId="1279342875" sldId="275"/>
            <ac:spMk id="4" creationId="{5A2C0E62-CABF-820F-0A0D-65694640ACD7}"/>
          </ac:spMkLst>
        </pc:spChg>
      </pc:sldChg>
      <pc:sldChg chg="modSp new mod">
        <pc:chgData name="Luke Roach" userId="3c173453-1e89-4ab7-a897-c035ad6940d7" providerId="ADAL" clId="{BCD8BAE0-1E7C-4D83-87C3-63F339552390}" dt="2022-10-12T13:05:29.768" v="1173" actId="27636"/>
        <pc:sldMkLst>
          <pc:docMk/>
          <pc:sldMk cId="3470384401" sldId="276"/>
        </pc:sldMkLst>
        <pc:spChg chg="mod">
          <ac:chgData name="Luke Roach" userId="3c173453-1e89-4ab7-a897-c035ad6940d7" providerId="ADAL" clId="{BCD8BAE0-1E7C-4D83-87C3-63F339552390}" dt="2022-10-12T13:04:46.642" v="1040" actId="20577"/>
          <ac:spMkLst>
            <pc:docMk/>
            <pc:sldMk cId="3470384401" sldId="276"/>
            <ac:spMk id="2" creationId="{D893B8A6-30F0-6B0F-F3C1-058FA7651397}"/>
          </ac:spMkLst>
        </pc:spChg>
        <pc:spChg chg="mod">
          <ac:chgData name="Luke Roach" userId="3c173453-1e89-4ab7-a897-c035ad6940d7" providerId="ADAL" clId="{BCD8BAE0-1E7C-4D83-87C3-63F339552390}" dt="2022-10-12T13:05:29.768" v="1173" actId="27636"/>
          <ac:spMkLst>
            <pc:docMk/>
            <pc:sldMk cId="3470384401" sldId="276"/>
            <ac:spMk id="3" creationId="{18950C57-A817-2FD5-AA53-38E71063621F}"/>
          </ac:spMkLst>
        </pc:spChg>
        <pc:spChg chg="mod">
          <ac:chgData name="Luke Roach" userId="3c173453-1e89-4ab7-a897-c035ad6940d7" providerId="ADAL" clId="{BCD8BAE0-1E7C-4D83-87C3-63F339552390}" dt="2022-10-12T13:05:29.766" v="1172" actId="27636"/>
          <ac:spMkLst>
            <pc:docMk/>
            <pc:sldMk cId="3470384401" sldId="276"/>
            <ac:spMk id="4" creationId="{EFE6E551-11C5-7E64-8FE2-DCF39F7D663A}"/>
          </ac:spMkLst>
        </pc:spChg>
      </pc:sldChg>
      <pc:sldChg chg="modSp new mod">
        <pc:chgData name="Luke Roach" userId="3c173453-1e89-4ab7-a897-c035ad6940d7" providerId="ADAL" clId="{BCD8BAE0-1E7C-4D83-87C3-63F339552390}" dt="2022-10-12T13:06:52.953" v="1619" actId="20577"/>
        <pc:sldMkLst>
          <pc:docMk/>
          <pc:sldMk cId="1969905963" sldId="277"/>
        </pc:sldMkLst>
        <pc:spChg chg="mod">
          <ac:chgData name="Luke Roach" userId="3c173453-1e89-4ab7-a897-c035ad6940d7" providerId="ADAL" clId="{BCD8BAE0-1E7C-4D83-87C3-63F339552390}" dt="2022-10-12T13:05:46.022" v="1210" actId="20577"/>
          <ac:spMkLst>
            <pc:docMk/>
            <pc:sldMk cId="1969905963" sldId="277"/>
            <ac:spMk id="2" creationId="{5A0E4133-7BAB-A8FF-3E40-9B8C3D380DB2}"/>
          </ac:spMkLst>
        </pc:spChg>
        <pc:spChg chg="mod">
          <ac:chgData name="Luke Roach" userId="3c173453-1e89-4ab7-a897-c035ad6940d7" providerId="ADAL" clId="{BCD8BAE0-1E7C-4D83-87C3-63F339552390}" dt="2022-10-12T13:06:31.303" v="1497" actId="20577"/>
          <ac:spMkLst>
            <pc:docMk/>
            <pc:sldMk cId="1969905963" sldId="277"/>
            <ac:spMk id="3" creationId="{AF684FDB-573E-9C68-1ECE-C07B0BD7B079}"/>
          </ac:spMkLst>
        </pc:spChg>
        <pc:spChg chg="mod">
          <ac:chgData name="Luke Roach" userId="3c173453-1e89-4ab7-a897-c035ad6940d7" providerId="ADAL" clId="{BCD8BAE0-1E7C-4D83-87C3-63F339552390}" dt="2022-10-12T13:06:52.953" v="1619" actId="20577"/>
          <ac:spMkLst>
            <pc:docMk/>
            <pc:sldMk cId="1969905963" sldId="277"/>
            <ac:spMk id="4" creationId="{1B26FA80-FDE9-3850-7A92-F092DD370438}"/>
          </ac:spMkLst>
        </pc:spChg>
      </pc:sldChg>
      <pc:sldChg chg="addSp delSp modSp new mod">
        <pc:chgData name="Luke Roach" userId="3c173453-1e89-4ab7-a897-c035ad6940d7" providerId="ADAL" clId="{BCD8BAE0-1E7C-4D83-87C3-63F339552390}" dt="2022-10-12T13:07:31.540" v="1641" actId="14100"/>
        <pc:sldMkLst>
          <pc:docMk/>
          <pc:sldMk cId="576052125" sldId="278"/>
        </pc:sldMkLst>
        <pc:spChg chg="mod">
          <ac:chgData name="Luke Roach" userId="3c173453-1e89-4ab7-a897-c035ad6940d7" providerId="ADAL" clId="{BCD8BAE0-1E7C-4D83-87C3-63F339552390}" dt="2022-10-12T13:07:07.231" v="1636" actId="20577"/>
          <ac:spMkLst>
            <pc:docMk/>
            <pc:sldMk cId="576052125" sldId="278"/>
            <ac:spMk id="2" creationId="{47260C30-6CB8-CA91-0F06-D4C17FC9C29A}"/>
          </ac:spMkLst>
        </pc:spChg>
        <pc:spChg chg="del">
          <ac:chgData name="Luke Roach" userId="3c173453-1e89-4ab7-a897-c035ad6940d7" providerId="ADAL" clId="{BCD8BAE0-1E7C-4D83-87C3-63F339552390}" dt="2022-10-12T13:07:12.053" v="1637" actId="478"/>
          <ac:spMkLst>
            <pc:docMk/>
            <pc:sldMk cId="576052125" sldId="278"/>
            <ac:spMk id="3" creationId="{39AA6325-6B7D-8951-8278-224984E6D21B}"/>
          </ac:spMkLst>
        </pc:spChg>
        <pc:spChg chg="del">
          <ac:chgData name="Luke Roach" userId="3c173453-1e89-4ab7-a897-c035ad6940d7" providerId="ADAL" clId="{BCD8BAE0-1E7C-4D83-87C3-63F339552390}" dt="2022-10-12T13:07:14.013" v="1638" actId="478"/>
          <ac:spMkLst>
            <pc:docMk/>
            <pc:sldMk cId="576052125" sldId="278"/>
            <ac:spMk id="4" creationId="{F1FE6FF3-3C11-E291-3843-7385B196252D}"/>
          </ac:spMkLst>
        </pc:spChg>
        <pc:graphicFrameChg chg="add mod modGraphic">
          <ac:chgData name="Luke Roach" userId="3c173453-1e89-4ab7-a897-c035ad6940d7" providerId="ADAL" clId="{BCD8BAE0-1E7C-4D83-87C3-63F339552390}" dt="2022-10-12T13:07:31.540" v="1641" actId="14100"/>
          <ac:graphicFrameMkLst>
            <pc:docMk/>
            <pc:sldMk cId="576052125" sldId="278"/>
            <ac:graphicFrameMk id="5" creationId="{066EE527-8486-A7D2-02A0-572427301C26}"/>
          </ac:graphicFrameMkLst>
        </pc:graphicFrameChg>
      </pc:sldChg>
      <pc:sldChg chg="addSp delSp modSp new mod modClrScheme chgLayout">
        <pc:chgData name="Luke Roach" userId="3c173453-1e89-4ab7-a897-c035ad6940d7" providerId="ADAL" clId="{BCD8BAE0-1E7C-4D83-87C3-63F339552390}" dt="2022-10-12T13:08:03.315" v="1657" actId="26606"/>
        <pc:sldMkLst>
          <pc:docMk/>
          <pc:sldMk cId="3520150673" sldId="279"/>
        </pc:sldMkLst>
        <pc:spChg chg="mod">
          <ac:chgData name="Luke Roach" userId="3c173453-1e89-4ab7-a897-c035ad6940d7" providerId="ADAL" clId="{BCD8BAE0-1E7C-4D83-87C3-63F339552390}" dt="2022-10-12T13:08:03.315" v="1657" actId="26606"/>
          <ac:spMkLst>
            <pc:docMk/>
            <pc:sldMk cId="3520150673" sldId="279"/>
            <ac:spMk id="2" creationId="{214AE68F-2AD1-7B57-377C-F3024BB45FAD}"/>
          </ac:spMkLst>
        </pc:spChg>
        <pc:spChg chg="del">
          <ac:chgData name="Luke Roach" userId="3c173453-1e89-4ab7-a897-c035ad6940d7" providerId="ADAL" clId="{BCD8BAE0-1E7C-4D83-87C3-63F339552390}" dt="2022-10-12T13:08:03.315" v="1657" actId="26606"/>
          <ac:spMkLst>
            <pc:docMk/>
            <pc:sldMk cId="3520150673" sldId="279"/>
            <ac:spMk id="3" creationId="{CF979B39-4B89-F01E-A149-D17C4BF437F5}"/>
          </ac:spMkLst>
        </pc:spChg>
        <pc:spChg chg="del">
          <ac:chgData name="Luke Roach" userId="3c173453-1e89-4ab7-a897-c035ad6940d7" providerId="ADAL" clId="{BCD8BAE0-1E7C-4D83-87C3-63F339552390}" dt="2022-10-12T13:08:03.315" v="1657" actId="26606"/>
          <ac:spMkLst>
            <pc:docMk/>
            <pc:sldMk cId="3520150673" sldId="279"/>
            <ac:spMk id="4" creationId="{C73B5742-9330-B614-A319-E401F234CE9B}"/>
          </ac:spMkLst>
        </pc:spChg>
        <pc:picChg chg="add">
          <ac:chgData name="Luke Roach" userId="3c173453-1e89-4ab7-a897-c035ad6940d7" providerId="ADAL" clId="{BCD8BAE0-1E7C-4D83-87C3-63F339552390}" dt="2022-10-12T13:08:03.315" v="1657" actId="26606"/>
          <ac:picMkLst>
            <pc:docMk/>
            <pc:sldMk cId="3520150673" sldId="279"/>
            <ac:picMk id="6" creationId="{67AD0DE2-D896-EEA5-08CF-1EF7C1F1F4D6}"/>
          </ac:picMkLst>
        </pc:picChg>
      </pc:sldChg>
      <pc:sldChg chg="addSp delSp modSp new mod modClrScheme chgLayout">
        <pc:chgData name="Luke Roach" userId="3c173453-1e89-4ab7-a897-c035ad6940d7" providerId="ADAL" clId="{BCD8BAE0-1E7C-4D83-87C3-63F339552390}" dt="2022-10-12T13:09:24.100" v="1683" actId="1076"/>
        <pc:sldMkLst>
          <pc:docMk/>
          <pc:sldMk cId="2247868802" sldId="280"/>
        </pc:sldMkLst>
        <pc:spChg chg="mod">
          <ac:chgData name="Luke Roach" userId="3c173453-1e89-4ab7-a897-c035ad6940d7" providerId="ADAL" clId="{BCD8BAE0-1E7C-4D83-87C3-63F339552390}" dt="2022-10-12T13:09:15.793" v="1681" actId="26606"/>
          <ac:spMkLst>
            <pc:docMk/>
            <pc:sldMk cId="2247868802" sldId="280"/>
            <ac:spMk id="2" creationId="{26BE72C3-0B1C-582E-0AEA-C4B8DDD2022B}"/>
          </ac:spMkLst>
        </pc:spChg>
        <pc:spChg chg="del">
          <ac:chgData name="Luke Roach" userId="3c173453-1e89-4ab7-a897-c035ad6940d7" providerId="ADAL" clId="{BCD8BAE0-1E7C-4D83-87C3-63F339552390}" dt="2022-10-12T13:09:11.049" v="1680"/>
          <ac:spMkLst>
            <pc:docMk/>
            <pc:sldMk cId="2247868802" sldId="280"/>
            <ac:spMk id="3" creationId="{909DA136-5EBF-FDD7-B050-6AB448C1B565}"/>
          </ac:spMkLst>
        </pc:spChg>
        <pc:spChg chg="add del mod">
          <ac:chgData name="Luke Roach" userId="3c173453-1e89-4ab7-a897-c035ad6940d7" providerId="ADAL" clId="{BCD8BAE0-1E7C-4D83-87C3-63F339552390}" dt="2022-10-12T13:09:19.733" v="1682" actId="478"/>
          <ac:spMkLst>
            <pc:docMk/>
            <pc:sldMk cId="2247868802" sldId="280"/>
            <ac:spMk id="3079" creationId="{384D5C79-5AA1-5BAC-18EF-6CB4ACBA7243}"/>
          </ac:spMkLst>
        </pc:spChg>
        <pc:picChg chg="add mod">
          <ac:chgData name="Luke Roach" userId="3c173453-1e89-4ab7-a897-c035ad6940d7" providerId="ADAL" clId="{BCD8BAE0-1E7C-4D83-87C3-63F339552390}" dt="2022-10-12T13:09:24.100" v="1683" actId="1076"/>
          <ac:picMkLst>
            <pc:docMk/>
            <pc:sldMk cId="2247868802" sldId="280"/>
            <ac:picMk id="3074" creationId="{93370D06-284A-BDB9-8AEF-C184F9C00B9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Analyse</a:t>
          </a:r>
        </a:p>
      </dsp:txBody>
      <dsp:txXfrm>
        <a:off x="1104419" y="744642"/>
        <a:ext cx="633799" cy="6337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12/10/2022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5562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BMPS6012 </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Luke Roach L.Roach@uwtsd.ac.uk </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Match fixing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Methods of preventing it; do they work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are the current methods to stop match fixing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225791867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60C30-6CB8-CA91-0F06-D4C17FC9C29A}"/>
              </a:ext>
            </a:extLst>
          </p:cNvPr>
          <p:cNvSpPr>
            <a:spLocks noGrp="1"/>
          </p:cNvSpPr>
          <p:nvPr>
            <p:ph type="title"/>
          </p:nvPr>
        </p:nvSpPr>
        <p:spPr/>
        <p:txBody>
          <a:bodyPr/>
          <a:lstStyle/>
          <a:p>
            <a:r>
              <a:rPr lang="en-GB" dirty="0"/>
              <a:t>Updated Schedule</a:t>
            </a:r>
          </a:p>
        </p:txBody>
      </p:sp>
      <p:graphicFrame>
        <p:nvGraphicFramePr>
          <p:cNvPr id="5" name="Table 4">
            <a:extLst>
              <a:ext uri="{FF2B5EF4-FFF2-40B4-BE49-F238E27FC236}">
                <a16:creationId xmlns:a16="http://schemas.microsoft.com/office/drawing/2014/main" id="{066EE527-8486-A7D2-02A0-572427301C26}"/>
              </a:ext>
            </a:extLst>
          </p:cNvPr>
          <p:cNvGraphicFramePr>
            <a:graphicFrameLocks noGrp="1"/>
          </p:cNvGraphicFramePr>
          <p:nvPr>
            <p:extLst>
              <p:ext uri="{D42A27DB-BD31-4B8C-83A1-F6EECF244321}">
                <p14:modId xmlns:p14="http://schemas.microsoft.com/office/powerpoint/2010/main" val="2478343343"/>
              </p:ext>
            </p:extLst>
          </p:nvPr>
        </p:nvGraphicFramePr>
        <p:xfrm>
          <a:off x="1160061" y="1417638"/>
          <a:ext cx="10003807" cy="4764798"/>
        </p:xfrm>
        <a:graphic>
          <a:graphicData uri="http://schemas.openxmlformats.org/drawingml/2006/table">
            <a:tbl>
              <a:tblPr firstRow="1" firstCol="1" bandRow="1">
                <a:tableStyleId>{5C22544A-7EE6-4342-B048-85BDC9FD1C3A}</a:tableStyleId>
              </a:tblPr>
              <a:tblGrid>
                <a:gridCol w="1129768">
                  <a:extLst>
                    <a:ext uri="{9D8B030D-6E8A-4147-A177-3AD203B41FA5}">
                      <a16:colId xmlns:a16="http://schemas.microsoft.com/office/drawing/2014/main" val="1626663852"/>
                    </a:ext>
                  </a:extLst>
                </a:gridCol>
                <a:gridCol w="1084685">
                  <a:extLst>
                    <a:ext uri="{9D8B030D-6E8A-4147-A177-3AD203B41FA5}">
                      <a16:colId xmlns:a16="http://schemas.microsoft.com/office/drawing/2014/main" val="3028747628"/>
                    </a:ext>
                  </a:extLst>
                </a:gridCol>
                <a:gridCol w="1230752">
                  <a:extLst>
                    <a:ext uri="{9D8B030D-6E8A-4147-A177-3AD203B41FA5}">
                      <a16:colId xmlns:a16="http://schemas.microsoft.com/office/drawing/2014/main" val="2944589781"/>
                    </a:ext>
                  </a:extLst>
                </a:gridCol>
                <a:gridCol w="1230752">
                  <a:extLst>
                    <a:ext uri="{9D8B030D-6E8A-4147-A177-3AD203B41FA5}">
                      <a16:colId xmlns:a16="http://schemas.microsoft.com/office/drawing/2014/main" val="2070843569"/>
                    </a:ext>
                  </a:extLst>
                </a:gridCol>
                <a:gridCol w="1281244">
                  <a:extLst>
                    <a:ext uri="{9D8B030D-6E8A-4147-A177-3AD203B41FA5}">
                      <a16:colId xmlns:a16="http://schemas.microsoft.com/office/drawing/2014/main" val="4188537150"/>
                    </a:ext>
                  </a:extLst>
                </a:gridCol>
                <a:gridCol w="1230752">
                  <a:extLst>
                    <a:ext uri="{9D8B030D-6E8A-4147-A177-3AD203B41FA5}">
                      <a16:colId xmlns:a16="http://schemas.microsoft.com/office/drawing/2014/main" val="1265846564"/>
                    </a:ext>
                  </a:extLst>
                </a:gridCol>
                <a:gridCol w="1707725">
                  <a:extLst>
                    <a:ext uri="{9D8B030D-6E8A-4147-A177-3AD203B41FA5}">
                      <a16:colId xmlns:a16="http://schemas.microsoft.com/office/drawing/2014/main" val="3466620680"/>
                    </a:ext>
                  </a:extLst>
                </a:gridCol>
                <a:gridCol w="1108129">
                  <a:extLst>
                    <a:ext uri="{9D8B030D-6E8A-4147-A177-3AD203B41FA5}">
                      <a16:colId xmlns:a16="http://schemas.microsoft.com/office/drawing/2014/main" val="3526030729"/>
                    </a:ext>
                  </a:extLst>
                </a:gridCol>
              </a:tblGrid>
              <a:tr h="899082">
                <a:tc>
                  <a:txBody>
                    <a:bodyPr/>
                    <a:lstStyle/>
                    <a:p>
                      <a:pPr>
                        <a:lnSpc>
                          <a:spcPct val="107000"/>
                        </a:lnSpc>
                        <a:spcAft>
                          <a:spcPts val="800"/>
                        </a:spcAft>
                      </a:pPr>
                      <a:r>
                        <a:rPr lang="en-GB" sz="1100">
                          <a:effectLst/>
                        </a:rPr>
                        <a:t>Topic</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Proposal and Ethics</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Chapter: Introduction</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Chapter: Literature Review</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Chapter: Research Methodology</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Chapter: Analysis</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Chapter Conclusions and Recommendations</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Final Submission</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35045424"/>
                  </a:ext>
                </a:extLst>
              </a:tr>
              <a:tr h="671429">
                <a:tc>
                  <a:txBody>
                    <a:bodyPr/>
                    <a:lstStyle/>
                    <a:p>
                      <a:pPr>
                        <a:lnSpc>
                          <a:spcPct val="107000"/>
                        </a:lnSpc>
                        <a:spcAft>
                          <a:spcPts val="800"/>
                        </a:spcAft>
                      </a:pPr>
                      <a:r>
                        <a:rPr lang="en-GB" sz="1100">
                          <a:effectLst/>
                        </a:rPr>
                        <a:t>Workshop Date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29</a:t>
                      </a:r>
                      <a:r>
                        <a:rPr lang="en-GB" sz="1100" baseline="30000">
                          <a:effectLst/>
                        </a:rPr>
                        <a:t>th</a:t>
                      </a:r>
                      <a:r>
                        <a:rPr lang="en-GB" sz="1100">
                          <a:effectLst/>
                        </a:rPr>
                        <a:t> September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13</a:t>
                      </a:r>
                      <a:r>
                        <a:rPr lang="en-GB" sz="1100" baseline="30000">
                          <a:effectLst/>
                        </a:rPr>
                        <a:t>th</a:t>
                      </a:r>
                      <a:r>
                        <a:rPr lang="en-GB" sz="1100">
                          <a:effectLst/>
                        </a:rPr>
                        <a:t>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27</a:t>
                      </a:r>
                      <a:r>
                        <a:rPr lang="en-GB" sz="1100" baseline="30000">
                          <a:effectLst/>
                        </a:rPr>
                        <a:t>th</a:t>
                      </a:r>
                      <a:r>
                        <a:rPr lang="en-GB" sz="1100">
                          <a:effectLst/>
                        </a:rPr>
                        <a:t>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10</a:t>
                      </a:r>
                      <a:r>
                        <a:rPr lang="en-GB" sz="1100" baseline="30000">
                          <a:effectLst/>
                        </a:rPr>
                        <a:t>th</a:t>
                      </a:r>
                      <a:r>
                        <a:rPr lang="en-GB" sz="1100">
                          <a:effectLst/>
                        </a:rPr>
                        <a:t> November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a:t>
                      </a:r>
                      <a:r>
                        <a:rPr lang="en-GB" sz="1100" baseline="30000">
                          <a:effectLst/>
                        </a:rPr>
                        <a:t>st</a:t>
                      </a:r>
                      <a:r>
                        <a:rPr lang="en-GB" sz="1100">
                          <a:effectLst/>
                        </a:rPr>
                        <a:t> December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15</a:t>
                      </a:r>
                      <a:r>
                        <a:rPr lang="en-GB" sz="1100" baseline="30000">
                          <a:effectLst/>
                        </a:rPr>
                        <a:t>th</a:t>
                      </a:r>
                      <a:r>
                        <a:rPr lang="en-GB" sz="1100">
                          <a:effectLst/>
                        </a:rPr>
                        <a:t> December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992386100"/>
                  </a:ext>
                </a:extLst>
              </a:tr>
              <a:tr h="671429">
                <a:tc>
                  <a:txBody>
                    <a:bodyPr/>
                    <a:lstStyle/>
                    <a:p>
                      <a:pPr>
                        <a:lnSpc>
                          <a:spcPct val="107000"/>
                        </a:lnSpc>
                        <a:spcAft>
                          <a:spcPts val="800"/>
                        </a:spcAft>
                      </a:pPr>
                      <a:r>
                        <a:rPr lang="en-GB" sz="1100">
                          <a:effectLst/>
                        </a:rPr>
                        <a:t>Group Supervision</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20</a:t>
                      </a:r>
                      <a:r>
                        <a:rPr lang="en-GB" sz="1100" baseline="30000">
                          <a:effectLst/>
                        </a:rPr>
                        <a:t>th</a:t>
                      </a:r>
                      <a:r>
                        <a:rPr lang="en-GB" sz="1100">
                          <a:effectLst/>
                        </a:rPr>
                        <a:t>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3</a:t>
                      </a:r>
                      <a:r>
                        <a:rPr lang="en-GB" sz="1100" baseline="30000">
                          <a:effectLst/>
                        </a:rPr>
                        <a:t>rd</a:t>
                      </a:r>
                      <a:r>
                        <a:rPr lang="en-GB" sz="1100">
                          <a:effectLst/>
                        </a:rPr>
                        <a:t> November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17</a:t>
                      </a:r>
                      <a:r>
                        <a:rPr lang="en-GB" sz="1100" baseline="30000">
                          <a:effectLst/>
                        </a:rPr>
                        <a:t>th</a:t>
                      </a:r>
                      <a:r>
                        <a:rPr lang="en-GB" sz="1100">
                          <a:effectLst/>
                        </a:rPr>
                        <a:t> November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8</a:t>
                      </a:r>
                      <a:r>
                        <a:rPr lang="en-GB" sz="1100" baseline="30000">
                          <a:effectLst/>
                        </a:rPr>
                        <a:t>th</a:t>
                      </a:r>
                      <a:r>
                        <a:rPr lang="en-GB" sz="1100">
                          <a:effectLst/>
                        </a:rPr>
                        <a:t> December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12</a:t>
                      </a:r>
                      <a:r>
                        <a:rPr lang="en-GB" sz="1100" baseline="30000">
                          <a:effectLst/>
                        </a:rPr>
                        <a:t>th</a:t>
                      </a:r>
                      <a:r>
                        <a:rPr lang="en-GB" sz="1100">
                          <a:effectLst/>
                        </a:rPr>
                        <a:t> January</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27th April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13587048"/>
                  </a:ext>
                </a:extLst>
              </a:tr>
              <a:tr h="713172">
                <a:tc>
                  <a:txBody>
                    <a:bodyPr/>
                    <a:lstStyle/>
                    <a:p>
                      <a:pPr>
                        <a:lnSpc>
                          <a:spcPct val="107000"/>
                        </a:lnSpc>
                        <a:spcAft>
                          <a:spcPts val="800"/>
                        </a:spcAft>
                      </a:pPr>
                      <a:r>
                        <a:rPr lang="en-GB" sz="1100">
                          <a:effectLst/>
                        </a:rPr>
                        <a:t>Submission Date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7</a:t>
                      </a:r>
                      <a:r>
                        <a:rPr lang="en-GB" sz="1100" baseline="30000">
                          <a:effectLst/>
                        </a:rPr>
                        <a:t>th</a:t>
                      </a:r>
                      <a:r>
                        <a:rPr lang="en-GB" sz="1100">
                          <a:effectLst/>
                        </a:rPr>
                        <a:t>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28</a:t>
                      </a:r>
                      <a:r>
                        <a:rPr lang="en-GB" sz="1100" baseline="30000">
                          <a:effectLst/>
                        </a:rPr>
                        <a:t>th</a:t>
                      </a:r>
                      <a:r>
                        <a:rPr lang="en-GB" sz="1100">
                          <a:effectLst/>
                        </a:rPr>
                        <a:t>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25</a:t>
                      </a:r>
                      <a:r>
                        <a:rPr lang="en-GB" sz="1100" baseline="30000">
                          <a:effectLst/>
                        </a:rPr>
                        <a:t>th</a:t>
                      </a:r>
                      <a:r>
                        <a:rPr lang="en-GB" sz="1100">
                          <a:effectLst/>
                        </a:rPr>
                        <a:t> November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09</a:t>
                      </a:r>
                      <a:r>
                        <a:rPr lang="en-GB" sz="1100" baseline="30000">
                          <a:effectLst/>
                        </a:rPr>
                        <a:t>th</a:t>
                      </a:r>
                      <a:r>
                        <a:rPr lang="en-GB" sz="1100">
                          <a:effectLst/>
                        </a:rPr>
                        <a:t> December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10</a:t>
                      </a:r>
                      <a:r>
                        <a:rPr lang="en-GB" sz="1100" baseline="30000">
                          <a:effectLst/>
                        </a:rPr>
                        <a:t>th</a:t>
                      </a:r>
                      <a:r>
                        <a:rPr lang="en-GB" sz="1100">
                          <a:effectLst/>
                        </a:rPr>
                        <a:t> March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31</a:t>
                      </a:r>
                      <a:r>
                        <a:rPr lang="en-GB" sz="1100" baseline="30000">
                          <a:effectLst/>
                        </a:rPr>
                        <a:t>st</a:t>
                      </a:r>
                      <a:r>
                        <a:rPr lang="en-GB" sz="1100">
                          <a:effectLst/>
                        </a:rPr>
                        <a:t> March</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 1</a:t>
                      </a:r>
                      <a:r>
                        <a:rPr lang="en-GB" sz="1100" baseline="30000">
                          <a:effectLst/>
                        </a:rPr>
                        <a:t>st</a:t>
                      </a:r>
                      <a:r>
                        <a:rPr lang="en-GB" sz="1100">
                          <a:effectLst/>
                        </a:rPr>
                        <a:t> May</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18222567"/>
                  </a:ext>
                </a:extLst>
              </a:tr>
              <a:tr h="1809686">
                <a:tc>
                  <a:txBody>
                    <a:bodyPr/>
                    <a:lstStyle/>
                    <a:p>
                      <a:pPr>
                        <a:lnSpc>
                          <a:spcPct val="107000"/>
                        </a:lnSpc>
                        <a:spcAft>
                          <a:spcPts val="800"/>
                        </a:spcAft>
                      </a:pPr>
                      <a:r>
                        <a:rPr lang="en-GB" sz="1100">
                          <a:effectLst/>
                        </a:rPr>
                        <a:t>Individual Chapter Feedback Session (30 minute face to face)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Week commencing 31</a:t>
                      </a:r>
                      <a:r>
                        <a:rPr lang="en-GB" sz="1100" baseline="30000">
                          <a:effectLst/>
                        </a:rPr>
                        <a:t>st</a:t>
                      </a:r>
                      <a:r>
                        <a:rPr lang="en-GB" sz="1100">
                          <a:effectLst/>
                        </a:rPr>
                        <a:t> of October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Week commencing 28</a:t>
                      </a:r>
                      <a:r>
                        <a:rPr lang="en-GB" sz="1100" baseline="30000">
                          <a:effectLst/>
                        </a:rPr>
                        <a:t>th</a:t>
                      </a:r>
                      <a:r>
                        <a:rPr lang="en-GB" sz="1100">
                          <a:effectLst/>
                        </a:rPr>
                        <a:t> of November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Week commencing 12</a:t>
                      </a:r>
                      <a:r>
                        <a:rPr lang="en-GB" sz="1100" baseline="30000">
                          <a:effectLst/>
                        </a:rPr>
                        <a:t>th</a:t>
                      </a:r>
                      <a:r>
                        <a:rPr lang="en-GB" sz="1100">
                          <a:effectLst/>
                        </a:rPr>
                        <a:t> December</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Week commencing 20</a:t>
                      </a:r>
                      <a:r>
                        <a:rPr lang="en-GB" sz="1100" baseline="30000">
                          <a:effectLst/>
                        </a:rPr>
                        <a:t>th</a:t>
                      </a:r>
                      <a:r>
                        <a:rPr lang="en-GB" sz="1100">
                          <a:effectLst/>
                        </a:rPr>
                        <a:t> March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Week commencing 3</a:t>
                      </a:r>
                      <a:r>
                        <a:rPr lang="en-GB" sz="1100" baseline="30000">
                          <a:effectLst/>
                        </a:rPr>
                        <a:t>rd</a:t>
                      </a:r>
                      <a:r>
                        <a:rPr lang="en-GB" sz="1100">
                          <a:effectLst/>
                        </a:rPr>
                        <a:t> April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436004354"/>
                  </a:ext>
                </a:extLst>
              </a:tr>
            </a:tbl>
          </a:graphicData>
        </a:graphic>
      </p:graphicFrame>
    </p:spTree>
    <p:extLst>
      <p:ext uri="{BB962C8B-B14F-4D97-AF65-F5344CB8AC3E}">
        <p14:creationId xmlns:p14="http://schemas.microsoft.com/office/powerpoint/2010/main" val="576052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1E31-D359-4322-3813-FF9F17C294A8}"/>
              </a:ext>
            </a:extLst>
          </p:cNvPr>
          <p:cNvSpPr>
            <a:spLocks noGrp="1"/>
          </p:cNvSpPr>
          <p:nvPr>
            <p:ph type="title"/>
          </p:nvPr>
        </p:nvSpPr>
        <p:spPr>
          <a:xfrm>
            <a:off x="609600" y="274638"/>
            <a:ext cx="10972800" cy="1143000"/>
          </a:xfrm>
        </p:spPr>
        <p:txBody>
          <a:bodyPr anchor="ctr">
            <a:normAutofit/>
          </a:bodyPr>
          <a:lstStyle/>
          <a:p>
            <a:r>
              <a:rPr lang="en-GB" dirty="0"/>
              <a:t>Structuring an Introduction</a:t>
            </a:r>
          </a:p>
        </p:txBody>
      </p:sp>
      <p:sp>
        <p:nvSpPr>
          <p:cNvPr id="3" name="Content Placeholder 2">
            <a:extLst>
              <a:ext uri="{FF2B5EF4-FFF2-40B4-BE49-F238E27FC236}">
                <a16:creationId xmlns:a16="http://schemas.microsoft.com/office/drawing/2014/main" id="{665FFD79-A901-F3A1-1444-F9B8F849081B}"/>
              </a:ext>
            </a:extLst>
          </p:cNvPr>
          <p:cNvSpPr>
            <a:spLocks noGrp="1"/>
          </p:cNvSpPr>
          <p:nvPr>
            <p:ph sz="half" idx="1"/>
          </p:nvPr>
        </p:nvSpPr>
        <p:spPr>
          <a:xfrm>
            <a:off x="609600" y="1600201"/>
            <a:ext cx="5384800" cy="3989040"/>
          </a:xfrm>
        </p:spPr>
        <p:txBody>
          <a:bodyPr>
            <a:normAutofit/>
          </a:bodyPr>
          <a:lstStyle/>
          <a:p>
            <a:r>
              <a:rPr lang="en-GB" dirty="0"/>
              <a:t>What does an introduction do?</a:t>
            </a:r>
          </a:p>
          <a:p>
            <a:endParaRPr lang="en-GB" dirty="0"/>
          </a:p>
          <a:p>
            <a:r>
              <a:rPr lang="en-GB" dirty="0"/>
              <a:t>What needs to be included?</a:t>
            </a:r>
          </a:p>
          <a:p>
            <a:endParaRPr lang="en-GB" dirty="0"/>
          </a:p>
          <a:p>
            <a:endParaRPr lang="en-GB" dirty="0"/>
          </a:p>
        </p:txBody>
      </p:sp>
      <p:pic>
        <p:nvPicPr>
          <p:cNvPr id="1026" name="Picture 2" descr="18,762 Introduction Stock Photos - Free &amp; Royalty-Free Stock Photos from  Dreamstime">
            <a:extLst>
              <a:ext uri="{FF2B5EF4-FFF2-40B4-BE49-F238E27FC236}">
                <a16:creationId xmlns:a16="http://schemas.microsoft.com/office/drawing/2014/main" id="{1354B5DB-1B15-F096-CF2B-EAA2ADC63B0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808" r="6084" b="-2"/>
          <a:stretch/>
        </p:blipFill>
        <p:spPr bwMode="auto">
          <a:xfrm>
            <a:off x="6197600" y="1600201"/>
            <a:ext cx="53848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07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EA64-8700-D267-AF33-BD1676B6839B}"/>
              </a:ext>
            </a:extLst>
          </p:cNvPr>
          <p:cNvSpPr>
            <a:spLocks noGrp="1"/>
          </p:cNvSpPr>
          <p:nvPr>
            <p:ph type="title"/>
          </p:nvPr>
        </p:nvSpPr>
        <p:spPr/>
        <p:txBody>
          <a:bodyPr/>
          <a:lstStyle/>
          <a:p>
            <a:r>
              <a:rPr lang="en-GB" dirty="0"/>
              <a:t>Structuring an Introduction</a:t>
            </a:r>
          </a:p>
        </p:txBody>
      </p:sp>
      <p:sp>
        <p:nvSpPr>
          <p:cNvPr id="3" name="Content Placeholder 2">
            <a:extLst>
              <a:ext uri="{FF2B5EF4-FFF2-40B4-BE49-F238E27FC236}">
                <a16:creationId xmlns:a16="http://schemas.microsoft.com/office/drawing/2014/main" id="{AB2E9E2A-E8E6-B6B4-6BB4-701B25B807BC}"/>
              </a:ext>
            </a:extLst>
          </p:cNvPr>
          <p:cNvSpPr>
            <a:spLocks noGrp="1"/>
          </p:cNvSpPr>
          <p:nvPr>
            <p:ph sz="half" idx="1"/>
          </p:nvPr>
        </p:nvSpPr>
        <p:spPr>
          <a:xfrm>
            <a:off x="609600" y="1600200"/>
            <a:ext cx="10972800" cy="4800599"/>
          </a:xfrm>
        </p:spPr>
        <p:txBody>
          <a:bodyPr>
            <a:normAutofit fontScale="85000" lnSpcReduction="20000"/>
          </a:bodyPr>
          <a:lstStyle/>
          <a:p>
            <a:r>
              <a:rPr lang="en-GB" dirty="0"/>
              <a:t>An introduction should be a summary of your work</a:t>
            </a:r>
          </a:p>
          <a:p>
            <a:endParaRPr lang="en-GB" dirty="0"/>
          </a:p>
          <a:p>
            <a:r>
              <a:rPr lang="en-GB" dirty="0"/>
              <a:t>It needs to identify your key research questions and aims</a:t>
            </a:r>
          </a:p>
          <a:p>
            <a:endParaRPr lang="en-GB" dirty="0"/>
          </a:p>
          <a:p>
            <a:r>
              <a:rPr lang="en-GB" dirty="0"/>
              <a:t>It needs to briefly summarise what methods you used to achieve your aims</a:t>
            </a:r>
          </a:p>
          <a:p>
            <a:endParaRPr lang="en-GB" dirty="0"/>
          </a:p>
          <a:p>
            <a:r>
              <a:rPr lang="en-GB" dirty="0"/>
              <a:t>It needs to highlight some key theories which have informed your research</a:t>
            </a:r>
          </a:p>
          <a:p>
            <a:endParaRPr lang="en-GB" dirty="0"/>
          </a:p>
          <a:p>
            <a:r>
              <a:rPr lang="en-GB" dirty="0"/>
              <a:t>It needs to (eventually) include an acknowledgement of the key findings</a:t>
            </a:r>
          </a:p>
          <a:p>
            <a:endParaRPr lang="en-GB" dirty="0"/>
          </a:p>
          <a:p>
            <a:r>
              <a:rPr lang="en-GB" dirty="0"/>
              <a:t>It needs to lay out the structure for the rest of the dissertation</a:t>
            </a:r>
          </a:p>
          <a:p>
            <a:endParaRPr lang="en-GB" dirty="0"/>
          </a:p>
          <a:p>
            <a:r>
              <a:rPr lang="en-GB" dirty="0"/>
              <a:t>It needs to include references</a:t>
            </a:r>
          </a:p>
          <a:p>
            <a:endParaRPr lang="en-GB" dirty="0"/>
          </a:p>
        </p:txBody>
      </p:sp>
    </p:spTree>
    <p:extLst>
      <p:ext uri="{BB962C8B-B14F-4D97-AF65-F5344CB8AC3E}">
        <p14:creationId xmlns:p14="http://schemas.microsoft.com/office/powerpoint/2010/main" val="1146903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8ADFF-B27D-83F0-50AA-9D5B6BCB7220}"/>
              </a:ext>
            </a:extLst>
          </p:cNvPr>
          <p:cNvSpPr>
            <a:spLocks noGrp="1"/>
          </p:cNvSpPr>
          <p:nvPr>
            <p:ph type="title"/>
          </p:nvPr>
        </p:nvSpPr>
        <p:spPr/>
        <p:txBody>
          <a:bodyPr/>
          <a:lstStyle/>
          <a:p>
            <a:r>
              <a:rPr lang="en-GB" dirty="0"/>
              <a:t>Structuring an Introduction</a:t>
            </a:r>
          </a:p>
        </p:txBody>
      </p:sp>
      <p:sp>
        <p:nvSpPr>
          <p:cNvPr id="3" name="Content Placeholder 2">
            <a:extLst>
              <a:ext uri="{FF2B5EF4-FFF2-40B4-BE49-F238E27FC236}">
                <a16:creationId xmlns:a16="http://schemas.microsoft.com/office/drawing/2014/main" id="{615078EE-1DFA-A292-6579-35E21D1F7FDA}"/>
              </a:ext>
            </a:extLst>
          </p:cNvPr>
          <p:cNvSpPr>
            <a:spLocks noGrp="1"/>
          </p:cNvSpPr>
          <p:nvPr>
            <p:ph sz="half" idx="1"/>
          </p:nvPr>
        </p:nvSpPr>
        <p:spPr>
          <a:xfrm>
            <a:off x="609600" y="1600201"/>
            <a:ext cx="10813576" cy="3989040"/>
          </a:xfrm>
        </p:spPr>
        <p:txBody>
          <a:bodyPr/>
          <a:lstStyle/>
          <a:p>
            <a:r>
              <a:rPr lang="en-GB" dirty="0"/>
              <a:t>As with every chapter in your dissertation, you need to remember that it is the length of a full essay on its own, and needs to be structured accordingly.</a:t>
            </a:r>
          </a:p>
          <a:p>
            <a:endParaRPr lang="en-GB" dirty="0"/>
          </a:p>
        </p:txBody>
      </p:sp>
    </p:spTree>
    <p:extLst>
      <p:ext uri="{BB962C8B-B14F-4D97-AF65-F5344CB8AC3E}">
        <p14:creationId xmlns:p14="http://schemas.microsoft.com/office/powerpoint/2010/main" val="1279342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3B8A6-30F0-6B0F-F3C1-058FA7651397}"/>
              </a:ext>
            </a:extLst>
          </p:cNvPr>
          <p:cNvSpPr>
            <a:spLocks noGrp="1"/>
          </p:cNvSpPr>
          <p:nvPr>
            <p:ph type="title"/>
          </p:nvPr>
        </p:nvSpPr>
        <p:spPr/>
        <p:txBody>
          <a:bodyPr/>
          <a:lstStyle/>
          <a:p>
            <a:r>
              <a:rPr lang="en-GB" dirty="0"/>
              <a:t>What needs to be included</a:t>
            </a:r>
          </a:p>
        </p:txBody>
      </p:sp>
      <p:sp>
        <p:nvSpPr>
          <p:cNvPr id="3" name="Content Placeholder 2">
            <a:extLst>
              <a:ext uri="{FF2B5EF4-FFF2-40B4-BE49-F238E27FC236}">
                <a16:creationId xmlns:a16="http://schemas.microsoft.com/office/drawing/2014/main" id="{18950C57-A817-2FD5-AA53-38E71063621F}"/>
              </a:ext>
            </a:extLst>
          </p:cNvPr>
          <p:cNvSpPr>
            <a:spLocks noGrp="1"/>
          </p:cNvSpPr>
          <p:nvPr>
            <p:ph sz="half" idx="1"/>
          </p:nvPr>
        </p:nvSpPr>
        <p:spPr/>
        <p:txBody>
          <a:bodyPr>
            <a:normAutofit fontScale="92500" lnSpcReduction="10000"/>
          </a:bodyPr>
          <a:lstStyle/>
          <a:p>
            <a:r>
              <a:rPr lang="en-GB" dirty="0"/>
              <a:t>Topic and Context</a:t>
            </a:r>
          </a:p>
          <a:p>
            <a:endParaRPr lang="en-GB" dirty="0"/>
          </a:p>
          <a:p>
            <a:r>
              <a:rPr lang="en-GB" dirty="0"/>
              <a:t>Focus and Scope</a:t>
            </a:r>
          </a:p>
          <a:p>
            <a:endParaRPr lang="en-GB" dirty="0"/>
          </a:p>
          <a:p>
            <a:r>
              <a:rPr lang="en-GB" dirty="0"/>
              <a:t>Relevance and importance</a:t>
            </a:r>
          </a:p>
          <a:p>
            <a:endParaRPr lang="en-GB" dirty="0"/>
          </a:p>
          <a:p>
            <a:r>
              <a:rPr lang="en-GB" dirty="0"/>
              <a:t>Questions and Objectives</a:t>
            </a:r>
          </a:p>
          <a:p>
            <a:endParaRPr lang="en-GB" dirty="0"/>
          </a:p>
          <a:p>
            <a:r>
              <a:rPr lang="en-GB" dirty="0"/>
              <a:t>Overview of the Structure</a:t>
            </a:r>
          </a:p>
        </p:txBody>
      </p:sp>
      <p:sp>
        <p:nvSpPr>
          <p:cNvPr id="4" name="Content Placeholder 3">
            <a:extLst>
              <a:ext uri="{FF2B5EF4-FFF2-40B4-BE49-F238E27FC236}">
                <a16:creationId xmlns:a16="http://schemas.microsoft.com/office/drawing/2014/main" id="{EFE6E551-11C5-7E64-8FE2-DCF39F7D663A}"/>
              </a:ext>
            </a:extLst>
          </p:cNvPr>
          <p:cNvSpPr>
            <a:spLocks noGrp="1"/>
          </p:cNvSpPr>
          <p:nvPr>
            <p:ph sz="half" idx="2"/>
          </p:nvPr>
        </p:nvSpPr>
        <p:spPr/>
        <p:txBody>
          <a:bodyPr>
            <a:normAutofit fontScale="92500" lnSpcReduction="10000"/>
          </a:bodyPr>
          <a:lstStyle/>
          <a:p>
            <a:r>
              <a:rPr lang="en-GB" dirty="0"/>
              <a:t>https://www.youtube.com/watch?v=h2LAEFbmWWg</a:t>
            </a:r>
          </a:p>
        </p:txBody>
      </p:sp>
    </p:spTree>
    <p:extLst>
      <p:ext uri="{BB962C8B-B14F-4D97-AF65-F5344CB8AC3E}">
        <p14:creationId xmlns:p14="http://schemas.microsoft.com/office/powerpoint/2010/main" val="3470384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E4133-7BAB-A8FF-3E40-9B8C3D380DB2}"/>
              </a:ext>
            </a:extLst>
          </p:cNvPr>
          <p:cNvSpPr>
            <a:spLocks noGrp="1"/>
          </p:cNvSpPr>
          <p:nvPr>
            <p:ph type="title"/>
          </p:nvPr>
        </p:nvSpPr>
        <p:spPr/>
        <p:txBody>
          <a:bodyPr/>
          <a:lstStyle/>
          <a:p>
            <a:r>
              <a:rPr lang="en-GB" dirty="0"/>
              <a:t>Coming back to your introduction</a:t>
            </a:r>
          </a:p>
        </p:txBody>
      </p:sp>
      <p:sp>
        <p:nvSpPr>
          <p:cNvPr id="3" name="Content Placeholder 2">
            <a:extLst>
              <a:ext uri="{FF2B5EF4-FFF2-40B4-BE49-F238E27FC236}">
                <a16:creationId xmlns:a16="http://schemas.microsoft.com/office/drawing/2014/main" id="{AF684FDB-573E-9C68-1ECE-C07B0BD7B079}"/>
              </a:ext>
            </a:extLst>
          </p:cNvPr>
          <p:cNvSpPr>
            <a:spLocks noGrp="1"/>
          </p:cNvSpPr>
          <p:nvPr>
            <p:ph sz="half" idx="1"/>
          </p:nvPr>
        </p:nvSpPr>
        <p:spPr/>
        <p:txBody>
          <a:bodyPr/>
          <a:lstStyle/>
          <a:p>
            <a:r>
              <a:rPr lang="en-GB" dirty="0"/>
              <a:t>When you have finished your research and written up your findings you will need to come back to your introduction and make additions and amendments so that all of your key points are established and sign posted from the introduction.</a:t>
            </a:r>
          </a:p>
        </p:txBody>
      </p:sp>
      <p:sp>
        <p:nvSpPr>
          <p:cNvPr id="4" name="Content Placeholder 3">
            <a:extLst>
              <a:ext uri="{FF2B5EF4-FFF2-40B4-BE49-F238E27FC236}">
                <a16:creationId xmlns:a16="http://schemas.microsoft.com/office/drawing/2014/main" id="{1B26FA80-FDE9-3850-7A92-F092DD370438}"/>
              </a:ext>
            </a:extLst>
          </p:cNvPr>
          <p:cNvSpPr>
            <a:spLocks noGrp="1"/>
          </p:cNvSpPr>
          <p:nvPr>
            <p:ph sz="half" idx="2"/>
          </p:nvPr>
        </p:nvSpPr>
        <p:spPr/>
        <p:txBody>
          <a:bodyPr/>
          <a:lstStyle/>
          <a:p>
            <a:r>
              <a:rPr lang="en-GB" dirty="0"/>
              <a:t>This will also help you write your abstract as you put the finishing touches on your piece of work</a:t>
            </a:r>
          </a:p>
        </p:txBody>
      </p:sp>
    </p:spTree>
    <p:extLst>
      <p:ext uri="{BB962C8B-B14F-4D97-AF65-F5344CB8AC3E}">
        <p14:creationId xmlns:p14="http://schemas.microsoft.com/office/powerpoint/2010/main" val="1969905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AE68F-2AD1-7B57-377C-F3024BB45FAD}"/>
              </a:ext>
            </a:extLst>
          </p:cNvPr>
          <p:cNvSpPr>
            <a:spLocks noGrp="1"/>
          </p:cNvSpPr>
          <p:nvPr>
            <p:ph type="title"/>
          </p:nvPr>
        </p:nvSpPr>
        <p:spPr>
          <a:xfrm>
            <a:off x="609600" y="274638"/>
            <a:ext cx="10972800" cy="1143000"/>
          </a:xfrm>
        </p:spPr>
        <p:txBody>
          <a:bodyPr anchor="ctr">
            <a:normAutofit/>
          </a:bodyPr>
          <a:lstStyle/>
          <a:p>
            <a:r>
              <a:rPr lang="en-GB" dirty="0"/>
              <a:t>Any questions?</a:t>
            </a:r>
          </a:p>
        </p:txBody>
      </p:sp>
      <p:pic>
        <p:nvPicPr>
          <p:cNvPr id="6" name="Picture 5" descr="Yellow question mark">
            <a:extLst>
              <a:ext uri="{FF2B5EF4-FFF2-40B4-BE49-F238E27FC236}">
                <a16:creationId xmlns:a16="http://schemas.microsoft.com/office/drawing/2014/main" id="{67AD0DE2-D896-EEA5-08CF-1EF7C1F1F4D6}"/>
              </a:ext>
            </a:extLst>
          </p:cNvPr>
          <p:cNvPicPr>
            <a:picLocks noChangeAspect="1"/>
          </p:cNvPicPr>
          <p:nvPr/>
        </p:nvPicPr>
        <p:blipFill rotWithShape="1">
          <a:blip r:embed="rId2"/>
          <a:srcRect t="11844" b="28659"/>
          <a:stretch/>
        </p:blipFill>
        <p:spPr>
          <a:xfrm>
            <a:off x="609600" y="1600201"/>
            <a:ext cx="10972800" cy="3917032"/>
          </a:xfrm>
          <a:prstGeom prst="rect">
            <a:avLst/>
          </a:prstGeom>
          <a:noFill/>
        </p:spPr>
      </p:pic>
    </p:spTree>
    <p:extLst>
      <p:ext uri="{BB962C8B-B14F-4D97-AF65-F5344CB8AC3E}">
        <p14:creationId xmlns:p14="http://schemas.microsoft.com/office/powerpoint/2010/main" val="3520150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E72C3-0B1C-582E-0AEA-C4B8DDD2022B}"/>
              </a:ext>
            </a:extLst>
          </p:cNvPr>
          <p:cNvSpPr>
            <a:spLocks noGrp="1"/>
          </p:cNvSpPr>
          <p:nvPr>
            <p:ph type="title"/>
          </p:nvPr>
        </p:nvSpPr>
        <p:spPr>
          <a:xfrm>
            <a:off x="609601" y="273050"/>
            <a:ext cx="4011084" cy="1162050"/>
          </a:xfrm>
        </p:spPr>
        <p:txBody>
          <a:bodyPr anchor="b">
            <a:normAutofit/>
          </a:bodyPr>
          <a:lstStyle/>
          <a:p>
            <a:r>
              <a:rPr lang="en-GB" dirty="0"/>
              <a:t>Thanks for listening!</a:t>
            </a:r>
          </a:p>
        </p:txBody>
      </p:sp>
      <p:pic>
        <p:nvPicPr>
          <p:cNvPr id="3074" name="Picture 2" descr="Great job Vectors &amp; Illustrations for Free Download | Freepik">
            <a:extLst>
              <a:ext uri="{FF2B5EF4-FFF2-40B4-BE49-F238E27FC236}">
                <a16:creationId xmlns:a16="http://schemas.microsoft.com/office/drawing/2014/main" id="{93370D06-284A-BDB9-8AEF-C184F9C00B9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443" r="-1" b="10121"/>
          <a:stretch/>
        </p:blipFill>
        <p:spPr bwMode="auto">
          <a:xfrm>
            <a:off x="4804485" y="842913"/>
            <a:ext cx="6815667" cy="51721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86880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932</Words>
  <Application>Microsoft Office PowerPoint</Application>
  <PresentationFormat>Widescreen</PresentationFormat>
  <Paragraphs>142</Paragraphs>
  <Slides>14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Myriad Pro</vt:lpstr>
      <vt:lpstr>Arial</vt:lpstr>
      <vt:lpstr>Bahnschrift</vt:lpstr>
      <vt:lpstr>Calibri</vt:lpstr>
      <vt:lpstr>Theme1.thmx first page pp</vt:lpstr>
      <vt:lpstr>BMPS6012   Luke Roach L.Roach@uwtsd.ac.uk  </vt:lpstr>
      <vt:lpstr>Examples…</vt:lpstr>
      <vt:lpstr>Dissertation Proposal – Research Aim</vt:lpstr>
      <vt:lpstr>Research proposal – Research Objectives</vt:lpstr>
      <vt:lpstr>Aim &amp; Objectives - Example</vt:lpstr>
      <vt:lpstr>Top tip - Objectives</vt:lpstr>
      <vt:lpstr>Updated Schedule</vt:lpstr>
      <vt:lpstr>Structuring an Introduction</vt:lpstr>
      <vt:lpstr>Structuring an Introduction</vt:lpstr>
      <vt:lpstr>Structuring an Introduction</vt:lpstr>
      <vt:lpstr>What needs to be included</vt:lpstr>
      <vt:lpstr>Coming back to your introduction</vt:lpstr>
      <vt:lpstr>Any questions?</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Luke Roach</cp:lastModifiedBy>
  <cp:revision>16</cp:revision>
  <cp:lastPrinted>2022-03-01T12:52:44Z</cp:lastPrinted>
  <dcterms:created xsi:type="dcterms:W3CDTF">2021-10-13T07:56:41Z</dcterms:created>
  <dcterms:modified xsi:type="dcterms:W3CDTF">2022-10-12T13:09:26Z</dcterms:modified>
</cp:coreProperties>
</file>