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-724" y="-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1_titl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0" y="0"/>
            <a:ext cx="5790895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9939"/>
            <a:ext cx="6400800" cy="68580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C88A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5" name="TextBox 4"/>
          <p:cNvSpPr txBox="1"/>
          <p:nvPr/>
        </p:nvSpPr>
        <p:spPr>
          <a:xfrm>
            <a:off x="640080" y="914400"/>
            <a:ext cx="5394960" cy="328295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b="1" i="0" dirty="0">
                <a:solidFill>
                  <a:srgbClr val="C88A2E"/>
                </a:solidFill>
                <a:latin typeface="Arial" pitchFamily="34" charset="0"/>
                <a:cs typeface="Arial" pitchFamily="34" charset="0"/>
              </a:rPr>
              <a:t>SELF-AWARENESS PRESENTATION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1463040"/>
            <a:ext cx="5394960" cy="890500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0000"/>
              </a:lnSpc>
              <a:spcAft>
                <a:spcPts val="1000"/>
              </a:spcAft>
            </a:pPr>
            <a:r>
              <a:rPr b="0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Pursuing a Career as a</a:t>
            </a:r>
          </a:p>
          <a:p>
            <a:pPr algn="l">
              <a:lnSpc>
                <a:spcPct val="110000"/>
              </a:lnSpc>
              <a:spcAft>
                <a:spcPts val="1000"/>
              </a:spcAft>
            </a:pPr>
            <a:r>
              <a:rPr sz="24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Domiciliary Care Worker</a:t>
            </a:r>
          </a:p>
        </p:txBody>
      </p:sp>
      <p:sp>
        <p:nvSpPr>
          <p:cNvPr id="7" name="Rectangle 6"/>
          <p:cNvSpPr/>
          <p:nvPr/>
        </p:nvSpPr>
        <p:spPr>
          <a:xfrm>
            <a:off x="640080" y="3566160"/>
            <a:ext cx="2011680" cy="4572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TextBox 7"/>
          <p:cNvSpPr txBox="1"/>
          <p:nvPr/>
        </p:nvSpPr>
        <p:spPr>
          <a:xfrm>
            <a:off x="640080" y="3840480"/>
            <a:ext cx="5394960" cy="2154436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1000"/>
              </a:spcAft>
            </a:pPr>
            <a:r>
              <a:rPr sz="1500" b="0" i="0" dirty="0">
                <a:solidFill>
                  <a:srgbClr val="FFFFFF"/>
                </a:solidFill>
                <a:latin typeface="Calibri"/>
              </a:rPr>
              <a:t>Student Name:  </a:t>
            </a:r>
            <a:r>
              <a:rPr lang="en-GB" sz="1500" b="0" i="0" dirty="0" smtClean="0">
                <a:solidFill>
                  <a:srgbClr val="FFFFFF"/>
                </a:solidFill>
                <a:latin typeface="Calibri"/>
              </a:rPr>
              <a:t>Farah Chaudry</a:t>
            </a:r>
            <a:endParaRPr sz="1500" b="0" i="0" dirty="0" smtClean="0">
              <a:solidFill>
                <a:srgbClr val="FFFFFF"/>
              </a:solidFill>
              <a:latin typeface="Calibri"/>
            </a:endParaRPr>
          </a:p>
          <a:p>
            <a:pPr algn="l">
              <a:lnSpc>
                <a:spcPct val="100000"/>
              </a:lnSpc>
              <a:spcAft>
                <a:spcPts val="1000"/>
              </a:spcAft>
            </a:pPr>
            <a:r>
              <a:rPr sz="1500" b="0" i="0" dirty="0" smtClean="0">
                <a:solidFill>
                  <a:srgbClr val="FFFFFF"/>
                </a:solidFill>
                <a:latin typeface="Calibri"/>
              </a:rPr>
              <a:t>Student Number:  </a:t>
            </a:r>
            <a:r>
              <a:rPr lang="en-GB" sz="1500" b="0" i="0" dirty="0" smtClean="0">
                <a:solidFill>
                  <a:srgbClr val="FFFFFF"/>
                </a:solidFill>
                <a:latin typeface="Calibri"/>
              </a:rPr>
              <a:t>2524561</a:t>
            </a:r>
            <a:endParaRPr sz="1500" b="0" i="0" dirty="0" smtClean="0">
              <a:solidFill>
                <a:srgbClr val="FFFFFF"/>
              </a:solidFill>
              <a:latin typeface="Calibri"/>
            </a:endParaRPr>
          </a:p>
          <a:p>
            <a:pPr>
              <a:spcAft>
                <a:spcPts val="1000"/>
              </a:spcAft>
            </a:pPr>
            <a:r>
              <a:rPr sz="1500" b="0" i="0" dirty="0" smtClean="0">
                <a:solidFill>
                  <a:srgbClr val="FFFFFF"/>
                </a:solidFill>
                <a:latin typeface="Calibri"/>
              </a:rPr>
              <a:t>Module </a:t>
            </a:r>
            <a:r>
              <a:rPr sz="1500" b="0" i="0" dirty="0">
                <a:solidFill>
                  <a:srgbClr val="FFFFFF"/>
                </a:solidFill>
                <a:latin typeface="Calibri"/>
              </a:rPr>
              <a:t>Code &amp; </a:t>
            </a:r>
            <a:r>
              <a:rPr sz="1500" b="0" i="0" dirty="0" smtClean="0">
                <a:solidFill>
                  <a:srgbClr val="FFFFFF"/>
                </a:solidFill>
                <a:latin typeface="Calibri"/>
              </a:rPr>
              <a:t>Title:</a:t>
            </a:r>
            <a:r>
              <a:rPr lang="en-GB" sz="1500" b="0" i="0" dirty="0" smtClean="0">
                <a:solidFill>
                  <a:srgbClr val="FFFFFF"/>
                </a:solidFill>
                <a:latin typeface="Calibri"/>
              </a:rPr>
              <a:t> </a:t>
            </a:r>
            <a:r>
              <a:rPr lang="en-GB" sz="1600" dirty="0" smtClean="0">
                <a:solidFill>
                  <a:schemeClr val="bg1"/>
                </a:solidFill>
              </a:rPr>
              <a:t>LCHS4009</a:t>
            </a:r>
            <a:r>
              <a:rPr lang="en-GB" sz="1600" dirty="0" smtClean="0"/>
              <a:t> </a:t>
            </a:r>
          </a:p>
          <a:p>
            <a:pPr>
              <a:spcAft>
                <a:spcPts val="1000"/>
              </a:spcAft>
            </a:pPr>
            <a:r>
              <a:rPr lang="en-GB" sz="1600" b="0" i="0" dirty="0" smtClean="0">
                <a:solidFill>
                  <a:srgbClr val="FFFFFF"/>
                </a:solidFill>
                <a:latin typeface="Calibri"/>
              </a:rPr>
              <a:t>Assignment title: </a:t>
            </a:r>
            <a:r>
              <a:rPr lang="en-GB" sz="1600" dirty="0" smtClean="0">
                <a:solidFill>
                  <a:schemeClr val="bg1"/>
                </a:solidFill>
              </a:rPr>
              <a:t>Component 1 Self-Awareness Presentation </a:t>
            </a:r>
            <a:endParaRPr sz="1500" b="0" i="0" dirty="0">
              <a:solidFill>
                <a:schemeClr val="bg1"/>
              </a:solidFill>
              <a:latin typeface="Calibri"/>
            </a:endParaRPr>
          </a:p>
          <a:p>
            <a:pPr>
              <a:spcAft>
                <a:spcPts val="1000"/>
              </a:spcAft>
            </a:pPr>
            <a:r>
              <a:rPr sz="1500" b="0" i="0" dirty="0">
                <a:solidFill>
                  <a:srgbClr val="FFFFFF"/>
                </a:solidFill>
                <a:latin typeface="Calibri"/>
              </a:rPr>
              <a:t>Lecturer</a:t>
            </a:r>
            <a:r>
              <a:rPr sz="1500" b="0" i="0" dirty="0" smtClean="0">
                <a:solidFill>
                  <a:srgbClr val="FFFFFF"/>
                </a:solidFill>
                <a:latin typeface="Calibri"/>
              </a:rPr>
              <a:t>:</a:t>
            </a:r>
            <a:r>
              <a:rPr lang="en-GB" sz="1500" b="0" i="0" dirty="0" smtClean="0">
                <a:solidFill>
                  <a:srgbClr val="FFFFFF"/>
                </a:solidFill>
                <a:latin typeface="Calibri"/>
              </a:rPr>
              <a:t> </a:t>
            </a:r>
            <a:r>
              <a:rPr lang="en-GB" sz="1600" dirty="0" smtClean="0">
                <a:solidFill>
                  <a:schemeClr val="bg1"/>
                </a:solidFill>
              </a:rPr>
              <a:t>Bernice </a:t>
            </a:r>
            <a:r>
              <a:rPr lang="en-GB" sz="1600" dirty="0" err="1" smtClean="0">
                <a:solidFill>
                  <a:schemeClr val="bg1"/>
                </a:solidFill>
              </a:rPr>
              <a:t>Ejiogu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endParaRPr sz="1500" b="0" i="0" dirty="0">
              <a:solidFill>
                <a:schemeClr val="bg1"/>
              </a:solidFill>
              <a:latin typeface="Calibri"/>
            </a:endParaRPr>
          </a:p>
          <a:p>
            <a:pPr algn="l">
              <a:lnSpc>
                <a:spcPct val="100000"/>
              </a:lnSpc>
              <a:spcAft>
                <a:spcPts val="1000"/>
              </a:spcAft>
            </a:pPr>
            <a:r>
              <a:rPr sz="1500" b="0" i="0" dirty="0">
                <a:solidFill>
                  <a:srgbClr val="FFFFFF"/>
                </a:solidFill>
                <a:latin typeface="Calibri"/>
              </a:rPr>
              <a:t>Date:  </a:t>
            </a:r>
            <a:r>
              <a:rPr lang="en-GB" sz="1500" b="0" i="0" dirty="0" smtClean="0">
                <a:solidFill>
                  <a:srgbClr val="FFFFFF"/>
                </a:solidFill>
                <a:latin typeface="Calibri"/>
              </a:rPr>
              <a:t>17</a:t>
            </a:r>
            <a:r>
              <a:rPr lang="en-GB" sz="1500" b="0" i="0" baseline="30000" dirty="0" smtClean="0">
                <a:solidFill>
                  <a:srgbClr val="FFFFFF"/>
                </a:solidFill>
                <a:latin typeface="Calibri"/>
              </a:rPr>
              <a:t>th</a:t>
            </a:r>
            <a:r>
              <a:rPr lang="en-GB" sz="1500" b="0" i="0" dirty="0" smtClean="0">
                <a:solidFill>
                  <a:srgbClr val="FFFFFF"/>
                </a:solidFill>
                <a:latin typeface="Calibri"/>
              </a:rPr>
              <a:t> </a:t>
            </a:r>
            <a:r>
              <a:rPr sz="1500" b="0" i="0" dirty="0" smtClean="0">
                <a:solidFill>
                  <a:srgbClr val="FFFFFF"/>
                </a:solidFill>
                <a:latin typeface="Calibri"/>
              </a:rPr>
              <a:t>October </a:t>
            </a:r>
            <a:r>
              <a:rPr sz="1500" b="0" i="0" dirty="0">
                <a:solidFill>
                  <a:srgbClr val="FFFFFF"/>
                </a:solidFill>
                <a:latin typeface="Calibri"/>
              </a:rPr>
              <a:t>2026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320037"/>
            <a:ext cx="11247120" cy="420628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4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Introduction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66740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400" b="0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Chosen career path and presentation structure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img3_tal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5279" y="1371600"/>
            <a:ext cx="3840480" cy="256032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57200" y="1325880"/>
            <a:ext cx="7223760" cy="506870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0000"/>
              </a:lnSpc>
              <a:spcAft>
                <a:spcPts val="600"/>
              </a:spcAft>
            </a:pP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Chosen career: Domiciliary / Home Care Worker — supporting people to live independently in their own homes.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7200" y="1920240"/>
            <a:ext cx="7223760" cy="2130327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400" b="1" i="0" dirty="0">
                <a:solidFill>
                  <a:srgbClr val="0F766E"/>
                </a:solidFill>
                <a:latin typeface="Calibri"/>
              </a:rPr>
              <a:t>•  </a:t>
            </a:r>
            <a:r>
              <a:rPr sz="1400" b="1" i="0" dirty="0" smtClean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Role overview</a:t>
            </a:r>
            <a:r>
              <a:rPr sz="1400" b="1" i="0" dirty="0" smtClean="0">
                <a:solidFill>
                  <a:srgbClr val="12333D"/>
                </a:solidFill>
                <a:latin typeface="Calibri"/>
              </a:rPr>
              <a:t>: </a:t>
            </a: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Key responsibilities, standards, and working environment of a home </a:t>
            </a:r>
            <a:r>
              <a:rPr sz="1400" b="0" i="0" dirty="0" err="1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carer</a:t>
            </a:r>
            <a:r>
              <a:rPr sz="1400" b="0" i="0" dirty="0">
                <a:solidFill>
                  <a:srgbClr val="334148"/>
                </a:solidFill>
                <a:latin typeface="Calibri"/>
              </a:rPr>
              <a:t>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400" b="1" i="0" dirty="0">
                <a:solidFill>
                  <a:srgbClr val="0F766E"/>
                </a:solidFill>
                <a:latin typeface="Calibri"/>
              </a:rPr>
              <a:t>•  </a:t>
            </a:r>
            <a:r>
              <a:rPr sz="14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Live job advert</a:t>
            </a:r>
            <a:r>
              <a:rPr sz="1400" b="1" i="0" dirty="0">
                <a:solidFill>
                  <a:srgbClr val="12333D"/>
                </a:solidFill>
                <a:latin typeface="Calibri"/>
              </a:rPr>
              <a:t>: </a:t>
            </a: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A current Birmingham vacancy with full job description, person specification, and pay details.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400" b="1" i="0" dirty="0">
                <a:solidFill>
                  <a:srgbClr val="0F766E"/>
                </a:solidFill>
                <a:latin typeface="Calibri"/>
              </a:rPr>
              <a:t>•  </a:t>
            </a:r>
            <a:r>
              <a:rPr sz="14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Personal SWOT</a:t>
            </a:r>
            <a:r>
              <a:rPr sz="1400" b="1" i="0" dirty="0">
                <a:solidFill>
                  <a:srgbClr val="12333D"/>
                </a:solidFill>
                <a:latin typeface="Calibri"/>
              </a:rPr>
              <a:t>: </a:t>
            </a: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Strengths, weaknesses, opportunities, and threats aligned to the advert requirements.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4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4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Action plan</a:t>
            </a:r>
            <a:r>
              <a:rPr sz="1400" b="1" i="0" dirty="0">
                <a:solidFill>
                  <a:srgbClr val="12333D"/>
                </a:solidFill>
                <a:latin typeface="Calibri"/>
              </a:rPr>
              <a:t>: </a:t>
            </a: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How strengths overcome weaknesses, seize opportunities, and </a:t>
            </a:r>
            <a:r>
              <a:rPr sz="1400" b="0" i="0" dirty="0" smtClean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minimize </a:t>
            </a: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threats.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7955279" y="4114800"/>
            <a:ext cx="3840480" cy="2103120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183879" y="4251960"/>
            <a:ext cx="3474720" cy="1083886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600"/>
              </a:spcAft>
            </a:pPr>
            <a:r>
              <a:rPr sz="1400" b="1" i="0" dirty="0">
                <a:solidFill>
                  <a:srgbClr val="0B5550"/>
                </a:solidFill>
                <a:latin typeface="Arial" pitchFamily="34" charset="0"/>
                <a:cs typeface="Arial" pitchFamily="34" charset="0"/>
              </a:rPr>
              <a:t>Goal</a:t>
            </a:r>
          </a:p>
          <a:p>
            <a:pPr algn="l">
              <a:lnSpc>
                <a:spcPct val="115000"/>
              </a:lnSpc>
              <a:spcAft>
                <a:spcPts val="600"/>
              </a:spcAft>
            </a:pPr>
            <a:r>
              <a:rPr sz="13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To demonstrate readiness for domiciliary care and outline a clear, realistic pathway into professional practice.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>
                <a:solidFill>
                  <a:srgbClr val="0B5550"/>
                </a:solidFill>
                <a:latin typeface="Calibri"/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320037"/>
            <a:ext cx="11247120" cy="420628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4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What Is a Domiciliary Care Worker?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43656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250" b="0" i="1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Person-</a:t>
            </a:r>
            <a:r>
              <a:rPr sz="1250" b="0" i="1" dirty="0" err="1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centred</a:t>
            </a:r>
            <a:r>
              <a:rPr sz="1250" b="0" i="1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 support delivered in the individual's own home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img2_mea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5279" y="1371600"/>
            <a:ext cx="3840480" cy="256032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57200" y="1325880"/>
            <a:ext cx="7223760" cy="3376309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350" b="1" i="0" dirty="0">
                <a:solidFill>
                  <a:srgbClr val="0F766E"/>
                </a:solidFill>
                <a:latin typeface="Calibri"/>
              </a:rPr>
              <a:t>•  </a:t>
            </a:r>
            <a:r>
              <a:rPr sz="16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Personal care</a:t>
            </a:r>
            <a:r>
              <a:rPr sz="14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Washing, dressing, grooming, and continence support — delivered with dignity.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4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6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Practical support</a:t>
            </a:r>
            <a:r>
              <a:rPr sz="14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Meal preparation, medication prompting, mobility assistance, light household tasks.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6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6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Companionship</a:t>
            </a:r>
            <a:r>
              <a:rPr sz="14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Listening, reducing isolation, and encouraging independence and social connection.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4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6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Professional practice</a:t>
            </a:r>
            <a:r>
              <a:rPr sz="14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Following care plans, recording visits, reporting changes, safeguarding, confidentiality.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4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6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Working environment</a:t>
            </a:r>
            <a:r>
              <a:rPr sz="14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Visiting multiple clients each day; working alone; respecting private homes and boundaries.</a:t>
            </a:r>
          </a:p>
          <a:p>
            <a:pPr algn="l">
              <a:lnSpc>
                <a:spcPct val="105000"/>
              </a:lnSpc>
              <a:spcAft>
                <a:spcPts val="700"/>
              </a:spcAft>
            </a:pPr>
            <a:r>
              <a:rPr sz="14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</a:t>
            </a:r>
            <a:r>
              <a:rPr sz="16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sz="16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Standards</a:t>
            </a:r>
            <a:r>
              <a:rPr sz="14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sz="14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Regulated by the CQC (CQC, 2024); guided by the Care Act 2014 (HM Government, 2025) and the Care Certificate framework (Skills for Care, 2025).</a:t>
            </a:r>
          </a:p>
        </p:txBody>
      </p:sp>
      <p:sp>
        <p:nvSpPr>
          <p:cNvPr id="10" name="Rectangle 9"/>
          <p:cNvSpPr/>
          <p:nvPr/>
        </p:nvSpPr>
        <p:spPr>
          <a:xfrm>
            <a:off x="7955279" y="4114800"/>
            <a:ext cx="3840480" cy="210312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183879" y="4251960"/>
            <a:ext cx="3474720" cy="1828800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600"/>
              </a:spcAft>
            </a:pPr>
            <a:r>
              <a:rPr sz="1500" b="1" i="0">
                <a:solidFill>
                  <a:srgbClr val="C88A2E"/>
                </a:solidFill>
                <a:latin typeface="Calibri"/>
              </a:rPr>
              <a:t>Key principle</a:t>
            </a:r>
          </a:p>
          <a:p>
            <a:pPr algn="l">
              <a:lnSpc>
                <a:spcPct val="115000"/>
              </a:lnSpc>
              <a:spcAft>
                <a:spcPts val="600"/>
              </a:spcAft>
            </a:pPr>
            <a:r>
              <a:rPr sz="1300" b="0" i="0">
                <a:solidFill>
                  <a:srgbClr val="FFFFFF"/>
                </a:solidFill>
                <a:latin typeface="Calibri"/>
              </a:rPr>
              <a:t>A home carer is often the main point of human contact, spotting changes in health and wellbeing that others may miss.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>
                <a:solidFill>
                  <a:srgbClr val="0B5550"/>
                </a:solidFill>
                <a:latin typeface="Calibri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289260"/>
            <a:ext cx="11247120" cy="482183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8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Live</a:t>
            </a:r>
            <a:r>
              <a:rPr sz="2800" b="1" i="0" dirty="0">
                <a:solidFill>
                  <a:srgbClr val="FFFFFF"/>
                </a:solidFill>
                <a:latin typeface="Calibri"/>
              </a:rPr>
              <a:t> </a:t>
            </a:r>
            <a:r>
              <a:rPr sz="28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Job Advert — Full Job Description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51351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300" b="0" i="1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Domiciliary Care Worker, Birmingham (posted 10 October 2026)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65760" y="1280160"/>
          <a:ext cx="11429998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0199"/>
                <a:gridCol w="4114800"/>
                <a:gridCol w="1600199"/>
                <a:gridCol w="4114800"/>
              </a:tblGrid>
              <a:tr h="342900">
                <a:tc>
                  <a:txBody>
                    <a:bodyPr/>
                    <a:lstStyle/>
                    <a:p>
                      <a:pPr algn="l"/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Employer</a:t>
                      </a:r>
                    </a:p>
                  </a:txBody>
                  <a:tcPr marL="63500" marR="63500" marT="25400" marB="25400" anchor="ctr">
                    <a:solidFill>
                      <a:srgbClr val="12333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300" b="1" dirty="0" err="1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Jireh</a:t>
                      </a:r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 Homecare (</a:t>
                      </a:r>
                      <a:r>
                        <a:rPr sz="1300" b="1" dirty="0" err="1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Hireh</a:t>
                      </a:r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 Homecare), Birmingham</a:t>
                      </a:r>
                    </a:p>
                  </a:txBody>
                  <a:tcPr marL="63500" marR="63500" marT="25400" marB="25400" anchor="ctr">
                    <a:solidFill>
                      <a:srgbClr val="12333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Hourly pay</a:t>
                      </a:r>
                    </a:p>
                  </a:txBody>
                  <a:tcPr marL="63500" marR="63500" marT="25400" marB="25400" anchor="ctr">
                    <a:solidFill>
                      <a:srgbClr val="12333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£12.71 – £13.00 per hour</a:t>
                      </a:r>
                    </a:p>
                  </a:txBody>
                  <a:tcPr marL="63500" marR="63500" marT="25400" marB="25400" anchor="ctr">
                    <a:solidFill>
                      <a:srgbClr val="12333D"/>
                    </a:solidFill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/>
                      <a:r>
                        <a:rPr sz="11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Source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Homecare.co.uk (live job board)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Posted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10 October 2026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/>
                      <a:r>
                        <a:rPr sz="11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Contract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Full-time / part-time, flexible shifts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Closing date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Not specified — apply promptly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/>
                      <a:r>
                        <a:rPr sz="11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Shift pattern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Early mornings 7–9am, evenings 7–10pm, alternate weekends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Mileage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Paid travel time + mileage (approx. 30p/mile)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365760" y="2788920"/>
            <a:ext cx="5577840" cy="365760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502920" y="2850696"/>
            <a:ext cx="5303520" cy="251351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3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Key Responsibilities (from advert)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7200" y="3246120"/>
            <a:ext cx="5486400" cy="1948162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5000"/>
              </a:lnSpc>
              <a:spcAft>
                <a:spcPts val="400"/>
              </a:spcAft>
            </a:pPr>
            <a:r>
              <a:rPr sz="1150" b="1" i="0" dirty="0">
                <a:solidFill>
                  <a:srgbClr val="0F766E"/>
                </a:solidFill>
                <a:latin typeface="Calibri"/>
              </a:rPr>
              <a:t>• 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Personal care: washing, dressing, toileting, continence care</a:t>
            </a:r>
          </a:p>
          <a:p>
            <a:pPr algn="l">
              <a:lnSpc>
                <a:spcPct val="105000"/>
              </a:lnSpc>
              <a:spcAft>
                <a:spcPts val="400"/>
              </a:spcAft>
            </a:pPr>
            <a:r>
              <a:rPr sz="12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Medication prompting and administration (after training)</a:t>
            </a:r>
          </a:p>
          <a:p>
            <a:pPr algn="l">
              <a:lnSpc>
                <a:spcPct val="105000"/>
              </a:lnSpc>
              <a:spcAft>
                <a:spcPts val="400"/>
              </a:spcAft>
            </a:pPr>
            <a:r>
              <a:rPr sz="12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Meal preparation and nutritional support</a:t>
            </a:r>
          </a:p>
          <a:p>
            <a:pPr algn="l">
              <a:lnSpc>
                <a:spcPct val="105000"/>
              </a:lnSpc>
              <a:spcAft>
                <a:spcPts val="400"/>
              </a:spcAft>
            </a:pPr>
            <a:r>
              <a:rPr sz="12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Mobility assistance, transfers, and moving safely</a:t>
            </a:r>
          </a:p>
          <a:p>
            <a:pPr algn="l">
              <a:lnSpc>
                <a:spcPct val="105000"/>
              </a:lnSpc>
              <a:spcAft>
                <a:spcPts val="400"/>
              </a:spcAft>
            </a:pPr>
            <a:r>
              <a:rPr sz="12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Companionship and emotional support</a:t>
            </a:r>
          </a:p>
          <a:p>
            <a:pPr algn="l">
              <a:lnSpc>
                <a:spcPct val="105000"/>
              </a:lnSpc>
              <a:spcAft>
                <a:spcPts val="400"/>
              </a:spcAft>
            </a:pPr>
            <a:r>
              <a:rPr sz="12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Accurate daily care records; report changes promptly</a:t>
            </a:r>
          </a:p>
          <a:p>
            <a:pPr algn="l">
              <a:lnSpc>
                <a:spcPct val="105000"/>
              </a:lnSpc>
              <a:spcAft>
                <a:spcPts val="400"/>
              </a:spcAft>
            </a:pPr>
            <a:r>
              <a:rPr sz="12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Promote dignity, independence, and choice at all times</a:t>
            </a:r>
          </a:p>
          <a:p>
            <a:pPr algn="l">
              <a:lnSpc>
                <a:spcPct val="105000"/>
              </a:lnSpc>
              <a:spcAft>
                <a:spcPts val="400"/>
              </a:spcAft>
            </a:pPr>
            <a:r>
              <a:rPr sz="1200" b="1" i="0" dirty="0">
                <a:solidFill>
                  <a:srgbClr val="0F766E"/>
                </a:solidFill>
                <a:latin typeface="Arial" pitchFamily="34" charset="0"/>
                <a:cs typeface="Arial" pitchFamily="34" charset="0"/>
              </a:rPr>
              <a:t>• 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Follow individual care plans and company policies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217920" y="2788920"/>
            <a:ext cx="5577840" cy="365760"/>
          </a:xfrm>
          <a:prstGeom prst="rect">
            <a:avLst/>
          </a:prstGeom>
          <a:solidFill>
            <a:srgbClr val="C88A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355080" y="2850696"/>
            <a:ext cx="5303520" cy="251351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3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Person Specification &amp; Benefits</a:t>
            </a:r>
          </a:p>
        </p:txBody>
      </p:sp>
      <p:graphicFrame>
        <p:nvGraphicFramePr>
          <p:cNvPr id="14" name="Table 13"/>
          <p:cNvGraphicFramePr>
            <a:graphicFrameLocks noGrp="1"/>
          </p:cNvGraphicFramePr>
          <p:nvPr/>
        </p:nvGraphicFramePr>
        <p:xfrm>
          <a:off x="6217920" y="3246120"/>
          <a:ext cx="5577839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49"/>
                <a:gridCol w="4209690"/>
              </a:tblGrid>
              <a:tr h="67056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Essential</a:t>
                      </a:r>
                    </a:p>
                  </a:txBody>
                  <a:tcPr marL="63500" marR="63500" marT="25400" marB="25400" anchor="ctr">
                    <a:solidFill>
                      <a:srgbClr val="C88A2E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Right to work in UK; caring nature; good English communication; reliability; flexible for shifts; willing to undergo enhanced DBS check &amp; training</a:t>
                      </a:r>
                    </a:p>
                  </a:txBody>
                  <a:tcPr marL="63500" marR="63500" marT="25400" marB="25400" anchor="ctr">
                    <a:solidFill>
                      <a:srgbClr val="C88A2E"/>
                    </a:solidFill>
                  </a:tcPr>
                </a:tc>
              </a:tr>
              <a:tr h="67056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Desirable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Full UK driving </a:t>
                      </a:r>
                      <a:r>
                        <a:rPr sz="1200" dirty="0" smtClean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licen</a:t>
                      </a:r>
                      <a:r>
                        <a:rPr lang="en-GB" sz="1200" dirty="0" smtClean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r>
                        <a:rPr sz="1200" dirty="0" smtClean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e </a:t>
                      </a:r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&amp; own car; previous care experience; Care Certificate; first-aid training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67056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Benefits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Fully paid induction training &amp; Care Certificate; paid mileage/travel; holiday pay; workplace pension; career progression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365760" y="5989320"/>
            <a:ext cx="11430000" cy="502920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6" name="TextBox 15"/>
          <p:cNvSpPr txBox="1"/>
          <p:nvPr/>
        </p:nvSpPr>
        <p:spPr>
          <a:xfrm>
            <a:off x="502920" y="6036140"/>
            <a:ext cx="11155680" cy="409279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10000"/>
              </a:lnSpc>
              <a:spcAft>
                <a:spcPts val="600"/>
              </a:spcAft>
            </a:pPr>
            <a:r>
              <a:rPr sz="11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Reference:  </a:t>
            </a:r>
            <a:r>
              <a:rPr sz="11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Homecare.co.uk (2026) Domiciliary Care Worker — Birmingham. Available at: https://www.homecare.co.uk/jobs/index.cfm/searchtown/Birmingham (Accessed: 13 October 2026).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 dirty="0">
                <a:solidFill>
                  <a:srgbClr val="0B5550"/>
                </a:solidFill>
                <a:latin typeface="Calibri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289260"/>
            <a:ext cx="11247120" cy="482183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8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Personal SWOT Analysis — Purpose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66740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400" b="0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Assessing how my attributes match the expanded advert requirements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" name="Rectangle 7"/>
          <p:cNvSpPr/>
          <p:nvPr/>
        </p:nvSpPr>
        <p:spPr>
          <a:xfrm>
            <a:off x="548640" y="1463040"/>
            <a:ext cx="5285232" cy="2115047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9" name="TextBox 8"/>
          <p:cNvSpPr txBox="1"/>
          <p:nvPr/>
        </p:nvSpPr>
        <p:spPr>
          <a:xfrm>
            <a:off x="777240" y="1627632"/>
            <a:ext cx="4846320" cy="359073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0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STRENGTHS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77240" y="2194560"/>
            <a:ext cx="4846320" cy="546816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600"/>
              </a:spcAft>
            </a:pPr>
            <a:r>
              <a:rPr sz="1400" b="0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Internal positives I already possess — qualities and skills matching the person specification</a:t>
            </a:r>
            <a:r>
              <a:rPr sz="1400" b="0" i="0" dirty="0">
                <a:solidFill>
                  <a:srgbClr val="FFFFFF"/>
                </a:solidFill>
                <a:latin typeface="Calibri"/>
              </a:rPr>
              <a:t>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355080" y="1463040"/>
            <a:ext cx="5285232" cy="2115047"/>
          </a:xfrm>
          <a:prstGeom prst="rect">
            <a:avLst/>
          </a:prstGeom>
          <a:solidFill>
            <a:srgbClr val="B03A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TextBox 11"/>
          <p:cNvSpPr txBox="1"/>
          <p:nvPr/>
        </p:nvSpPr>
        <p:spPr>
          <a:xfrm>
            <a:off x="6583680" y="1627632"/>
            <a:ext cx="4846320" cy="359073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0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WEAKNESSES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83680" y="2194560"/>
            <a:ext cx="4846320" cy="525721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600"/>
              </a:spcAft>
            </a:pPr>
            <a:r>
              <a:rPr sz="1400" b="0" i="0" dirty="0">
                <a:solidFill>
                  <a:srgbClr val="FFFFFF"/>
                </a:solidFill>
                <a:latin typeface="Calibri"/>
              </a:rPr>
              <a:t>I</a:t>
            </a:r>
            <a:r>
              <a:rPr sz="1400" b="0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nternal gaps needing development — including DBS, medication training, and shift adaptation.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48640" y="3977639"/>
            <a:ext cx="5285232" cy="2075291"/>
          </a:xfrm>
          <a:prstGeom prst="rect">
            <a:avLst/>
          </a:prstGeom>
          <a:solidFill>
            <a:srgbClr val="2E7D3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5" name="TextBox 14"/>
          <p:cNvSpPr txBox="1"/>
          <p:nvPr/>
        </p:nvSpPr>
        <p:spPr>
          <a:xfrm>
            <a:off x="777240" y="4142231"/>
            <a:ext cx="4846320" cy="359073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0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OPPORTUNITIES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7240" y="4709159"/>
            <a:ext cx="4846320" cy="525721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600"/>
              </a:spcAft>
            </a:pPr>
            <a:r>
              <a:rPr sz="1400" b="0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External factors supporting entry — paid training, mileage, high local demand, volunteering.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365019" y="3977639"/>
            <a:ext cx="5285232" cy="2075291"/>
          </a:xfrm>
          <a:prstGeom prst="rect">
            <a:avLst/>
          </a:prstGeom>
          <a:solidFill>
            <a:srgbClr val="C88A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8" name="TextBox 17"/>
          <p:cNvSpPr txBox="1"/>
          <p:nvPr/>
        </p:nvSpPr>
        <p:spPr>
          <a:xfrm>
            <a:off x="6583680" y="4142231"/>
            <a:ext cx="4846320" cy="359073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0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THREATS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583680" y="4709159"/>
            <a:ext cx="4846320" cy="525721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600"/>
              </a:spcAft>
            </a:pPr>
            <a:r>
              <a:rPr sz="1400" b="0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External risks — unsocial hours, competition, transport, pre-employment check delays.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67512" y="6282819"/>
            <a:ext cx="10972800" cy="235962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2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Analysis is directly aligned with the full job description, person specification, and benefits on the previous slide.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 dirty="0">
                <a:solidFill>
                  <a:srgbClr val="0B5550"/>
                </a:solidFill>
                <a:latin typeface="Calibri"/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289260"/>
            <a:ext cx="11247120" cy="482183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8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SWOT — Strengths: What I Bring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51351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300" b="0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Matched to the </a:t>
            </a:r>
            <a:r>
              <a:rPr sz="1300" b="0" dirty="0" smtClean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adverts' </a:t>
            </a:r>
            <a:r>
              <a:rPr sz="1300" b="0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essential and desirable criteria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65760" y="1280160"/>
          <a:ext cx="9116170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2471"/>
                <a:gridCol w="5843699"/>
              </a:tblGrid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Strength</a:t>
                      </a:r>
                    </a:p>
                  </a:txBody>
                  <a:tcPr marL="63500" marR="63500" marT="25400" marB="25400" anchor="ctr">
                    <a:solidFill>
                      <a:srgbClr val="0F766E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How It Matches the Job Description</a:t>
                      </a:r>
                    </a:p>
                  </a:txBody>
                  <a:tcPr marL="63500" marR="63500" marT="25400" marB="25400" anchor="ctr">
                    <a:solidFill>
                      <a:srgbClr val="0F766E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Naturally caring &amp; compassionate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Core value employers seek; matches 'caring, reliable, committed' stated in the advert.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Good listener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Hears clients' needs and preferences; builds rapport — listed as essential communication skill.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Helpful &amp; service-oriented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Proactively helps beyond the care plan; aligns with 'making a real difference' ethos.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Empathetic &amp; patient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Works at each person's pace; essential for dementia, anxiety, and mobility support.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Observant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Notices changes in mood/appetite/mobility — directly matches 'report changes promptly' duty.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Clear verbal communication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Accurate updates to clients, families, and coordinators; follows care plans correctly.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Reliable &amp; punctual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Clients depend on fixed visit times; explicitly requested in advert and person spec.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Trustworthy &amp; honest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Handles medication, keys, and clients' homes safely; essential for an enhanced-DBS role.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Calm under pressure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Stays steady in emergencies or with distressed clients — vital when working alone.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Culturally aware &amp; respectful of diversity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Respects different faiths, diets, and customs — essential in Birmingham's diverse communities.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Team player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Coordinates well with care coordinators, district nurses, GPs, and family members.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Physically fit &amp; active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Stamina for mobility support, transfers, and walking between visits.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Willing to work flexible shifts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Can cover early mornings, evenings, and alternate weekends as the advert requires.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Level 4 HSC student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Understands Care Act 2014, CQC, safeguarding, confidentiality — knows why, not just how.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sz="10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Committed to learning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Ready for fully paid induction, Care Certificate, medication, and safeguarding training.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9" name="Picture 8" descr="img6_mobilit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1138" y="1371600"/>
            <a:ext cx="2276061" cy="260604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9611138" y="4114800"/>
            <a:ext cx="2276062" cy="2194560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611138" y="4114800"/>
            <a:ext cx="2377440" cy="1522725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500"/>
              </a:spcAft>
            </a:pPr>
            <a:r>
              <a:rPr sz="1150" b="1" i="0" dirty="0">
                <a:solidFill>
                  <a:srgbClr val="0B5550"/>
                </a:solidFill>
                <a:latin typeface="Arial" pitchFamily="34" charset="0"/>
                <a:cs typeface="Arial" pitchFamily="34" charset="0"/>
              </a:rPr>
              <a:t>Why strengths matter</a:t>
            </a:r>
          </a:p>
          <a:p>
            <a:pPr algn="l">
              <a:lnSpc>
                <a:spcPct val="115000"/>
              </a:lnSpc>
              <a:spcAft>
                <a:spcPts val="500"/>
              </a:spcAft>
            </a:pPr>
            <a:r>
              <a:rPr sz="115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Care employers consistently rank attitude and reliability above prior experience — my personal strengths directly match the </a:t>
            </a:r>
            <a:r>
              <a:rPr sz="1150" b="0" i="0" dirty="0" err="1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advert's</a:t>
            </a:r>
            <a:r>
              <a:rPr sz="115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 'caring, reliable, committed' criteria.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>
                <a:solidFill>
                  <a:srgbClr val="0B5550"/>
                </a:solidFill>
                <a:latin typeface="Calibri"/>
              </a:rPr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289260"/>
            <a:ext cx="11247120" cy="482183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8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SWOT — Weaknesses: Areas to Develop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51351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300" b="0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Honest gaps against the full person specification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457200" y="6635086"/>
            <a:ext cx="8229600" cy="18979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endParaRPr sz="900" b="0" i="0" dirty="0">
              <a:solidFill>
                <a:srgbClr val="6B767B"/>
              </a:solidFill>
              <a:latin typeface="Calibri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65760" y="1280160"/>
          <a:ext cx="8686799" cy="47171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9970"/>
                <a:gridCol w="5296829"/>
              </a:tblGrid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1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Weakness</a:t>
                      </a:r>
                    </a:p>
                  </a:txBody>
                  <a:tcPr marL="63500" marR="63500" marT="25400" marB="25400" anchor="ctr">
                    <a:solidFill>
                      <a:srgbClr val="B03A2E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Impact on Role Readiness</a:t>
                      </a:r>
                    </a:p>
                  </a:txBody>
                  <a:tcPr marL="63500" marR="63500" marT="25400" marB="25400" anchor="ctr">
                    <a:solidFill>
                      <a:srgbClr val="B03A2E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No paid care experience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Not yet applied skills in real settings; unfamiliar with workplace systems and records.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Enhanced DBS &amp; right-to-work paperwork not yet completed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Pre-employment checks can delay start date; must begin application early.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No training in medication administration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Advert lists medication prompting/administration — requires certified training before </a:t>
                      </a:r>
                      <a:r>
                        <a:rPr sz="1000" dirty="0" err="1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practising</a:t>
                      </a:r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New to multi-visit time management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Must learn travel between clients and keep schedules without rushing care.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Less confident alone in emergencies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Working independently — needs practice and full training on falls, health changes, safeguarding.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Unused to early/evening/weekend shift patterns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Unsocial hours may affect study balance initially; needs gradual adjustment.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No full UK driving licence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Desirable in advert; limits coverage and earnings from mileage; dependent on public transport.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Less confident with digital care-record systems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Electronic care planning and recording will be new; needs focused practice in induction.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Can be overly self-critical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May doubt decisions early on; could slow confidence when working alone.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Tendency to </a:t>
                      </a:r>
                      <a:r>
                        <a:rPr sz="1000" b="1" dirty="0" err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overcommit</a:t>
                      </a:r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 / hard to say no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Risk of too many shifts, tiredness, poorer care — must learn professional boundaries.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Not yet trained in manual handling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Moving and handling is a legal requirement before supporting mobility — must complete training first.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326571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Need to develop professional boundaries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Working in people's homes can blur lines; must keep a friendly but professional relationship.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326577">
                <a:tc>
                  <a:txBody>
                    <a:bodyPr/>
                    <a:lstStyle/>
                    <a:p>
                      <a:pPr algn="l"/>
                      <a:r>
                        <a:rPr sz="10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Limited knowledge of local Birmingham services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Need to learn signposting to charities, day centres, and community support for clients.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9" name="Picture 8" descr="img9_medicatio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1160" y="1371600"/>
            <a:ext cx="2606040" cy="260604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9281160" y="4114800"/>
            <a:ext cx="2606040" cy="1828800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418320" y="4224528"/>
            <a:ext cx="2377440" cy="1089914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500"/>
              </a:spcAft>
            </a:pPr>
            <a:r>
              <a:rPr sz="1100" b="1" i="0" dirty="0">
                <a:solidFill>
                  <a:srgbClr val="B03A2E"/>
                </a:solidFill>
                <a:latin typeface="Arial" pitchFamily="34" charset="0"/>
                <a:cs typeface="Arial" pitchFamily="34" charset="0"/>
              </a:rPr>
              <a:t>Key gap</a:t>
            </a:r>
          </a:p>
          <a:p>
            <a:pPr algn="l">
              <a:lnSpc>
                <a:spcPct val="115000"/>
              </a:lnSpc>
              <a:spcAft>
                <a:spcPts val="500"/>
              </a:spcAft>
            </a:pPr>
            <a:r>
              <a:rPr sz="11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Medication administration and manual handling require certified training — both are fully funded by the employer.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65760" y="6126480"/>
            <a:ext cx="11430000" cy="411480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548640" y="6222658"/>
            <a:ext cx="11155680" cy="228268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100" b="1" i="0" dirty="0">
                <a:solidFill>
                  <a:srgbClr val="0B5550"/>
                </a:solidFill>
                <a:latin typeface="Arial" pitchFamily="34" charset="0"/>
                <a:cs typeface="Arial" pitchFamily="34" charset="0"/>
              </a:rPr>
              <a:t>Every qualified </a:t>
            </a:r>
            <a:r>
              <a:rPr sz="1100" b="1" i="0" dirty="0" err="1">
                <a:solidFill>
                  <a:srgbClr val="0B5550"/>
                </a:solidFill>
                <a:latin typeface="Arial" pitchFamily="34" charset="0"/>
                <a:cs typeface="Arial" pitchFamily="34" charset="0"/>
              </a:rPr>
              <a:t>carer</a:t>
            </a:r>
            <a:r>
              <a:rPr sz="1100" b="1" i="0" dirty="0">
                <a:solidFill>
                  <a:srgbClr val="0B5550"/>
                </a:solidFill>
                <a:latin typeface="Arial" pitchFamily="34" charset="0"/>
                <a:cs typeface="Arial" pitchFamily="34" charset="0"/>
              </a:rPr>
              <a:t> starts here. The employer provides fully paid training — the key is being proactive and ready to learn.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>
                <a:solidFill>
                  <a:srgbClr val="0B5550"/>
                </a:solidFill>
                <a:latin typeface="Calibri"/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289260"/>
            <a:ext cx="11247120" cy="482183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8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SWOT — Opportunities: Pathways Forward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51351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300" b="0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Using the advert's benefits package and local market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457200" y="6635086"/>
            <a:ext cx="8229600" cy="18979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endParaRPr sz="900" b="0" i="0" dirty="0">
              <a:solidFill>
                <a:srgbClr val="6B767B"/>
              </a:solidFill>
              <a:latin typeface="Calibri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65760" y="1280160"/>
          <a:ext cx="8686800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57550"/>
                <a:gridCol w="5429250"/>
              </a:tblGrid>
              <a:tr h="568960">
                <a:tc>
                  <a:txBody>
                    <a:bodyPr/>
                    <a:lstStyle/>
                    <a:p>
                      <a:pPr algn="l"/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Opportunity</a:t>
                      </a:r>
                    </a:p>
                  </a:txBody>
                  <a:tcPr marL="63500" marR="63500" marT="25400" marB="25400" anchor="ctr">
                    <a:solidFill>
                      <a:srgbClr val="2E7D3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How I Will Use It</a:t>
                      </a:r>
                    </a:p>
                  </a:txBody>
                  <a:tcPr marL="63500" marR="63500" marT="25400" marB="25400" anchor="ctr">
                    <a:solidFill>
                      <a:srgbClr val="2E7D32"/>
                    </a:solidFill>
                  </a:tcPr>
                </a:tc>
              </a:tr>
              <a:tr h="568960">
                <a:tc>
                  <a:txBody>
                    <a:bodyPr/>
                    <a:lstStyle/>
                    <a:p>
                      <a:pPr algn="l"/>
                      <a:r>
                        <a:rPr sz="115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High Birmingham demand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5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Critical recruitment shortage (Skills for Care, 2025; DHSC, 2025); agencies actively hiring and training new entrants — apply promptly.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568960">
                <a:tc>
                  <a:txBody>
                    <a:bodyPr/>
                    <a:lstStyle/>
                    <a:p>
                      <a:pPr algn="l"/>
                      <a:r>
                        <a:rPr sz="115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Fully paid induction &amp; Care Certificate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Employer-funded, nationally </a:t>
                      </a:r>
                      <a:r>
                        <a:rPr sz="1150" dirty="0" err="1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recognised</a:t>
                      </a:r>
                      <a:r>
                        <a:rPr sz="11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 (Skills for Care, 2025); foundation for progression — complete ahead of schedule.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568960">
                <a:tc>
                  <a:txBody>
                    <a:bodyPr/>
                    <a:lstStyle/>
                    <a:p>
                      <a:pPr algn="l"/>
                      <a:r>
                        <a:rPr sz="11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Paid mileage &amp; travel time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Boosts hourly earnings; once I have a </a:t>
                      </a:r>
                      <a:r>
                        <a:rPr sz="1150" dirty="0" err="1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licence</a:t>
                      </a:r>
                      <a:r>
                        <a:rPr sz="11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, earning potential rises significantly.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568960">
                <a:tc>
                  <a:txBody>
                    <a:bodyPr/>
                    <a:lstStyle/>
                    <a:p>
                      <a:pPr algn="l"/>
                      <a:r>
                        <a:rPr sz="11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Enhanced DBS check funded by employer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Removes a cost barrier; I will prepare right-to-work documents now to speed up the process.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568960">
                <a:tc>
                  <a:txBody>
                    <a:bodyPr/>
                    <a:lstStyle/>
                    <a:p>
                      <a:pPr algn="l"/>
                      <a:r>
                        <a:rPr sz="11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Level 4 studies in progress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Academic learning speeds understanding; demonstrates commitment to the sector.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568960">
                <a:tc>
                  <a:txBody>
                    <a:bodyPr/>
                    <a:lstStyle/>
                    <a:p>
                      <a:pPr algn="l"/>
                      <a:r>
                        <a:rPr sz="11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Local volunteering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Gain hands-on experience, confidence, and references through Birmingham care charities.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568960">
                <a:tc>
                  <a:txBody>
                    <a:bodyPr/>
                    <a:lstStyle/>
                    <a:p>
                      <a:pPr algn="l"/>
                      <a:r>
                        <a:rPr sz="115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Care apprenticeships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Earn while learning; structured pathway from entry to Level 2/3 diplomas and senior roles.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568960">
                <a:tc>
                  <a:txBody>
                    <a:bodyPr/>
                    <a:lstStyle/>
                    <a:p>
                      <a:pPr algn="l"/>
                      <a:r>
                        <a:rPr sz="115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Flexible shift patterns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5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Start with limited hours to balance study, then increase as confidence and routine develop.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</a:tbl>
          </a:graphicData>
        </a:graphic>
      </p:graphicFrame>
      <p:pic>
        <p:nvPicPr>
          <p:cNvPr id="9" name="Picture 8" descr="img7_certificat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1160" y="1371600"/>
            <a:ext cx="2606040" cy="260604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9281160" y="4114800"/>
            <a:ext cx="2606040" cy="2194560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418320" y="4251960"/>
            <a:ext cx="2377440" cy="1118640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500"/>
              </a:spcAft>
            </a:pPr>
            <a:r>
              <a:rPr sz="1150" b="1" i="0" dirty="0">
                <a:solidFill>
                  <a:srgbClr val="2E7D32"/>
                </a:solidFill>
                <a:latin typeface="Arial" pitchFamily="34" charset="0"/>
                <a:cs typeface="Arial" pitchFamily="34" charset="0"/>
              </a:rPr>
              <a:t>Earning while learning</a:t>
            </a:r>
          </a:p>
          <a:p>
            <a:pPr algn="l">
              <a:lnSpc>
                <a:spcPct val="115000"/>
              </a:lnSpc>
              <a:spcAft>
                <a:spcPts val="500"/>
              </a:spcAft>
            </a:pPr>
            <a:r>
              <a:rPr sz="115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The Care Certificate is employer-funded and nationally recognised — I can qualify and progress without tuition fees</a:t>
            </a:r>
            <a:r>
              <a:rPr sz="1100" b="0" i="0" dirty="0">
                <a:solidFill>
                  <a:srgbClr val="334148"/>
                </a:solidFill>
                <a:latin typeface="Calibri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>
                <a:solidFill>
                  <a:srgbClr val="0B5550"/>
                </a:solidFill>
                <a:latin typeface="Calibri"/>
              </a:rPr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289260"/>
            <a:ext cx="11247120" cy="482183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8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SWOT — Threats: Potential Challenges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51351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300" b="0" dirty="0" smtClean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External risks from the role requirements and market</a:t>
            </a:r>
            <a:endParaRPr sz="1300" b="0" dirty="0">
              <a:solidFill>
                <a:srgbClr val="CFE6E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65760" y="1280160"/>
          <a:ext cx="8686800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57550"/>
                <a:gridCol w="5429250"/>
              </a:tblGrid>
              <a:tr h="53721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Threat</a:t>
                      </a:r>
                    </a:p>
                  </a:txBody>
                  <a:tcPr marL="63500" marR="63500" marT="25400" marB="25400" anchor="ctr">
                    <a:solidFill>
                      <a:srgbClr val="C88A2E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Risk &amp; Impact</a:t>
                      </a:r>
                    </a:p>
                  </a:txBody>
                  <a:tcPr marL="63500" marR="63500" marT="25400" marB="25400" anchor="ctr">
                    <a:solidFill>
                      <a:srgbClr val="C88A2E"/>
                    </a:solidFill>
                  </a:tcPr>
                </a:tc>
              </a:tr>
              <a:tr h="53721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Unsocial shift patterns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Early mornings, evenings, and weekends may affect study and work-life balance.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53721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Pre-employment check delays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DBS and right-to-work processing could delay my start date if not started early.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53721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High sector staff turnover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Understaffing can mean heavy workloads, rushed visits, and burnout risk (Skills for Care, 2025).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53721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Competition from experienced applicants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Candidates with experience or a driving licence may be </a:t>
                      </a:r>
                      <a:r>
                        <a:rPr sz="1200" dirty="0" err="1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prioritised</a:t>
                      </a:r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53721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Emotional &amp; psychological demands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Supporting people with illness, frailty, or end-of-life care can be distressing.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53721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Transport limitations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Public transport disruption may cause lateness; outer-Birmingham areas harder to reach.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53721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Local funding pressure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Budget constraints may affect pay stability, hours, or provider stability.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9" name="Picture 8" descr="img8_ca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1160" y="1371600"/>
            <a:ext cx="2606040" cy="260604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9281160" y="4114800"/>
            <a:ext cx="2606040" cy="1645920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418320" y="4224528"/>
            <a:ext cx="2377440" cy="946862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500"/>
              </a:spcAft>
            </a:pPr>
            <a:r>
              <a:rPr sz="1200" b="1" i="0" dirty="0">
                <a:solidFill>
                  <a:srgbClr val="C88A2E"/>
                </a:solidFill>
                <a:latin typeface="Arial" pitchFamily="34" charset="0"/>
                <a:cs typeface="Arial" pitchFamily="34" charset="0"/>
              </a:rPr>
              <a:t>Transport link</a:t>
            </a:r>
          </a:p>
          <a:p>
            <a:pPr algn="l">
              <a:lnSpc>
                <a:spcPct val="115000"/>
              </a:lnSpc>
              <a:spcAft>
                <a:spcPts val="500"/>
              </a:spcAft>
            </a:pP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A full licence unlocks mileage pay and wider coverage — my first personal priority.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65760" y="5852160"/>
            <a:ext cx="11430000" cy="548640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548640" y="6034481"/>
            <a:ext cx="11155680" cy="220573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100" b="1" i="0" dirty="0">
                <a:solidFill>
                  <a:srgbClr val="0B5550"/>
                </a:solidFill>
                <a:latin typeface="Arial" pitchFamily="34" charset="0"/>
                <a:cs typeface="Arial" pitchFamily="34" charset="0"/>
              </a:rPr>
              <a:t>Acknowledging these risks is the first step to managing them through forward planning, self-care, and choosing a supportive employer.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>
                <a:solidFill>
                  <a:srgbClr val="0B5550"/>
                </a:solidFill>
                <a:latin typeface="Calibri"/>
              </a:rPr>
              <a:t>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320037"/>
            <a:ext cx="11247120" cy="420628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4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Action Plan: Strengths Overcoming Weaknesses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66740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400" b="0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Practical examples linked to the advert requirements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20040" y="1280160"/>
          <a:ext cx="8778240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0864"/>
                <a:gridCol w="2340864"/>
                <a:gridCol w="4096512"/>
              </a:tblGrid>
              <a:tr h="579120">
                <a:tc>
                  <a:txBody>
                    <a:bodyPr/>
                    <a:lstStyle/>
                    <a:p>
                      <a:pPr algn="l"/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Weakness</a:t>
                      </a:r>
                    </a:p>
                  </a:txBody>
                  <a:tcPr marL="63500" marR="63500" marT="25400" marB="25400" anchor="ctr">
                    <a:solidFill>
                      <a:srgbClr val="0B55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Strength Applied</a:t>
                      </a:r>
                    </a:p>
                  </a:txBody>
                  <a:tcPr marL="63500" marR="63500" marT="25400" marB="25400" anchor="ctr">
                    <a:solidFill>
                      <a:srgbClr val="0B55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Practical Action</a:t>
                      </a:r>
                    </a:p>
                  </a:txBody>
                  <a:tcPr marL="63500" marR="63500" marT="25400" marB="25400" anchor="ctr">
                    <a:solidFill>
                      <a:srgbClr val="0B5550"/>
                    </a:solidFill>
                  </a:tcPr>
                </a:tc>
              </a:tr>
              <a:tr h="579120">
                <a:tc>
                  <a:txBody>
                    <a:bodyPr/>
                    <a:lstStyle/>
                    <a:p>
                      <a:pPr algn="l"/>
                      <a:r>
                        <a:rPr sz="11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No paid experience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Reliability + eagerness = standout trainee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Arrive early; complete tasks ahead of schedule; take clear notes; treat every task as practice.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579120">
                <a:tc>
                  <a:txBody>
                    <a:bodyPr/>
                    <a:lstStyle/>
                    <a:p>
                      <a:pPr algn="l"/>
                      <a:r>
                        <a:rPr sz="11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DBS / right-to-work not started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 err="1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Organisation</a:t>
                      </a:r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 + commitment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Gather passport/BRP and proof of address now; submit DBS as soon as employer requests it.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579120">
                <a:tc>
                  <a:txBody>
                    <a:bodyPr/>
                    <a:lstStyle/>
                    <a:p>
                      <a:pPr algn="l"/>
                      <a:r>
                        <a:rPr sz="11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No medication training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Trustworthy + fast learner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Pay full attention in medication-administration training; shadow a senior </a:t>
                      </a:r>
                      <a:r>
                        <a:rPr sz="1100" dirty="0" err="1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carer</a:t>
                      </a:r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 before administering alone.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579120">
                <a:tc>
                  <a:txBody>
                    <a:bodyPr/>
                    <a:lstStyle/>
                    <a:p>
                      <a:pPr algn="l"/>
                      <a:r>
                        <a:rPr sz="11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Multi-visit time management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Organisation + communication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Plan routes; add 10–15 min travel buffers; phone ahead immediately if delayed.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579120">
                <a:tc>
                  <a:txBody>
                    <a:bodyPr/>
                    <a:lstStyle/>
                    <a:p>
                      <a:pPr algn="l"/>
                      <a:r>
                        <a:rPr sz="11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Emergency confidence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Calm nature + knowledge base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 err="1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Memorise</a:t>
                      </a:r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 emergency procedures; shadow experienced staff; attend all refresher training.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579120">
                <a:tc>
                  <a:txBody>
                    <a:bodyPr/>
                    <a:lstStyle/>
                    <a:p>
                      <a:pPr algn="l"/>
                      <a:r>
                        <a:rPr sz="11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Shift-pattern adjustment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Flexible + committed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Start with limited agreed hours; build a consistent sleep routine; review workload with coordinator.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579120">
                <a:tc>
                  <a:txBody>
                    <a:bodyPr/>
                    <a:lstStyle/>
                    <a:p>
                      <a:pPr algn="l"/>
                      <a:r>
                        <a:rPr sz="11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No driving licence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Commitment + flexibility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Book theory test now; apply to transport-friendly agencies; target passing within 6 months.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579120">
                <a:tc>
                  <a:txBody>
                    <a:bodyPr/>
                    <a:lstStyle/>
                    <a:p>
                      <a:pPr algn="l"/>
                      <a:r>
                        <a:rPr sz="11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Digital care records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Studies + IT willingness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00" dirty="0" err="1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Practise</a:t>
                      </a:r>
                      <a:r>
                        <a:rPr sz="11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 on provider's system during induction; ask for a quick-reference guide; take screenshots of steps.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</a:tbl>
          </a:graphicData>
        </a:graphic>
      </p:graphicFrame>
      <p:pic>
        <p:nvPicPr>
          <p:cNvPr id="9" name="Picture 8" descr="img10_par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1160" y="1371600"/>
            <a:ext cx="2606040" cy="260604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9281160" y="4114800"/>
            <a:ext cx="2606040" cy="219456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418320" y="4251960"/>
            <a:ext cx="2377440" cy="895245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500"/>
              </a:spcAft>
            </a:pPr>
            <a:r>
              <a:rPr sz="1200" b="1" i="0" dirty="0">
                <a:solidFill>
                  <a:srgbClr val="C88A2E"/>
                </a:solidFill>
                <a:latin typeface="Arial" pitchFamily="34" charset="0"/>
                <a:cs typeface="Arial" pitchFamily="34" charset="0"/>
              </a:rPr>
              <a:t>Outcome</a:t>
            </a:r>
          </a:p>
          <a:p>
            <a:pPr algn="l">
              <a:lnSpc>
                <a:spcPct val="115000"/>
              </a:lnSpc>
              <a:spcAft>
                <a:spcPts val="500"/>
              </a:spcAft>
            </a:pPr>
            <a:r>
              <a:rPr sz="1100" b="0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Each action turns a weakness into a strength and moves me closer to a permanent, qualified care role.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>
                <a:solidFill>
                  <a:srgbClr val="0B5550"/>
                </a:solidFill>
                <a:latin typeface="Calibri"/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320037"/>
            <a:ext cx="11247120" cy="420628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400" b="1" i="0" dirty="0" err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Maximising</a:t>
            </a:r>
            <a:r>
              <a:rPr sz="24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 Opportunities — </a:t>
            </a:r>
            <a:r>
              <a:rPr sz="2400" b="1" i="0" dirty="0" err="1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Minimising</a:t>
            </a:r>
            <a:r>
              <a:rPr sz="24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 Threats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66740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400" b="0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Building a sustainable, long-term career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img4_note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0" y="1371600"/>
            <a:ext cx="3566160" cy="2377440"/>
          </a:xfrm>
          <a:prstGeom prst="rect">
            <a:avLst/>
          </a:prstGeom>
        </p:spPr>
      </p:pic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365760" y="1280160"/>
          <a:ext cx="7589520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9840"/>
                <a:gridCol w="5059680"/>
              </a:tblGrid>
              <a:tr h="651510">
                <a:tc>
                  <a:txBody>
                    <a:bodyPr/>
                    <a:lstStyle/>
                    <a:p>
                      <a:pPr algn="l"/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Focus</a:t>
                      </a:r>
                    </a:p>
                  </a:txBody>
                  <a:tcPr marL="63500" marR="63500" marT="25400" marB="25400" anchor="ctr">
                    <a:solidFill>
                      <a:srgbClr val="12333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3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Strategy</a:t>
                      </a:r>
                    </a:p>
                  </a:txBody>
                  <a:tcPr marL="63500" marR="63500" marT="25400" marB="25400" anchor="ctr">
                    <a:solidFill>
                      <a:srgbClr val="12333D"/>
                    </a:solidFill>
                  </a:tcPr>
                </a:tc>
              </a:tr>
              <a:tr h="65151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Apply promptly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Submit to this advert and two other Birmingham agencies this week; highlight attitude and reliability.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65151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Speed up pre-employment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Prepare right-to-work documents and ID now; complete DBS quickly to avoid start delays.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65151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Train early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Complete Care Certificate ahead of schedule; link college learning to workplace standards.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65151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Beat competition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 err="1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Emphasise</a:t>
                      </a:r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 flexibility to cover unsocial shifts; mention Care Act/CQC awareness in interviews.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65151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Protect wellbeing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Choose an employer known for supervision; maintain study-work balance; speak up if workload is unmanageable.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65151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Build resilience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Focus on daily positive impact; celebrate small wins; keep learning as a long-term goal.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65151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Secure transport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Identify bus-accessible providers; car-share; treat the licence as first priority to unlock mileage pay.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" name="Rectangle 9"/>
          <p:cNvSpPr/>
          <p:nvPr/>
        </p:nvSpPr>
        <p:spPr>
          <a:xfrm>
            <a:off x="8229600" y="3931920"/>
            <a:ext cx="3566160" cy="2423160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412480" y="4069080"/>
            <a:ext cx="3246120" cy="1207446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600"/>
              </a:spcAft>
            </a:pPr>
            <a:r>
              <a:rPr sz="1400" b="1" i="0" dirty="0">
                <a:solidFill>
                  <a:srgbClr val="0B5550"/>
                </a:solidFill>
                <a:latin typeface="Arial" pitchFamily="34" charset="0"/>
                <a:cs typeface="Arial" pitchFamily="34" charset="0"/>
              </a:rPr>
              <a:t>Long-term goal</a:t>
            </a:r>
          </a:p>
          <a:p>
            <a:pPr algn="l">
              <a:lnSpc>
                <a:spcPct val="115000"/>
              </a:lnSpc>
              <a:spcAft>
                <a:spcPts val="600"/>
              </a:spcAft>
            </a:pP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After the Care Certificate, progress to Level 2 then Level 3 Diploma in Health &amp; Social Care, building toward senior carer or field-care supervisor roles and higher pay.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>
                <a:solidFill>
                  <a:srgbClr val="0B5550"/>
                </a:solidFill>
                <a:latin typeface="Calibri"/>
              </a:rPr>
              <a:t>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320037"/>
            <a:ext cx="11247120" cy="420628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4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How I Match the Full Advert Specification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66740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400" b="0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Requirement-by-requirement alignment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365760" y="1280160"/>
          <a:ext cx="1143000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0000"/>
                <a:gridCol w="6350000"/>
              </a:tblGrid>
              <a:tr h="45720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Advert Requirement</a:t>
                      </a:r>
                    </a:p>
                  </a:txBody>
                  <a:tcPr marL="63500" marR="63500" marT="25400" marB="25400" anchor="ctr">
                    <a:solidFill>
                      <a:srgbClr val="0F766E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FFFFFF"/>
                          </a:solidFill>
                          <a:latin typeface="Arial" pitchFamily="34" charset="0"/>
                          <a:cs typeface="Arial" pitchFamily="34" charset="0"/>
                        </a:rPr>
                        <a:t>My Position</a:t>
                      </a:r>
                    </a:p>
                  </a:txBody>
                  <a:tcPr marL="63500" marR="63500" marT="25400" marB="25400" anchor="ctr">
                    <a:solidFill>
                      <a:srgbClr val="0F766E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Caring, respectful approach (essential)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Yes — naturally caring, empathetic, and non-judgemental.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Good communication &amp; interpersonal skills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Yes — clear speaker; good listener; developing written skills.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Reliability &amp; positive attitude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Yes — consistent track record; motivated learner.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Right to work in the UK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Yes — documents prepared; ready for checks.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Flexible for early/evening/weekend shifts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Yes — willing; plan to start with limited hours and build up.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/>
                      <a:r>
                        <a:rPr sz="1200" b="1" dirty="0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Willing to undergo enhanced DBS &amp; training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Yes — fully prepared; employer-funded training welcomed.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No experience required (training provided)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Yes — perfect entry point; ready and eager to be trained.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Full UK driving licence &amp; own car (desirable)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In progress — actively working on it; applying where not essential.</a:t>
                      </a:r>
                    </a:p>
                  </a:txBody>
                  <a:tcPr marL="63500" marR="63500" marT="25400" marB="25400" anchor="ctr">
                    <a:solidFill>
                      <a:srgbClr val="E8F3F1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algn="l"/>
                      <a:r>
                        <a:rPr sz="1200" b="1">
                          <a:solidFill>
                            <a:srgbClr val="12333D"/>
                          </a:solidFill>
                          <a:latin typeface="Arial" pitchFamily="34" charset="0"/>
                          <a:cs typeface="Arial" pitchFamily="34" charset="0"/>
                        </a:rPr>
                        <a:t>Previous care experience / Care Certificate (desirable)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dirty="0">
                          <a:solidFill>
                            <a:srgbClr val="334148"/>
                          </a:solidFill>
                          <a:latin typeface="Arial" pitchFamily="34" charset="0"/>
                          <a:cs typeface="Arial" pitchFamily="34" charset="0"/>
                        </a:rPr>
                        <a:t>In progress — volunteering now; will complete Care Certificate on appointment.</a:t>
                      </a:r>
                    </a:p>
                  </a:txBody>
                  <a:tcPr marL="63500" marR="63500" marT="25400" marB="25400" anchor="ctr"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365760" y="5989320"/>
            <a:ext cx="11430000" cy="50292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548640" y="6011390"/>
            <a:ext cx="11155680" cy="458780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10000"/>
              </a:lnSpc>
              <a:spcAft>
                <a:spcPts val="600"/>
              </a:spcAft>
            </a:pPr>
            <a:r>
              <a:rPr sz="1300" b="1" i="0" dirty="0">
                <a:solidFill>
                  <a:srgbClr val="C88A2E"/>
                </a:solidFill>
                <a:latin typeface="Arial" pitchFamily="34" charset="0"/>
                <a:cs typeface="Arial" pitchFamily="34" charset="0"/>
              </a:rPr>
              <a:t>Conclusion:  </a:t>
            </a:r>
            <a:r>
              <a:rPr sz="1200" b="0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I meet every essential criterion. The two desirable items (driving licence, prior experience) are in progress and do not disqualify me. My flexibility and commitment make me a strong candidate.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>
                <a:solidFill>
                  <a:srgbClr val="0B5550"/>
                </a:solidFill>
                <a:latin typeface="Calibri"/>
              </a:rPr>
              <a:t>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0F76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164592"/>
            <a:ext cx="12191695" cy="91440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320037"/>
            <a:ext cx="11247120" cy="420628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24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713232"/>
            <a:ext cx="11247120" cy="266740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00000"/>
              </a:lnSpc>
              <a:spcAft>
                <a:spcPts val="600"/>
              </a:spcAft>
            </a:pPr>
            <a:r>
              <a:rPr sz="1400" b="0" i="1" dirty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UWTSD Harvard referencing style — minimum two credible sources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40080" y="1463040"/>
            <a:ext cx="10972800" cy="3988208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15000"/>
              </a:lnSpc>
              <a:spcAft>
                <a:spcPts val="1000"/>
              </a:spcAft>
            </a:pPr>
            <a:r>
              <a:rPr sz="12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Care Quality Commission (CQC) (2024)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Personal care: ongoing role, introductory agencies and individual care workers. Available at: https://www.cqc.org.uk/guidance-providers/registration/personal-care-ongoing-role-introductory-agencies-individual-care (Accessed: 13 October 2026).</a:t>
            </a: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r>
              <a:rPr sz="12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Department of Health and Social Care (2025)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Adult social care workforce skills survey: September 2025 report. Available at: https://www.gov.uk/government/statistics/adult-social-care-workforce-skills-survey-september-2025/adult-social-care-workforce-skills-survey-september-2025-report (Accessed: 14 October 2026).</a:t>
            </a: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r>
              <a:rPr sz="12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HM Government (2025)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Care Act 2014: Care and support statutory guidance. Available at: https://www.gov.uk/government/publications/care-act-statutory-guidance/care-and-support-statutory-guidance (Accessed: 14 October 2026).</a:t>
            </a: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r>
              <a:rPr sz="12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Homecare.co.uk (2026)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Domiciliary Care Worker — Birmingham (</a:t>
            </a:r>
            <a:r>
              <a:rPr sz="1200" b="0" i="0" dirty="0" err="1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Jireh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 Homecare). Posted 10 October 2026. Available at: https://www.homecare.co.uk/jobs/index.cfm/searchtown/Birmingham (Accessed: 13 October 2026).</a:t>
            </a: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r>
              <a:rPr sz="12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National Careers Service (2026)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Care worker job profile. Available at: https://nationalcareers.service.gov.uk/job-profiles/care-worker (Accessed: 14 October 2026).</a:t>
            </a: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r>
              <a:rPr sz="12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Skills for Care (2025)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The state of the adult social care sector and workforce in England, 2025. Available at: https://www.skillsforcare.org.uk/Adult-Social-Care-Workforce-Data/workforceintelligence/resources/Reports/National/The-state-of-the-adult-social-care-sector-and-workforce-in-England-2025-Executive-Summary.pdf (Accessed: 14 October 2026).</a:t>
            </a: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r>
              <a:rPr sz="1200" b="1" i="0" dirty="0">
                <a:solidFill>
                  <a:srgbClr val="12333D"/>
                </a:solidFill>
                <a:latin typeface="Arial" pitchFamily="34" charset="0"/>
                <a:cs typeface="Arial" pitchFamily="34" charset="0"/>
              </a:rPr>
              <a:t>Skills for Care (2025)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The Care Certificate: Standards framework. Available at: https://www.skillsforcare.org.uk/Care-Certificate (Accessed: 13 October 2026).</a:t>
            </a:r>
          </a:p>
        </p:txBody>
      </p:sp>
      <p:sp>
        <p:nvSpPr>
          <p:cNvPr id="9" name="Rectangle 8"/>
          <p:cNvSpPr/>
          <p:nvPr/>
        </p:nvSpPr>
        <p:spPr>
          <a:xfrm>
            <a:off x="640080" y="5074920"/>
            <a:ext cx="10881360" cy="1280160"/>
          </a:xfrm>
          <a:prstGeom prst="rect">
            <a:avLst/>
          </a:prstGeom>
          <a:solidFill>
            <a:srgbClr val="E8F3F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68680" y="5166360"/>
            <a:ext cx="10515600" cy="695768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l">
              <a:lnSpc>
                <a:spcPct val="120000"/>
              </a:lnSpc>
              <a:spcAft>
                <a:spcPts val="600"/>
              </a:spcAft>
            </a:pPr>
            <a:r>
              <a:rPr sz="1200" b="1" i="0" dirty="0">
                <a:solidFill>
                  <a:srgbClr val="0B5550"/>
                </a:solidFill>
                <a:latin typeface="Arial" pitchFamily="34" charset="0"/>
                <a:cs typeface="Arial" pitchFamily="34" charset="0"/>
              </a:rPr>
              <a:t>Note on sources:  </a:t>
            </a:r>
            <a:r>
              <a:rPr sz="1200" b="0" i="0" dirty="0">
                <a:solidFill>
                  <a:srgbClr val="334148"/>
                </a:solidFill>
                <a:latin typeface="Arial" pitchFamily="34" charset="0"/>
                <a:cs typeface="Arial" pitchFamily="34" charset="0"/>
              </a:rPr>
              <a:t>Seven credible, current sources (all within the last five years): a national regulator (CQC), two government reports (DHSC, HM Government/Care Act), a live job board (Homecare.co.uk), a national careers service, and two sector workforce publications (Skills for Care). In-text citations appear throughout the main body.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338560" y="6620256"/>
            <a:ext cx="640080" cy="219456"/>
          </a:xfrm>
          <a:prstGeom prst="rect">
            <a:avLst/>
          </a:prstGeom>
          <a:noFill/>
        </p:spPr>
        <p:txBody>
          <a:bodyPr wrap="square" lIns="25400" tIns="25400" rIns="25400" bIns="25400" anchor="ctr">
            <a:spAutoFit/>
          </a:bodyPr>
          <a:lstStyle/>
          <a:p>
            <a:pPr algn="r">
              <a:lnSpc>
                <a:spcPct val="100000"/>
              </a:lnSpc>
              <a:spcAft>
                <a:spcPts val="600"/>
              </a:spcAft>
            </a:pPr>
            <a:r>
              <a:rPr sz="900" b="1" i="0">
                <a:solidFill>
                  <a:srgbClr val="0B5550"/>
                </a:solidFill>
                <a:latin typeface="Calibri"/>
              </a:rPr>
              <a:t>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5_hand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286000" y="1645920"/>
            <a:ext cx="7589520" cy="3566160"/>
          </a:xfrm>
          <a:prstGeom prst="rect">
            <a:avLst/>
          </a:prstGeom>
          <a:solidFill>
            <a:srgbClr val="12333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2286000" y="1645920"/>
            <a:ext cx="182880" cy="3566160"/>
          </a:xfrm>
          <a:prstGeom prst="rect">
            <a:avLst/>
          </a:prstGeom>
          <a:solidFill>
            <a:srgbClr val="C88A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2834640" y="2011680"/>
            <a:ext cx="6675120" cy="728405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sz="4400" b="1" i="0" dirty="0">
                <a:solidFill>
                  <a:srgbClr val="FFFFFF"/>
                </a:solidFill>
                <a:latin typeface="Arial" pitchFamily="34" charset="0"/>
                <a:cs typeface="Arial" pitchFamily="34" charset="0"/>
              </a:rPr>
              <a:t>Thank You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34640" y="3017520"/>
            <a:ext cx="6675120" cy="328295"/>
          </a:xfrm>
          <a:prstGeom prst="rect">
            <a:avLst/>
          </a:prstGeom>
          <a:noFill/>
        </p:spPr>
        <p:txBody>
          <a:bodyPr wrap="square" lIns="25400" tIns="25400" rIns="25400" bIns="25400" anchor="t">
            <a:spAutoFit/>
          </a:bodyPr>
          <a:lstStyle/>
          <a:p>
            <a:pPr algn="ctr">
              <a:lnSpc>
                <a:spcPct val="100000"/>
              </a:lnSpc>
              <a:spcAft>
                <a:spcPts val="600"/>
              </a:spcAft>
            </a:pPr>
            <a:r>
              <a:rPr lang="en-GB" sz="1800" b="0" i="0" dirty="0" smtClean="0">
                <a:solidFill>
                  <a:srgbClr val="CFE6E2"/>
                </a:solidFill>
                <a:latin typeface="Arial" pitchFamily="34" charset="0"/>
                <a:cs typeface="Arial" pitchFamily="34" charset="0"/>
              </a:rPr>
              <a:t>Any Questions?</a:t>
            </a:r>
            <a:endParaRPr sz="1800" b="0" i="0" dirty="0">
              <a:solidFill>
                <a:srgbClr val="CFE6E2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2614</Words>
  <Application>Microsoft Office PowerPoint</Application>
  <PresentationFormat>Custom</PresentationFormat>
  <Paragraphs>284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abid chaudry</dc:creator>
  <dc:description>generated using python-pptx</dc:description>
  <cp:lastModifiedBy>abid chaudry</cp:lastModifiedBy>
  <cp:revision>20</cp:revision>
  <dcterms:created xsi:type="dcterms:W3CDTF">2013-01-27T09:14:16Z</dcterms:created>
  <dcterms:modified xsi:type="dcterms:W3CDTF">2026-10-17T19:46:53Z</dcterms:modified>
</cp:coreProperties>
</file>