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56" r:id="rId2"/>
    <p:sldId id="258" r:id="rId3"/>
    <p:sldId id="257" r:id="rId4"/>
    <p:sldId id="265" r:id="rId5"/>
    <p:sldId id="259" r:id="rId6"/>
    <p:sldId id="260" r:id="rId7"/>
    <p:sldId id="261" r:id="rId8"/>
    <p:sldId id="266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21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739545C-FBDF-4F86-91A0-FBBAA9B30DA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A1B9494-A849-4602-8DCB-3C3FA3DB6956}">
      <dgm:prSet/>
      <dgm:spPr/>
      <dgm:t>
        <a:bodyPr/>
        <a:lstStyle/>
        <a:p>
          <a:pPr rtl="0"/>
          <a:r>
            <a:rPr lang="cy-GB"/>
            <a:t>The UNCRC is an international agreement that protects the human rights of children under the age of 18. It was ratified by the UN General Assembly in 1989 </a:t>
          </a:r>
          <a:endParaRPr lang="en-GB"/>
        </a:p>
      </dgm:t>
    </dgm:pt>
    <dgm:pt modelId="{876B966B-F872-42AB-A2F0-21C70CDD5517}" type="parTrans" cxnId="{D14E89D0-ED10-476D-8DA8-06B46F2CCF76}">
      <dgm:prSet/>
      <dgm:spPr/>
      <dgm:t>
        <a:bodyPr/>
        <a:lstStyle/>
        <a:p>
          <a:endParaRPr lang="en-US"/>
        </a:p>
      </dgm:t>
    </dgm:pt>
    <dgm:pt modelId="{0B07BDF9-B09D-498C-8D01-0C1B01D6CA28}" type="sibTrans" cxnId="{D14E89D0-ED10-476D-8DA8-06B46F2CCF76}">
      <dgm:prSet/>
      <dgm:spPr/>
      <dgm:t>
        <a:bodyPr/>
        <a:lstStyle/>
        <a:p>
          <a:endParaRPr lang="en-US"/>
        </a:p>
      </dgm:t>
    </dgm:pt>
    <dgm:pt modelId="{7A48B37D-6D26-45D1-B24D-4D626F605B96}" type="pres">
      <dgm:prSet presAssocID="{C739545C-FBDF-4F86-91A0-FBBAA9B30DA7}" presName="linear" presStyleCnt="0">
        <dgm:presLayoutVars>
          <dgm:animLvl val="lvl"/>
          <dgm:resizeHandles val="exact"/>
        </dgm:presLayoutVars>
      </dgm:prSet>
      <dgm:spPr/>
    </dgm:pt>
    <dgm:pt modelId="{D5CCB983-E945-42C9-B751-02145E35D823}" type="pres">
      <dgm:prSet presAssocID="{7A1B9494-A849-4602-8DCB-3C3FA3DB6956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549D1450-CA18-4E95-A7A5-B23E1C7C11F3}" type="presOf" srcId="{7A1B9494-A849-4602-8DCB-3C3FA3DB6956}" destId="{D5CCB983-E945-42C9-B751-02145E35D823}" srcOrd="0" destOrd="0" presId="urn:microsoft.com/office/officeart/2005/8/layout/vList2"/>
    <dgm:cxn modelId="{27B01289-DADB-4C29-80A5-04C313AB488C}" type="presOf" srcId="{C739545C-FBDF-4F86-91A0-FBBAA9B30DA7}" destId="{7A48B37D-6D26-45D1-B24D-4D626F605B96}" srcOrd="0" destOrd="0" presId="urn:microsoft.com/office/officeart/2005/8/layout/vList2"/>
    <dgm:cxn modelId="{D14E89D0-ED10-476D-8DA8-06B46F2CCF76}" srcId="{C739545C-FBDF-4F86-91A0-FBBAA9B30DA7}" destId="{7A1B9494-A849-4602-8DCB-3C3FA3DB6956}" srcOrd="0" destOrd="0" parTransId="{876B966B-F872-42AB-A2F0-21C70CDD5517}" sibTransId="{0B07BDF9-B09D-498C-8D01-0C1B01D6CA28}"/>
    <dgm:cxn modelId="{62CAED53-CF5F-4B00-8BCC-4E65D2A22C6A}" type="presParOf" srcId="{7A48B37D-6D26-45D1-B24D-4D626F605B96}" destId="{D5CCB983-E945-42C9-B751-02145E35D823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E7CAC33-3EC3-4F71-8F4B-646F54E975A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B7A294D-FCB4-4D2E-A75C-E4336FF0581B}">
      <dgm:prSet/>
      <dgm:spPr/>
      <dgm:t>
        <a:bodyPr/>
        <a:lstStyle/>
        <a:p>
          <a:pPr algn="ctr" rtl="0"/>
          <a:r>
            <a:rPr lang="en-GB" dirty="0"/>
            <a:t>UNCRC QUIZ</a:t>
          </a:r>
        </a:p>
        <a:p>
          <a:pPr algn="ctr" rtl="0"/>
          <a:r>
            <a:rPr lang="en-GB" dirty="0"/>
            <a:t>Go to the link on the next page </a:t>
          </a:r>
        </a:p>
      </dgm:t>
    </dgm:pt>
    <dgm:pt modelId="{E79D230E-B6E0-459C-9EC1-BDB45748481C}" type="parTrans" cxnId="{F39727A3-8B78-48D5-A12E-CCE61027B455}">
      <dgm:prSet/>
      <dgm:spPr/>
      <dgm:t>
        <a:bodyPr/>
        <a:lstStyle/>
        <a:p>
          <a:endParaRPr lang="en-US"/>
        </a:p>
      </dgm:t>
    </dgm:pt>
    <dgm:pt modelId="{2EE00278-793C-40B8-BA7E-D3C44B3CF964}" type="sibTrans" cxnId="{F39727A3-8B78-48D5-A12E-CCE61027B455}">
      <dgm:prSet/>
      <dgm:spPr/>
      <dgm:t>
        <a:bodyPr/>
        <a:lstStyle/>
        <a:p>
          <a:endParaRPr lang="en-US"/>
        </a:p>
      </dgm:t>
    </dgm:pt>
    <dgm:pt modelId="{F26727EE-D876-4715-9949-BDF34AE534F7}" type="pres">
      <dgm:prSet presAssocID="{FE7CAC33-3EC3-4F71-8F4B-646F54E975A2}" presName="linear" presStyleCnt="0">
        <dgm:presLayoutVars>
          <dgm:animLvl val="lvl"/>
          <dgm:resizeHandles val="exact"/>
        </dgm:presLayoutVars>
      </dgm:prSet>
      <dgm:spPr/>
    </dgm:pt>
    <dgm:pt modelId="{686F1056-A3E2-48E1-B5BF-F803206E9823}" type="pres">
      <dgm:prSet presAssocID="{1B7A294D-FCB4-4D2E-A75C-E4336FF0581B}" presName="parentText" presStyleLbl="node1" presStyleIdx="0" presStyleCnt="1" custLinFactNeighborX="-303" custLinFactNeighborY="-2132">
        <dgm:presLayoutVars>
          <dgm:chMax val="0"/>
          <dgm:bulletEnabled val="1"/>
        </dgm:presLayoutVars>
      </dgm:prSet>
      <dgm:spPr/>
    </dgm:pt>
  </dgm:ptLst>
  <dgm:cxnLst>
    <dgm:cxn modelId="{970CCF22-3157-4EDF-82B6-60DF6EF1792B}" type="presOf" srcId="{FE7CAC33-3EC3-4F71-8F4B-646F54E975A2}" destId="{F26727EE-D876-4715-9949-BDF34AE534F7}" srcOrd="0" destOrd="0" presId="urn:microsoft.com/office/officeart/2005/8/layout/vList2"/>
    <dgm:cxn modelId="{F39727A3-8B78-48D5-A12E-CCE61027B455}" srcId="{FE7CAC33-3EC3-4F71-8F4B-646F54E975A2}" destId="{1B7A294D-FCB4-4D2E-A75C-E4336FF0581B}" srcOrd="0" destOrd="0" parTransId="{E79D230E-B6E0-459C-9EC1-BDB45748481C}" sibTransId="{2EE00278-793C-40B8-BA7E-D3C44B3CF964}"/>
    <dgm:cxn modelId="{AFBAAFD4-E0B0-4023-B87A-D828E6D9AA77}" type="presOf" srcId="{1B7A294D-FCB4-4D2E-A75C-E4336FF0581B}" destId="{686F1056-A3E2-48E1-B5BF-F803206E9823}" srcOrd="0" destOrd="0" presId="urn:microsoft.com/office/officeart/2005/8/layout/vList2"/>
    <dgm:cxn modelId="{73E2D12D-433C-4620-9B8E-5E44B8008795}" type="presParOf" srcId="{F26727EE-D876-4715-9949-BDF34AE534F7}" destId="{686F1056-A3E2-48E1-B5BF-F803206E9823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B69B8F8-6863-4E56-B976-2DB6D9501CB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9034C95-AA9C-4940-AA25-21E45CBD2C94}">
      <dgm:prSet/>
      <dgm:spPr/>
      <dgm:t>
        <a:bodyPr/>
        <a:lstStyle/>
        <a:p>
          <a:pPr rtl="0"/>
          <a:r>
            <a:rPr lang="en-GB" dirty="0"/>
            <a:t>Why are Rights important for Professionals? Reflect on this in light of your youth work practice. </a:t>
          </a:r>
        </a:p>
        <a:p>
          <a:pPr rtl="0"/>
          <a:r>
            <a:rPr lang="en-GB" dirty="0"/>
            <a:t>ENGAGE ON the forum set up under this lecture.  </a:t>
          </a:r>
        </a:p>
      </dgm:t>
    </dgm:pt>
    <dgm:pt modelId="{C9FB4342-D767-464E-8615-5E7700D122EB}" type="parTrans" cxnId="{1B67F9BD-01DD-401E-8875-C9A19F0886E0}">
      <dgm:prSet/>
      <dgm:spPr/>
      <dgm:t>
        <a:bodyPr/>
        <a:lstStyle/>
        <a:p>
          <a:endParaRPr lang="en-US"/>
        </a:p>
      </dgm:t>
    </dgm:pt>
    <dgm:pt modelId="{0FED8104-D657-431D-A4BD-1E2F11B4CC4F}" type="sibTrans" cxnId="{1B67F9BD-01DD-401E-8875-C9A19F0886E0}">
      <dgm:prSet/>
      <dgm:spPr/>
      <dgm:t>
        <a:bodyPr/>
        <a:lstStyle/>
        <a:p>
          <a:endParaRPr lang="en-US"/>
        </a:p>
      </dgm:t>
    </dgm:pt>
    <dgm:pt modelId="{966EE9E8-46E2-4E6C-B9E5-7F1076276848}">
      <dgm:prSet/>
      <dgm:spPr/>
      <dgm:t>
        <a:bodyPr/>
        <a:lstStyle/>
        <a:p>
          <a:pPr rtl="0"/>
          <a:r>
            <a:rPr lang="en-GB" dirty="0"/>
            <a:t>See Children’s Commissioner for Wales Power-Point: Lecture 1b and 2;  and watch the videos available to further your understanding of Childrens Rights </a:t>
          </a:r>
        </a:p>
      </dgm:t>
    </dgm:pt>
    <dgm:pt modelId="{51EF611A-7B77-411E-8B17-A95DBCA3DAB6}" type="parTrans" cxnId="{8BB719AF-B916-4EB3-ADD5-1809ABD6854D}">
      <dgm:prSet/>
      <dgm:spPr/>
      <dgm:t>
        <a:bodyPr/>
        <a:lstStyle/>
        <a:p>
          <a:endParaRPr lang="en-US"/>
        </a:p>
      </dgm:t>
    </dgm:pt>
    <dgm:pt modelId="{2D361716-54D9-44C3-8168-808DD3B2CF9B}" type="sibTrans" cxnId="{8BB719AF-B916-4EB3-ADD5-1809ABD6854D}">
      <dgm:prSet/>
      <dgm:spPr/>
      <dgm:t>
        <a:bodyPr/>
        <a:lstStyle/>
        <a:p>
          <a:endParaRPr lang="en-US"/>
        </a:p>
      </dgm:t>
    </dgm:pt>
    <dgm:pt modelId="{103A38BE-EDB5-463E-A29D-57CAA4DD7475}" type="pres">
      <dgm:prSet presAssocID="{DB69B8F8-6863-4E56-B976-2DB6D9501CBF}" presName="linear" presStyleCnt="0">
        <dgm:presLayoutVars>
          <dgm:animLvl val="lvl"/>
          <dgm:resizeHandles val="exact"/>
        </dgm:presLayoutVars>
      </dgm:prSet>
      <dgm:spPr/>
    </dgm:pt>
    <dgm:pt modelId="{54E38B1B-744C-485F-ADF3-F5D3249E2786}" type="pres">
      <dgm:prSet presAssocID="{C9034C95-AA9C-4940-AA25-21E45CBD2C94}" presName="parentText" presStyleLbl="node1" presStyleIdx="0" presStyleCnt="2" custLinFactNeighborX="0" custLinFactNeighborY="45277">
        <dgm:presLayoutVars>
          <dgm:chMax val="0"/>
          <dgm:bulletEnabled val="1"/>
        </dgm:presLayoutVars>
      </dgm:prSet>
      <dgm:spPr/>
    </dgm:pt>
    <dgm:pt modelId="{4A3533E6-83BA-41E8-A0F8-60C0D2AEA25A}" type="pres">
      <dgm:prSet presAssocID="{0FED8104-D657-431D-A4BD-1E2F11B4CC4F}" presName="spacer" presStyleCnt="0"/>
      <dgm:spPr/>
    </dgm:pt>
    <dgm:pt modelId="{BFA74311-4498-47E6-AA71-C125A20809CB}" type="pres">
      <dgm:prSet presAssocID="{966EE9E8-46E2-4E6C-B9E5-7F1076276848}" presName="parentText" presStyleLbl="node1" presStyleIdx="1" presStyleCnt="2" custLinFactNeighborX="-303" custLinFactNeighborY="-5660">
        <dgm:presLayoutVars>
          <dgm:chMax val="0"/>
          <dgm:bulletEnabled val="1"/>
        </dgm:presLayoutVars>
      </dgm:prSet>
      <dgm:spPr/>
    </dgm:pt>
  </dgm:ptLst>
  <dgm:cxnLst>
    <dgm:cxn modelId="{2D5A8CAD-0748-49E0-A823-4926CE652614}" type="presOf" srcId="{C9034C95-AA9C-4940-AA25-21E45CBD2C94}" destId="{54E38B1B-744C-485F-ADF3-F5D3249E2786}" srcOrd="0" destOrd="0" presId="urn:microsoft.com/office/officeart/2005/8/layout/vList2"/>
    <dgm:cxn modelId="{8BB719AF-B916-4EB3-ADD5-1809ABD6854D}" srcId="{DB69B8F8-6863-4E56-B976-2DB6D9501CBF}" destId="{966EE9E8-46E2-4E6C-B9E5-7F1076276848}" srcOrd="1" destOrd="0" parTransId="{51EF611A-7B77-411E-8B17-A95DBCA3DAB6}" sibTransId="{2D361716-54D9-44C3-8168-808DD3B2CF9B}"/>
    <dgm:cxn modelId="{E8C73EB9-EB72-4AAF-84E8-5E75FDE34F13}" type="presOf" srcId="{966EE9E8-46E2-4E6C-B9E5-7F1076276848}" destId="{BFA74311-4498-47E6-AA71-C125A20809CB}" srcOrd="0" destOrd="0" presId="urn:microsoft.com/office/officeart/2005/8/layout/vList2"/>
    <dgm:cxn modelId="{1B67F9BD-01DD-401E-8875-C9A19F0886E0}" srcId="{DB69B8F8-6863-4E56-B976-2DB6D9501CBF}" destId="{C9034C95-AA9C-4940-AA25-21E45CBD2C94}" srcOrd="0" destOrd="0" parTransId="{C9FB4342-D767-464E-8615-5E7700D122EB}" sibTransId="{0FED8104-D657-431D-A4BD-1E2F11B4CC4F}"/>
    <dgm:cxn modelId="{B356F1DA-04E8-4765-B4C2-9AB250B0AFF5}" type="presOf" srcId="{DB69B8F8-6863-4E56-B976-2DB6D9501CBF}" destId="{103A38BE-EDB5-463E-A29D-57CAA4DD7475}" srcOrd="0" destOrd="0" presId="urn:microsoft.com/office/officeart/2005/8/layout/vList2"/>
    <dgm:cxn modelId="{7426DA04-BA3B-4272-8239-28CABA0DB610}" type="presParOf" srcId="{103A38BE-EDB5-463E-A29D-57CAA4DD7475}" destId="{54E38B1B-744C-485F-ADF3-F5D3249E2786}" srcOrd="0" destOrd="0" presId="urn:microsoft.com/office/officeart/2005/8/layout/vList2"/>
    <dgm:cxn modelId="{5EBBF2F4-10C6-4AF2-A363-4F8D85C956C6}" type="presParOf" srcId="{103A38BE-EDB5-463E-A29D-57CAA4DD7475}" destId="{4A3533E6-83BA-41E8-A0F8-60C0D2AEA25A}" srcOrd="1" destOrd="0" presId="urn:microsoft.com/office/officeart/2005/8/layout/vList2"/>
    <dgm:cxn modelId="{1865B43D-BD7A-464B-BAF5-EF91951E0DB9}" type="presParOf" srcId="{103A38BE-EDB5-463E-A29D-57CAA4DD7475}" destId="{BFA74311-4498-47E6-AA71-C125A20809CB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CCB983-E945-42C9-B751-02145E35D823}">
      <dsp:nvSpPr>
        <dsp:cNvPr id="0" name=""/>
        <dsp:cNvSpPr/>
      </dsp:nvSpPr>
      <dsp:spPr>
        <a:xfrm>
          <a:off x="0" y="139680"/>
          <a:ext cx="4937760" cy="3744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200" kern="1200"/>
            <a:t>The UNCRC is an international agreement that protects the human rights of children under the age of 18. It was ratified by the UN General Assembly in 1989 </a:t>
          </a:r>
          <a:endParaRPr lang="en-GB" sz="3200" kern="1200"/>
        </a:p>
      </dsp:txBody>
      <dsp:txXfrm>
        <a:off x="182767" y="322447"/>
        <a:ext cx="4572226" cy="33784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6F1056-A3E2-48E1-B5BF-F803206E9823}">
      <dsp:nvSpPr>
        <dsp:cNvPr id="0" name=""/>
        <dsp:cNvSpPr/>
      </dsp:nvSpPr>
      <dsp:spPr>
        <a:xfrm>
          <a:off x="0" y="0"/>
          <a:ext cx="10058399" cy="39686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3840" tIns="243840" rIns="243840" bIns="243840" numCol="1" spcCol="1270" anchor="ctr" anchorCtr="0">
          <a:noAutofit/>
        </a:bodyPr>
        <a:lstStyle/>
        <a:p>
          <a:pPr marL="0" lvl="0" indent="0" algn="ctr" defTabSz="2844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400" kern="1200" dirty="0"/>
            <a:t>UNCRC QUIZ</a:t>
          </a:r>
        </a:p>
        <a:p>
          <a:pPr marL="0" lvl="0" indent="0" algn="ctr" defTabSz="2844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400" kern="1200" dirty="0"/>
            <a:t>Go to the link on the next page </a:t>
          </a:r>
        </a:p>
      </dsp:txBody>
      <dsp:txXfrm>
        <a:off x="193733" y="193733"/>
        <a:ext cx="9670933" cy="358117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E38B1B-744C-485F-ADF3-F5D3249E2786}">
      <dsp:nvSpPr>
        <dsp:cNvPr id="0" name=""/>
        <dsp:cNvSpPr/>
      </dsp:nvSpPr>
      <dsp:spPr>
        <a:xfrm>
          <a:off x="0" y="85153"/>
          <a:ext cx="10058399" cy="19223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Why are Rights important for Professionals? Reflect on this in light of your youth work practice. </a:t>
          </a:r>
        </a:p>
        <a:p>
          <a:pPr marL="0" lvl="0" indent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ENGAGE ON the forum set up under this lecture.  </a:t>
          </a:r>
        </a:p>
      </dsp:txBody>
      <dsp:txXfrm>
        <a:off x="93839" y="178992"/>
        <a:ext cx="9870721" cy="1734632"/>
      </dsp:txXfrm>
    </dsp:sp>
    <dsp:sp modelId="{BFA74311-4498-47E6-AA71-C125A20809CB}">
      <dsp:nvSpPr>
        <dsp:cNvPr id="0" name=""/>
        <dsp:cNvSpPr/>
      </dsp:nvSpPr>
      <dsp:spPr>
        <a:xfrm>
          <a:off x="0" y="2051266"/>
          <a:ext cx="10058399" cy="19223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See Children’s Commissioner for Wales Power-Point: Lecture 1b and 2;  and watch the videos available to further your understanding of Childrens Rights </a:t>
          </a:r>
        </a:p>
      </dsp:txBody>
      <dsp:txXfrm>
        <a:off x="93839" y="2145105"/>
        <a:ext cx="9870721" cy="17346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8A0654-4963-4163-A97F-CA330B2A560F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9F4CD2-ACAD-4518-A23D-4CFB0EE35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54829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Shape 158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59" name="Shape 159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2000"/>
            </a:pPr>
            <a:r>
              <a:rPr dirty="0"/>
              <a:t>This quiz will help introduce the UNCRC and the Children’s Commissioner for Wales to participants.</a:t>
            </a:r>
          </a:p>
          <a:p>
            <a:pPr>
              <a:defRPr sz="2000"/>
            </a:pPr>
            <a:endParaRPr dirty="0"/>
          </a:p>
          <a:p>
            <a:pPr>
              <a:defRPr sz="2000"/>
            </a:pPr>
            <a:r>
              <a:rPr dirty="0"/>
              <a:t>To take part in this interactive version, click the image to follow the link. All participants must have access to a mobile device with an internet connection to take part.</a:t>
            </a:r>
            <a:endParaRPr lang="en-GB" dirty="0"/>
          </a:p>
          <a:p>
            <a:pPr>
              <a:defRPr sz="2000"/>
            </a:pPr>
            <a:endParaRPr lang="cy-GB" dirty="0"/>
          </a:p>
          <a:p>
            <a:pPr marL="0" marR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000"/>
            </a:pPr>
            <a:r>
              <a:rPr lang="en-US" dirty="0"/>
              <a:t>If that isn’t possible, we have uploaded</a:t>
            </a:r>
            <a:r>
              <a:rPr lang="en-US" baseline="0" dirty="0"/>
              <a:t> </a:t>
            </a:r>
            <a:r>
              <a:rPr lang="en-US" dirty="0"/>
              <a:t>the questions</a:t>
            </a:r>
            <a:r>
              <a:rPr lang="en-US" baseline="0" dirty="0"/>
              <a:t> so you can do the quiz using a pen and paper – </a:t>
            </a:r>
          </a:p>
          <a:p>
            <a:pPr marL="0" marR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000"/>
            </a:pPr>
            <a:endParaRPr lang="en-US" baseline="0" dirty="0"/>
          </a:p>
          <a:p>
            <a:pPr marL="0" marR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000"/>
            </a:pPr>
            <a:r>
              <a:rPr lang="en-US" baseline="0" dirty="0"/>
              <a:t>https://www.childcomwales.org.uk/wp-content/uploads/2018/06/UNCRC-Quiz-English.pdf</a:t>
            </a:r>
          </a:p>
          <a:p>
            <a:pPr marL="0" marR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000"/>
            </a:pPr>
            <a:endParaRPr lang="en-US" dirty="0"/>
          </a:p>
          <a:p>
            <a:pPr marL="0" marR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000"/>
            </a:pPr>
            <a:r>
              <a:rPr lang="en-US" dirty="0"/>
              <a:t>-----------------------------------------------------------------------------------------</a:t>
            </a:r>
          </a:p>
          <a:p>
            <a:pPr>
              <a:defRPr sz="2000"/>
            </a:pPr>
            <a:endParaRPr lang="cy-GB" dirty="0"/>
          </a:p>
          <a:p>
            <a:pPr>
              <a:defRPr sz="2000"/>
            </a:pPr>
            <a:r>
              <a:rPr lang="cy-GB" dirty="0"/>
              <a:t>Bydd</a:t>
            </a:r>
            <a:r>
              <a:rPr lang="cy-GB" baseline="0" dirty="0"/>
              <a:t> y cwis yma’n helpu i gyflwyno CCUHP a Chomisiynydd Plant Cymru i’r cyfranogwyr. </a:t>
            </a:r>
          </a:p>
          <a:p>
            <a:pPr>
              <a:defRPr sz="2000"/>
            </a:pPr>
            <a:endParaRPr lang="cy-GB" baseline="0" dirty="0"/>
          </a:p>
          <a:p>
            <a:pPr>
              <a:defRPr sz="2000"/>
            </a:pPr>
            <a:r>
              <a:rPr lang="cy-GB" baseline="0" dirty="0"/>
              <a:t>I gymryd rhan yn y fersiwn ryngweithiol yma, cliciwch ar y ddelwedd i ddilyn y ddolen. Rhaid bod gan bob cyfranogwr fynediad at ddyfais symudol sydd â chysylltiad â’r rhyngrwyd i gymryd rhan. </a:t>
            </a:r>
            <a:endParaRPr dirty="0"/>
          </a:p>
          <a:p>
            <a:pPr>
              <a:defRPr sz="2000"/>
            </a:pPr>
            <a:endParaRPr dirty="0"/>
          </a:p>
          <a:p>
            <a:pPr>
              <a:defRPr sz="2000"/>
            </a:pPr>
            <a:r>
              <a:rPr lang="cy-GB" dirty="0"/>
              <a:t>Os</a:t>
            </a:r>
            <a:r>
              <a:rPr lang="cy-GB" baseline="0" dirty="0"/>
              <a:t> nad yw hynny’n bosib, rydyn ni wedi cynnwys y cwestiynau yma fel gallwch wneud y cwis ar bapur – </a:t>
            </a:r>
          </a:p>
          <a:p>
            <a:pPr>
              <a:defRPr sz="2000"/>
            </a:pPr>
            <a:endParaRPr lang="cy-GB" baseline="0" dirty="0"/>
          </a:p>
          <a:p>
            <a:pPr>
              <a:defRPr sz="2000"/>
            </a:pPr>
            <a:r>
              <a:rPr lang="en-GB" dirty="0"/>
              <a:t>https://www.childcomwales.org.uk/wp-content/uploads/2018/06/Cwis-Confensiwn-y-Cenhedloedd-Unedig-ar-Hawliau-cwis-kahoot-cymraeg.pdf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534774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BF127-9EC9-40F7-841C-CF866C558A21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566CE-9E7E-4F9E-88B9-89A43C9FEBF1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91362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BF127-9EC9-40F7-841C-CF866C558A21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566CE-9E7E-4F9E-88B9-89A43C9FEB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52795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BF127-9EC9-40F7-841C-CF866C558A21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566CE-9E7E-4F9E-88B9-89A43C9FEBF1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92509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BF127-9EC9-40F7-841C-CF866C558A21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566CE-9E7E-4F9E-88B9-89A43C9FEB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25364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BF127-9EC9-40F7-841C-CF866C558A21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566CE-9E7E-4F9E-88B9-89A43C9FEB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851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BF127-9EC9-40F7-841C-CF866C558A21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566CE-9E7E-4F9E-88B9-89A43C9FEB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324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BF127-9EC9-40F7-841C-CF866C558A21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566CE-9E7E-4F9E-88B9-89A43C9FEB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6321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4BBBF127-9EC9-40F7-841C-CF866C558A21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10566CE-9E7E-4F9E-88B9-89A43C9FEB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6913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BF127-9EC9-40F7-841C-CF866C558A21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566CE-9E7E-4F9E-88B9-89A43C9FEB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554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BF127-9EC9-40F7-841C-CF866C558A21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566CE-9E7E-4F9E-88B9-89A43C9FEB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0949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BF127-9EC9-40F7-841C-CF866C558A21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566CE-9E7E-4F9E-88B9-89A43C9FEB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72348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266932" y="1331366"/>
            <a:ext cx="5590193" cy="4845598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grpSp>
        <p:nvGrpSpPr>
          <p:cNvPr id="45" name="Group 8"/>
          <p:cNvGrpSpPr/>
          <p:nvPr/>
        </p:nvGrpSpPr>
        <p:grpSpPr>
          <a:xfrm>
            <a:off x="266929" y="0"/>
            <a:ext cx="11925072" cy="1331368"/>
            <a:chOff x="0" y="0"/>
            <a:chExt cx="8943802" cy="1331366"/>
          </a:xfrm>
        </p:grpSpPr>
        <p:pic>
          <p:nvPicPr>
            <p:cNvPr id="43" name="Picture 9" descr="Picture 9"/>
            <p:cNvPicPr>
              <a:picLocks noChangeAspect="1"/>
            </p:cNvPicPr>
            <p:nvPr/>
          </p:nvPicPr>
          <p:blipFill>
            <a:blip r:embed="rId2"/>
            <a:srcRect r="15548" b="38631"/>
            <a:stretch>
              <a:fillRect/>
            </a:stretch>
          </p:blipFill>
          <p:spPr>
            <a:xfrm>
              <a:off x="-1" y="226837"/>
              <a:ext cx="5827137" cy="687563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44" name="Picture 10" descr="Picture 10"/>
            <p:cNvPicPr>
              <a:picLocks noChangeAspect="1"/>
            </p:cNvPicPr>
            <p:nvPr/>
          </p:nvPicPr>
          <p:blipFill>
            <a:blip r:embed="rId3"/>
            <a:srcRect l="16392" t="9297" r="17879" b="13347"/>
            <a:stretch>
              <a:fillRect/>
            </a:stretch>
          </p:blipFill>
          <p:spPr>
            <a:xfrm>
              <a:off x="7343602" y="0"/>
              <a:ext cx="1600201" cy="1331368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sp>
        <p:nvSpPr>
          <p:cNvPr id="4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40156100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4BBBF127-9EC9-40F7-841C-CF866C558A21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D10566CE-9E7E-4F9E-88B9-89A43C9FEBF1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90963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4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3.png"/><Relationship Id="rId4" Type="http://schemas.openxmlformats.org/officeDocument/2006/relationships/image" Target="../media/image4.jpg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2.xml"/><Relationship Id="rId7" Type="http://schemas.openxmlformats.org/officeDocument/2006/relationships/hyperlink" Target="https://play.kahoot.it/#/k/ce1d18f2-f159-4e40-a7f2-e5778e2e1291" TargetMode="Externa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5.png"/><Relationship Id="rId5" Type="http://schemas.openxmlformats.org/officeDocument/2006/relationships/hyperlink" Target="https://play.kahoot.it/#/k/287540aa-7d5e-4884-be63-6088c36396f3" TargetMode="External"/><Relationship Id="rId4" Type="http://schemas.openxmlformats.org/officeDocument/2006/relationships/notesSlide" Target="../notesSlides/notesSlide1.xml"/><Relationship Id="rId9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microsoft.com/office/2007/relationships/media" Target="../media/media5.m4a"/><Relationship Id="rId7" Type="http://schemas.openxmlformats.org/officeDocument/2006/relationships/image" Target="../media/image7.jpeg"/><Relationship Id="rId2" Type="http://schemas.openxmlformats.org/officeDocument/2006/relationships/video" Target="https://www.youtube.com/embed/55HREG0HF90?feature=oembed" TargetMode="External"/><Relationship Id="rId1" Type="http://schemas.openxmlformats.org/officeDocument/2006/relationships/tags" Target="../tags/tag1.xml"/><Relationship Id="rId6" Type="http://schemas.openxmlformats.org/officeDocument/2006/relationships/hyperlink" Target="https://www.uwtsd.ac.uk/uncrc/resources/" TargetMode="External"/><Relationship Id="rId5" Type="http://schemas.openxmlformats.org/officeDocument/2006/relationships/slideLayout" Target="../slideLayouts/slideLayout4.xml"/><Relationship Id="rId4" Type="http://schemas.openxmlformats.org/officeDocument/2006/relationships/audio" Target="../media/media5.m4a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microsoft.com/office/2007/relationships/media" Target="../media/media6.m4a"/><Relationship Id="rId7" Type="http://schemas.openxmlformats.org/officeDocument/2006/relationships/image" Target="../media/image8.jpeg"/><Relationship Id="rId2" Type="http://schemas.openxmlformats.org/officeDocument/2006/relationships/video" Target="https://www.youtube.com/embed/9-f07hzZvYw?feature=oembed" TargetMode="External"/><Relationship Id="rId1" Type="http://schemas.openxmlformats.org/officeDocument/2006/relationships/tags" Target="../tags/tag2.xml"/><Relationship Id="rId6" Type="http://schemas.openxmlformats.org/officeDocument/2006/relationships/hyperlink" Target="https://www.uwtsd.ac.uk/uncrc/resources/" TargetMode="External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6.m4a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r"/>
            <a:r>
              <a:rPr lang="en-GB" dirty="0"/>
              <a:t>United Nations Convention on the Rights of the Child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B92AD563-D829-4ED7-8B62-24FB0C77E32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87305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867"/>
    </mc:Choice>
    <mc:Fallback>
      <p:transition spd="slow" advTm="418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8756" y="2199929"/>
            <a:ext cx="5218832" cy="3131299"/>
          </a:xfrm>
        </p:spPr>
      </p:pic>
      <p:graphicFrame>
        <p:nvGraphicFramePr>
          <p:cNvPr id="9" name="Content Placeholder 8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492756132"/>
              </p:ext>
            </p:extLst>
          </p:nvPr>
        </p:nvGraphicFramePr>
        <p:xfrm>
          <a:off x="1097278" y="1845734"/>
          <a:ext cx="4937760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78DEC30F-6C32-4173-A4EF-A773E678A46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45580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283"/>
    </mc:Choice>
    <mc:Fallback>
      <p:transition spd="slow" advTm="222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much do you know About UNCRC?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6685707"/>
              </p:ext>
            </p:extLst>
          </p:nvPr>
        </p:nvGraphicFramePr>
        <p:xfrm>
          <a:off x="1097280" y="1845734"/>
          <a:ext cx="10058400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FCC83D74-9EF6-4DC3-93F9-FC143DBE8D4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28469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740"/>
    </mc:Choice>
    <mc:Fallback>
      <p:transition spd="slow" advTm="167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7" name="Screen Shot 2018-03-16 at 10.08.54.png" descr="Screen Shot 2018-03-16 at 10.08.54.png">
            <a:hlinkClick r:id="rId5"/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44837" y="1299638"/>
            <a:ext cx="6643854" cy="2458048"/>
          </a:xfrm>
          <a:prstGeom prst="rect">
            <a:avLst/>
          </a:prstGeom>
          <a:ln w="12700">
            <a:miter lim="400000"/>
          </a:ln>
        </p:spPr>
      </p:pic>
      <p:pic>
        <p:nvPicPr>
          <p:cNvPr id="3" name="Picture 2">
            <a:hlinkClick r:id="rId7"/>
            <a:extLst>
              <a:ext uri="{FF2B5EF4-FFF2-40B4-BE49-F238E27FC236}">
                <a16:creationId xmlns:a16="http://schemas.microsoft.com/office/drawing/2014/main" id="{8F031DE4-7682-BF42-A137-7F41269D79F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1115" y="4012141"/>
            <a:ext cx="7751298" cy="2316729"/>
          </a:xfrm>
          <a:prstGeom prst="rect">
            <a:avLst/>
          </a:prstGeom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EFB92102-DA2F-421A-B86C-F24C209869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spd="med" advTm="9032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What is the UNCRC ?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2360814" y="5081846"/>
            <a:ext cx="3674223" cy="787247"/>
          </a:xfrm>
        </p:spPr>
        <p:txBody>
          <a:bodyPr>
            <a:normAutofit fontScale="47500" lnSpcReduction="20000"/>
          </a:bodyPr>
          <a:lstStyle/>
          <a:p>
            <a:r>
              <a:rPr lang="en-GB" dirty="0">
                <a:hlinkClick r:id="rId6"/>
              </a:rPr>
              <a:t>Watch the video on </a:t>
            </a:r>
          </a:p>
          <a:p>
            <a:r>
              <a:rPr lang="en-GB" dirty="0">
                <a:hlinkClick r:id="rId6"/>
              </a:rPr>
              <a:t>1 Introduction to the UNCRC</a:t>
            </a:r>
          </a:p>
          <a:p>
            <a:r>
              <a:rPr lang="en-GB" dirty="0">
                <a:hlinkClick r:id="rId6"/>
              </a:rPr>
              <a:t>https://www.uwtsd.ac.uk/uncrc/resources/</a:t>
            </a:r>
            <a:endParaRPr lang="en-GB" dirty="0"/>
          </a:p>
        </p:txBody>
      </p:sp>
      <p:pic>
        <p:nvPicPr>
          <p:cNvPr id="3" name="Online Media 2" title="Introducing the UNCRC">
            <a:hlinkClick r:id="" action="ppaction://media"/>
            <a:extLst>
              <a:ext uri="{FF2B5EF4-FFF2-40B4-BE49-F238E27FC236}">
                <a16:creationId xmlns:a16="http://schemas.microsoft.com/office/drawing/2014/main" id="{4F58354C-6D63-47BE-8471-B5AC1D72CB64}"/>
              </a:ext>
            </a:extLst>
          </p:cNvPr>
          <p:cNvPicPr>
            <a:picLocks noGrp="1" noRot="1" noChangeAspect="1"/>
          </p:cNvPicPr>
          <p:nvPr>
            <p:ph sz="half" idx="2"/>
            <a:videoFile r:link="rId2"/>
          </p:nvPr>
        </p:nvPicPr>
        <p:blipFill>
          <a:blip r:embed="rId7"/>
          <a:stretch>
            <a:fillRect/>
          </a:stretch>
        </p:blipFill>
        <p:spPr>
          <a:xfrm>
            <a:off x="2443942" y="1524183"/>
            <a:ext cx="6600305" cy="3728855"/>
          </a:xfrm>
          <a:prstGeom prst="rect">
            <a:avLst/>
          </a:prstGeom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03C958E8-F0DF-4D14-889C-63F6B78441FF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8807897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108"/>
    </mc:Choice>
    <mc:Fallback>
      <p:transition spd="slow" advTm="181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 isNarration="1">
              <p:cMediaNode vol="80000" showWhenStopped="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16542" objId="3"/>
        <p14:pauseEvt time="18108" objId="3"/>
        <p14:stopEvt time="18108" objId="3"/>
      </p14:showEvtLst>
    </p:ext>
  </p:extLs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UNCRC and Participation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5120640"/>
            <a:ext cx="10058400" cy="748453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hlinkClick r:id="rId6"/>
              </a:rPr>
              <a:t>Watch the video on Participation </a:t>
            </a:r>
          </a:p>
          <a:p>
            <a:r>
              <a:rPr lang="en-GB" dirty="0">
                <a:hlinkClick r:id="rId6"/>
              </a:rPr>
              <a:t>https://www.uwtsd.ac.uk/uncrc/resources/</a:t>
            </a:r>
            <a:endParaRPr lang="en-GB" dirty="0"/>
          </a:p>
          <a:p>
            <a:endParaRPr lang="en-GB" dirty="0"/>
          </a:p>
        </p:txBody>
      </p:sp>
      <p:pic>
        <p:nvPicPr>
          <p:cNvPr id="4" name="Online Media 3" title="Article12">
            <a:hlinkClick r:id="" action="ppaction://media"/>
            <a:extLst>
              <a:ext uri="{FF2B5EF4-FFF2-40B4-BE49-F238E27FC236}">
                <a16:creationId xmlns:a16="http://schemas.microsoft.com/office/drawing/2014/main" id="{511A6B95-5DB7-4B95-94C0-F56B8A2F09F2}"/>
              </a:ext>
            </a:extLst>
          </p:cNvPr>
          <p:cNvPicPr>
            <a:picLocks noRot="1" noChangeAspect="1"/>
          </p:cNvPicPr>
          <p:nvPr>
            <a:videoFile r:link="rId2"/>
          </p:nvPr>
        </p:nvPicPr>
        <p:blipFill>
          <a:blip r:embed="rId7"/>
          <a:stretch>
            <a:fillRect/>
          </a:stretch>
        </p:blipFill>
        <p:spPr>
          <a:xfrm>
            <a:off x="3086792" y="1934482"/>
            <a:ext cx="5674823" cy="3206275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8D948D2C-DFBD-416E-A72B-C5C5CF40FEC7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5586137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058"/>
    </mc:Choice>
    <mc:Fallback>
      <p:transition spd="slow" advTm="440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 isNarration="1">
              <p:cMediaNode vol="80000" showWhenStopped="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43229" objId="4"/>
        <p14:pauseEvt time="44058" objId="4"/>
      </p14:showEvtLst>
    </p:ext>
  </p:extLs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Professional Practice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27400571"/>
              </p:ext>
            </p:extLst>
          </p:nvPr>
        </p:nvGraphicFramePr>
        <p:xfrm>
          <a:off x="1097280" y="1845734"/>
          <a:ext cx="10058400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947172C0-740D-421B-8223-ED12EA368E1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51521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4168"/>
    </mc:Choice>
    <mc:Fallback>
      <p:transition spd="slow" advTm="941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6AC08-81B5-4864-9EA5-68E2841204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Directed Study 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ED42C9-9E83-4E8F-8310-918A114EB5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Read the UNICEF : YOUNG PEOPLE’S ACTIVITY PACK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On the Forum under this lecture please outline :</a:t>
            </a:r>
          </a:p>
          <a:p>
            <a:pPr marL="457200" indent="-457200">
              <a:buAutoNum type="arabicPeriod"/>
            </a:pPr>
            <a:r>
              <a:rPr lang="en-GB" dirty="0"/>
              <a:t>Consider what we discussed about Youth Activism and ethics </a:t>
            </a:r>
          </a:p>
          <a:p>
            <a:pPr marL="457200" indent="-457200">
              <a:buAutoNum type="arabicPeriod"/>
            </a:pPr>
            <a:r>
              <a:rPr lang="en-GB" dirty="0"/>
              <a:t>How this activity pack may be useful  to you and your practice ? </a:t>
            </a:r>
          </a:p>
          <a:p>
            <a:pPr marL="457200" indent="-457200">
              <a:buAutoNum type="arabicPeriod"/>
            </a:pPr>
            <a:r>
              <a:rPr lang="en-GB" dirty="0"/>
              <a:t>Could help develop your work around Children's Rights and Activism if so in what ways ? 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2F7B0296-ED51-4692-B991-F3334F0AAD9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58351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8993"/>
    </mc:Choice>
    <mc:Fallback>
      <p:transition spd="slow" advTm="989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6.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3.2"/>
</p:tagLst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6B9F25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D26EA377-59BD-4C9C-9D94-EE8416EE4C7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141</TotalTime>
  <Words>400</Words>
  <Application>Microsoft Office PowerPoint</Application>
  <PresentationFormat>Widescreen</PresentationFormat>
  <Paragraphs>40</Paragraphs>
  <Slides>8</Slides>
  <Notes>1</Notes>
  <HiddenSlides>0</HiddenSlides>
  <MMClips>10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Calibri</vt:lpstr>
      <vt:lpstr>Calibri Light</vt:lpstr>
      <vt:lpstr>Retrospect</vt:lpstr>
      <vt:lpstr>United Nations Convention on the Rights of the Child </vt:lpstr>
      <vt:lpstr>PowerPoint Presentation</vt:lpstr>
      <vt:lpstr>How much do you know About UNCRC? </vt:lpstr>
      <vt:lpstr>PowerPoint Presentation</vt:lpstr>
      <vt:lpstr>What is the UNCRC ?</vt:lpstr>
      <vt:lpstr>UNCRC and Participation </vt:lpstr>
      <vt:lpstr>Professional Practice</vt:lpstr>
      <vt:lpstr>Directed Study Activity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United Nations Convention on the ights of the Child</dc:title>
  <dc:creator>Nicola Welton</dc:creator>
  <cp:lastModifiedBy>Nichola Welton</cp:lastModifiedBy>
  <cp:revision>7</cp:revision>
  <dcterms:created xsi:type="dcterms:W3CDTF">2021-02-01T13:36:59Z</dcterms:created>
  <dcterms:modified xsi:type="dcterms:W3CDTF">2022-03-16T11:16:02Z</dcterms:modified>
</cp:coreProperties>
</file>