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336" y="-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9" name="Date Placeholder 18"/>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11" name="Slide Number Placeholder 10"/>
          <p:cNvSpPr>
            <a:spLocks noGrp="1"/>
          </p:cNvSpPr>
          <p:nvPr>
            <p:ph type="sldNum" sz="quarter" idx="12"/>
          </p:nvPr>
        </p:nvSpPr>
        <p:spPr/>
        <p:txBody>
          <a:bodyPr/>
          <a:lstStyle>
            <a:extLst/>
          </a:lstStyle>
          <a:p>
            <a:fld id="{F140AE36-C2A9-4CFF-81D9-254DCEED455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502920" y="530352"/>
            <a:ext cx="8183880" cy="4187952"/>
          </a:xfrm>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140AE36-C2A9-4CFF-81D9-254DCEED455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140AE36-C2A9-4CFF-81D9-254DCEED455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140AE36-C2A9-4CFF-81D9-254DCEED455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140AE36-C2A9-4CFF-81D9-254DCEED455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140AE36-C2A9-4CFF-81D9-254DCEED455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140AE36-C2A9-4CFF-81D9-254DCEED455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140AE36-C2A9-4CFF-81D9-254DCEED455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140AE36-C2A9-4CFF-81D9-254DCEED455D}" type="slidenum">
              <a:rPr lang="en-GB" smtClean="0"/>
              <a:t>‹#›</a:t>
            </a:fld>
            <a:endParaRPr lang="en-GB"/>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smtClean="0"/>
              <a:t>Click icon to add picture</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02920" y="530352"/>
            <a:ext cx="8183880" cy="4187952"/>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140AE36-C2A9-4CFF-81D9-254DCEED455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33400" y="533402"/>
            <a:ext cx="5943600" cy="525780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E7CB4B5-6925-40E0-81BC-20B923C78BFC}" type="datetimeFigureOut">
              <a:rPr lang="en-GB" smtClean="0"/>
              <a:t>19/11/2025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140AE36-C2A9-4CFF-81D9-254DCEED455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en-US" smtClean="0"/>
              <a:t>Click to edit Master title style</a:t>
            </a:r>
            <a:endParaRPr kumimoji="0" lang="en-US"/>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7E7CB4B5-6925-40E0-81BC-20B923C78BFC}" type="datetimeFigureOut">
              <a:rPr lang="en-GB" smtClean="0"/>
              <a:t>19/11/2025</a:t>
            </a:fld>
            <a:endParaRPr lang="en-GB"/>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F140AE36-C2A9-4CFF-81D9-254DCEED455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Communication Barrier at Flight Food Ltd</a:t>
            </a:r>
            <a:endParaRPr lang="en-GB" dirty="0"/>
          </a:p>
        </p:txBody>
      </p:sp>
      <p:sp>
        <p:nvSpPr>
          <p:cNvPr id="3" name="Subtitle 2"/>
          <p:cNvSpPr>
            <a:spLocks noGrp="1"/>
          </p:cNvSpPr>
          <p:nvPr>
            <p:ph type="subTitle" idx="1"/>
          </p:nvPr>
        </p:nvSpPr>
        <p:spPr/>
        <p:txBody>
          <a:bodyPr/>
          <a:lstStyle/>
          <a:p>
            <a:r>
              <a:rPr lang="en-GB" dirty="0" smtClean="0"/>
              <a:t>Module: Effective teamwork and communication</a:t>
            </a:r>
          </a:p>
          <a:p>
            <a:r>
              <a:rPr lang="en-GB" dirty="0" smtClean="0"/>
              <a:t>Student name: Emma Louise  </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5536" y="4221088"/>
            <a:ext cx="3240360" cy="2214246"/>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8801" y="404665"/>
            <a:ext cx="2054967" cy="1317238"/>
          </a:xfrm>
          <a:prstGeom prst="rect">
            <a:avLst/>
          </a:prstGeom>
        </p:spPr>
      </p:pic>
    </p:spTree>
    <p:extLst>
      <p:ext uri="{BB962C8B-B14F-4D97-AF65-F5344CB8AC3E}">
        <p14:creationId xmlns:p14="http://schemas.microsoft.com/office/powerpoint/2010/main" val="4105778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Overview:</a:t>
            </a:r>
          </a:p>
          <a:p>
            <a:r>
              <a:rPr lang="en-GB" dirty="0" smtClean="0"/>
              <a:t>Brief Background</a:t>
            </a:r>
          </a:p>
          <a:p>
            <a:r>
              <a:rPr lang="en-GB" dirty="0" smtClean="0"/>
              <a:t>Communication barrier</a:t>
            </a:r>
          </a:p>
          <a:p>
            <a:r>
              <a:rPr lang="en-GB" dirty="0" smtClean="0"/>
              <a:t>Theory to explain issues</a:t>
            </a:r>
          </a:p>
          <a:p>
            <a:r>
              <a:rPr lang="en-GB" dirty="0" smtClean="0"/>
              <a:t>Recommendation</a:t>
            </a:r>
          </a:p>
          <a:p>
            <a:r>
              <a:rPr lang="en-GB" dirty="0" smtClean="0"/>
              <a:t>Conclusion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12160" y="1412776"/>
            <a:ext cx="2394488" cy="3429000"/>
          </a:xfrm>
          <a:prstGeom prst="rect">
            <a:avLst/>
          </a:prstGeom>
          <a:ln>
            <a:noFill/>
          </a:ln>
          <a:effectLst>
            <a:softEdge rad="112500"/>
          </a:effectLst>
        </p:spPr>
      </p:pic>
    </p:spTree>
    <p:extLst>
      <p:ext uri="{BB962C8B-B14F-4D97-AF65-F5344CB8AC3E}">
        <p14:creationId xmlns:p14="http://schemas.microsoft.com/office/powerpoint/2010/main" val="2824710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412776"/>
            <a:ext cx="8183880" cy="4187952"/>
          </a:xfrm>
        </p:spPr>
        <p:txBody>
          <a:bodyPr/>
          <a:lstStyle/>
          <a:p>
            <a:pPr marL="0" indent="0">
              <a:buNone/>
            </a:pPr>
            <a:r>
              <a:rPr lang="en-GB" sz="1800" b="1" dirty="0" smtClean="0"/>
              <a:t>Main Barriers</a:t>
            </a:r>
            <a:r>
              <a:rPr lang="en-GB" dirty="0" smtClean="0"/>
              <a:t>:</a:t>
            </a:r>
          </a:p>
          <a:p>
            <a:pPr marL="0" indent="0">
              <a:buNone/>
            </a:pPr>
            <a:r>
              <a:rPr lang="en-GB" sz="1800" b="1" dirty="0" smtClean="0"/>
              <a:t>Language Barrier: </a:t>
            </a:r>
          </a:p>
          <a:p>
            <a:r>
              <a:rPr lang="en-GB" sz="1800" b="1" dirty="0" smtClean="0"/>
              <a:t>Different languages are used by </a:t>
            </a:r>
            <a:r>
              <a:rPr lang="en-GB" sz="1800" b="1" dirty="0"/>
              <a:t>t</a:t>
            </a:r>
            <a:r>
              <a:rPr lang="en-GB" sz="1800" b="1" dirty="0" smtClean="0"/>
              <a:t>he staff</a:t>
            </a:r>
          </a:p>
          <a:p>
            <a:r>
              <a:rPr lang="en-GB" sz="1800" b="1" dirty="0" smtClean="0"/>
              <a:t>Misleading and misunderstanding in instructions </a:t>
            </a:r>
          </a:p>
          <a:p>
            <a:pPr marL="0" indent="0">
              <a:buNone/>
            </a:pPr>
            <a:r>
              <a:rPr lang="en-GB" sz="1800" b="1" dirty="0" smtClean="0"/>
              <a:t>Cultural barrier:</a:t>
            </a:r>
          </a:p>
          <a:p>
            <a:r>
              <a:rPr lang="en-GB" sz="1800" b="1" dirty="0" smtClean="0"/>
              <a:t>Open and closed communication</a:t>
            </a:r>
          </a:p>
          <a:p>
            <a:r>
              <a:rPr lang="en-GB" sz="1800" b="1" dirty="0" smtClean="0"/>
              <a:t>Different expectations</a:t>
            </a:r>
          </a:p>
          <a:p>
            <a:pPr marL="0" indent="0">
              <a:buNone/>
            </a:pPr>
            <a:r>
              <a:rPr lang="en-GB" sz="1800" b="1" dirty="0" smtClean="0"/>
              <a:t>Error in system:</a:t>
            </a:r>
          </a:p>
          <a:p>
            <a:r>
              <a:rPr lang="en-GB" sz="1800" b="1" dirty="0" smtClean="0"/>
              <a:t>No training given</a:t>
            </a:r>
          </a:p>
          <a:p>
            <a:r>
              <a:rPr lang="en-GB" sz="1800" b="1" dirty="0" smtClean="0"/>
              <a:t>Uses posters and shouting sometimes</a:t>
            </a:r>
          </a:p>
          <a:p>
            <a:pPr marL="0" indent="0">
              <a:buNone/>
            </a:pPr>
            <a:r>
              <a:rPr lang="en-GB" sz="1800" b="1" dirty="0" smtClean="0"/>
              <a:t>Environmental issues:</a:t>
            </a:r>
          </a:p>
          <a:p>
            <a:r>
              <a:rPr lang="en-GB" sz="1800" b="1" dirty="0" smtClean="0"/>
              <a:t>Loud noises that make instructions tough to hear </a:t>
            </a:r>
          </a:p>
          <a:p>
            <a:pPr marL="0" indent="0">
              <a:buNone/>
            </a:pPr>
            <a:endParaRPr lang="en-GB" sz="1050" b="1" dirty="0" smtClean="0"/>
          </a:p>
          <a:p>
            <a:pPr marL="0" indent="0">
              <a:buNone/>
            </a:pPr>
            <a:endParaRPr lang="en-GB" sz="1050" b="1" dirty="0" smtClean="0"/>
          </a:p>
          <a:p>
            <a:endParaRPr lang="en-GB" sz="1050" b="1" dirty="0" smtClean="0"/>
          </a:p>
          <a:p>
            <a:endParaRPr lang="en-GB" sz="1050" b="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28184" y="404664"/>
            <a:ext cx="2499624" cy="1728192"/>
          </a:xfrm>
          <a:prstGeom prst="rect">
            <a:avLst/>
          </a:prstGeom>
        </p:spPr>
      </p:pic>
    </p:spTree>
    <p:extLst>
      <p:ext uri="{BB962C8B-B14F-4D97-AF65-F5344CB8AC3E}">
        <p14:creationId xmlns:p14="http://schemas.microsoft.com/office/powerpoint/2010/main" val="2542427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7525464" cy="677768"/>
          </a:xfrm>
        </p:spPr>
        <p:txBody>
          <a:bodyPr>
            <a:normAutofit/>
          </a:bodyPr>
          <a:lstStyle/>
          <a:p>
            <a:r>
              <a:rPr lang="en-GB" sz="2000" dirty="0" smtClean="0"/>
              <a:t>Communication theories:</a:t>
            </a:r>
            <a:endParaRPr lang="en-GB" sz="2000" dirty="0"/>
          </a:p>
        </p:txBody>
      </p:sp>
      <p:sp>
        <p:nvSpPr>
          <p:cNvPr id="3" name="Content Placeholder 2"/>
          <p:cNvSpPr>
            <a:spLocks noGrp="1"/>
          </p:cNvSpPr>
          <p:nvPr>
            <p:ph idx="1"/>
          </p:nvPr>
        </p:nvSpPr>
        <p:spPr/>
        <p:txBody>
          <a:bodyPr/>
          <a:lstStyle/>
          <a:p>
            <a:r>
              <a:rPr lang="en-GB" dirty="0" smtClean="0"/>
              <a:t>Shannon &amp;Weaver (1949):</a:t>
            </a:r>
          </a:p>
          <a:p>
            <a:pPr marL="0" indent="0">
              <a:buNone/>
            </a:pPr>
            <a:r>
              <a:rPr lang="en-GB" sz="1400" dirty="0" smtClean="0"/>
              <a:t>This model explains that communication can be disrupted when noise gets in the way of message. There are two kind of noise at Flight Foods.</a:t>
            </a:r>
          </a:p>
          <a:p>
            <a:pPr marL="342900" indent="-342900">
              <a:buAutoNum type="arabicParenR"/>
            </a:pPr>
            <a:r>
              <a:rPr lang="en-GB" sz="1400" dirty="0" smtClean="0"/>
              <a:t>Language barrier, which is because the workers do not understand English well and the instructions break down.</a:t>
            </a:r>
          </a:p>
          <a:p>
            <a:pPr marL="342900" indent="-342900">
              <a:buAutoNum type="arabicParenR"/>
            </a:pPr>
            <a:r>
              <a:rPr lang="en-GB" sz="1400" dirty="0" smtClean="0"/>
              <a:t>Physical noise, which is because the machines are loud and the workers find it tough to hear. Both of these are barrier in terms of smooth communication.  </a:t>
            </a:r>
          </a:p>
          <a:p>
            <a:endParaRPr lang="en-GB" sz="1800" dirty="0" smtClean="0"/>
          </a:p>
          <a:p>
            <a:r>
              <a:rPr lang="en-GB" sz="1800" dirty="0" smtClean="0"/>
              <a:t>Schramm’s Model (1954):</a:t>
            </a:r>
          </a:p>
          <a:p>
            <a:pPr marL="0" indent="0">
              <a:buNone/>
            </a:pPr>
            <a:r>
              <a:rPr lang="en-GB" sz="1400" dirty="0" smtClean="0"/>
              <a:t>This model says communications works best when the sender and the receiver share similar experiences. </a:t>
            </a:r>
          </a:p>
          <a:p>
            <a:pPr marL="0" indent="0">
              <a:buNone/>
            </a:pPr>
            <a:r>
              <a:rPr lang="en-GB" sz="1400" dirty="0" smtClean="0"/>
              <a:t>At Flight Foods, </a:t>
            </a:r>
            <a:r>
              <a:rPr lang="en-GB" sz="1400" dirty="0"/>
              <a:t>G</a:t>
            </a:r>
            <a:r>
              <a:rPr lang="en-GB" sz="1400" dirty="0" smtClean="0"/>
              <a:t>ary and the other workers come from different culture and background which makes issues in speaking and often make misunderstanding.   </a:t>
            </a:r>
            <a:endParaRPr lang="en-GB" sz="14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40152" y="4149080"/>
            <a:ext cx="2808312" cy="1770056"/>
          </a:xfrm>
          <a:prstGeom prst="rect">
            <a:avLst/>
          </a:prstGeom>
        </p:spPr>
      </p:pic>
    </p:spTree>
    <p:extLst>
      <p:ext uri="{BB962C8B-B14F-4D97-AF65-F5344CB8AC3E}">
        <p14:creationId xmlns:p14="http://schemas.microsoft.com/office/powerpoint/2010/main" val="1512116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7813496" cy="677768"/>
          </a:xfrm>
        </p:spPr>
        <p:txBody>
          <a:bodyPr/>
          <a:lstStyle/>
          <a:p>
            <a:r>
              <a:rPr lang="en-GB" dirty="0" smtClean="0"/>
              <a:t>Recommendation:</a:t>
            </a:r>
            <a:endParaRPr lang="en-GB" dirty="0"/>
          </a:p>
        </p:txBody>
      </p:sp>
      <p:sp>
        <p:nvSpPr>
          <p:cNvPr id="3" name="Content Placeholder 2"/>
          <p:cNvSpPr>
            <a:spLocks noGrp="1"/>
          </p:cNvSpPr>
          <p:nvPr>
            <p:ph idx="1"/>
          </p:nvPr>
        </p:nvSpPr>
        <p:spPr/>
        <p:txBody>
          <a:bodyPr/>
          <a:lstStyle/>
          <a:p>
            <a:pPr marL="0" indent="0">
              <a:buNone/>
            </a:pPr>
            <a:r>
              <a:rPr lang="en-GB" sz="1800" dirty="0" smtClean="0"/>
              <a:t>Short –term solutions:</a:t>
            </a:r>
          </a:p>
          <a:p>
            <a:r>
              <a:rPr lang="en-GB" sz="1800" dirty="0" smtClean="0"/>
              <a:t>Instructions needs to be translated</a:t>
            </a:r>
          </a:p>
          <a:p>
            <a:r>
              <a:rPr lang="en-GB" sz="1800" dirty="0" smtClean="0"/>
              <a:t>They can use visual demonstration or pictures.</a:t>
            </a:r>
          </a:p>
          <a:p>
            <a:r>
              <a:rPr lang="en-GB" sz="1800" dirty="0" smtClean="0"/>
              <a:t>Brief training before starting </a:t>
            </a:r>
          </a:p>
          <a:p>
            <a:r>
              <a:rPr lang="en-GB" sz="1800" dirty="0" smtClean="0"/>
              <a:t> Hygiene signs can be colour coded and easy to understand. </a:t>
            </a:r>
            <a:endParaRPr lang="en-GB" sz="1800" dirty="0"/>
          </a:p>
          <a:p>
            <a:endParaRPr lang="en-GB" sz="1400" dirty="0" smtClean="0"/>
          </a:p>
          <a:p>
            <a:pPr marL="0" indent="0">
              <a:buNone/>
            </a:pPr>
            <a:r>
              <a:rPr lang="en-GB" sz="1800" dirty="0" smtClean="0"/>
              <a:t>Long term solutions:</a:t>
            </a:r>
          </a:p>
          <a:p>
            <a:r>
              <a:rPr lang="en-GB" sz="1800" dirty="0" smtClean="0"/>
              <a:t>Supervision needs to be multilingual</a:t>
            </a:r>
          </a:p>
          <a:p>
            <a:r>
              <a:rPr lang="en-GB" sz="1800" dirty="0" smtClean="0"/>
              <a:t>Induction process needs to be improved and resourceful. </a:t>
            </a:r>
          </a:p>
          <a:p>
            <a:r>
              <a:rPr lang="en-GB" sz="1800" dirty="0" smtClean="0"/>
              <a:t>Maintain noisy machines or replace them with better ones. </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3789040"/>
            <a:ext cx="3096344" cy="1257162"/>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75856" y="3833444"/>
            <a:ext cx="2232248" cy="1182634"/>
          </a:xfrm>
          <a:prstGeom prst="rect">
            <a:avLst/>
          </a:prstGeom>
        </p:spPr>
      </p:pic>
    </p:spTree>
    <p:extLst>
      <p:ext uri="{BB962C8B-B14F-4D97-AF65-F5344CB8AC3E}">
        <p14:creationId xmlns:p14="http://schemas.microsoft.com/office/powerpoint/2010/main" val="1084922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Overall, the main problems at Flight Foods come from lack of proper communication like language barrier, cultural differences and noisy mechanisms. There were issues of unclear instructions and lack of proper training. By using the recommendation that are mentioned above the issues can be solved and reduced.  They can arrange better training with translated materials. Following all these, Flight Foods can reduce their mistakes and improve their food safety and overall airline trust. </a:t>
            </a:r>
            <a:endParaRPr lang="en-GB" sz="2400" dirty="0"/>
          </a:p>
        </p:txBody>
      </p:sp>
    </p:spTree>
    <p:extLst>
      <p:ext uri="{BB962C8B-B14F-4D97-AF65-F5344CB8AC3E}">
        <p14:creationId xmlns:p14="http://schemas.microsoft.com/office/powerpoint/2010/main" val="472083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7741488" cy="605760"/>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p:txBody>
          <a:bodyPr>
            <a:normAutofit fontScale="55000" lnSpcReduction="20000"/>
          </a:bodyPr>
          <a:lstStyle/>
          <a:p>
            <a:r>
              <a:rPr lang="en-GB" b="1" dirty="0"/>
              <a:t>Shannon, C.E. and Weaver, W.</a:t>
            </a:r>
            <a:r>
              <a:rPr lang="en-GB" dirty="0"/>
              <a:t> (1949) </a:t>
            </a:r>
            <a:r>
              <a:rPr lang="en-GB" i="1" dirty="0"/>
              <a:t>The Mathematical Theory of Communication</a:t>
            </a:r>
            <a:r>
              <a:rPr lang="en-GB" dirty="0"/>
              <a:t>. Urbana: University of Illinois Press.</a:t>
            </a:r>
          </a:p>
          <a:p>
            <a:r>
              <a:rPr lang="en-GB" b="1" dirty="0"/>
              <a:t>Schramm, W.</a:t>
            </a:r>
            <a:r>
              <a:rPr lang="en-GB" dirty="0"/>
              <a:t> (1954) ‘How Communication Works’, in Schramm, W. (ed.) </a:t>
            </a:r>
            <a:r>
              <a:rPr lang="en-GB" i="1" dirty="0"/>
              <a:t>The Process and Effects of Mass Communication</a:t>
            </a:r>
            <a:r>
              <a:rPr lang="en-GB" dirty="0"/>
              <a:t>. Urbana: University of Illinois Press, pp. 3–26.</a:t>
            </a:r>
          </a:p>
          <a:p>
            <a:r>
              <a:rPr lang="en-GB" b="1" dirty="0" err="1"/>
              <a:t>Berlo</a:t>
            </a:r>
            <a:r>
              <a:rPr lang="en-GB" b="1" dirty="0"/>
              <a:t>, D.K.</a:t>
            </a:r>
            <a:r>
              <a:rPr lang="en-GB" dirty="0"/>
              <a:t> (1960) </a:t>
            </a:r>
            <a:r>
              <a:rPr lang="en-GB" i="1" dirty="0"/>
              <a:t>The Process of Communication: An Introduction to Theory and Practice</a:t>
            </a:r>
            <a:r>
              <a:rPr lang="en-GB" dirty="0"/>
              <a:t>. New York: Holt, Rinehart &amp; Winston.</a:t>
            </a:r>
          </a:p>
          <a:p>
            <a:r>
              <a:rPr lang="en-GB" b="1" dirty="0"/>
              <a:t>Adler, R.B. and </a:t>
            </a:r>
            <a:r>
              <a:rPr lang="en-GB" b="1" dirty="0" err="1"/>
              <a:t>Elmhorst</a:t>
            </a:r>
            <a:r>
              <a:rPr lang="en-GB" b="1" dirty="0"/>
              <a:t>, J.M.</a:t>
            </a:r>
            <a:r>
              <a:rPr lang="en-GB" dirty="0"/>
              <a:t> (2019) </a:t>
            </a:r>
            <a:r>
              <a:rPr lang="en-GB" i="1" dirty="0"/>
              <a:t>Communicating at Work: Strategies for Success in Business and the Professions</a:t>
            </a:r>
            <a:r>
              <a:rPr lang="en-GB" dirty="0"/>
              <a:t>. 12th </a:t>
            </a:r>
            <a:r>
              <a:rPr lang="en-GB" dirty="0" err="1"/>
              <a:t>edn</a:t>
            </a:r>
            <a:r>
              <a:rPr lang="en-GB" dirty="0"/>
              <a:t>. New York: McGraw-Hill.</a:t>
            </a:r>
          </a:p>
          <a:p>
            <a:r>
              <a:rPr lang="en-GB" b="1" dirty="0"/>
              <a:t>Robbins, S.P. and Judge, T.</a:t>
            </a:r>
            <a:r>
              <a:rPr lang="en-GB" dirty="0"/>
              <a:t> (2020) </a:t>
            </a:r>
            <a:r>
              <a:rPr lang="en-GB" i="1" dirty="0"/>
              <a:t>Organizational </a:t>
            </a:r>
            <a:r>
              <a:rPr lang="en-GB" i="1" dirty="0" err="1"/>
              <a:t>Behavior</a:t>
            </a:r>
            <a:r>
              <a:rPr lang="en-GB" dirty="0"/>
              <a:t>. 18th </a:t>
            </a:r>
            <a:r>
              <a:rPr lang="en-GB" dirty="0" err="1"/>
              <a:t>edn</a:t>
            </a:r>
            <a:r>
              <a:rPr lang="en-GB" dirty="0"/>
              <a:t>. Harlow: Pearson Education.</a:t>
            </a:r>
          </a:p>
          <a:p>
            <a:r>
              <a:rPr lang="en-GB" b="1" dirty="0" err="1"/>
              <a:t>Huczynski</a:t>
            </a:r>
            <a:r>
              <a:rPr lang="en-GB" b="1" dirty="0"/>
              <a:t>, A. and Buchanan, D.</a:t>
            </a:r>
            <a:r>
              <a:rPr lang="en-GB" dirty="0"/>
              <a:t> (2019) </a:t>
            </a:r>
            <a:r>
              <a:rPr lang="en-GB" i="1" dirty="0"/>
              <a:t>Organizational Behaviour</a:t>
            </a:r>
            <a:r>
              <a:rPr lang="en-GB" dirty="0"/>
              <a:t>. 10th </a:t>
            </a:r>
            <a:r>
              <a:rPr lang="en-GB" dirty="0" err="1"/>
              <a:t>edn</a:t>
            </a:r>
            <a:r>
              <a:rPr lang="en-GB" dirty="0"/>
              <a:t>. Harlow: Pearson.</a:t>
            </a:r>
          </a:p>
          <a:p>
            <a:r>
              <a:rPr lang="en-GB" b="1" dirty="0" err="1"/>
              <a:t>Hampel</a:t>
            </a:r>
            <a:r>
              <a:rPr lang="en-GB" b="1" dirty="0"/>
              <a:t>, C., Tracey, P. and Weber, K.</a:t>
            </a:r>
            <a:r>
              <a:rPr lang="en-GB" dirty="0"/>
              <a:t> (2020) ‘The communication barriers in diverse teams’, </a:t>
            </a:r>
            <a:r>
              <a:rPr lang="en-GB" i="1" dirty="0"/>
              <a:t>Academy of Management Review</a:t>
            </a:r>
            <a:r>
              <a:rPr lang="en-GB" dirty="0"/>
              <a:t>, 45(3), pp. 460–475.</a:t>
            </a:r>
          </a:p>
          <a:p>
            <a:endParaRPr lang="en-GB" dirty="0"/>
          </a:p>
        </p:txBody>
      </p:sp>
    </p:spTree>
    <p:extLst>
      <p:ext uri="{BB962C8B-B14F-4D97-AF65-F5344CB8AC3E}">
        <p14:creationId xmlns:p14="http://schemas.microsoft.com/office/powerpoint/2010/main" val="23596491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54</TotalTime>
  <Words>564</Words>
  <Application>Microsoft Office PowerPoint</Application>
  <PresentationFormat>On-screen Show (4:3)</PresentationFormat>
  <Paragraphs>53</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Aspect</vt:lpstr>
      <vt:lpstr>Communication Barrier at Flight Food Ltd</vt:lpstr>
      <vt:lpstr>PowerPoint Presentation</vt:lpstr>
      <vt:lpstr>PowerPoint Presentation</vt:lpstr>
      <vt:lpstr>Communication theories:</vt:lpstr>
      <vt:lpstr>Recommendation:</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Barrier at Flight Food Ltd</dc:title>
  <dc:creator>user</dc:creator>
  <cp:lastModifiedBy>user</cp:lastModifiedBy>
  <cp:revision>6</cp:revision>
  <dcterms:created xsi:type="dcterms:W3CDTF">2025-11-19T21:45:35Z</dcterms:created>
  <dcterms:modified xsi:type="dcterms:W3CDTF">2025-11-19T22:39:36Z</dcterms:modified>
</cp:coreProperties>
</file>