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 b="1" u="sng">
                <a:latin typeface="+mn-lt"/>
              </a:rPr>
              <a:t>Major Depression Disorder</a:t>
            </a:r>
            <a:r>
              <a:rPr lang="en-GB" sz="3500" b="1" u="sng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pPr marL="0" indent="0" rtl="0" eaLnBrk="1" latinLnBrk="0" hangingPunct="1">
              <a:spcBef>
                <a:spcPts val="336"/>
              </a:spcBef>
              <a:buClrTx/>
              <a:buSzPts val="1400"/>
              <a:buNone/>
            </a:pPr>
            <a:r>
              <a:rPr lang="en-GB" sz="17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Amna Hussain - ID number (2319523)</a:t>
            </a:r>
          </a:p>
          <a:p>
            <a:pPr marL="0" indent="0" rtl="0" eaLnBrk="1" latinLnBrk="0" hangingPunct="1">
              <a:spcBef>
                <a:spcPts val="336"/>
              </a:spcBef>
              <a:buClrTx/>
              <a:buSzPts val="1400"/>
              <a:buNone/>
            </a:pPr>
            <a:endParaRPr lang="en-GB" sz="1700" b="1" dirty="0">
              <a:effectLst/>
              <a:latin typeface="+mj-lt"/>
            </a:endParaRPr>
          </a:p>
          <a:p>
            <a:pPr marL="0" indent="0" rtl="0" eaLnBrk="1" latinLnBrk="0" hangingPunct="1">
              <a:spcBef>
                <a:spcPts val="336"/>
              </a:spcBef>
              <a:buNone/>
            </a:pPr>
            <a:r>
              <a:rPr lang="en-GB" sz="17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Module – psychological classification and provision </a:t>
            </a:r>
          </a:p>
          <a:p>
            <a:pPr marL="0" indent="0" rtl="0" eaLnBrk="1" latinLnBrk="0" hangingPunct="1">
              <a:spcBef>
                <a:spcPts val="336"/>
              </a:spcBef>
              <a:buNone/>
            </a:pPr>
            <a:endParaRPr lang="en-GB" sz="1700" b="1" dirty="0">
              <a:effectLst/>
              <a:latin typeface="+mj-lt"/>
            </a:endParaRPr>
          </a:p>
          <a:p>
            <a:pPr marL="0" indent="0">
              <a:spcBef>
                <a:spcPts val="336"/>
              </a:spcBef>
              <a:buNone/>
            </a:pPr>
            <a:r>
              <a:rPr lang="en-GB" sz="17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Lecturer – </a:t>
            </a:r>
            <a:r>
              <a:rPr lang="en-GB" sz="1700" b="1" i="0" dirty="0">
                <a:effectLst/>
                <a:latin typeface="+mj-lt"/>
              </a:rPr>
              <a:t>Neale Haddon</a:t>
            </a:r>
            <a:r>
              <a:rPr lang="en-GB" sz="1700" b="1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(BMHP6029) </a:t>
            </a:r>
            <a:endParaRPr lang="en-GB" sz="1700" b="1" dirty="0">
              <a:effectLst/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1BC62C-2DB3-2B0D-8DA5-56E3BA1D74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83" r="14296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C59EF92-5F6D-DDEA-BC44-26AB3C1366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3013" b="1342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557189"/>
            <a:ext cx="3866447" cy="5571899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ICD‑11 Definition and Symptoms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6531" y="557189"/>
            <a:ext cx="3868818" cy="5571899"/>
          </a:xfrm>
        </p:spPr>
        <p:txBody>
          <a:bodyPr anchor="ctr">
            <a:normAutofit/>
          </a:bodyPr>
          <a:lstStyle/>
          <a:p>
            <a:r>
              <a:rPr lang="en-GB" sz="1700" b="1">
                <a:solidFill>
                  <a:srgbClr val="FFFFFF"/>
                </a:solidFill>
              </a:rPr>
              <a:t>• Classified under depressive disorders in ICD‑11 (World Health Organization)</a:t>
            </a:r>
          </a:p>
          <a:p>
            <a:endParaRPr lang="en-GB" sz="1700" b="1">
              <a:solidFill>
                <a:srgbClr val="FFFFFF"/>
              </a:solidFill>
            </a:endParaRPr>
          </a:p>
          <a:p>
            <a:r>
              <a:rPr lang="en-GB" sz="1700" b="1">
                <a:solidFill>
                  <a:srgbClr val="FFFFFF"/>
                </a:solidFill>
              </a:rPr>
              <a:t>• Core symptoms:</a:t>
            </a:r>
          </a:p>
          <a:p>
            <a:r>
              <a:rPr lang="en-GB" sz="1700" b="1">
                <a:solidFill>
                  <a:srgbClr val="FFFFFF"/>
                </a:solidFill>
              </a:rPr>
              <a:t>  – Persistent depressed mood</a:t>
            </a:r>
          </a:p>
          <a:p>
            <a:r>
              <a:rPr lang="en-GB" sz="1700" b="1">
                <a:solidFill>
                  <a:srgbClr val="FFFFFF"/>
                </a:solidFill>
              </a:rPr>
              <a:t>  – Loss of pleasure or interest</a:t>
            </a:r>
          </a:p>
          <a:p>
            <a:r>
              <a:rPr lang="en-GB" sz="1700" b="1">
                <a:solidFill>
                  <a:srgbClr val="FFFFFF"/>
                </a:solidFill>
              </a:rPr>
              <a:t>  – Reduced energy or fatigue</a:t>
            </a:r>
          </a:p>
          <a:p>
            <a:endParaRPr lang="en-GB" sz="1700" b="1">
              <a:solidFill>
                <a:srgbClr val="FFFFFF"/>
              </a:solidFill>
            </a:endParaRPr>
          </a:p>
          <a:p>
            <a:r>
              <a:rPr lang="en-GB" sz="1700" b="1">
                <a:solidFill>
                  <a:srgbClr val="FFFFFF"/>
                </a:solidFill>
              </a:rPr>
              <a:t>• Additional symptoms may include:</a:t>
            </a:r>
          </a:p>
          <a:p>
            <a:r>
              <a:rPr lang="en-GB" sz="1700" b="1">
                <a:solidFill>
                  <a:srgbClr val="FFFFFF"/>
                </a:solidFill>
              </a:rPr>
              <a:t>  – Sleep disturbance</a:t>
            </a:r>
          </a:p>
          <a:p>
            <a:r>
              <a:rPr lang="en-GB" sz="1700" b="1">
                <a:solidFill>
                  <a:srgbClr val="FFFFFF"/>
                </a:solidFill>
              </a:rPr>
              <a:t>  – Changes in appetite</a:t>
            </a:r>
          </a:p>
          <a:p>
            <a:r>
              <a:rPr lang="en-GB" sz="1700" b="1">
                <a:solidFill>
                  <a:srgbClr val="FFFFFF"/>
                </a:solidFill>
              </a:rPr>
              <a:t>  – Feelings of guilt or worthlessness</a:t>
            </a:r>
          </a:p>
          <a:p>
            <a:r>
              <a:rPr lang="en-GB" sz="1700" b="1">
                <a:solidFill>
                  <a:srgbClr val="FFFFFF"/>
                </a:solidFill>
              </a:rPr>
              <a:t>  – Suicidal ideation</a:t>
            </a:r>
          </a:p>
          <a:p>
            <a:r>
              <a:rPr lang="en-GB" sz="1700" b="1">
                <a:solidFill>
                  <a:srgbClr val="FFFFFF"/>
                </a:solidFill>
              </a:rPr>
              <a:t>• Symptoms must cause significant impairment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531457B-C514-57F4-CA19-9B7EAD7A3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44" r="33183" b="-1"/>
          <a:stretch>
            <a:fillRect/>
          </a:stretch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b="1" u="sng"/>
              <a:t>Historical Understanding of Depression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884929"/>
            <a:ext cx="3494817" cy="337413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/>
              <a:t>• Ancient Greek medicine: 'melancholia' (Hippocrates)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19th century: medical classification of mood disorders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Early treatments included institutionalisation and rest cures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Mid‑20th century: emergence of psychoanalytic explanations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1950s onwards: development of antidepressant medication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Shift from asylum care to community-based mental health services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 u="sng"/>
              <a:t>Evolution of Treatment Approaches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679F0C-9943-39FE-DB93-B73810EAC1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814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 b="1"/>
              <a:t>• Early treatments: moral therapy and institutional care</a:t>
            </a:r>
          </a:p>
          <a:p>
            <a:r>
              <a:rPr lang="en-GB" sz="1600" b="1"/>
              <a:t>• Pharmacological revolution in the 1950s (tricyclic antidepressants)</a:t>
            </a:r>
          </a:p>
          <a:p>
            <a:r>
              <a:rPr lang="en-GB" sz="1600" b="1"/>
              <a:t>• Development of SSRIs in the 1980s–1990s</a:t>
            </a:r>
          </a:p>
          <a:p>
            <a:r>
              <a:rPr lang="en-GB" sz="1600" b="1"/>
              <a:t>• Psychological therapies:</a:t>
            </a:r>
          </a:p>
          <a:p>
            <a:r>
              <a:rPr lang="en-GB" sz="1600" b="1"/>
              <a:t>  – Cognitive Behavioural Therapy (CBT)</a:t>
            </a:r>
          </a:p>
          <a:p>
            <a:r>
              <a:rPr lang="en-GB" sz="1600" b="1"/>
              <a:t>  – Interpersonal Therapy</a:t>
            </a:r>
          </a:p>
          <a:p>
            <a:r>
              <a:rPr lang="en-GB" sz="1600" b="1"/>
              <a:t>• Modern approach: biopsychosocial model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556" y="762001"/>
            <a:ext cx="3117384" cy="1708244"/>
          </a:xfrm>
        </p:spPr>
        <p:txBody>
          <a:bodyPr anchor="ctr">
            <a:normAutofit/>
          </a:bodyPr>
          <a:lstStyle/>
          <a:p>
            <a:r>
              <a:rPr lang="en-GB" sz="3500" b="1" u="sng"/>
              <a:t>Social and Cultural Context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36125E-018D-B7F1-7278-E0EE1F287F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28" r="33839" b="-1"/>
          <a:stretch>
            <a:fillRect/>
          </a:stretch>
        </p:blipFill>
        <p:spPr>
          <a:xfrm>
            <a:off x="20" y="-2"/>
            <a:ext cx="4571980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2556" y="2470245"/>
            <a:ext cx="3117384" cy="3769835"/>
          </a:xfrm>
        </p:spPr>
        <p:txBody>
          <a:bodyPr anchor="ctr">
            <a:normAutofit/>
          </a:bodyPr>
          <a:lstStyle/>
          <a:p>
            <a:r>
              <a:rPr lang="en-GB" sz="1700" b="1"/>
              <a:t>• Cultural beliefs influence diagnosis and treatment</a:t>
            </a:r>
          </a:p>
          <a:p>
            <a:r>
              <a:rPr lang="en-GB" sz="1700" b="1"/>
              <a:t>• Stigma remains a major barrier to help‑seeking</a:t>
            </a:r>
          </a:p>
          <a:p>
            <a:r>
              <a:rPr lang="en-GB" sz="1700" b="1"/>
              <a:t>• Gender differences in prevalence and reporting</a:t>
            </a:r>
          </a:p>
          <a:p>
            <a:r>
              <a:rPr lang="en-GB" sz="1700" b="1"/>
              <a:t>• Socioeconomic inequality linked with higher depression risk</a:t>
            </a:r>
          </a:p>
          <a:p>
            <a:r>
              <a:rPr lang="en-GB" sz="1700" b="1"/>
              <a:t>• Cultural variations in symptom expression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06443"/>
          </a:xfrm>
        </p:spPr>
        <p:txBody>
          <a:bodyPr>
            <a:normAutofit/>
          </a:bodyPr>
          <a:lstStyle/>
          <a:p>
            <a:r>
              <a:rPr lang="en-GB" sz="3500" b="1" u="sng"/>
              <a:t>Policy, Legislation and Mental Health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3114580" cy="4303464"/>
          </a:xfrm>
        </p:spPr>
        <p:txBody>
          <a:bodyPr>
            <a:normAutofit/>
          </a:bodyPr>
          <a:lstStyle/>
          <a:p>
            <a:r>
              <a:rPr lang="en-GB" sz="1700" b="1"/>
              <a:t>• Global mental health strategies emphasise early intervention</a:t>
            </a:r>
          </a:p>
          <a:p>
            <a:r>
              <a:rPr lang="en-GB" sz="1700" b="1"/>
              <a:t>• WHO Mental Health Action Plan</a:t>
            </a:r>
          </a:p>
          <a:p>
            <a:r>
              <a:rPr lang="en-GB" sz="1700" b="1"/>
              <a:t>• National mental health policies promoting community care</a:t>
            </a:r>
          </a:p>
          <a:p>
            <a:r>
              <a:rPr lang="en-GB" sz="1700" b="1"/>
              <a:t>• Increasing focus on prevention and public mental health</a:t>
            </a:r>
          </a:p>
          <a:p>
            <a:r>
              <a:rPr lang="en-GB" sz="1700" b="1"/>
              <a:t>• Integration of mental health into primary care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E2460B-02FF-1758-FF6C-1EFB178CC5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63" r="10946" b="-1"/>
          <a:stretch>
            <a:fillRect/>
          </a:stretch>
        </p:blipFill>
        <p:spPr>
          <a:xfrm>
            <a:off x="3887625" y="1904282"/>
            <a:ext cx="4627724" cy="422480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06443"/>
          </a:xfrm>
        </p:spPr>
        <p:txBody>
          <a:bodyPr>
            <a:normAutofit/>
          </a:bodyPr>
          <a:lstStyle/>
          <a:p>
            <a:r>
              <a:rPr lang="en-GB" sz="3500" b="1" u="sng"/>
              <a:t>Current Evidence‑Based Treatments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3114580" cy="4303464"/>
          </a:xfrm>
        </p:spPr>
        <p:txBody>
          <a:bodyPr>
            <a:normAutofit/>
          </a:bodyPr>
          <a:lstStyle/>
          <a:p>
            <a:r>
              <a:rPr lang="en-GB" sz="1700" b="1"/>
              <a:t>• Psychological therapies (CBT, behavioural activation)</a:t>
            </a:r>
          </a:p>
          <a:p>
            <a:r>
              <a:rPr lang="en-GB" sz="1700" b="1"/>
              <a:t>• Antidepressant medication</a:t>
            </a:r>
          </a:p>
          <a:p>
            <a:r>
              <a:rPr lang="en-GB" sz="1700" b="1"/>
              <a:t>• Combination treatments often most effective</a:t>
            </a:r>
          </a:p>
          <a:p>
            <a:r>
              <a:rPr lang="en-GB" sz="1700" b="1"/>
              <a:t>• Lifestyle interventions:</a:t>
            </a:r>
          </a:p>
          <a:p>
            <a:r>
              <a:rPr lang="en-GB" sz="1700" b="1"/>
              <a:t>  – Exercise</a:t>
            </a:r>
          </a:p>
          <a:p>
            <a:r>
              <a:rPr lang="en-GB" sz="1700" b="1"/>
              <a:t>  – Sleep regulation</a:t>
            </a:r>
          </a:p>
          <a:p>
            <a:r>
              <a:rPr lang="en-GB" sz="1700" b="1"/>
              <a:t>  – Social support</a:t>
            </a:r>
          </a:p>
          <a:p>
            <a:r>
              <a:rPr lang="en-GB" sz="1700" b="1"/>
              <a:t>• Emerging treatments: digital therapy and neuromodulation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D31DBC-181C-DD93-AA63-9C8FB38F9D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183" b="4"/>
          <a:stretch>
            <a:fillRect/>
          </a:stretch>
        </p:blipFill>
        <p:spPr>
          <a:xfrm>
            <a:off x="3887625" y="1904282"/>
            <a:ext cx="4627724" cy="422480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 u="sng"/>
              <a:t>Challenges and Inequalities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C2F9A61-9426-C4FF-B046-D1EF51F246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814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 b="1"/>
              <a:t>• Unequal access to mental health services</a:t>
            </a:r>
          </a:p>
          <a:p>
            <a:r>
              <a:rPr lang="en-GB" sz="1600" b="1"/>
              <a:t>• Cultural stigma and discrimination</a:t>
            </a:r>
          </a:p>
          <a:p>
            <a:r>
              <a:rPr lang="en-GB" sz="1600" b="1"/>
              <a:t>• Underdiagnosis in some populations</a:t>
            </a:r>
          </a:p>
          <a:p>
            <a:r>
              <a:rPr lang="en-GB" sz="1600" b="1"/>
              <a:t>• Workforce shortages in mental health services</a:t>
            </a:r>
          </a:p>
          <a:p>
            <a:r>
              <a:rPr lang="en-GB" sz="1600" b="1"/>
              <a:t>• Long waiting times for psychological therapy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b="1" u="sng"/>
              <a:t>Recommendations for Future Policy and Practice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7A273B-6C65-47D9-178C-D2ABE3D202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188"/>
          <a:stretch>
            <a:fillRect/>
          </a:stretch>
        </p:blipFill>
        <p:spPr>
          <a:xfrm>
            <a:off x="20" y="10"/>
            <a:ext cx="5202273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/>
              <a:t>• Increase funding for community mental health services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Improve early detection in primary care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Expand access to psychological therapies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Address stigma through education and public campaigns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Strengthen global mental health initiatives</a:t>
            </a:r>
          </a:p>
          <a:p>
            <a:pPr>
              <a:lnSpc>
                <a:spcPct val="90000"/>
              </a:lnSpc>
            </a:pPr>
            <a:r>
              <a:rPr lang="en-GB" sz="1600" b="1"/>
              <a:t>• Support culturally competent mental health care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 u="sng"/>
              <a:t>Key Takeaways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3A2B72-A2A2-A646-C143-37EB9F7D59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3" r="-1" b="-1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 b="1"/>
              <a:t>• Major depressive disorder is a major global health challenge</a:t>
            </a:r>
          </a:p>
          <a:p>
            <a:r>
              <a:rPr lang="en-GB" sz="1600" b="1"/>
              <a:t>• Understanding has evolved from moral explanations to biopsychosocial models</a:t>
            </a:r>
          </a:p>
          <a:p>
            <a:r>
              <a:rPr lang="en-GB" sz="1600" b="1"/>
              <a:t>• Effective treatments exist but access remains unequal</a:t>
            </a:r>
          </a:p>
          <a:p>
            <a:r>
              <a:rPr lang="en-GB" sz="1600" b="1"/>
              <a:t>• Policy and social change are essential to improve outcomes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5C68F3-D201-D23D-3B2F-D4A39BB3839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8006" r="1" b="1299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557189"/>
            <a:ext cx="3866447" cy="5571899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+mn-lt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6531" y="557189"/>
            <a:ext cx="3868818" cy="557189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• Focus: Major Depressive Disorder (MDD)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700" b="1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• Defined in ICD‑11 as a mood disorder characterized by persistent sadness, loss of interest, and functional impairment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700" b="1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• One of the leading causes of disability worldwide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700" b="1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• This presentation examines: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  – Historical understanding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  – Contemporary treatment and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  – Social, cultural and political influences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>
                <a:solidFill>
                  <a:srgbClr val="FFFFFF"/>
                </a:solidFill>
              </a:rPr>
              <a:t>  – Policy implications and recommendations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548464"/>
            <a:ext cx="2855390" cy="2228074"/>
          </a:xfrm>
        </p:spPr>
        <p:txBody>
          <a:bodyPr>
            <a:normAutofit/>
          </a:bodyPr>
          <a:lstStyle/>
          <a:p>
            <a:r>
              <a:rPr lang="en-GB" sz="3500" b="1" u="sng"/>
              <a:t>References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962279"/>
            <a:ext cx="2849569" cy="31432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b="1"/>
              <a:t>American Psychiatric Association (2013)</a:t>
            </a:r>
          </a:p>
          <a:p>
            <a:pPr>
              <a:lnSpc>
                <a:spcPct val="90000"/>
              </a:lnSpc>
            </a:pPr>
            <a:r>
              <a:rPr lang="en-GB" sz="1400" b="1"/>
              <a:t>Cuijpers et al. (2013)</a:t>
            </a:r>
          </a:p>
          <a:p>
            <a:pPr>
              <a:lnSpc>
                <a:spcPct val="90000"/>
              </a:lnSpc>
            </a:pPr>
            <a:r>
              <a:rPr lang="en-GB" sz="1400" b="1"/>
              <a:t>Friedrich (2017)</a:t>
            </a:r>
          </a:p>
          <a:p>
            <a:pPr>
              <a:lnSpc>
                <a:spcPct val="90000"/>
              </a:lnSpc>
            </a:pPr>
            <a:r>
              <a:rPr lang="en-GB" sz="1400" b="1"/>
              <a:t>Gotlib &amp; Hammen (2009)</a:t>
            </a:r>
          </a:p>
          <a:p>
            <a:pPr>
              <a:lnSpc>
                <a:spcPct val="90000"/>
              </a:lnSpc>
            </a:pPr>
            <a:r>
              <a:rPr lang="en-GB" sz="1400" b="1"/>
              <a:t>Insel (2014)</a:t>
            </a:r>
          </a:p>
          <a:p>
            <a:pPr>
              <a:lnSpc>
                <a:spcPct val="90000"/>
              </a:lnSpc>
            </a:pPr>
            <a:r>
              <a:rPr lang="en-GB" sz="1400" b="1"/>
              <a:t>Kessler et al. (2003)</a:t>
            </a:r>
          </a:p>
          <a:p>
            <a:pPr>
              <a:lnSpc>
                <a:spcPct val="90000"/>
              </a:lnSpc>
            </a:pPr>
            <a:r>
              <a:rPr lang="en-GB" sz="1400" b="1"/>
              <a:t>Kupfer et al. (2012)</a:t>
            </a:r>
          </a:p>
          <a:p>
            <a:pPr>
              <a:lnSpc>
                <a:spcPct val="90000"/>
              </a:lnSpc>
            </a:pPr>
            <a:r>
              <a:rPr lang="en-GB" sz="1400" b="1"/>
              <a:t>Malhi &amp; Mann (2018)</a:t>
            </a:r>
          </a:p>
          <a:p>
            <a:pPr>
              <a:lnSpc>
                <a:spcPct val="90000"/>
              </a:lnSpc>
            </a:pPr>
            <a:r>
              <a:rPr lang="en-GB" sz="1400" b="1"/>
              <a:t>Monroe &amp; Harkness (2005)</a:t>
            </a:r>
          </a:p>
          <a:p>
            <a:pPr>
              <a:lnSpc>
                <a:spcPct val="90000"/>
              </a:lnSpc>
            </a:pPr>
            <a:r>
              <a:rPr lang="en-GB" sz="1400" b="1"/>
              <a:t>Patel et al. (2018)</a:t>
            </a:r>
          </a:p>
          <a:p>
            <a:pPr>
              <a:lnSpc>
                <a:spcPct val="90000"/>
              </a:lnSpc>
            </a:pPr>
            <a:r>
              <a:rPr lang="en-GB" sz="1400" b="1"/>
              <a:t>Rush et al. (2006)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A04C4F-CDB6-A5D8-8671-8619F6651B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76" r="19401"/>
          <a:stretch>
            <a:fillRect/>
          </a:stretch>
        </p:blipFill>
        <p:spPr>
          <a:xfrm>
            <a:off x="3757789" y="10"/>
            <a:ext cx="5386210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548464"/>
            <a:ext cx="2855390" cy="2228074"/>
          </a:xfrm>
        </p:spPr>
        <p:txBody>
          <a:bodyPr>
            <a:normAutofit/>
          </a:bodyPr>
          <a:lstStyle/>
          <a:p>
            <a:r>
              <a:rPr lang="en-GB" sz="3500" b="1" u="sng"/>
              <a:t>References (2)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962279"/>
            <a:ext cx="2849569" cy="31432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b="1"/>
              <a:t>Thase (2016)</a:t>
            </a:r>
          </a:p>
          <a:p>
            <a:pPr>
              <a:lnSpc>
                <a:spcPct val="90000"/>
              </a:lnSpc>
            </a:pPr>
            <a:r>
              <a:rPr lang="en-GB" sz="1400" b="1"/>
              <a:t>World Health Organization (2019)</a:t>
            </a:r>
          </a:p>
          <a:p>
            <a:pPr>
              <a:lnSpc>
                <a:spcPct val="90000"/>
              </a:lnSpc>
            </a:pPr>
            <a:r>
              <a:rPr lang="en-GB" sz="1400" b="1"/>
              <a:t>World Health Organization (2023)</a:t>
            </a:r>
          </a:p>
          <a:p>
            <a:pPr>
              <a:lnSpc>
                <a:spcPct val="90000"/>
              </a:lnSpc>
            </a:pPr>
            <a:r>
              <a:rPr lang="en-GB" sz="1400" b="1"/>
              <a:t>Cuijpers et al. (2020)</a:t>
            </a:r>
          </a:p>
          <a:p>
            <a:pPr>
              <a:lnSpc>
                <a:spcPct val="90000"/>
              </a:lnSpc>
            </a:pPr>
            <a:r>
              <a:rPr lang="en-GB" sz="1400" b="1"/>
              <a:t>Hofmann et al. (2012)</a:t>
            </a:r>
          </a:p>
          <a:p>
            <a:pPr>
              <a:lnSpc>
                <a:spcPct val="90000"/>
              </a:lnSpc>
            </a:pPr>
            <a:r>
              <a:rPr lang="en-GB" sz="1400" b="1"/>
              <a:t>Kazdin (2017)</a:t>
            </a:r>
          </a:p>
          <a:p>
            <a:pPr>
              <a:lnSpc>
                <a:spcPct val="90000"/>
              </a:lnSpc>
            </a:pPr>
            <a:r>
              <a:rPr lang="en-GB" sz="1400" b="1"/>
              <a:t>Kendler et al. (2006)</a:t>
            </a:r>
          </a:p>
          <a:p>
            <a:pPr>
              <a:lnSpc>
                <a:spcPct val="90000"/>
              </a:lnSpc>
            </a:pPr>
            <a:r>
              <a:rPr lang="en-GB" sz="1400" b="1"/>
              <a:t>LeMoult &amp; Gotlib (2019)</a:t>
            </a:r>
          </a:p>
          <a:p>
            <a:pPr>
              <a:lnSpc>
                <a:spcPct val="90000"/>
              </a:lnSpc>
            </a:pPr>
            <a:r>
              <a:rPr lang="en-GB" sz="1400" b="1"/>
              <a:t>Park &amp; Zarate (2019)</a:t>
            </a:r>
          </a:p>
          <a:p>
            <a:pPr>
              <a:lnSpc>
                <a:spcPct val="90000"/>
              </a:lnSpc>
            </a:pPr>
            <a:r>
              <a:rPr lang="en-GB" sz="1400" b="1"/>
              <a:t>Ribeiro et al. (2018)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6AFC87-986C-536C-9140-A1F6B2EA01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76" r="19401"/>
          <a:stretch>
            <a:fillRect/>
          </a:stretch>
        </p:blipFill>
        <p:spPr>
          <a:xfrm>
            <a:off x="3757789" y="10"/>
            <a:ext cx="5386210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Major Depression Disorder </vt:lpstr>
      <vt:lpstr>ICD‑11 Definition and Symptoms</vt:lpstr>
      <vt:lpstr>Historical Understanding of Depression</vt:lpstr>
      <vt:lpstr>Evolution of Treatment Approaches</vt:lpstr>
      <vt:lpstr>Social and Cultural Context</vt:lpstr>
      <vt:lpstr>Policy, Legislation and Mental Health Services</vt:lpstr>
      <vt:lpstr>Current Evidence‑Based Treatments</vt:lpstr>
      <vt:lpstr>Challenges and Inequalities</vt:lpstr>
      <vt:lpstr>Recommendations for Future Policy and Practice</vt:lpstr>
      <vt:lpstr>Key Takeaways</vt:lpstr>
      <vt:lpstr>Overview</vt:lpstr>
      <vt:lpstr>References (1)</vt:lpstr>
      <vt:lpstr>References (2)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Slide</dc:title>
  <dc:subject/>
  <dc:creator/>
  <cp:keywords/>
  <dc:description>generated using python-pptx</dc:description>
  <cp:lastModifiedBy>Amna Hussain (2319523)</cp:lastModifiedBy>
  <cp:revision>5</cp:revision>
  <dcterms:created xsi:type="dcterms:W3CDTF">2013-01-27T09:14:16Z</dcterms:created>
  <dcterms:modified xsi:type="dcterms:W3CDTF">2026-03-08T20:58:04Z</dcterms:modified>
  <cp:category/>
</cp:coreProperties>
</file>