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13"/>
  </p:notesMasterIdLst>
  <p:sldIdLst>
    <p:sldId id="262" r:id="rId2"/>
    <p:sldId id="284" r:id="rId3"/>
    <p:sldId id="295" r:id="rId4"/>
    <p:sldId id="297" r:id="rId5"/>
    <p:sldId id="304" r:id="rId6"/>
    <p:sldId id="299" r:id="rId7"/>
    <p:sldId id="300" r:id="rId8"/>
    <p:sldId id="301" r:id="rId9"/>
    <p:sldId id="302" r:id="rId10"/>
    <p:sldId id="303" r:id="rId11"/>
    <p:sldId id="294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6" d="100"/>
          <a:sy n="66" d="100"/>
        </p:scale>
        <p:origin x="-736" y="2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3" name="Picture 2" descr="logoSMU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03/10/2012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siness.com/directory/changemanagement" TargetMode="External"/><Relationship Id="rId7" Type="http://schemas.openxmlformats.org/officeDocument/2006/relationships/hyperlink" Target="http://www.managementofchange.com/" TargetMode="External"/><Relationship Id="rId2" Type="http://schemas.openxmlformats.org/officeDocument/2006/relationships/hyperlink" Target="http://www.acas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oc.org.uk/" TargetMode="External"/><Relationship Id="rId5" Type="http://schemas.openxmlformats.org/officeDocument/2006/relationships/hyperlink" Target="http://www.cipd.co.uk/" TargetMode="External"/><Relationship Id="rId4" Type="http://schemas.openxmlformats.org/officeDocument/2006/relationships/hyperlink" Target="http://www.cbi.co.uk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ames Williams\AppData\Local\Microsoft\Windows\Temporary Internet Files\Content.IE5\Q5ZP6VQN\MP9102208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132856"/>
            <a:ext cx="2788281" cy="277422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994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83976" y="1023175"/>
            <a:ext cx="7772400" cy="965665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Managing People &amp; Change</a:t>
            </a:r>
            <a:endParaRPr lang="en-GB" dirty="0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395536" y="3429000"/>
            <a:ext cx="7772400" cy="1199704"/>
          </a:xfrm>
        </p:spPr>
        <p:txBody>
          <a:bodyPr/>
          <a:lstStyle/>
          <a:p>
            <a:pPr algn="l"/>
            <a:r>
              <a:rPr lang="en-GB" b="1" dirty="0" smtClean="0">
                <a:solidFill>
                  <a:srgbClr val="0070C0"/>
                </a:solidFill>
              </a:rPr>
              <a:t>James Williams</a:t>
            </a: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Year 3 Module</a:t>
            </a:r>
          </a:p>
          <a:p>
            <a:endParaRPr lang="en-GB" dirty="0" smtClean="0"/>
          </a:p>
          <a:p>
            <a:r>
              <a:rPr lang="en-GB" dirty="0" smtClean="0"/>
              <a:t>Module Value:  20 credits</a:t>
            </a:r>
          </a:p>
          <a:p>
            <a:endParaRPr lang="en-GB" dirty="0" smtClean="0"/>
          </a:p>
          <a:p>
            <a:r>
              <a:rPr lang="en-GB" dirty="0" smtClean="0"/>
              <a:t>Duration:  October to May.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Value &amp; Duration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340768"/>
            <a:ext cx="8686800" cy="468397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Managers must consider the human dimension in organisations.</a:t>
            </a:r>
          </a:p>
          <a:p>
            <a:r>
              <a:rPr lang="en-GB" sz="2400" dirty="0" smtClean="0"/>
              <a:t>People create run evolve and change Organisations and Society.</a:t>
            </a:r>
          </a:p>
          <a:p>
            <a:r>
              <a:rPr lang="en-GB" sz="2400" dirty="0" smtClean="0"/>
              <a:t>This module will look at how to manage change in People and Organisations.</a:t>
            </a:r>
          </a:p>
          <a:p>
            <a:r>
              <a:rPr lang="en-GB" sz="2400" dirty="0" smtClean="0"/>
              <a:t>Business and IT managers must initiate and/or respond appropriately to change for the improvement and evolution of the organisation.</a:t>
            </a:r>
          </a:p>
          <a:p>
            <a:r>
              <a:rPr lang="en-GB" sz="2400" dirty="0" smtClean="0"/>
              <a:t>This module requires you to </a:t>
            </a:r>
            <a:r>
              <a:rPr lang="en-GB" sz="2400" b="1" dirty="0" smtClean="0"/>
              <a:t>evaluate the issues </a:t>
            </a:r>
            <a:r>
              <a:rPr lang="en-GB" sz="2400" dirty="0" smtClean="0"/>
              <a:t>involved in the management of people and change initiatives. </a:t>
            </a:r>
          </a:p>
          <a:p>
            <a:r>
              <a:rPr lang="en-GB" sz="2400" dirty="0" smtClean="0"/>
              <a:t>You will consider the management of people in the workplace for the improvement of individual and organisational effectiveness.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AIMs: This module will cover: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2952328"/>
          </a:xfrm>
        </p:spPr>
        <p:txBody>
          <a:bodyPr>
            <a:noAutofit/>
          </a:bodyPr>
          <a:lstStyle/>
          <a:p>
            <a:pPr lvl="0"/>
            <a:r>
              <a:rPr lang="en-GB" sz="2000" dirty="0" smtClean="0"/>
              <a:t>Evaluate the changing nature of an organisation and identify the change drivers (e.g. SLEPT analysis).</a:t>
            </a:r>
          </a:p>
          <a:p>
            <a:pPr lvl="0"/>
            <a:r>
              <a:rPr lang="en-GB" sz="2000" dirty="0" smtClean="0"/>
              <a:t>Identify areas where resistance to change is happening or likely to occur.</a:t>
            </a:r>
          </a:p>
          <a:p>
            <a:pPr lvl="0"/>
            <a:r>
              <a:rPr lang="en-GB" sz="2000" dirty="0" smtClean="0"/>
              <a:t>Identify what mechanisms management could use to minimise such resistance to change within the organisation.</a:t>
            </a:r>
          </a:p>
          <a:p>
            <a:pPr lvl="0"/>
            <a:r>
              <a:rPr lang="en-GB" sz="2000" dirty="0" smtClean="0"/>
              <a:t>Well-being and stress management.</a:t>
            </a:r>
          </a:p>
          <a:p>
            <a:pPr lvl="0"/>
            <a:r>
              <a:rPr lang="en-GB" sz="2000" dirty="0" smtClean="0"/>
              <a:t>Use </a:t>
            </a:r>
            <a:r>
              <a:rPr lang="en-GB" sz="2000" dirty="0" err="1" smtClean="0"/>
              <a:t>Lewin’s</a:t>
            </a:r>
            <a:r>
              <a:rPr lang="en-GB" sz="2000" dirty="0" smtClean="0"/>
              <a:t> </a:t>
            </a:r>
            <a:r>
              <a:rPr lang="en-GB" sz="2000" b="1" dirty="0" smtClean="0"/>
              <a:t>force field analysis </a:t>
            </a:r>
            <a:r>
              <a:rPr lang="en-GB" sz="2000" dirty="0" smtClean="0"/>
              <a:t>to illustrate the dynamics for and against change.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0" y="4858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Indicative content: </a:t>
            </a:r>
            <a:br>
              <a:rPr lang="en-GB" u="sng" dirty="0" smtClean="0"/>
            </a:br>
            <a:r>
              <a:rPr lang="en-GB" dirty="0" smtClean="0"/>
              <a:t> </a:t>
            </a:r>
            <a:r>
              <a:rPr lang="en-GB" sz="2700" dirty="0" smtClean="0"/>
              <a:t>Semester 1 / Assignment 1: </a:t>
            </a:r>
            <a:r>
              <a:rPr lang="en-GB" u="sng" dirty="0" smtClean="0"/>
              <a:t/>
            </a:r>
            <a:br>
              <a:rPr lang="en-GB" u="sng" dirty="0" smtClean="0"/>
            </a:br>
            <a:endParaRPr lang="en-GB" u="sng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2952328"/>
          </a:xfrm>
        </p:spPr>
        <p:txBody>
          <a:bodyPr>
            <a:noAutofit/>
          </a:bodyPr>
          <a:lstStyle/>
          <a:p>
            <a:pPr lvl="0"/>
            <a:r>
              <a:rPr lang="en-GB" sz="2000" dirty="0" smtClean="0"/>
              <a:t>Identify and evaluate the rationale, benefits and limitations associated with </a:t>
            </a:r>
            <a:r>
              <a:rPr lang="en-GB" sz="2000" b="1" dirty="0" smtClean="0"/>
              <a:t>contemporary</a:t>
            </a:r>
            <a:r>
              <a:rPr lang="en-GB" sz="2000" dirty="0" smtClean="0"/>
              <a:t> </a:t>
            </a:r>
            <a:r>
              <a:rPr lang="en-GB" sz="2000" b="1" dirty="0" smtClean="0"/>
              <a:t>HRM initiatives</a:t>
            </a:r>
            <a:r>
              <a:rPr lang="en-GB" sz="2000" dirty="0" smtClean="0"/>
              <a:t> e.g. building a learning organisation, flexible working, work-life balance, managing diversity, training and continuing professional development, performance evaluation, recruitment/selection, Management ethics and corporate social responsibility.</a:t>
            </a:r>
          </a:p>
          <a:p>
            <a:pPr lvl="0"/>
            <a:r>
              <a:rPr lang="en-GB" sz="2000" dirty="0" smtClean="0"/>
              <a:t>Evaluate their effect and likely impact on individual and </a:t>
            </a:r>
            <a:r>
              <a:rPr lang="en-GB" sz="2000" b="1" dirty="0" smtClean="0"/>
              <a:t>organisational behaviour </a:t>
            </a:r>
            <a:r>
              <a:rPr lang="en-GB" sz="2000" dirty="0" smtClean="0"/>
              <a:t>and performance.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0" y="4858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Indicative content: </a:t>
            </a:r>
            <a:br>
              <a:rPr lang="en-GB" u="sng" dirty="0" smtClean="0"/>
            </a:br>
            <a:r>
              <a:rPr lang="en-GB" dirty="0" smtClean="0"/>
              <a:t> </a:t>
            </a:r>
            <a:r>
              <a:rPr lang="en-GB" sz="2700" dirty="0" smtClean="0"/>
              <a:t>Semester 2/ Assignment 2:</a:t>
            </a:r>
            <a:r>
              <a:rPr lang="en-GB" u="sng" dirty="0" smtClean="0"/>
              <a:t/>
            </a:r>
            <a:br>
              <a:rPr lang="en-GB" u="sng" dirty="0" smtClean="0"/>
            </a:br>
            <a:endParaRPr lang="en-GB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89248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100% coursework: 2 assignments.</a:t>
            </a:r>
          </a:p>
          <a:p>
            <a:endParaRPr lang="en-GB" dirty="0" smtClean="0"/>
          </a:p>
          <a:p>
            <a:r>
              <a:rPr lang="en-GB" dirty="0" smtClean="0"/>
              <a:t>Assignment 1: Hand-in January.</a:t>
            </a:r>
          </a:p>
          <a:p>
            <a:r>
              <a:rPr lang="en-GB" dirty="0" smtClean="0"/>
              <a:t>Assignment 2: Hand-in May.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Assessment: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23317"/>
            <a:ext cx="9144000" cy="4525963"/>
          </a:xfrm>
        </p:spPr>
        <p:txBody>
          <a:bodyPr>
            <a:normAutofit/>
          </a:bodyPr>
          <a:lstStyle/>
          <a:p>
            <a:r>
              <a:rPr lang="en-GB" dirty="0" err="1" smtClean="0"/>
              <a:t>Carnall</a:t>
            </a:r>
            <a:r>
              <a:rPr lang="en-GB" dirty="0" smtClean="0"/>
              <a:t>. C. A. </a:t>
            </a:r>
            <a:r>
              <a:rPr lang="en-GB" u="sng" dirty="0" smtClean="0"/>
              <a:t>Managing Change in Organisations</a:t>
            </a:r>
            <a:r>
              <a:rPr lang="en-GB" dirty="0" smtClean="0"/>
              <a:t>, Latest Edition.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GB" dirty="0" err="1" smtClean="0"/>
              <a:t>Beardwell</a:t>
            </a:r>
            <a:r>
              <a:rPr lang="en-GB" dirty="0" smtClean="0"/>
              <a:t>, J. &amp; </a:t>
            </a:r>
            <a:r>
              <a:rPr lang="en-GB" dirty="0" err="1" smtClean="0"/>
              <a:t>Claydon</a:t>
            </a:r>
            <a:r>
              <a:rPr lang="en-GB" dirty="0" smtClean="0"/>
              <a:t>, T. </a:t>
            </a:r>
            <a:r>
              <a:rPr lang="en-GB" u="sng" dirty="0" smtClean="0"/>
              <a:t>Human Resource Management: a contemporary approach</a:t>
            </a:r>
            <a:r>
              <a:rPr lang="en-GB" dirty="0" smtClean="0"/>
              <a:t>, Latest Edition.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GB" dirty="0" smtClean="0"/>
              <a:t>Redman, T. &amp; Wilkinson, A. </a:t>
            </a:r>
            <a:r>
              <a:rPr lang="en-GB" u="sng" dirty="0" smtClean="0"/>
              <a:t>Contemporary Human Resource Management: Text and Cases</a:t>
            </a:r>
            <a:r>
              <a:rPr lang="en-GB" dirty="0" smtClean="0"/>
              <a:t>, Latest Edition.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0832" y="188640"/>
            <a:ext cx="82296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Background reading: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640960" cy="4525963"/>
          </a:xfrm>
        </p:spPr>
        <p:txBody>
          <a:bodyPr>
            <a:normAutofit/>
          </a:bodyPr>
          <a:lstStyle/>
          <a:p>
            <a:r>
              <a:rPr lang="en-GB" sz="2800" u="sng" dirty="0" smtClean="0">
                <a:hlinkClick r:id="rId2"/>
              </a:rPr>
              <a:t>http://www.acas.org.uk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3"/>
              </a:rPr>
              <a:t>http://www.business.com/directory/changemanagement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4"/>
              </a:rPr>
              <a:t>http://www.cbi.co.uk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5"/>
              </a:rPr>
              <a:t>http://www.cipd.co.uk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6"/>
              </a:rPr>
              <a:t>http://www.eoc.org.uk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7"/>
              </a:rPr>
              <a:t>http://www.managementofchange.com</a:t>
            </a: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Useful Websites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686800" cy="45259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Human Resource Management Journal</a:t>
            </a:r>
          </a:p>
          <a:p>
            <a:r>
              <a:rPr lang="en-GB" sz="2800" dirty="0" smtClean="0"/>
              <a:t>Journal of Organisational Behaviour</a:t>
            </a:r>
          </a:p>
          <a:p>
            <a:r>
              <a:rPr lang="en-GB" sz="2800" dirty="0" smtClean="0"/>
              <a:t>Journal of Organisational Change Management </a:t>
            </a:r>
          </a:p>
          <a:p>
            <a:r>
              <a:rPr lang="en-GB" sz="2800" dirty="0" smtClean="0"/>
              <a:t>People Management</a:t>
            </a:r>
          </a:p>
          <a:p>
            <a:r>
              <a:rPr lang="en-GB" sz="2800" dirty="0" smtClean="0"/>
              <a:t>Personnel Today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Useful Journals</a:t>
            </a:r>
            <a:br>
              <a:rPr lang="en-GB" dirty="0" smtClean="0"/>
            </a:br>
            <a:r>
              <a:rPr lang="en-GB" sz="2400" dirty="0" smtClean="0"/>
              <a:t>Accessible via the Library Online learning resources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Questions: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918761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406</TotalTime>
  <Words>337</Words>
  <Application>Microsoft Office PowerPoint</Application>
  <PresentationFormat>On-screen Show (4:3)</PresentationFormat>
  <Paragraphs>51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Managing People &amp; Change</vt:lpstr>
      <vt:lpstr>Module Value &amp; Duration</vt:lpstr>
      <vt:lpstr>AIMs: This module will cover:</vt:lpstr>
      <vt:lpstr>Indicative content:   Semester 1 / Assignment 1:  </vt:lpstr>
      <vt:lpstr>Indicative content:   Semester 2/ Assignment 2: </vt:lpstr>
      <vt:lpstr>Assessment:</vt:lpstr>
      <vt:lpstr>Background reading:</vt:lpstr>
      <vt:lpstr>Useful Websites</vt:lpstr>
      <vt:lpstr>Useful Journals Accessible via the Library Online learning resources</vt:lpstr>
      <vt:lpstr>Any Questions: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 &amp; James Williams</dc:creator>
  <cp:lastModifiedBy>sc-jw</cp:lastModifiedBy>
  <cp:revision>53</cp:revision>
  <dcterms:created xsi:type="dcterms:W3CDTF">2011-10-04T23:02:56Z</dcterms:created>
  <dcterms:modified xsi:type="dcterms:W3CDTF">2012-10-03T09:37:43Z</dcterms:modified>
</cp:coreProperties>
</file>