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sldIdLst>
    <p:sldId id="256" r:id="rId5"/>
    <p:sldId id="278" r:id="rId6"/>
    <p:sldId id="271" r:id="rId7"/>
    <p:sldId id="272" r:id="rId8"/>
    <p:sldId id="275" r:id="rId9"/>
    <p:sldId id="257" r:id="rId10"/>
    <p:sldId id="276" r:id="rId11"/>
    <p:sldId id="277" r:id="rId12"/>
    <p:sldId id="259" r:id="rId13"/>
    <p:sldId id="260" r:id="rId14"/>
    <p:sldId id="279" r:id="rId15"/>
    <p:sldId id="261" r:id="rId16"/>
    <p:sldId id="263" r:id="rId17"/>
    <p:sldId id="269" r:id="rId18"/>
    <p:sldId id="264" r:id="rId19"/>
    <p:sldId id="268" r:id="rId20"/>
    <p:sldId id="265" r:id="rId21"/>
    <p:sldId id="267" r:id="rId22"/>
    <p:sldId id="266" r:id="rId23"/>
    <p:sldId id="280" r:id="rId24"/>
    <p:sldId id="281" r:id="rId25"/>
    <p:sldId id="282" r:id="rId26"/>
    <p:sldId id="283" r:id="rId27"/>
    <p:sldId id="284" r:id="rId28"/>
    <p:sldId id="286" r:id="rId29"/>
    <p:sldId id="285" r:id="rId30"/>
    <p:sldId id="27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F6FF5C5-F718-7DA0-0AD8-3EC7E72D994C}" name="Luke Rees (2100874)" initials="L(" userId="S::2100874@student.uwtsd.ac.uk::994f12de-c5cd-4cd4-aced-bfb614fdbb3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AFBB"/>
    <a:srgbClr val="F6F6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2CA79-78DD-5B15-7F55-BB130E82E5EC}" v="278" dt="2024-01-11T19:11:04.342"/>
    <p1510:client id="{337078C7-B027-423E-BD66-EB69EDA3270A}" v="7" dt="2024-01-12T11:22:04.910"/>
    <p1510:client id="{34552666-73C6-4D94-85AF-965F7595E05A}" v="1693" dt="2024-01-11T18:51:15.573"/>
    <p1510:client id="{47A4C87E-E6DF-62C8-DD7E-1379F357C91E}" v="4" dt="2024-01-12T10:32:40.427"/>
    <p1510:client id="{5A6104DB-5DEA-4F81-AE1E-D056A02CE02F}" v="2" dt="2024-01-12T13:48:25.643"/>
    <p1510:client id="{5AB79399-B139-7E66-DE63-C13E5ADFFA21}" v="28" dt="2024-01-11T18:40:01.295"/>
    <p1510:client id="{89094860-A916-417E-AA2F-175B956FA15B}" v="93" dt="2024-01-11T16:20:35.116"/>
    <p1510:client id="{EFBEAC5B-FA5B-61D2-1588-D4B322B90059}" v="5" dt="2024-01-11T18:05:28.3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2" d="100"/>
          <a:sy n="152" d="100"/>
        </p:scale>
        <p:origin x="600" y="13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28EA6D-0EDE-4E45-AF3F-525381AA928B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461F73-F04F-4BB1-A01F-AF942C660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232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09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17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207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863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275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170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665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203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51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3132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191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704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1778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3345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358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9692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550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Thomas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8661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636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027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0133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2255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7197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460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Thomas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05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243A5-9896-7457-8EF8-FE4195313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F0215-F336-FFC1-0700-98C029F6E2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5B203-1138-C232-0BC5-9E7678CEC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E0C947-B2FC-55FD-1006-D31FD6C59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780BF-148F-4FCC-8B86-5E93B1207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01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52F81-7EB5-47B5-BF65-628AECB97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EA96E-41C5-D44A-9B65-1BFB7E66D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AC023-3415-3824-006B-7338CFA0E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55A69-C61A-4792-F1F0-051089C6A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2E013-7F08-02B4-F0CF-8AE036516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10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136FC-70D1-F0D3-9E9D-DEDC4BF24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6AF2D-17A6-9FBD-563E-88C441885F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2D50F-25CE-5387-A460-11BFF121E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DA8EC-7799-2F2E-1AE5-C9EFE7091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9CE70-DF16-9B25-A1ED-378C607B9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680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99C04-2C98-897C-E383-3F7672D4B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ED23B-9EB6-83CB-8D3D-2805FBCB29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FC02BA-4066-7C5A-24AF-2FB4D9F178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2AE2D-6D06-8C32-4423-66A714B56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97540-0475-C5AE-F28B-053A0231A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10D43-62A8-48F9-015A-6CD44B5B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10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70124-50D0-E060-49D1-1AD1204A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55BB3-8D90-C8A0-82EF-E2E2BC9486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91B98E-1E8F-F415-72BD-164E8AD9D4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B7D803-CE24-10E1-2ED1-E86D554B10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F91905-DB1E-199B-D263-8235717DC4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E62C9E-8CE9-CF02-6987-E4099E327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F75B14-E428-1375-1E56-AFC4DBD9E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54AEF4-F608-AE0D-5768-8D73CE617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379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2141-907A-4AA3-90A5-D96BBB3F1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48EA7A-D006-5536-8F66-510BE62BA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9F698E-7F1C-5F3F-C8E9-3D1061E43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0ADA5-D721-80F9-8F04-12A533785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322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E20382-569A-44E6-90A0-6EAE6F4DE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86C4EB-5CDF-2057-655C-CDE1B9E65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783135-EB0C-FDB2-3C64-EA06523CA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982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49B13-727F-414A-282C-209DA0F50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26553-54FA-B74D-B2A4-9C0516389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776633-2C0F-B47A-4C17-58A041C97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080AE8-5AD2-973B-35F0-D0C6978F7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4A3B94-49D6-C7AB-0344-BE1BF4D72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F9FB1-A2C7-6FC2-FC39-BF7B49F24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15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3194C-CF7D-3A26-D18B-95C838E27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8E064B-54CB-1195-C2B0-5486F84806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835932-0660-5275-0363-7BB2E46838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CC6046-D8DB-D506-52ED-662C7951E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1C2638-9957-385B-0118-3E9A4B425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4EE5F6-4354-C19C-AC72-9E1906888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981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DB390-6DFC-73DB-B3AF-10973B27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11EC33-8E41-0F0E-F0B0-78D0565EC7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AD0C2-09B2-F573-5B13-51F13964A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C0108-B479-285F-E35C-A2FC8641E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4DC3C-C86C-03B4-66CC-8723D7BD9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61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F6F1CA-6640-1D8F-D8D1-7632C3697C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D9034-3233-5B2E-E6CF-2893B0745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6CE0A-6C1C-E36D-7FB9-D3478184E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87F71-A19E-1C0F-CD76-BB0171AFA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84C9C5-48A5-3716-F8F9-30AC6C8AD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895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7510A2-3D0C-8F1E-A96B-24CF51FC0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A4C77-3068-923F-5A95-758F8C68E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1E7A9-A301-0DC0-AD64-5C4CEFE79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C237CA-F4CA-42F8-8EB4-520B733ABB20}" type="datetimeFigureOut">
              <a:rPr lang="en-GB" smtClean="0"/>
              <a:t>Fri 12 January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278CF-E2D8-28D5-30B1-AFF1230B00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654B4-470F-9B3C-6E20-91C51691F8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637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slide" Target="slide27.xml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slide" Target="slide2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slide" Target="slide23.xml"/><Relationship Id="rId5" Type="http://schemas.openxmlformats.org/officeDocument/2006/relationships/image" Target="../media/image26.png"/><Relationship Id="rId10" Type="http://schemas.openxmlformats.org/officeDocument/2006/relationships/slide" Target="slide14.xml"/><Relationship Id="rId4" Type="http://schemas.openxmlformats.org/officeDocument/2006/relationships/image" Target="../media/image25.png"/><Relationship Id="rId9" Type="http://schemas.openxmlformats.org/officeDocument/2006/relationships/slide" Target="slide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0.png"/><Relationship Id="rId9" Type="http://schemas.openxmlformats.org/officeDocument/2006/relationships/slide" Target="slide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5" Type="http://schemas.openxmlformats.org/officeDocument/2006/relationships/slide" Target="slide13.xml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35.png"/><Relationship Id="rId1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27.png"/><Relationship Id="rId4" Type="http://schemas.openxmlformats.org/officeDocument/2006/relationships/image" Target="../media/image25.png"/><Relationship Id="rId9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11" Type="http://schemas.openxmlformats.org/officeDocument/2006/relationships/slide" Target="slide15.xml"/><Relationship Id="rId5" Type="http://schemas.openxmlformats.org/officeDocument/2006/relationships/image" Target="../media/image38.png"/><Relationship Id="rId15" Type="http://schemas.openxmlformats.org/officeDocument/2006/relationships/slide" Target="slide18.xml"/><Relationship Id="rId10" Type="http://schemas.openxmlformats.org/officeDocument/2006/relationships/slide" Target="slide17.xml"/><Relationship Id="rId4" Type="http://schemas.openxmlformats.org/officeDocument/2006/relationships/image" Target="../media/image32.png"/><Relationship Id="rId9" Type="http://schemas.openxmlformats.org/officeDocument/2006/relationships/image" Target="../media/image29.png"/><Relationship Id="rId1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slide" Target="slide13.xml"/><Relationship Id="rId5" Type="http://schemas.openxmlformats.org/officeDocument/2006/relationships/image" Target="../media/image43.png"/><Relationship Id="rId10" Type="http://schemas.openxmlformats.org/officeDocument/2006/relationships/slide" Target="slide21.xml"/><Relationship Id="rId4" Type="http://schemas.openxmlformats.org/officeDocument/2006/relationships/image" Target="../media/image42.png"/><Relationship Id="rId9" Type="http://schemas.openxmlformats.org/officeDocument/2006/relationships/slide" Target="slide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30.png"/><Relationship Id="rId9" Type="http://schemas.openxmlformats.org/officeDocument/2006/relationships/slide" Target="slide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slide" Target="slide1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23.xml"/><Relationship Id="rId16" Type="http://schemas.openxmlformats.org/officeDocument/2006/relationships/slide" Target="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29.png"/><Relationship Id="rId5" Type="http://schemas.openxmlformats.org/officeDocument/2006/relationships/image" Target="../media/image43.png"/><Relationship Id="rId15" Type="http://schemas.openxmlformats.org/officeDocument/2006/relationships/image" Target="../media/image52.png"/><Relationship Id="rId10" Type="http://schemas.openxmlformats.org/officeDocument/2006/relationships/image" Target="../media/image50.png"/><Relationship Id="rId4" Type="http://schemas.openxmlformats.org/officeDocument/2006/relationships/image" Target="../media/image42.png"/><Relationship Id="rId9" Type="http://schemas.openxmlformats.org/officeDocument/2006/relationships/image" Target="../media/image49.png"/><Relationship Id="rId14" Type="http://schemas.openxmlformats.org/officeDocument/2006/relationships/slide" Target="slide2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44.png"/><Relationship Id="rId4" Type="http://schemas.openxmlformats.org/officeDocument/2006/relationships/image" Target="../media/image42.png"/><Relationship Id="rId9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slide" Target="slide25.xml"/><Relationship Id="rId3" Type="http://schemas.openxmlformats.org/officeDocument/2006/relationships/image" Target="../media/image24.png"/><Relationship Id="rId7" Type="http://schemas.openxmlformats.org/officeDocument/2006/relationships/image" Target="../media/image44.png"/><Relationship Id="rId12" Type="http://schemas.openxmlformats.org/officeDocument/2006/relationships/image" Target="../media/image5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11" Type="http://schemas.openxmlformats.org/officeDocument/2006/relationships/image" Target="../media/image33.png"/><Relationship Id="rId5" Type="http://schemas.openxmlformats.org/officeDocument/2006/relationships/image" Target="../media/image53.png"/><Relationship Id="rId10" Type="http://schemas.openxmlformats.org/officeDocument/2006/relationships/image" Target="../media/image40.png"/><Relationship Id="rId4" Type="http://schemas.openxmlformats.org/officeDocument/2006/relationships/image" Target="../media/image42.png"/><Relationship Id="rId9" Type="http://schemas.openxmlformats.org/officeDocument/2006/relationships/image" Target="../media/image29.png"/><Relationship Id="rId14" Type="http://schemas.openxmlformats.org/officeDocument/2006/relationships/slide" Target="slide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5A562-44CC-B47D-CF53-9C350F104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3988" y="320041"/>
            <a:ext cx="6707084" cy="3892668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User Experience Design (M6X01111)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1E016E-ED88-B9E5-4B0E-8701999E29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3699" y="4631160"/>
            <a:ext cx="6707366" cy="20165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/>
              <a:t>Luke Rees – 2100874</a:t>
            </a:r>
          </a:p>
          <a:p>
            <a:pPr algn="l"/>
            <a:r>
              <a:rPr lang="en-GB" dirty="0"/>
              <a:t>Thomas Nurse - 2004043</a:t>
            </a:r>
          </a:p>
          <a:p>
            <a:pPr algn="l"/>
            <a:r>
              <a:rPr lang="en-GB" dirty="0"/>
              <a:t>Becky Davies </a:t>
            </a:r>
            <a:r>
              <a:rPr lang="en-GB"/>
              <a:t>– </a:t>
            </a:r>
            <a:r>
              <a:rPr lang="en-GB" dirty="0"/>
              <a:t>2104215</a:t>
            </a:r>
            <a:endParaRPr lang="en-GB"/>
          </a:p>
          <a:p>
            <a:pPr algn="l"/>
            <a:r>
              <a:rPr lang="en-GB"/>
              <a:t>Alexander Jenkins - 2103347</a:t>
            </a:r>
          </a:p>
        </p:txBody>
      </p:sp>
      <p:pic>
        <p:nvPicPr>
          <p:cNvPr id="5" name="Picture 4" descr="A blue folder with a letter b&#10;&#10;Description automatically generated">
            <a:extLst>
              <a:ext uri="{FF2B5EF4-FFF2-40B4-BE49-F238E27FC236}">
                <a16:creationId xmlns:a16="http://schemas.microsoft.com/office/drawing/2014/main" id="{19F687AE-9CA9-0AB6-161C-EFA2033068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1226248"/>
            <a:ext cx="4087368" cy="4087368"/>
          </a:xfrm>
          <a:prstGeom prst="rect">
            <a:avLst/>
          </a:prstGeom>
        </p:spPr>
      </p:pic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11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71762-8C1F-BF4A-7167-4AFA29D54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000"/>
              <a:t>Introduction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EE170-F257-0F9F-0BA0-25915E646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10018967" cy="3410712"/>
          </a:xfrm>
        </p:spPr>
        <p:txBody>
          <a:bodyPr anchor="t">
            <a:normAutofit/>
          </a:bodyPr>
          <a:lstStyle/>
          <a:p>
            <a:r>
              <a:rPr lang="en-GB" sz="2400"/>
              <a:t>The app we decided to create is a bibliography app.</a:t>
            </a:r>
          </a:p>
          <a:p>
            <a:r>
              <a:rPr lang="en-GB" sz="2400"/>
              <a:t>This app would allow for the easy creation of bibliographies for education and work.</a:t>
            </a:r>
          </a:p>
          <a:p>
            <a:r>
              <a:rPr lang="en-GB" sz="2400"/>
              <a:t>It would allow the easy addition of references to the bibliography and allow for the user to input a piece of information to generate a full reference.</a:t>
            </a:r>
          </a:p>
        </p:txBody>
      </p:sp>
    </p:spTree>
    <p:extLst>
      <p:ext uri="{BB962C8B-B14F-4D97-AF65-F5344CB8AC3E}">
        <p14:creationId xmlns:p14="http://schemas.microsoft.com/office/powerpoint/2010/main" val="2940146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0C2FD-76A6-03E0-BFDD-E3414664C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Idea generation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15ADF-541D-4678-BD5D-88BB73DDD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We started our project with a mind map to decide on what kind of app we would create.</a:t>
            </a:r>
          </a:p>
          <a:p>
            <a:endParaRPr lang="en-US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E67870-C756-2B78-137D-773F0A8A50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891883"/>
            <a:ext cx="6903720" cy="5074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173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7C328-4521-8EB3-0DFD-2FFBFB68F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Research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12BC7-5034-B477-525D-6292965EF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After deciding on the app, we looked at similar apps to our chosen idea as well as apps with a style or layout that we could adapt for our own one.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2551FFEA-DB5D-0E88-8F01-84CFB2CB4C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9973" y="2925121"/>
            <a:ext cx="1709605" cy="3706841"/>
          </a:xfrm>
          <a:prstGeom prst="rect">
            <a:avLst/>
          </a:prstGeom>
        </p:spPr>
      </p:pic>
      <p:pic>
        <p:nvPicPr>
          <p:cNvPr id="5" name="Picture 4" descr="A screenshot of a cellphone&#10;&#10;Description automatically generated">
            <a:extLst>
              <a:ext uri="{FF2B5EF4-FFF2-40B4-BE49-F238E27FC236}">
                <a16:creationId xmlns:a16="http://schemas.microsoft.com/office/drawing/2014/main" id="{EB2F1532-89B6-1919-3404-DBFEEAAA3C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3073" y="2925121"/>
            <a:ext cx="1709605" cy="37068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5FAA2-5BEB-1E4C-8ECB-B58CDB107620}"/>
              </a:ext>
            </a:extLst>
          </p:cNvPr>
          <p:cNvSpPr txBox="1"/>
          <p:nvPr/>
        </p:nvSpPr>
        <p:spPr>
          <a:xfrm>
            <a:off x="1779974" y="2651485"/>
            <a:ext cx="848468" cy="3000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/>
              <a:t>Cited [1]</a:t>
            </a:r>
            <a:endParaRPr lang="en-US"/>
          </a:p>
        </p:txBody>
      </p:sp>
      <p:pic>
        <p:nvPicPr>
          <p:cNvPr id="6" name="Picture 5" descr="A screenshot of a black screen&#10;&#10;Description automatically generated">
            <a:extLst>
              <a:ext uri="{FF2B5EF4-FFF2-40B4-BE49-F238E27FC236}">
                <a16:creationId xmlns:a16="http://schemas.microsoft.com/office/drawing/2014/main" id="{0C6CBEC4-3A7D-AA19-D7D4-2D8073BAF2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8395" y="2914650"/>
            <a:ext cx="1698434" cy="3714750"/>
          </a:xfrm>
          <a:prstGeom prst="rect">
            <a:avLst/>
          </a:prstGeom>
        </p:spPr>
      </p:pic>
      <p:pic>
        <p:nvPicPr>
          <p:cNvPr id="9" name="Picture 8" descr="A screenshot of a black screen&#10;&#10;Description automatically generated">
            <a:extLst>
              <a:ext uri="{FF2B5EF4-FFF2-40B4-BE49-F238E27FC236}">
                <a16:creationId xmlns:a16="http://schemas.microsoft.com/office/drawing/2014/main" id="{DD5F40D2-6189-DC57-74D2-448295D5CA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1495" y="2924175"/>
            <a:ext cx="1717484" cy="37147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567466-1AEE-171F-0449-47AE86A43235}"/>
              </a:ext>
            </a:extLst>
          </p:cNvPr>
          <p:cNvSpPr txBox="1"/>
          <p:nvPr/>
        </p:nvSpPr>
        <p:spPr>
          <a:xfrm>
            <a:off x="6713923" y="2622910"/>
            <a:ext cx="1258043" cy="3000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/>
              <a:t>Reminders [2]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264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4A9638-DE12-CA31-220A-ED8EAA036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E1A607E-506C-EE03-FB39-E3C5C0FDC5D7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Research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phone&#10;&#10;Description automatically generated">
            <a:extLst>
              <a:ext uri="{FF2B5EF4-FFF2-40B4-BE49-F238E27FC236}">
                <a16:creationId xmlns:a16="http://schemas.microsoft.com/office/drawing/2014/main" id="{1C1E4F9F-DC03-E81B-F725-39E287919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724" y="2483302"/>
            <a:ext cx="2001686" cy="41980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636AEC-A3E8-E0CE-24AD-C5347CB0217E}"/>
              </a:ext>
            </a:extLst>
          </p:cNvPr>
          <p:cNvSpPr txBox="1"/>
          <p:nvPr/>
        </p:nvSpPr>
        <p:spPr>
          <a:xfrm>
            <a:off x="975724" y="2161010"/>
            <a:ext cx="1934318" cy="3028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Samsung Alarm App [3]</a:t>
            </a:r>
            <a:endParaRPr lang="en-GB"/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E6AD076A-12CE-C544-B69C-6966E27AEA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077" y="2480786"/>
            <a:ext cx="1934857" cy="4188559"/>
          </a:xfrm>
          <a:prstGeom prst="rect">
            <a:avLst/>
          </a:prstGeom>
        </p:spPr>
      </p:pic>
      <p:pic>
        <p:nvPicPr>
          <p:cNvPr id="9" name="Picture 8" descr="A screenshot of a phone&#10;&#10;Description automatically generated">
            <a:extLst>
              <a:ext uri="{FF2B5EF4-FFF2-40B4-BE49-F238E27FC236}">
                <a16:creationId xmlns:a16="http://schemas.microsoft.com/office/drawing/2014/main" id="{713C7AFC-AE02-E3F1-B0F3-A7E093E6B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184" y="2480786"/>
            <a:ext cx="1934857" cy="4188559"/>
          </a:xfrm>
          <a:prstGeom prst="rect">
            <a:avLst/>
          </a:prstGeom>
        </p:spPr>
      </p:pic>
      <p:pic>
        <p:nvPicPr>
          <p:cNvPr id="11" name="Picture 10" descr="A screenshot of a phone&#10;&#10;Description automatically generated">
            <a:extLst>
              <a:ext uri="{FF2B5EF4-FFF2-40B4-BE49-F238E27FC236}">
                <a16:creationId xmlns:a16="http://schemas.microsoft.com/office/drawing/2014/main" id="{597A0B76-82BD-05BA-6127-EF122CBDB4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82291" y="2480786"/>
            <a:ext cx="1925332" cy="418855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3EC770-DD10-380D-D5C3-97EE1E693D63}"/>
              </a:ext>
            </a:extLst>
          </p:cNvPr>
          <p:cNvSpPr txBox="1"/>
          <p:nvPr/>
        </p:nvSpPr>
        <p:spPr>
          <a:xfrm>
            <a:off x="4422077" y="2168019"/>
            <a:ext cx="2452509" cy="3028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 kern="1200">
                <a:latin typeface="+mn-lt"/>
                <a:ea typeface="+mn-ea"/>
                <a:cs typeface="+mn-cs"/>
              </a:rPr>
              <a:t>Cite It Now</a:t>
            </a:r>
            <a:r>
              <a:rPr lang="en-GB" sz="1350"/>
              <a:t> </a:t>
            </a:r>
            <a:r>
              <a:rPr lang="en-GB" sz="1350" kern="1200">
                <a:latin typeface="+mn-lt"/>
                <a:ea typeface="+mn-ea"/>
                <a:cs typeface="+mn-cs"/>
              </a:rPr>
              <a:t>[4]</a:t>
            </a: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066137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9C6B72-F8E6-4281-8F3E-93FC0DC98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US" sz="5400"/>
              <a:t>Early Prototypes</a:t>
            </a:r>
          </a:p>
        </p:txBody>
      </p:sp>
      <p:pic>
        <p:nvPicPr>
          <p:cNvPr id="7" name="Picture 6" descr="A drawing of a computer screen&#10;&#10;Description automatically generated with medium confidence">
            <a:extLst>
              <a:ext uri="{FF2B5EF4-FFF2-40B4-BE49-F238E27FC236}">
                <a16:creationId xmlns:a16="http://schemas.microsoft.com/office/drawing/2014/main" id="{CDC0B5AF-04B7-5931-2BBF-48DF0FDEB4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2916" y="519230"/>
            <a:ext cx="2540538" cy="1886349"/>
          </a:xfrm>
          <a:prstGeom prst="rect">
            <a:avLst/>
          </a:prstGeom>
        </p:spPr>
      </p:pic>
      <p:pic>
        <p:nvPicPr>
          <p:cNvPr id="11" name="Picture 10" descr="A pink paper with lines drawn on it&#10;&#10;Description automatically generated">
            <a:extLst>
              <a:ext uri="{FF2B5EF4-FFF2-40B4-BE49-F238E27FC236}">
                <a16:creationId xmlns:a16="http://schemas.microsoft.com/office/drawing/2014/main" id="{C7C2DA6B-50D2-AA91-9DA1-DC2D2B211D2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013"/>
          <a:stretch/>
        </p:blipFill>
        <p:spPr>
          <a:xfrm rot="16200000">
            <a:off x="9460383" y="654883"/>
            <a:ext cx="2194560" cy="1615043"/>
          </a:xfrm>
          <a:prstGeom prst="rect">
            <a:avLst/>
          </a:prstGeom>
        </p:spPr>
      </p:pic>
      <p:sp>
        <p:nvSpPr>
          <p:cNvPr id="21" name="sketch line">
            <a:extLst>
              <a:ext uri="{FF2B5EF4-FFF2-40B4-BE49-F238E27FC236}">
                <a16:creationId xmlns:a16="http://schemas.microsoft.com/office/drawing/2014/main" id="{490234EE-E0D8-4805-9227-CCEAC6016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35C7E-2D89-BE85-0C91-D2D530C3F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These next couple of slides will showcase the early work we did on paper when designing the app.</a:t>
            </a:r>
          </a:p>
          <a:p>
            <a:r>
              <a:rPr lang="en-US" sz="2400"/>
              <a:t>These cover stuff like app layout and general flow of the different screens.</a:t>
            </a:r>
          </a:p>
          <a:p>
            <a:endParaRPr lang="en-US" sz="2200"/>
          </a:p>
        </p:txBody>
      </p:sp>
      <p:pic>
        <p:nvPicPr>
          <p:cNvPr id="9" name="Picture 8" descr="A drawing of a browser window&#10;&#10;Description automatically generated">
            <a:extLst>
              <a:ext uri="{FF2B5EF4-FFF2-40B4-BE49-F238E27FC236}">
                <a16:creationId xmlns:a16="http://schemas.microsoft.com/office/drawing/2014/main" id="{D8C870FE-43AF-2D84-F582-8522BE12C1A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649"/>
          <a:stretch/>
        </p:blipFill>
        <p:spPr>
          <a:xfrm>
            <a:off x="7979496" y="2766251"/>
            <a:ext cx="2401855" cy="341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41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59C6B72-F8E6-4281-8F3E-93FC0DC98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US" sz="5400"/>
              <a:t>Early Prototypes</a:t>
            </a:r>
          </a:p>
        </p:txBody>
      </p:sp>
      <p:pic>
        <p:nvPicPr>
          <p:cNvPr id="16" name="Picture 15" descr="A whiteboard with blue pen drawing&#10;&#10;Description automatically generated">
            <a:extLst>
              <a:ext uri="{FF2B5EF4-FFF2-40B4-BE49-F238E27FC236}">
                <a16:creationId xmlns:a16="http://schemas.microsoft.com/office/drawing/2014/main" id="{079EAE22-7BE9-BDC8-D8AE-F75D6032C0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725" y="226730"/>
            <a:ext cx="3239582" cy="2340597"/>
          </a:xfrm>
          <a:prstGeom prst="rect">
            <a:avLst/>
          </a:prstGeom>
        </p:spPr>
      </p:pic>
      <p:pic>
        <p:nvPicPr>
          <p:cNvPr id="14" name="Content Placeholder 5" descr="A diagram of a computer&#10;&#10;Description automatically generated with medium confidence">
            <a:extLst>
              <a:ext uri="{FF2B5EF4-FFF2-40B4-BE49-F238E27FC236}">
                <a16:creationId xmlns:a16="http://schemas.microsoft.com/office/drawing/2014/main" id="{38DC1A2D-71CF-7E1C-1120-B2A36DE0D15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6" t="14202" r="8699" b="17887"/>
          <a:stretch/>
        </p:blipFill>
        <p:spPr>
          <a:xfrm>
            <a:off x="9287394" y="722175"/>
            <a:ext cx="2540538" cy="1480459"/>
          </a:xfrm>
          <a:prstGeom prst="rect">
            <a:avLst/>
          </a:pr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490234EE-E0D8-4805-9227-CCEAC6016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21513AE-0C7E-2F9C-BBCA-433F275C4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r>
              <a:rPr lang="en-GB" sz="2400"/>
              <a:t>We created a lot of prototypes on paper for many areas.</a:t>
            </a:r>
          </a:p>
          <a:p>
            <a:r>
              <a:rPr lang="en-GB" sz="2400"/>
              <a:t>With each new prototype we refined areas of our app until we landed on a final idea</a:t>
            </a:r>
          </a:p>
        </p:txBody>
      </p:sp>
      <p:pic>
        <p:nvPicPr>
          <p:cNvPr id="8" name="Picture 7" descr="A close-up of a pink paper&#10;&#10;Description automatically generated">
            <a:extLst>
              <a:ext uri="{FF2B5EF4-FFF2-40B4-BE49-F238E27FC236}">
                <a16:creationId xmlns:a16="http://schemas.microsoft.com/office/drawing/2014/main" id="{F859D3F0-F675-1C38-A716-8CFF0EF711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515" y="2766251"/>
            <a:ext cx="4803818" cy="3410711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10B7FBF-9DFC-35A5-5E34-D73286D9254F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084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Development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5A7021C-C4EA-2645-137B-3AE1D3600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400"/>
              <a:t>These early prototypes allowed us to further develop the style of our app and create a layout that we would take into the final paper prototype.</a:t>
            </a:r>
          </a:p>
        </p:txBody>
      </p:sp>
      <p:pic>
        <p:nvPicPr>
          <p:cNvPr id="13" name="Picture 12" descr="A sketch of a smartphone&#10;&#10;Description automatically generated">
            <a:extLst>
              <a:ext uri="{FF2B5EF4-FFF2-40B4-BE49-F238E27FC236}">
                <a16:creationId xmlns:a16="http://schemas.microsoft.com/office/drawing/2014/main" id="{2405C899-080D-DC68-2424-1FF5C86968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645" y="3952336"/>
            <a:ext cx="3509446" cy="2649631"/>
          </a:xfrm>
          <a:prstGeom prst="rect">
            <a:avLst/>
          </a:prstGeom>
        </p:spPr>
      </p:pic>
      <p:pic>
        <p:nvPicPr>
          <p:cNvPr id="7" name="Content Placeholder 9" descr="A group of cell phones with drawings&#10;&#10;Description automatically generated with medium confidence">
            <a:extLst>
              <a:ext uri="{FF2B5EF4-FFF2-40B4-BE49-F238E27FC236}">
                <a16:creationId xmlns:a16="http://schemas.microsoft.com/office/drawing/2014/main" id="{FEF2A551-90E7-7D73-5809-463123C95B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7579" y="3886667"/>
            <a:ext cx="3694285" cy="271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79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Final Paper Prototype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11274552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/>
              <a:t>This is our final paper prototype for the app.</a:t>
            </a:r>
          </a:p>
          <a:p>
            <a:r>
              <a:rPr lang="en-GB" sz="2400"/>
              <a:t>This covers all the functionality and screens we are including as part of our app.</a:t>
            </a:r>
          </a:p>
        </p:txBody>
      </p:sp>
      <p:pic>
        <p:nvPicPr>
          <p:cNvPr id="5" name="Picture 4" descr="A sketch of a phone&#10;&#10;Description automatically generated">
            <a:extLst>
              <a:ext uri="{FF2B5EF4-FFF2-40B4-BE49-F238E27FC236}">
                <a16:creationId xmlns:a16="http://schemas.microsoft.com/office/drawing/2014/main" id="{1FA6C386-81CB-1F9E-DBE8-1F2675AA6C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736" y="3715022"/>
            <a:ext cx="4152919" cy="2990101"/>
          </a:xfrm>
          <a:prstGeom prst="rect">
            <a:avLst/>
          </a:prstGeom>
        </p:spPr>
      </p:pic>
      <p:pic>
        <p:nvPicPr>
          <p:cNvPr id="7" name="Picture 6" descr="A sketch of a phone&#10;&#10;Description automatically generated">
            <a:extLst>
              <a:ext uri="{FF2B5EF4-FFF2-40B4-BE49-F238E27FC236}">
                <a16:creationId xmlns:a16="http://schemas.microsoft.com/office/drawing/2014/main" id="{F3FB87DB-ED4F-AFB3-C698-D8D3A29814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465" y="3652728"/>
            <a:ext cx="4376193" cy="305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351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Digital Development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After creating our final paper prototype, we decided to work on creating a digital version.</a:t>
            </a:r>
          </a:p>
          <a:p>
            <a:r>
              <a:rPr lang="en-GB" sz="2400"/>
              <a:t>This would allow us to further refine the app as well as more easily test how colours and different icons would look.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EF38A5-9EA3-0A20-451A-FE7A4D760B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90" t="1" r="-774" b="-4"/>
          <a:stretch/>
        </p:blipFill>
        <p:spPr>
          <a:xfrm>
            <a:off x="5966460" y="640080"/>
            <a:ext cx="585089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314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Digital Development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This is the initial version of the digital prototype.</a:t>
            </a:r>
          </a:p>
          <a:p>
            <a:r>
              <a:rPr lang="en-GB" sz="2400" dirty="0"/>
              <a:t>This digital version allowed us to refine our design </a:t>
            </a:r>
            <a:r>
              <a:rPr lang="en-GB" sz="2400"/>
              <a:t>while developing it</a:t>
            </a:r>
            <a:r>
              <a:rPr lang="en-GB" sz="2400" dirty="0"/>
              <a:t>.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F45E229-5BF2-5DFE-1F04-BAACB3A3E3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3436" y="630936"/>
            <a:ext cx="2830753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378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A4FAA-BE2E-4933-A489-4267571DD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Final Digital Prototype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7C3EE-1222-4AAE-9FCE-72ECC7F5A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9163444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/>
              <a:t>After developing all these different aspects, we then put them together to create a full digital prototype in Adobe Photoshop.</a:t>
            </a:r>
          </a:p>
          <a:p>
            <a:r>
              <a:rPr lang="en-GB" sz="2400" dirty="0"/>
              <a:t>The following slides will showcase the digital prototype using PowerPoint’s animation features to show how the app would theoretically function if we were to fully develop it.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F2B7D3-6ED2-9A62-13E1-A0FD8D2BD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4790" y="1760410"/>
            <a:ext cx="1398174" cy="5022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67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98974" y="5585792"/>
            <a:ext cx="502826" cy="5117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6822057" y="94090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ettings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8DDC350F-9BE5-95F0-D8A9-BBD800618219}"/>
              </a:ext>
            </a:extLst>
          </p:cNvPr>
          <p:cNvSpPr/>
          <p:nvPr/>
        </p:nvSpPr>
        <p:spPr>
          <a:xfrm>
            <a:off x="7103997" y="93328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Independent Project Hitbox">
            <a:hlinkClick r:id="rId12" action="ppaction://hlinksldjump"/>
            <a:extLst>
              <a:ext uri="{FF2B5EF4-FFF2-40B4-BE49-F238E27FC236}">
                <a16:creationId xmlns:a16="http://schemas.microsoft.com/office/drawing/2014/main" id="{0F36BFD9-AC62-6C64-D299-EB18C7606A06}"/>
              </a:ext>
            </a:extLst>
          </p:cNvPr>
          <p:cNvSpPr/>
          <p:nvPr/>
        </p:nvSpPr>
        <p:spPr>
          <a:xfrm>
            <a:off x="4878956" y="1520024"/>
            <a:ext cx="1765683" cy="4840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hlinkClick r:id="rId13" action="ppaction://hlinksldjump"/>
            <a:extLst>
              <a:ext uri="{FF2B5EF4-FFF2-40B4-BE49-F238E27FC236}">
                <a16:creationId xmlns:a16="http://schemas.microsoft.com/office/drawing/2014/main" id="{0494A29F-2172-89B3-845C-20A768933FFB}"/>
              </a:ext>
            </a:extLst>
          </p:cNvPr>
          <p:cNvSpPr/>
          <p:nvPr/>
        </p:nvSpPr>
        <p:spPr>
          <a:xfrm>
            <a:off x="10959548" y="6281530"/>
            <a:ext cx="1106556" cy="351183"/>
          </a:xfrm>
          <a:prstGeom prst="round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Next Slide</a:t>
            </a:r>
          </a:p>
        </p:txBody>
      </p:sp>
    </p:spTree>
    <p:extLst>
      <p:ext uri="{BB962C8B-B14F-4D97-AF65-F5344CB8AC3E}">
        <p14:creationId xmlns:p14="http://schemas.microsoft.com/office/powerpoint/2010/main" val="314564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88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9E854A45-2AD6-AC55-6B54-14D097C2B1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07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8" name="Keyboard">
            <a:extLst>
              <a:ext uri="{FF2B5EF4-FFF2-40B4-BE49-F238E27FC236}">
                <a16:creationId xmlns:a16="http://schemas.microsoft.com/office/drawing/2014/main" id="{FFBD5733-9407-C6AC-34D4-794481AA93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0DE90F4A-2B6D-86E6-5190-3EEF98A6B6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0" name="Back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381EE030-25C1-9F25-5FB4-ECF019501A3C}"/>
              </a:ext>
            </a:extLst>
          </p:cNvPr>
          <p:cNvSpPr/>
          <p:nvPr/>
        </p:nvSpPr>
        <p:spPr>
          <a:xfrm>
            <a:off x="4817067" y="933801"/>
            <a:ext cx="254726" cy="2612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7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E23AFBEF-B444-1265-9958-8BC8D875F1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26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8" name="Add Bibliography">
            <a:extLst>
              <a:ext uri="{FF2B5EF4-FFF2-40B4-BE49-F238E27FC236}">
                <a16:creationId xmlns:a16="http://schemas.microsoft.com/office/drawing/2014/main" id="{53413B20-8AC6-B87A-6982-F7DAFFF3825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2" name="Add Bibliography (Indie)">
            <a:extLst>
              <a:ext uri="{FF2B5EF4-FFF2-40B4-BE49-F238E27FC236}">
                <a16:creationId xmlns:a16="http://schemas.microsoft.com/office/drawing/2014/main" id="{65537769-D443-0175-FB05-E6B87B4B6D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8" name="Add Bibliography (Indie &amp; IEEE)">
            <a:extLst>
              <a:ext uri="{FF2B5EF4-FFF2-40B4-BE49-F238E27FC236}">
                <a16:creationId xmlns:a16="http://schemas.microsoft.com/office/drawing/2014/main" id="{54F1207C-A926-3240-69CB-DBA48D0AD61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0E616AB-386D-D2F1-8A35-9895103DA3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5" name="Project Name Hitbox">
            <a:extLst>
              <a:ext uri="{FF2B5EF4-FFF2-40B4-BE49-F238E27FC236}">
                <a16:creationId xmlns:a16="http://schemas.microsoft.com/office/drawing/2014/main" id="{BDB18549-74D9-82D5-445C-8679FAC86B62}"/>
              </a:ext>
            </a:extLst>
          </p:cNvPr>
          <p:cNvSpPr/>
          <p:nvPr/>
        </p:nvSpPr>
        <p:spPr>
          <a:xfrm>
            <a:off x="5719763" y="5543549"/>
            <a:ext cx="1519237" cy="16906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Project Format Hitbox">
            <a:extLst>
              <a:ext uri="{FF2B5EF4-FFF2-40B4-BE49-F238E27FC236}">
                <a16:creationId xmlns:a16="http://schemas.microsoft.com/office/drawing/2014/main" id="{E9479FF8-D9F5-5ACA-FE7A-439CC39A73C9}"/>
              </a:ext>
            </a:extLst>
          </p:cNvPr>
          <p:cNvSpPr/>
          <p:nvPr/>
        </p:nvSpPr>
        <p:spPr>
          <a:xfrm>
            <a:off x="5719763" y="5854302"/>
            <a:ext cx="540543" cy="16787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Format Dropdown">
            <a:extLst>
              <a:ext uri="{FF2B5EF4-FFF2-40B4-BE49-F238E27FC236}">
                <a16:creationId xmlns:a16="http://schemas.microsoft.com/office/drawing/2014/main" id="{80CEC7F3-BF40-AB46-728E-45605EF059E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0" name="Keyboard">
            <a:extLst>
              <a:ext uri="{FF2B5EF4-FFF2-40B4-BE49-F238E27FC236}">
                <a16:creationId xmlns:a16="http://schemas.microsoft.com/office/drawing/2014/main" id="{6B620D50-EB88-E145-B57F-DC9F1BD73DA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sp>
        <p:nvSpPr>
          <p:cNvPr id="26" name="IEEE Hitbox">
            <a:extLst>
              <a:ext uri="{FF2B5EF4-FFF2-40B4-BE49-F238E27FC236}">
                <a16:creationId xmlns:a16="http://schemas.microsoft.com/office/drawing/2014/main" id="{9E871D45-A90C-95D1-21BC-BD35D4DAED14}"/>
              </a:ext>
            </a:extLst>
          </p:cNvPr>
          <p:cNvSpPr/>
          <p:nvPr/>
        </p:nvSpPr>
        <p:spPr>
          <a:xfrm>
            <a:off x="5717381" y="5874539"/>
            <a:ext cx="540543" cy="1476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K Button Hitbox">
            <a:hlinkClick r:id="rId14" action="ppaction://hlinksldjump"/>
            <a:extLst>
              <a:ext uri="{FF2B5EF4-FFF2-40B4-BE49-F238E27FC236}">
                <a16:creationId xmlns:a16="http://schemas.microsoft.com/office/drawing/2014/main" id="{170BBCE0-A278-4C92-BCD8-49757F8B93DE}"/>
              </a:ext>
            </a:extLst>
          </p:cNvPr>
          <p:cNvSpPr/>
          <p:nvPr/>
        </p:nvSpPr>
        <p:spPr>
          <a:xfrm>
            <a:off x="6700148" y="5852690"/>
            <a:ext cx="434077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5" name="Cancel Hitbox">
            <a:hlinkClick r:id="rId15" action="ppaction://hlinksldjump"/>
            <a:extLst>
              <a:ext uri="{FF2B5EF4-FFF2-40B4-BE49-F238E27FC236}">
                <a16:creationId xmlns:a16="http://schemas.microsoft.com/office/drawing/2014/main" id="{F5851D81-1706-AF6C-C7F1-8FFFBFC16BE1}"/>
              </a:ext>
            </a:extLst>
          </p:cNvPr>
          <p:cNvSpPr/>
          <p:nvPr/>
        </p:nvSpPr>
        <p:spPr>
          <a:xfrm>
            <a:off x="7144646" y="5261216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21" name="Keyboard Enter">
            <a:extLst>
              <a:ext uri="{FF2B5EF4-FFF2-40B4-BE49-F238E27FC236}">
                <a16:creationId xmlns:a16="http://schemas.microsoft.com/office/drawing/2014/main" id="{DE934BCB-ABD3-2CCE-F749-B1BE9B654B23}"/>
              </a:ext>
            </a:extLst>
          </p:cNvPr>
          <p:cNvSpPr/>
          <p:nvPr/>
        </p:nvSpPr>
        <p:spPr>
          <a:xfrm>
            <a:off x="6804991" y="5532783"/>
            <a:ext cx="556592" cy="218660"/>
          </a:xfrm>
          <a:prstGeom prst="rect">
            <a:avLst/>
          </a:prstGeom>
          <a:solidFill>
            <a:srgbClr val="A9AF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49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"/>
                            </p:stCondLst>
                            <p:childTnLst>
                              <p:par>
                                <p:cTn id="3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0833 L 0 0.25 " pathEditMode="relative" rAng="0" ptsTypes="AA">
                                      <p:cBhvr>
                                        <p:cTn id="38" dur="2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8218 L 0 0 " pathEditMode="relative" rAng="0" ptsTypes="AA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23" grpId="0" animBg="1"/>
      <p:bldP spid="23" grpId="1" animBg="1"/>
      <p:bldP spid="23" grpId="2" animBg="1"/>
      <p:bldP spid="23" grpId="3" animBg="1"/>
      <p:bldP spid="26" grpId="0" animBg="1"/>
      <p:bldP spid="26" grpId="1" animBg="1"/>
      <p:bldP spid="9" grpId="0" animBg="1"/>
      <p:bldP spid="9" grpId="1" animBg="1"/>
      <p:bldP spid="9" grpId="2" animBg="1"/>
      <p:bldP spid="5" grpId="0" animBg="1"/>
      <p:bldP spid="5" grpId="1" animBg="1"/>
      <p:bldP spid="5" grpId="2" animBg="1"/>
      <p:bldP spid="21" grpId="0" animBg="1"/>
      <p:bldP spid="21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0" name="Filters">
            <a:extLst>
              <a:ext uri="{FF2B5EF4-FFF2-40B4-BE49-F238E27FC236}">
                <a16:creationId xmlns:a16="http://schemas.microsoft.com/office/drawing/2014/main" id="{255EF7ED-DF92-2C22-C093-E8B2DF3003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4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BC167786-B719-A88D-4F07-DF7C2B8367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6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25" name="Filters">
            <a:extLst>
              <a:ext uri="{FF2B5EF4-FFF2-40B4-BE49-F238E27FC236}">
                <a16:creationId xmlns:a16="http://schemas.microsoft.com/office/drawing/2014/main" id="{33FFEBEA-9491-8DAC-946E-74F0CD22DC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8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C67BD17-BC19-0E24-EB0D-C4C3C7B0EE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53303" y="5557776"/>
            <a:ext cx="607422" cy="6074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6840984" y="943599"/>
            <a:ext cx="235677" cy="2490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elete Animation Hitbox">
            <a:extLst>
              <a:ext uri="{FF2B5EF4-FFF2-40B4-BE49-F238E27FC236}">
                <a16:creationId xmlns:a16="http://schemas.microsoft.com/office/drawing/2014/main" id="{41724689-CF92-2B2F-38B0-EDD7CA8506F4}"/>
              </a:ext>
            </a:extLst>
          </p:cNvPr>
          <p:cNvSpPr/>
          <p:nvPr/>
        </p:nvSpPr>
        <p:spPr>
          <a:xfrm>
            <a:off x="5195813" y="4909933"/>
            <a:ext cx="600106" cy="2581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Delete Button">
            <a:extLst>
              <a:ext uri="{FF2B5EF4-FFF2-40B4-BE49-F238E27FC236}">
                <a16:creationId xmlns:a16="http://schemas.microsoft.com/office/drawing/2014/main" id="{A911CBE9-10EB-C4E2-72B8-7A5DDC3B25B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15" name="Dim Background">
            <a:extLst>
              <a:ext uri="{FF2B5EF4-FFF2-40B4-BE49-F238E27FC236}">
                <a16:creationId xmlns:a16="http://schemas.microsoft.com/office/drawing/2014/main" id="{44FBE88A-67B2-DDE5-7B41-9E488C076DE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pic>
        <p:nvPicPr>
          <p:cNvPr id="18" name="Confirm Bibliography Delete">
            <a:extLst>
              <a:ext uri="{FF2B5EF4-FFF2-40B4-BE49-F238E27FC236}">
                <a16:creationId xmlns:a16="http://schemas.microsoft.com/office/drawing/2014/main" id="{3E2B667A-8C07-70C2-230C-9C657B8804D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sp>
        <p:nvSpPr>
          <p:cNvPr id="20" name="Cancel Button Hitbox">
            <a:hlinkClick r:id="rId15" action="ppaction://hlinksldjump"/>
            <a:extLst>
              <a:ext uri="{FF2B5EF4-FFF2-40B4-BE49-F238E27FC236}">
                <a16:creationId xmlns:a16="http://schemas.microsoft.com/office/drawing/2014/main" id="{BBCF920D-8094-7DE7-093D-25650D683E18}"/>
              </a:ext>
            </a:extLst>
          </p:cNvPr>
          <p:cNvSpPr/>
          <p:nvPr/>
        </p:nvSpPr>
        <p:spPr>
          <a:xfrm>
            <a:off x="6263235" y="3565599"/>
            <a:ext cx="561635" cy="2377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Delete Button Hitbox">
            <a:hlinkClick r:id="rId16" action="ppaction://hlinksldjump"/>
            <a:extLst>
              <a:ext uri="{FF2B5EF4-FFF2-40B4-BE49-F238E27FC236}">
                <a16:creationId xmlns:a16="http://schemas.microsoft.com/office/drawing/2014/main" id="{4D831E22-B34A-3F17-DF63-0CB1259461D5}"/>
              </a:ext>
            </a:extLst>
          </p:cNvPr>
          <p:cNvSpPr/>
          <p:nvPr/>
        </p:nvSpPr>
        <p:spPr>
          <a:xfrm>
            <a:off x="5393635" y="3571461"/>
            <a:ext cx="543339" cy="2385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</p:cBhvr>
                                      <p:by x="102000" y="102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1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C -0.00299 0.0338 -0.00247 0.03171 -0.00247 0.04977 C -0.00221 0.06481 0.0043 0.07731 0.00768 0.09537 C 0.01576 0.11088 0.01823 0.11644 0.02865 0.125 C 0.04609 0.13796 0.05052 0.13727 0.06628 0.14537 " pathEditMode="relative" rAng="0" ptsTypes="AAAAA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0" y="7269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9" presetClass="emph" presetSubtype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2" grpId="0"/>
      <p:bldP spid="5" grpId="0" animBg="1"/>
      <p:bldP spid="20" grpId="0" animBg="1"/>
      <p:bldP spid="2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9" name="Reference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98974" y="5585792"/>
            <a:ext cx="502826" cy="5117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7096377" y="94090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Back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DA8C76E2-9E95-864E-23C6-96FC241D84EC}"/>
              </a:ext>
            </a:extLst>
          </p:cNvPr>
          <p:cNvSpPr/>
          <p:nvPr/>
        </p:nvSpPr>
        <p:spPr>
          <a:xfrm>
            <a:off x="4831081" y="926414"/>
            <a:ext cx="213359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60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88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9E854A45-2AD6-AC55-6B54-14D097C2B1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48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8" name="Keyboard">
            <a:extLst>
              <a:ext uri="{FF2B5EF4-FFF2-40B4-BE49-F238E27FC236}">
                <a16:creationId xmlns:a16="http://schemas.microsoft.com/office/drawing/2014/main" id="{FFBD5733-9407-C6AC-34D4-794481AA93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0DE90F4A-2B6D-86E6-5190-3EEF98A6B6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0" name="Back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381EE030-25C1-9F25-5FB4-ECF019501A3C}"/>
              </a:ext>
            </a:extLst>
          </p:cNvPr>
          <p:cNvSpPr/>
          <p:nvPr/>
        </p:nvSpPr>
        <p:spPr>
          <a:xfrm>
            <a:off x="4817067" y="933801"/>
            <a:ext cx="254726" cy="2612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9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file Card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" name="Back Button Hitbox">
            <a:hlinkClick r:id="rId7" action="ppaction://hlinksldjump"/>
            <a:extLst>
              <a:ext uri="{FF2B5EF4-FFF2-40B4-BE49-F238E27FC236}">
                <a16:creationId xmlns:a16="http://schemas.microsoft.com/office/drawing/2014/main" id="{DA8C76E2-9E95-864E-23C6-96FC241D84EC}"/>
              </a:ext>
            </a:extLst>
          </p:cNvPr>
          <p:cNvSpPr/>
          <p:nvPr/>
        </p:nvSpPr>
        <p:spPr>
          <a:xfrm>
            <a:off x="4831081" y="926414"/>
            <a:ext cx="213359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2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Reference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8" name="Add Reference">
            <a:extLst>
              <a:ext uri="{FF2B5EF4-FFF2-40B4-BE49-F238E27FC236}">
                <a16:creationId xmlns:a16="http://schemas.microsoft.com/office/drawing/2014/main" id="{53413B20-8AC6-B87A-6982-F7DAFFF3825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2" name="Add Reference (Cyberpunk 2077)">
            <a:extLst>
              <a:ext uri="{FF2B5EF4-FFF2-40B4-BE49-F238E27FC236}">
                <a16:creationId xmlns:a16="http://schemas.microsoft.com/office/drawing/2014/main" id="{65537769-D443-0175-FB05-E6B87B4B6D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8" name="Add Reference (Cyberpunk 2077 &amp; Software)">
            <a:extLst>
              <a:ext uri="{FF2B5EF4-FFF2-40B4-BE49-F238E27FC236}">
                <a16:creationId xmlns:a16="http://schemas.microsoft.com/office/drawing/2014/main" id="{54F1207C-A926-3240-69CB-DBA48D0AD61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0E616AB-386D-D2F1-8A35-9895103DA3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5" name="Reference Name Hitbox">
            <a:extLst>
              <a:ext uri="{FF2B5EF4-FFF2-40B4-BE49-F238E27FC236}">
                <a16:creationId xmlns:a16="http://schemas.microsoft.com/office/drawing/2014/main" id="{BDB18549-74D9-82D5-445C-8679FAC86B62}"/>
              </a:ext>
            </a:extLst>
          </p:cNvPr>
          <p:cNvSpPr/>
          <p:nvPr/>
        </p:nvSpPr>
        <p:spPr>
          <a:xfrm>
            <a:off x="5719763" y="5348997"/>
            <a:ext cx="1519237" cy="16906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ference Type Hitbox">
            <a:extLst>
              <a:ext uri="{FF2B5EF4-FFF2-40B4-BE49-F238E27FC236}">
                <a16:creationId xmlns:a16="http://schemas.microsoft.com/office/drawing/2014/main" id="{E9479FF8-D9F5-5ACA-FE7A-439CC39A73C9}"/>
              </a:ext>
            </a:extLst>
          </p:cNvPr>
          <p:cNvSpPr/>
          <p:nvPr/>
        </p:nvSpPr>
        <p:spPr>
          <a:xfrm>
            <a:off x="5719763" y="5659752"/>
            <a:ext cx="745888" cy="16787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Reference Type Dropdown">
            <a:extLst>
              <a:ext uri="{FF2B5EF4-FFF2-40B4-BE49-F238E27FC236}">
                <a16:creationId xmlns:a16="http://schemas.microsoft.com/office/drawing/2014/main" id="{80CEC7F3-BF40-AB46-728E-45605EF059E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0" name="Keyboard">
            <a:extLst>
              <a:ext uri="{FF2B5EF4-FFF2-40B4-BE49-F238E27FC236}">
                <a16:creationId xmlns:a16="http://schemas.microsoft.com/office/drawing/2014/main" id="{6B620D50-EB88-E145-B57F-DC9F1BD73DA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sp>
        <p:nvSpPr>
          <p:cNvPr id="26" name="Software Hitbox">
            <a:extLst>
              <a:ext uri="{FF2B5EF4-FFF2-40B4-BE49-F238E27FC236}">
                <a16:creationId xmlns:a16="http://schemas.microsoft.com/office/drawing/2014/main" id="{9E871D45-A90C-95D1-21BC-BD35D4DAED14}"/>
              </a:ext>
            </a:extLst>
          </p:cNvPr>
          <p:cNvSpPr/>
          <p:nvPr/>
        </p:nvSpPr>
        <p:spPr>
          <a:xfrm>
            <a:off x="5717381" y="5667019"/>
            <a:ext cx="540543" cy="1476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Next Button Hitbox">
            <a:extLst>
              <a:ext uri="{FF2B5EF4-FFF2-40B4-BE49-F238E27FC236}">
                <a16:creationId xmlns:a16="http://schemas.microsoft.com/office/drawing/2014/main" id="{170BBCE0-A278-4C92-BCD8-49757F8B93DE}"/>
              </a:ext>
            </a:extLst>
          </p:cNvPr>
          <p:cNvSpPr/>
          <p:nvPr/>
        </p:nvSpPr>
        <p:spPr>
          <a:xfrm>
            <a:off x="6744511" y="5671110"/>
            <a:ext cx="350195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5" name="Cancel Hitbox">
            <a:hlinkClick r:id="rId14" action="ppaction://hlinksldjump"/>
            <a:extLst>
              <a:ext uri="{FF2B5EF4-FFF2-40B4-BE49-F238E27FC236}">
                <a16:creationId xmlns:a16="http://schemas.microsoft.com/office/drawing/2014/main" id="{F5851D81-1706-AF6C-C7F1-8FFFBFC16BE1}"/>
              </a:ext>
            </a:extLst>
          </p:cNvPr>
          <p:cNvSpPr/>
          <p:nvPr/>
        </p:nvSpPr>
        <p:spPr>
          <a:xfrm>
            <a:off x="7144646" y="5073150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21" name="Keyboard Enter">
            <a:extLst>
              <a:ext uri="{FF2B5EF4-FFF2-40B4-BE49-F238E27FC236}">
                <a16:creationId xmlns:a16="http://schemas.microsoft.com/office/drawing/2014/main" id="{DE934BCB-ABD3-2CCE-F749-B1BE9B654B23}"/>
              </a:ext>
            </a:extLst>
          </p:cNvPr>
          <p:cNvSpPr/>
          <p:nvPr/>
        </p:nvSpPr>
        <p:spPr>
          <a:xfrm>
            <a:off x="6804991" y="5532783"/>
            <a:ext cx="556592" cy="218660"/>
          </a:xfrm>
          <a:prstGeom prst="rect">
            <a:avLst/>
          </a:prstGeom>
          <a:solidFill>
            <a:srgbClr val="A9AF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dd Cyberpunk 2077" descr="A screenshot of a computer&#10;&#10;Description automatically generated">
            <a:extLst>
              <a:ext uri="{FF2B5EF4-FFF2-40B4-BE49-F238E27FC236}">
                <a16:creationId xmlns:a16="http://schemas.microsoft.com/office/drawing/2014/main" id="{29DE1495-173B-7CC9-F865-2949C2A4036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6" name="Cancel Hitbox">
            <a:hlinkClick r:id="rId14" action="ppaction://hlinksldjump"/>
            <a:extLst>
              <a:ext uri="{FF2B5EF4-FFF2-40B4-BE49-F238E27FC236}">
                <a16:creationId xmlns:a16="http://schemas.microsoft.com/office/drawing/2014/main" id="{20611005-242F-520D-CF65-81F75919D88E}"/>
              </a:ext>
            </a:extLst>
          </p:cNvPr>
          <p:cNvSpPr/>
          <p:nvPr/>
        </p:nvSpPr>
        <p:spPr>
          <a:xfrm>
            <a:off x="7144646" y="4144434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10" name="Confirm Button Hitbox">
            <a:hlinkClick r:id="rId16" action="ppaction://hlinksldjump"/>
            <a:extLst>
              <a:ext uri="{FF2B5EF4-FFF2-40B4-BE49-F238E27FC236}">
                <a16:creationId xmlns:a16="http://schemas.microsoft.com/office/drawing/2014/main" id="{DB81CD12-148A-35EE-BC8E-6DE0F0F9C3C6}"/>
              </a:ext>
            </a:extLst>
          </p:cNvPr>
          <p:cNvSpPr/>
          <p:nvPr/>
        </p:nvSpPr>
        <p:spPr>
          <a:xfrm>
            <a:off x="6685722" y="5660857"/>
            <a:ext cx="458924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496680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"/>
                            </p:stCondLst>
                            <p:childTnLst>
                              <p:par>
                                <p:cTn id="13" presetID="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28009 L 0 0.25 " pathEditMode="relative" rAng="0" ptsTypes="AA">
                                      <p:cBhvr>
                                        <p:cTn id="33" dur="2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8218 L 0 0 " pathEditMode="relative" rAng="0" ptsTypes="AA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ntr" presetSubtype="0" fill="hold" grpId="2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3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grpId="2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5" grpId="2" animBg="1"/>
      <p:bldP spid="23" grpId="0" animBg="1"/>
      <p:bldP spid="23" grpId="1" animBg="1"/>
      <p:bldP spid="23" grpId="2" animBg="1"/>
      <p:bldP spid="23" grpId="3" animBg="1"/>
      <p:bldP spid="23" grpId="4" animBg="1"/>
      <p:bldP spid="26" grpId="0" animBg="1"/>
      <p:bldP spid="26" grpId="1" animBg="1"/>
      <p:bldP spid="26" grpId="2"/>
      <p:bldP spid="9" grpId="0"/>
      <p:bldP spid="9" grpId="1"/>
      <p:bldP spid="5" grpId="0" animBg="1"/>
      <p:bldP spid="5" grpId="1" animBg="1"/>
      <p:bldP spid="5" grpId="2" animBg="1"/>
      <p:bldP spid="5" grpId="3"/>
      <p:bldP spid="21" grpId="0" animBg="1"/>
      <p:bldP spid="21" grpId="1" animBg="1"/>
      <p:bldP spid="6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0" name="Filters">
            <a:extLst>
              <a:ext uri="{FF2B5EF4-FFF2-40B4-BE49-F238E27FC236}">
                <a16:creationId xmlns:a16="http://schemas.microsoft.com/office/drawing/2014/main" id="{255EF7ED-DF92-2C22-C093-E8B2DF3003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4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BC167786-B719-A88D-4F07-DF7C2B8367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48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25" name="Filters">
            <a:extLst>
              <a:ext uri="{FF2B5EF4-FFF2-40B4-BE49-F238E27FC236}">
                <a16:creationId xmlns:a16="http://schemas.microsoft.com/office/drawing/2014/main" id="{33FFEBEA-9491-8DAC-946E-74F0CD22DC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3" name="Reference Card 4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Reference Cards 1-3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8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C67BD17-BC19-0E24-EB0D-C4C3C7B0EE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sp>
        <p:nvSpPr>
          <p:cNvPr id="5" name="Delete Animation Hitbox">
            <a:extLst>
              <a:ext uri="{FF2B5EF4-FFF2-40B4-BE49-F238E27FC236}">
                <a16:creationId xmlns:a16="http://schemas.microsoft.com/office/drawing/2014/main" id="{41724689-CF92-2B2F-38B0-EDD7CA8506F4}"/>
              </a:ext>
            </a:extLst>
          </p:cNvPr>
          <p:cNvSpPr/>
          <p:nvPr/>
        </p:nvSpPr>
        <p:spPr>
          <a:xfrm>
            <a:off x="5830957" y="3650978"/>
            <a:ext cx="455290" cy="2581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Delete Button">
            <a:extLst>
              <a:ext uri="{FF2B5EF4-FFF2-40B4-BE49-F238E27FC236}">
                <a16:creationId xmlns:a16="http://schemas.microsoft.com/office/drawing/2014/main" id="{A911CBE9-10EB-C4E2-72B8-7A5DDC3B25B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15" name="Dim Background">
            <a:extLst>
              <a:ext uri="{FF2B5EF4-FFF2-40B4-BE49-F238E27FC236}">
                <a16:creationId xmlns:a16="http://schemas.microsoft.com/office/drawing/2014/main" id="{44FBE88A-67B2-DDE5-7B41-9E488C076DE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pic>
        <p:nvPicPr>
          <p:cNvPr id="18" name="Confirm Reference Delete">
            <a:extLst>
              <a:ext uri="{FF2B5EF4-FFF2-40B4-BE49-F238E27FC236}">
                <a16:creationId xmlns:a16="http://schemas.microsoft.com/office/drawing/2014/main" id="{3E2B667A-8C07-70C2-230C-9C657B8804D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sp>
        <p:nvSpPr>
          <p:cNvPr id="20" name="Cancel Button Hitbox">
            <a:hlinkClick r:id="rId13" action="ppaction://hlinksldjump"/>
            <a:extLst>
              <a:ext uri="{FF2B5EF4-FFF2-40B4-BE49-F238E27FC236}">
                <a16:creationId xmlns:a16="http://schemas.microsoft.com/office/drawing/2014/main" id="{BBCF920D-8094-7DE7-093D-25650D683E18}"/>
              </a:ext>
            </a:extLst>
          </p:cNvPr>
          <p:cNvSpPr/>
          <p:nvPr/>
        </p:nvSpPr>
        <p:spPr>
          <a:xfrm>
            <a:off x="6263235" y="3565599"/>
            <a:ext cx="561635" cy="2377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Delete Button Hitbox">
            <a:hlinkClick r:id="rId14" action="ppaction://hlinksldjump"/>
            <a:extLst>
              <a:ext uri="{FF2B5EF4-FFF2-40B4-BE49-F238E27FC236}">
                <a16:creationId xmlns:a16="http://schemas.microsoft.com/office/drawing/2014/main" id="{4D831E22-B34A-3F17-DF63-0CB1259461D5}"/>
              </a:ext>
            </a:extLst>
          </p:cNvPr>
          <p:cNvSpPr/>
          <p:nvPr/>
        </p:nvSpPr>
        <p:spPr>
          <a:xfrm>
            <a:off x="5393635" y="3571461"/>
            <a:ext cx="543339" cy="2385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19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</p:cBhvr>
                                      <p:by x="102000" y="102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xit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51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C -0.00312 0.07477 -0.00247 0.07014 -0.00247 0.11019 C -0.00221 0.14352 0.00443 0.17106 0.00781 0.21111 C 0.01602 0.24537 0.01862 0.25787 0.02917 0.27685 C 0.04701 0.30556 0.05143 0.30394 0.06758 0.32199 " pathEditMode="relative" rAng="0" ptsTypes="AAAAA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2" y="16088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9" presetClass="emph" presetSubtype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87832C-E86C-73DC-2BC1-20DD5CC8A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Bibliography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4B0A2-EB8E-4F85-128D-B8D1C8600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[1] Cited. [Software], Spade Apps, 2014.</a:t>
            </a:r>
          </a:p>
          <a:p>
            <a:r>
              <a:rPr lang="en-US" sz="2400"/>
              <a:t>[2] Reminders. [Software], Apple, 2023.</a:t>
            </a:r>
          </a:p>
          <a:p>
            <a:r>
              <a:rPr lang="en-US" sz="2400"/>
              <a:t>[3] Clock. [Software], </a:t>
            </a:r>
            <a:r>
              <a:rPr lang="en-US" sz="2400">
                <a:ea typeface="+mn-lt"/>
                <a:cs typeface="+mn-lt"/>
              </a:rPr>
              <a:t>Google Commerce Ltd, 2023.</a:t>
            </a:r>
          </a:p>
          <a:p>
            <a:r>
              <a:rPr lang="en-US" sz="2400"/>
              <a:t>[4] Cite It Now. [Software], Jacob Snell, 2020.</a:t>
            </a:r>
          </a:p>
        </p:txBody>
      </p:sp>
      <p:sp>
        <p:nvSpPr>
          <p:cNvPr id="4" name="Rectangle: Rounded Corners 3">
            <a:hlinkClick r:id="rId2" action="ppaction://hlinksldjump"/>
            <a:extLst>
              <a:ext uri="{FF2B5EF4-FFF2-40B4-BE49-F238E27FC236}">
                <a16:creationId xmlns:a16="http://schemas.microsoft.com/office/drawing/2014/main" id="{68068057-A745-EA62-936E-AE5A1C89EDA1}"/>
              </a:ext>
            </a:extLst>
          </p:cNvPr>
          <p:cNvSpPr/>
          <p:nvPr/>
        </p:nvSpPr>
        <p:spPr>
          <a:xfrm>
            <a:off x="10356574" y="6281530"/>
            <a:ext cx="1709530" cy="351183"/>
          </a:xfrm>
          <a:prstGeom prst="round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Digital Prototype</a:t>
            </a:r>
          </a:p>
        </p:txBody>
      </p:sp>
    </p:spTree>
    <p:extLst>
      <p:ext uri="{BB962C8B-B14F-4D97-AF65-F5344CB8AC3E}">
        <p14:creationId xmlns:p14="http://schemas.microsoft.com/office/powerpoint/2010/main" val="1841060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4" ma:contentTypeDescription="Create a new document." ma:contentTypeScope="" ma:versionID="e31d8a1a983ede2326102e5fd97ea639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5ebf8ebef401a06ba2828cd8dcf733a7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B7D0B779-ADC5-45AD-9AEC-85D4F4960FB0}">
  <ds:schemaRefs>
    <ds:schemaRef ds:uri="7b23fa32-4003-4364-bee1-595462966394"/>
    <ds:schemaRef ds:uri="f54e4810-f1f5-4bce-aa8e-e4722dc561b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E2A3258-F81D-46EE-9736-E067485219C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9D5F4-13D4-43BA-90AD-B982845A4BF8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purl.org/dc/terms/"/>
    <ds:schemaRef ds:uri="7b23fa32-4003-4364-bee1-595462966394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f54e4810-f1f5-4bce-aa8e-e4722dc561b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505</Words>
  <Application>Microsoft Office PowerPoint</Application>
  <PresentationFormat>Widescreen</PresentationFormat>
  <Paragraphs>95</Paragraphs>
  <Slides>27</Slides>
  <Notes>25</Notes>
  <HiddenSlides>13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Office Theme</vt:lpstr>
      <vt:lpstr>User Experience Design (M6X01111) </vt:lpstr>
      <vt:lpstr>Introduction</vt:lpstr>
      <vt:lpstr>Idea generation</vt:lpstr>
      <vt:lpstr>Research</vt:lpstr>
      <vt:lpstr>PowerPoint Presentation</vt:lpstr>
      <vt:lpstr>Early Prototypes</vt:lpstr>
      <vt:lpstr>Early Prototypes</vt:lpstr>
      <vt:lpstr>Development</vt:lpstr>
      <vt:lpstr>Final Paper Prototype</vt:lpstr>
      <vt:lpstr>Digital Development</vt:lpstr>
      <vt:lpstr>Digital Development</vt:lpstr>
      <vt:lpstr>Final Digital Prototype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 Nurse (2004043)</dc:creator>
  <cp:lastModifiedBy>Thomas</cp:lastModifiedBy>
  <cp:revision>2</cp:revision>
  <dcterms:created xsi:type="dcterms:W3CDTF">2023-12-13T11:21:10Z</dcterms:created>
  <dcterms:modified xsi:type="dcterms:W3CDTF">2024-01-12T13:49:45Z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