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57539"/>
            <a:ext cx="7772400" cy="1470025"/>
          </a:xfrm>
        </p:spPr>
        <p:txBody>
          <a:bodyPr/>
          <a:lstStyle/>
          <a:p>
            <a:r>
              <a:rPr dirty="0"/>
              <a:t>Green Haven Florists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091543"/>
            <a:ext cx="6400800" cy="3156857"/>
          </a:xfrm>
        </p:spPr>
        <p:txBody>
          <a:bodyPr>
            <a:normAutofit fontScale="92500" lnSpcReduction="10000"/>
          </a:bodyPr>
          <a:lstStyle/>
          <a:p>
            <a:r>
              <a:rPr sz="2800" dirty="0">
                <a:solidFill>
                  <a:schemeClr val="tx1"/>
                </a:solidFill>
              </a:rPr>
              <a:t>Student Name: Haris Hussain</a:t>
            </a:r>
          </a:p>
          <a:p>
            <a:r>
              <a:rPr sz="2800" dirty="0">
                <a:solidFill>
                  <a:schemeClr val="tx1"/>
                </a:solidFill>
              </a:rPr>
              <a:t>Student ID: 2414999</a:t>
            </a:r>
          </a:p>
          <a:p>
            <a:r>
              <a:rPr sz="2800" dirty="0">
                <a:solidFill>
                  <a:schemeClr val="tx1"/>
                </a:solidFill>
              </a:rPr>
              <a:t>Lecturer’s Name: [Insert Name]</a:t>
            </a:r>
          </a:p>
          <a:p>
            <a:r>
              <a:rPr sz="2800" dirty="0">
                <a:solidFill>
                  <a:schemeClr val="tx1"/>
                </a:solidFill>
              </a:rPr>
              <a:t>Module Code: LCLM 4004</a:t>
            </a:r>
          </a:p>
          <a:p>
            <a:r>
              <a:rPr sz="2800" dirty="0">
                <a:solidFill>
                  <a:schemeClr val="tx1"/>
                </a:solidFill>
              </a:rPr>
              <a:t>Module Name: Problem Solving and Decision-Making</a:t>
            </a:r>
          </a:p>
          <a:p>
            <a:r>
              <a:rPr sz="2800" dirty="0">
                <a:solidFill>
                  <a:schemeClr val="tx1"/>
                </a:solidFill>
              </a:rPr>
              <a:t>Component 1: Green Haven Florists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dirty="0"/>
              <a:t>• Introduce myself and outline presentation objectives</a:t>
            </a:r>
          </a:p>
          <a:p>
            <a:pPr marL="0" indent="0">
              <a:buNone/>
            </a:pPr>
            <a:r>
              <a:rPr dirty="0"/>
              <a:t>• Background of Green Haven Florists</a:t>
            </a:r>
          </a:p>
          <a:p>
            <a:pPr marL="0" indent="0">
              <a:buNone/>
            </a:pPr>
            <a:r>
              <a:rPr dirty="0"/>
              <a:t>• Insight into problems faced by the business</a:t>
            </a:r>
          </a:p>
          <a:p>
            <a:pPr marL="0" indent="0">
              <a:buNone/>
            </a:pPr>
            <a:r>
              <a:rPr dirty="0"/>
              <a:t>• Application of the 5W2H Model</a:t>
            </a:r>
          </a:p>
          <a:p>
            <a:pPr marL="0" indent="0">
              <a:buNone/>
            </a:pPr>
            <a:r>
              <a:rPr dirty="0"/>
              <a:t>• Critique and Application of PESTEL</a:t>
            </a:r>
          </a:p>
          <a:p>
            <a:pPr marL="0" indent="0">
              <a:buNone/>
            </a:pPr>
            <a:r>
              <a:rPr dirty="0"/>
              <a:t>• Critique and Application of Cause-and-Effect Model</a:t>
            </a:r>
          </a:p>
          <a:p>
            <a:pPr marL="0" indent="0">
              <a:buNone/>
            </a:pPr>
            <a:r>
              <a:rPr dirty="0"/>
              <a:t>• Key Findings and Conclusion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Background of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Green Haven Florists is a small, family-owned floral business specializing in fresh arrangements, event decor, and seasonal products. The company has served its local community for over a decade but recently experienced declining in-store sales due to changing consumer behaviors, increased competition from online retailers, and economic pressures post-pandemic.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Insight into the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sz="2800" dirty="0"/>
              <a:t>• Root Problem: 30% decline in in-store sales over the past year</a:t>
            </a:r>
          </a:p>
          <a:p>
            <a:pPr marL="0" indent="0">
              <a:buNone/>
            </a:pPr>
            <a:r>
              <a:rPr sz="2800" dirty="0"/>
              <a:t>• Internal factors: Limited digital presence, outdated marketing, and reduced staff efficiency</a:t>
            </a:r>
          </a:p>
          <a:p>
            <a:pPr marL="0" indent="0">
              <a:buNone/>
            </a:pPr>
            <a:r>
              <a:rPr sz="2800" dirty="0"/>
              <a:t>• External factors: Rising costs, increased competition, and changing customer preferences</a:t>
            </a:r>
          </a:p>
          <a:p>
            <a:pPr marL="0" indent="0">
              <a:buNone/>
            </a:pPr>
            <a:r>
              <a:rPr sz="2800" dirty="0"/>
              <a:t>• Controllable issues: Marketing strategy, digital investment, and customer service</a:t>
            </a:r>
          </a:p>
          <a:p>
            <a:pPr marL="0" indent="0">
              <a:buNone/>
            </a:pPr>
            <a:r>
              <a:rPr sz="2800" dirty="0"/>
              <a:t>• Uncontrollable issues: Economic inflation and market competition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5W2H Model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38057"/>
          </a:xfrm>
        </p:spPr>
        <p:txBody>
          <a:bodyPr>
            <a:normAutofit/>
          </a:bodyPr>
          <a:lstStyle/>
          <a:p>
            <a:r>
              <a:rPr sz="2400" dirty="0"/>
              <a:t>The 5W2H framework (Who, What, Where, When, Why, How, How Much) assists in structured problem-solving (Ohno, 1988).</a:t>
            </a:r>
          </a:p>
          <a:p>
            <a:endParaRPr lang="en-GB" sz="2400" dirty="0"/>
          </a:p>
          <a:p>
            <a:r>
              <a:rPr sz="2400" dirty="0"/>
              <a:t>Who – Green Haven management and employees</a:t>
            </a:r>
          </a:p>
          <a:p>
            <a:r>
              <a:rPr sz="2400" dirty="0"/>
              <a:t>What – Decline in sales and customer engagement</a:t>
            </a:r>
          </a:p>
          <a:p>
            <a:r>
              <a:rPr sz="2400" dirty="0"/>
              <a:t>Where – Physical store and local online platform</a:t>
            </a:r>
          </a:p>
          <a:p>
            <a:r>
              <a:rPr sz="2400" dirty="0"/>
              <a:t>When – Past 12 months</a:t>
            </a:r>
          </a:p>
          <a:p>
            <a:r>
              <a:rPr sz="2400" dirty="0"/>
              <a:t>Why – Limited online marketing and competition</a:t>
            </a:r>
          </a:p>
          <a:p>
            <a:r>
              <a:rPr sz="2400" dirty="0"/>
              <a:t>How – Customer surveys, sales data review, marketing audits</a:t>
            </a:r>
          </a:p>
          <a:p>
            <a:r>
              <a:rPr sz="2400" dirty="0"/>
              <a:t>How Much – Estimated 30% reduction in overall sales</a:t>
            </a:r>
          </a:p>
          <a:p>
            <a:pPr marL="0" indent="0">
              <a:buNone/>
            </a:pPr>
            <a:endParaRPr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Critique of the PESTEL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t>The PESTEL framework analyzes macro-environmental factors: Political, Economic, Social, Technological, Environmental, and Legal (Yüksel, 2012).</a:t>
            </a:r>
          </a:p>
          <a:p>
            <a:endParaRPr/>
          </a:p>
          <a:p>
            <a:r>
              <a:t>Benefits:</a:t>
            </a:r>
          </a:p>
          <a:p>
            <a:r>
              <a:t>• Encourages environmental scanning and strategic awareness</a:t>
            </a:r>
          </a:p>
          <a:p>
            <a:r>
              <a:t>• Useful for risk management and forecasting</a:t>
            </a:r>
          </a:p>
          <a:p>
            <a:endParaRPr/>
          </a:p>
          <a:p>
            <a:r>
              <a:t>Limitations:</a:t>
            </a:r>
          </a:p>
          <a:p>
            <a:r>
              <a:t>• Can be overly broad and subjective</a:t>
            </a:r>
          </a:p>
          <a:p>
            <a:r>
              <a:t>• May overlook rapid, micro-level changes</a:t>
            </a:r>
          </a:p>
          <a:p>
            <a:endParaRPr/>
          </a:p>
          <a:p>
            <a:r>
              <a:t>Reference: Yüksel, I. (2012). ‘Developing a Multi-Criteria Decision-Making Model for PESTEL Analysis’, *International Journal of Business and Management Studies*, 4(2), pp. 11–20.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Application of PESTEL to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t>Political – Local council support for small businesses</a:t>
            </a:r>
          </a:p>
          <a:p>
            <a:r>
              <a:t>Economic – Inflation affecting costs and consumer spending</a:t>
            </a:r>
          </a:p>
          <a:p>
            <a:r>
              <a:t>Social – Shift toward online purchasing and sustainability values</a:t>
            </a:r>
          </a:p>
          <a:p>
            <a:r>
              <a:t>Technological – Growth in e-commerce and social media marketing</a:t>
            </a:r>
          </a:p>
          <a:p>
            <a:r>
              <a:t>Environmental – Eco-friendly product demand, sustainable sourcing</a:t>
            </a:r>
          </a:p>
          <a:p>
            <a:r>
              <a:t>Legal – Compliance with health, safety, and employment laws</a:t>
            </a:r>
          </a:p>
          <a:p>
            <a:endParaRPr/>
          </a:p>
          <a:p>
            <a:r>
              <a:t>Reference: Kotler, P. and Keller, K. (2016) *Marketing Management*, 15th ed. Pearson.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Critique of the Cause-and-Effect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/>
              <a:t>The Cause-and-Effect (Ishikawa) diagram helps identify root causes of problems (Ishikawa, 1985).</a:t>
            </a:r>
          </a:p>
          <a:p>
            <a:endParaRPr lang="en-GB" dirty="0"/>
          </a:p>
          <a:p>
            <a:r>
              <a:rPr dirty="0"/>
              <a:t>Benefits:</a:t>
            </a:r>
          </a:p>
          <a:p>
            <a:r>
              <a:rPr dirty="0"/>
              <a:t>• Encourages collaborative brainstorming</a:t>
            </a:r>
          </a:p>
          <a:p>
            <a:r>
              <a:rPr dirty="0"/>
              <a:t>• Clarifies complex problem structures</a:t>
            </a:r>
          </a:p>
          <a:p>
            <a:endParaRPr dirty="0"/>
          </a:p>
          <a:p>
            <a:r>
              <a:rPr dirty="0"/>
              <a:t>Limitations:</a:t>
            </a:r>
          </a:p>
          <a:p>
            <a:r>
              <a:rPr dirty="0"/>
              <a:t>• May oversimplify relationships</a:t>
            </a:r>
          </a:p>
          <a:p>
            <a:r>
              <a:rPr dirty="0"/>
              <a:t>• Lacks quantitative validation</a:t>
            </a:r>
          </a:p>
          <a:p>
            <a:endParaRPr dirty="0"/>
          </a:p>
          <a:p>
            <a:r>
              <a:rPr dirty="0"/>
              <a:t>Reference: Ishikawa, K. (1985) *What is Total Quality Control?* Prentice Hall.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2C266477-1BA9-6A1A-BCA6-4BBD77E4F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99" y="886747"/>
            <a:ext cx="8779001" cy="508450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CB9D584-F80B-AA74-F5C2-BAF5450B0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24" y="3309671"/>
            <a:ext cx="4676037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757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Green Haven’s main challenge is its weak digital and marketing presence.</a:t>
            </a:r>
          </a:p>
          <a:p>
            <a:r>
              <a:t>2. Both internal and external factors contribute to sales decline.</a:t>
            </a:r>
          </a:p>
          <a:p>
            <a:r>
              <a:t>3. PESTEL and 5W2H provide structured insights for strategic improvement.</a:t>
            </a:r>
          </a:p>
          <a:p>
            <a:r>
              <a:t>4. Investment in technology and digital skills is critical for recovery.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Ishikawa, K. (1985) *What is Total Quality Control?* Prentice Hall.</a:t>
            </a:r>
          </a:p>
          <a:p>
            <a:r>
              <a:t>Juran, J.M. (1999) *Juran’s Quality Handbook*, 5th ed. McGraw-Hill.</a:t>
            </a:r>
          </a:p>
          <a:p>
            <a:r>
              <a:t>Kotler, P. and Keller, K. (2016) *Marketing Management*, 15th ed. Pearson.</a:t>
            </a:r>
          </a:p>
          <a:p>
            <a:r>
              <a:t>Ohno, T. (1988) *Toyota Production System: Beyond Large-Scale Production.* Productivity Press.</a:t>
            </a:r>
          </a:p>
          <a:p>
            <a:r>
              <a:t>Yüksel, I. (2012). ‘Developing a Multi-Criteria Decision-Making Model for PESTEL Analysis’, *International Journal of Business and Management Studies*, 4(2), pp. 11–20.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62943"/>
            <a:ext cx="8229600" cy="79465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9BE796-78E7-0548-318C-71A6F74C31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4150" y="1858997"/>
            <a:ext cx="6675699" cy="2865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083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708</Words>
  <Application>Microsoft Office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Green Haven Florists</vt:lpstr>
      <vt:lpstr>Presentation Overview</vt:lpstr>
      <vt:lpstr>Background of Green Haven Florists</vt:lpstr>
      <vt:lpstr>Insight into the Problems</vt:lpstr>
      <vt:lpstr>5W2H Model Application</vt:lpstr>
      <vt:lpstr>Critique of the PESTEL Framework</vt:lpstr>
      <vt:lpstr>Application of PESTEL to Green Haven Florists</vt:lpstr>
      <vt:lpstr>Critique of the Cause-and-Effect Model</vt:lpstr>
      <vt:lpstr>PowerPoint Presentation</vt:lpstr>
      <vt:lpstr>Key Findings</vt:lpstr>
      <vt:lpstr>Reference List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haris hussain</cp:lastModifiedBy>
  <cp:revision>2</cp:revision>
  <dcterms:created xsi:type="dcterms:W3CDTF">2013-01-27T09:14:16Z</dcterms:created>
  <dcterms:modified xsi:type="dcterms:W3CDTF">2025-11-12T12:47:55Z</dcterms:modified>
  <cp:category/>
</cp:coreProperties>
</file>