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261" r:id="rId2"/>
    <p:sldId id="256" r:id="rId3"/>
    <p:sldId id="257" r:id="rId4"/>
    <p:sldId id="309" r:id="rId5"/>
    <p:sldId id="258" r:id="rId6"/>
    <p:sldId id="259" r:id="rId7"/>
    <p:sldId id="260" r:id="rId8"/>
    <p:sldId id="263" r:id="rId9"/>
    <p:sldId id="293" r:id="rId10"/>
    <p:sldId id="310" r:id="rId11"/>
    <p:sldId id="294" r:id="rId12"/>
    <p:sldId id="311" r:id="rId13"/>
    <p:sldId id="312" r:id="rId14"/>
    <p:sldId id="297" r:id="rId15"/>
    <p:sldId id="277" r:id="rId16"/>
    <p:sldId id="278" r:id="rId17"/>
    <p:sldId id="279" r:id="rId18"/>
    <p:sldId id="282" r:id="rId19"/>
    <p:sldId id="281" r:id="rId20"/>
    <p:sldId id="283" r:id="rId21"/>
    <p:sldId id="284" r:id="rId22"/>
    <p:sldId id="280" r:id="rId23"/>
    <p:sldId id="285" r:id="rId24"/>
    <p:sldId id="286" r:id="rId25"/>
    <p:sldId id="287" r:id="rId26"/>
    <p:sldId id="288" r:id="rId27"/>
    <p:sldId id="289" r:id="rId28"/>
    <p:sldId id="290" r:id="rId29"/>
    <p:sldId id="291" r:id="rId30"/>
    <p:sldId id="298" r:id="rId31"/>
    <p:sldId id="301" r:id="rId32"/>
    <p:sldId id="300" r:id="rId33"/>
    <p:sldId id="292" r:id="rId34"/>
    <p:sldId id="307" r:id="rId35"/>
    <p:sldId id="302" r:id="rId36"/>
    <p:sldId id="306" r:id="rId37"/>
    <p:sldId id="303" r:id="rId38"/>
    <p:sldId id="304" r:id="rId39"/>
    <p:sldId id="308" r:id="rId40"/>
    <p:sldId id="305" r:id="rId41"/>
    <p:sldId id="276" r:id="rId42"/>
    <p:sldId id="262" r:id="rId43"/>
    <p:sldId id="264" r:id="rId44"/>
    <p:sldId id="265" r:id="rId45"/>
    <p:sldId id="299" r:id="rId46"/>
    <p:sldId id="266" r:id="rId47"/>
    <p:sldId id="313" r:id="rId48"/>
    <p:sldId id="314" r:id="rId49"/>
    <p:sldId id="275"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FB0863B-2041-6A76-0356-8AAD0322FE84}" v="344" dt="2025-01-24T11:36:45.46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1418" autoAdjust="0"/>
  </p:normalViewPr>
  <p:slideViewPr>
    <p:cSldViewPr snapToGrid="0">
      <p:cViewPr varScale="1">
        <p:scale>
          <a:sx n="57" d="100"/>
          <a:sy n="57" d="100"/>
        </p:scale>
        <p:origin x="123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microsoft.com/office/2015/10/relationships/revisionInfo" Target="revisionInfo.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AFFD642-E257-4F8F-A142-F18D4D332A2C}"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4803A1A8-7AFA-485A-8E88-A267AA8CE7AB}">
      <dgm:prSet/>
      <dgm:spPr/>
      <dgm:t>
        <a:bodyPr/>
        <a:lstStyle/>
        <a:p>
          <a:r>
            <a:rPr lang="en-GB" b="0" i="0"/>
            <a:t>PCCs must not influence the operational independence of the police in their area (this is the responsibility of the Chief Constable). </a:t>
          </a:r>
          <a:endParaRPr lang="en-US"/>
        </a:p>
      </dgm:t>
    </dgm:pt>
    <dgm:pt modelId="{0008B619-5839-4FBD-817E-CD6DA318DDDB}" type="parTrans" cxnId="{19912A5E-2BF6-4788-BC86-C8008E186E92}">
      <dgm:prSet/>
      <dgm:spPr/>
      <dgm:t>
        <a:bodyPr/>
        <a:lstStyle/>
        <a:p>
          <a:endParaRPr lang="en-US"/>
        </a:p>
      </dgm:t>
    </dgm:pt>
    <dgm:pt modelId="{9E3F3C63-0B1E-49C0-9024-7F34EDDAC450}" type="sibTrans" cxnId="{19912A5E-2BF6-4788-BC86-C8008E186E92}">
      <dgm:prSet/>
      <dgm:spPr/>
      <dgm:t>
        <a:bodyPr/>
        <a:lstStyle/>
        <a:p>
          <a:endParaRPr lang="en-US"/>
        </a:p>
      </dgm:t>
    </dgm:pt>
    <dgm:pt modelId="{83DB3533-4F41-4CCD-ADCA-15D6B7D6D2C2}">
      <dgm:prSet/>
      <dgm:spPr/>
      <dgm:t>
        <a:bodyPr/>
        <a:lstStyle/>
        <a:p>
          <a:r>
            <a:rPr lang="en-GB" b="0" i="0"/>
            <a:t>Their role is to set a strategic direction for the force, to scrutinise the police and hold them to account.</a:t>
          </a:r>
          <a:endParaRPr lang="en-US"/>
        </a:p>
      </dgm:t>
    </dgm:pt>
    <dgm:pt modelId="{0A6AF3E7-8429-49E9-9BF6-6F3E4315461C}" type="parTrans" cxnId="{F9858966-F875-410C-9575-6A82C4744014}">
      <dgm:prSet/>
      <dgm:spPr/>
      <dgm:t>
        <a:bodyPr/>
        <a:lstStyle/>
        <a:p>
          <a:endParaRPr lang="en-US"/>
        </a:p>
      </dgm:t>
    </dgm:pt>
    <dgm:pt modelId="{DE59BE29-933B-4B2B-B75A-FC0391D1EF44}" type="sibTrans" cxnId="{F9858966-F875-410C-9575-6A82C4744014}">
      <dgm:prSet/>
      <dgm:spPr/>
      <dgm:t>
        <a:bodyPr/>
        <a:lstStyle/>
        <a:p>
          <a:endParaRPr lang="en-US"/>
        </a:p>
      </dgm:t>
    </dgm:pt>
    <dgm:pt modelId="{A919206B-4D37-4F65-8B81-26D1B2B99FA8}">
      <dgm:prSet/>
      <dgm:spPr/>
      <dgm:t>
        <a:bodyPr/>
        <a:lstStyle/>
        <a:p>
          <a:r>
            <a:rPr lang="en-GB"/>
            <a:t>Set the policing budget</a:t>
          </a:r>
          <a:endParaRPr lang="en-US"/>
        </a:p>
      </dgm:t>
    </dgm:pt>
    <dgm:pt modelId="{B2B52751-17ED-4279-9B59-108CA1EFD6D1}" type="parTrans" cxnId="{5EF20F3A-6DF3-4644-98BC-7FA9C5B83F51}">
      <dgm:prSet/>
      <dgm:spPr/>
      <dgm:t>
        <a:bodyPr/>
        <a:lstStyle/>
        <a:p>
          <a:endParaRPr lang="en-US"/>
        </a:p>
      </dgm:t>
    </dgm:pt>
    <dgm:pt modelId="{8AD4B42F-7C64-499B-BF1E-E445A8D0BC81}" type="sibTrans" cxnId="{5EF20F3A-6DF3-4644-98BC-7FA9C5B83F51}">
      <dgm:prSet/>
      <dgm:spPr/>
      <dgm:t>
        <a:bodyPr/>
        <a:lstStyle/>
        <a:p>
          <a:endParaRPr lang="en-US"/>
        </a:p>
      </dgm:t>
    </dgm:pt>
    <dgm:pt modelId="{B5E7FEA9-154D-43C6-96CC-4D323D2F2ABC}">
      <dgm:prSet/>
      <dgm:spPr/>
      <dgm:t>
        <a:bodyPr/>
        <a:lstStyle/>
        <a:p>
          <a:r>
            <a:rPr lang="en-GB"/>
            <a:t>(Welsh Government, 2024)</a:t>
          </a:r>
          <a:endParaRPr lang="en-US"/>
        </a:p>
      </dgm:t>
    </dgm:pt>
    <dgm:pt modelId="{57ED4E66-53DB-4480-AEC0-36C8752EDBEC}" type="parTrans" cxnId="{1A6FE414-7F93-444C-8F3C-5E7F89EBF503}">
      <dgm:prSet/>
      <dgm:spPr/>
      <dgm:t>
        <a:bodyPr/>
        <a:lstStyle/>
        <a:p>
          <a:endParaRPr lang="en-US"/>
        </a:p>
      </dgm:t>
    </dgm:pt>
    <dgm:pt modelId="{98F6E4B6-283B-4C14-B31F-5802E4AD7876}" type="sibTrans" cxnId="{1A6FE414-7F93-444C-8F3C-5E7F89EBF503}">
      <dgm:prSet/>
      <dgm:spPr/>
      <dgm:t>
        <a:bodyPr/>
        <a:lstStyle/>
        <a:p>
          <a:endParaRPr lang="en-US"/>
        </a:p>
      </dgm:t>
    </dgm:pt>
    <dgm:pt modelId="{A7BD4784-95E4-42CF-B3A5-B3A167DD6277}" type="pres">
      <dgm:prSet presAssocID="{6AFFD642-E257-4F8F-A142-F18D4D332A2C}" presName="vert0" presStyleCnt="0">
        <dgm:presLayoutVars>
          <dgm:dir/>
          <dgm:animOne val="branch"/>
          <dgm:animLvl val="lvl"/>
        </dgm:presLayoutVars>
      </dgm:prSet>
      <dgm:spPr/>
    </dgm:pt>
    <dgm:pt modelId="{903139AB-C48F-417A-8FB1-F1178C7680A0}" type="pres">
      <dgm:prSet presAssocID="{4803A1A8-7AFA-485A-8E88-A267AA8CE7AB}" presName="thickLine" presStyleLbl="alignNode1" presStyleIdx="0" presStyleCnt="4"/>
      <dgm:spPr/>
    </dgm:pt>
    <dgm:pt modelId="{BC14792C-9C93-46C6-B453-B6DBC1FB16B2}" type="pres">
      <dgm:prSet presAssocID="{4803A1A8-7AFA-485A-8E88-A267AA8CE7AB}" presName="horz1" presStyleCnt="0"/>
      <dgm:spPr/>
    </dgm:pt>
    <dgm:pt modelId="{6AC015B1-CEF8-4A79-AFA5-F57FF6300CCB}" type="pres">
      <dgm:prSet presAssocID="{4803A1A8-7AFA-485A-8E88-A267AA8CE7AB}" presName="tx1" presStyleLbl="revTx" presStyleIdx="0" presStyleCnt="4"/>
      <dgm:spPr/>
    </dgm:pt>
    <dgm:pt modelId="{D40617B6-DBE1-4D95-9CA4-E510C3049910}" type="pres">
      <dgm:prSet presAssocID="{4803A1A8-7AFA-485A-8E88-A267AA8CE7AB}" presName="vert1" presStyleCnt="0"/>
      <dgm:spPr/>
    </dgm:pt>
    <dgm:pt modelId="{A7AF6727-22B5-4AE0-A536-F7E753591BCE}" type="pres">
      <dgm:prSet presAssocID="{83DB3533-4F41-4CCD-ADCA-15D6B7D6D2C2}" presName="thickLine" presStyleLbl="alignNode1" presStyleIdx="1" presStyleCnt="4"/>
      <dgm:spPr/>
    </dgm:pt>
    <dgm:pt modelId="{FD720A63-0D42-4C96-887D-F20F284B82E9}" type="pres">
      <dgm:prSet presAssocID="{83DB3533-4F41-4CCD-ADCA-15D6B7D6D2C2}" presName="horz1" presStyleCnt="0"/>
      <dgm:spPr/>
    </dgm:pt>
    <dgm:pt modelId="{0B97034B-CDC0-4BDC-AC5E-05BBA9721353}" type="pres">
      <dgm:prSet presAssocID="{83DB3533-4F41-4CCD-ADCA-15D6B7D6D2C2}" presName="tx1" presStyleLbl="revTx" presStyleIdx="1" presStyleCnt="4"/>
      <dgm:spPr/>
    </dgm:pt>
    <dgm:pt modelId="{1AA9A136-B0C6-485E-A1B6-9A0B9C53D72F}" type="pres">
      <dgm:prSet presAssocID="{83DB3533-4F41-4CCD-ADCA-15D6B7D6D2C2}" presName="vert1" presStyleCnt="0"/>
      <dgm:spPr/>
    </dgm:pt>
    <dgm:pt modelId="{DD5A459D-F67E-4213-943C-B061DE82FF45}" type="pres">
      <dgm:prSet presAssocID="{A919206B-4D37-4F65-8B81-26D1B2B99FA8}" presName="thickLine" presStyleLbl="alignNode1" presStyleIdx="2" presStyleCnt="4"/>
      <dgm:spPr/>
    </dgm:pt>
    <dgm:pt modelId="{DBF78E00-9AD1-4017-A491-5E3D41A5BC00}" type="pres">
      <dgm:prSet presAssocID="{A919206B-4D37-4F65-8B81-26D1B2B99FA8}" presName="horz1" presStyleCnt="0"/>
      <dgm:spPr/>
    </dgm:pt>
    <dgm:pt modelId="{63749B62-8243-41B9-BA16-65F232A2D629}" type="pres">
      <dgm:prSet presAssocID="{A919206B-4D37-4F65-8B81-26D1B2B99FA8}" presName="tx1" presStyleLbl="revTx" presStyleIdx="2" presStyleCnt="4"/>
      <dgm:spPr/>
    </dgm:pt>
    <dgm:pt modelId="{22456341-4DAD-4E17-B09F-BE911973C068}" type="pres">
      <dgm:prSet presAssocID="{A919206B-4D37-4F65-8B81-26D1B2B99FA8}" presName="vert1" presStyleCnt="0"/>
      <dgm:spPr/>
    </dgm:pt>
    <dgm:pt modelId="{45B2368B-196D-4FDA-9742-041B73A1DEFF}" type="pres">
      <dgm:prSet presAssocID="{B5E7FEA9-154D-43C6-96CC-4D323D2F2ABC}" presName="thickLine" presStyleLbl="alignNode1" presStyleIdx="3" presStyleCnt="4"/>
      <dgm:spPr/>
    </dgm:pt>
    <dgm:pt modelId="{C42FB54A-BFED-43DB-A66E-2FB71F1FE3AF}" type="pres">
      <dgm:prSet presAssocID="{B5E7FEA9-154D-43C6-96CC-4D323D2F2ABC}" presName="horz1" presStyleCnt="0"/>
      <dgm:spPr/>
    </dgm:pt>
    <dgm:pt modelId="{F3BBC1B7-A6DF-44BD-AD0A-C7B50B288708}" type="pres">
      <dgm:prSet presAssocID="{B5E7FEA9-154D-43C6-96CC-4D323D2F2ABC}" presName="tx1" presStyleLbl="revTx" presStyleIdx="3" presStyleCnt="4"/>
      <dgm:spPr/>
    </dgm:pt>
    <dgm:pt modelId="{A183C4FE-E243-4B98-A1A3-749AA2BFC98F}" type="pres">
      <dgm:prSet presAssocID="{B5E7FEA9-154D-43C6-96CC-4D323D2F2ABC}" presName="vert1" presStyleCnt="0"/>
      <dgm:spPr/>
    </dgm:pt>
  </dgm:ptLst>
  <dgm:cxnLst>
    <dgm:cxn modelId="{125FA902-C00D-4094-9188-BC3F3D9E77EE}" type="presOf" srcId="{B5E7FEA9-154D-43C6-96CC-4D323D2F2ABC}" destId="{F3BBC1B7-A6DF-44BD-AD0A-C7B50B288708}" srcOrd="0" destOrd="0" presId="urn:microsoft.com/office/officeart/2008/layout/LinedList"/>
    <dgm:cxn modelId="{1A6FE414-7F93-444C-8F3C-5E7F89EBF503}" srcId="{6AFFD642-E257-4F8F-A142-F18D4D332A2C}" destId="{B5E7FEA9-154D-43C6-96CC-4D323D2F2ABC}" srcOrd="3" destOrd="0" parTransId="{57ED4E66-53DB-4480-AEC0-36C8752EDBEC}" sibTransId="{98F6E4B6-283B-4C14-B31F-5802E4AD7876}"/>
    <dgm:cxn modelId="{5EF20F3A-6DF3-4644-98BC-7FA9C5B83F51}" srcId="{6AFFD642-E257-4F8F-A142-F18D4D332A2C}" destId="{A919206B-4D37-4F65-8B81-26D1B2B99FA8}" srcOrd="2" destOrd="0" parTransId="{B2B52751-17ED-4279-9B59-108CA1EFD6D1}" sibTransId="{8AD4B42F-7C64-499B-BF1E-E445A8D0BC81}"/>
    <dgm:cxn modelId="{19912A5E-2BF6-4788-BC86-C8008E186E92}" srcId="{6AFFD642-E257-4F8F-A142-F18D4D332A2C}" destId="{4803A1A8-7AFA-485A-8E88-A267AA8CE7AB}" srcOrd="0" destOrd="0" parTransId="{0008B619-5839-4FBD-817E-CD6DA318DDDB}" sibTransId="{9E3F3C63-0B1E-49C0-9024-7F34EDDAC450}"/>
    <dgm:cxn modelId="{F9858966-F875-410C-9575-6A82C4744014}" srcId="{6AFFD642-E257-4F8F-A142-F18D4D332A2C}" destId="{83DB3533-4F41-4CCD-ADCA-15D6B7D6D2C2}" srcOrd="1" destOrd="0" parTransId="{0A6AF3E7-8429-49E9-9BF6-6F3E4315461C}" sibTransId="{DE59BE29-933B-4B2B-B75A-FC0391D1EF44}"/>
    <dgm:cxn modelId="{790C657D-C7B9-4161-999B-7395583926C9}" type="presOf" srcId="{83DB3533-4F41-4CCD-ADCA-15D6B7D6D2C2}" destId="{0B97034B-CDC0-4BDC-AC5E-05BBA9721353}" srcOrd="0" destOrd="0" presId="urn:microsoft.com/office/officeart/2008/layout/LinedList"/>
    <dgm:cxn modelId="{20B9278A-12CA-4752-8404-093476ED3C2B}" type="presOf" srcId="{4803A1A8-7AFA-485A-8E88-A267AA8CE7AB}" destId="{6AC015B1-CEF8-4A79-AFA5-F57FF6300CCB}" srcOrd="0" destOrd="0" presId="urn:microsoft.com/office/officeart/2008/layout/LinedList"/>
    <dgm:cxn modelId="{4FBFF8A7-8C58-4CBB-A86E-2F87287270E4}" type="presOf" srcId="{6AFFD642-E257-4F8F-A142-F18D4D332A2C}" destId="{A7BD4784-95E4-42CF-B3A5-B3A167DD6277}" srcOrd="0" destOrd="0" presId="urn:microsoft.com/office/officeart/2008/layout/LinedList"/>
    <dgm:cxn modelId="{07E3F2C7-30C5-46A9-93A3-4DC1261894DD}" type="presOf" srcId="{A919206B-4D37-4F65-8B81-26D1B2B99FA8}" destId="{63749B62-8243-41B9-BA16-65F232A2D629}" srcOrd="0" destOrd="0" presId="urn:microsoft.com/office/officeart/2008/layout/LinedList"/>
    <dgm:cxn modelId="{9BBE02BD-6C38-4B72-B6ED-2586EA548BEB}" type="presParOf" srcId="{A7BD4784-95E4-42CF-B3A5-B3A167DD6277}" destId="{903139AB-C48F-417A-8FB1-F1178C7680A0}" srcOrd="0" destOrd="0" presId="urn:microsoft.com/office/officeart/2008/layout/LinedList"/>
    <dgm:cxn modelId="{6D3CC574-0467-47C6-BA73-1A31E573A53E}" type="presParOf" srcId="{A7BD4784-95E4-42CF-B3A5-B3A167DD6277}" destId="{BC14792C-9C93-46C6-B453-B6DBC1FB16B2}" srcOrd="1" destOrd="0" presId="urn:microsoft.com/office/officeart/2008/layout/LinedList"/>
    <dgm:cxn modelId="{68E136D3-B26A-405E-863E-DCAC687A06F5}" type="presParOf" srcId="{BC14792C-9C93-46C6-B453-B6DBC1FB16B2}" destId="{6AC015B1-CEF8-4A79-AFA5-F57FF6300CCB}" srcOrd="0" destOrd="0" presId="urn:microsoft.com/office/officeart/2008/layout/LinedList"/>
    <dgm:cxn modelId="{F7DD10D9-4816-44BC-8096-55F06833B20C}" type="presParOf" srcId="{BC14792C-9C93-46C6-B453-B6DBC1FB16B2}" destId="{D40617B6-DBE1-4D95-9CA4-E510C3049910}" srcOrd="1" destOrd="0" presId="urn:microsoft.com/office/officeart/2008/layout/LinedList"/>
    <dgm:cxn modelId="{CB0A614C-9AB8-4A62-9463-1A88DD0685D7}" type="presParOf" srcId="{A7BD4784-95E4-42CF-B3A5-B3A167DD6277}" destId="{A7AF6727-22B5-4AE0-A536-F7E753591BCE}" srcOrd="2" destOrd="0" presId="urn:microsoft.com/office/officeart/2008/layout/LinedList"/>
    <dgm:cxn modelId="{64A068CD-959B-482A-8862-E97A769E8567}" type="presParOf" srcId="{A7BD4784-95E4-42CF-B3A5-B3A167DD6277}" destId="{FD720A63-0D42-4C96-887D-F20F284B82E9}" srcOrd="3" destOrd="0" presId="urn:microsoft.com/office/officeart/2008/layout/LinedList"/>
    <dgm:cxn modelId="{D3F4A949-228C-4D64-99FA-141BB1A4252D}" type="presParOf" srcId="{FD720A63-0D42-4C96-887D-F20F284B82E9}" destId="{0B97034B-CDC0-4BDC-AC5E-05BBA9721353}" srcOrd="0" destOrd="0" presId="urn:microsoft.com/office/officeart/2008/layout/LinedList"/>
    <dgm:cxn modelId="{16DEF840-E7B7-4F7C-B5D0-27ECC6799F33}" type="presParOf" srcId="{FD720A63-0D42-4C96-887D-F20F284B82E9}" destId="{1AA9A136-B0C6-485E-A1B6-9A0B9C53D72F}" srcOrd="1" destOrd="0" presId="urn:microsoft.com/office/officeart/2008/layout/LinedList"/>
    <dgm:cxn modelId="{38217E89-040D-4B2D-9ACB-701C5201200A}" type="presParOf" srcId="{A7BD4784-95E4-42CF-B3A5-B3A167DD6277}" destId="{DD5A459D-F67E-4213-943C-B061DE82FF45}" srcOrd="4" destOrd="0" presId="urn:microsoft.com/office/officeart/2008/layout/LinedList"/>
    <dgm:cxn modelId="{E25888FF-2A26-4F1F-9952-B31951F1A680}" type="presParOf" srcId="{A7BD4784-95E4-42CF-B3A5-B3A167DD6277}" destId="{DBF78E00-9AD1-4017-A491-5E3D41A5BC00}" srcOrd="5" destOrd="0" presId="urn:microsoft.com/office/officeart/2008/layout/LinedList"/>
    <dgm:cxn modelId="{32BBCF56-C761-45B8-A91F-506418F5BEB9}" type="presParOf" srcId="{DBF78E00-9AD1-4017-A491-5E3D41A5BC00}" destId="{63749B62-8243-41B9-BA16-65F232A2D629}" srcOrd="0" destOrd="0" presId="urn:microsoft.com/office/officeart/2008/layout/LinedList"/>
    <dgm:cxn modelId="{2D49633D-F76E-4B34-A3BD-C79472074BE3}" type="presParOf" srcId="{DBF78E00-9AD1-4017-A491-5E3D41A5BC00}" destId="{22456341-4DAD-4E17-B09F-BE911973C068}" srcOrd="1" destOrd="0" presId="urn:microsoft.com/office/officeart/2008/layout/LinedList"/>
    <dgm:cxn modelId="{F3C30AFE-9ECD-4D46-AC26-D2156F907020}" type="presParOf" srcId="{A7BD4784-95E4-42CF-B3A5-B3A167DD6277}" destId="{45B2368B-196D-4FDA-9742-041B73A1DEFF}" srcOrd="6" destOrd="0" presId="urn:microsoft.com/office/officeart/2008/layout/LinedList"/>
    <dgm:cxn modelId="{7A73D86F-3BB2-4539-9CDE-3AC06122D260}" type="presParOf" srcId="{A7BD4784-95E4-42CF-B3A5-B3A167DD6277}" destId="{C42FB54A-BFED-43DB-A66E-2FB71F1FE3AF}" srcOrd="7" destOrd="0" presId="urn:microsoft.com/office/officeart/2008/layout/LinedList"/>
    <dgm:cxn modelId="{245789AB-7C4B-49C5-85C6-68A155028922}" type="presParOf" srcId="{C42FB54A-BFED-43DB-A66E-2FB71F1FE3AF}" destId="{F3BBC1B7-A6DF-44BD-AD0A-C7B50B288708}" srcOrd="0" destOrd="0" presId="urn:microsoft.com/office/officeart/2008/layout/LinedList"/>
    <dgm:cxn modelId="{CD31D672-61FD-468D-830B-3E06AB24D43E}" type="presParOf" srcId="{C42FB54A-BFED-43DB-A66E-2FB71F1FE3AF}" destId="{A183C4FE-E243-4B98-A1A3-749AA2BFC98F}"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3139AB-C48F-417A-8FB1-F1178C7680A0}">
      <dsp:nvSpPr>
        <dsp:cNvPr id="0" name=""/>
        <dsp:cNvSpPr/>
      </dsp:nvSpPr>
      <dsp:spPr>
        <a:xfrm>
          <a:off x="0" y="0"/>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AC015B1-CEF8-4A79-AFA5-F57FF6300CCB}">
      <dsp:nvSpPr>
        <dsp:cNvPr id="0" name=""/>
        <dsp:cNvSpPr/>
      </dsp:nvSpPr>
      <dsp:spPr>
        <a:xfrm>
          <a:off x="0" y="0"/>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b="0" i="0" kern="1200"/>
            <a:t>PCCs must not influence the operational independence of the police in their area (this is the responsibility of the Chief Constable). </a:t>
          </a:r>
          <a:endParaRPr lang="en-US" sz="2700" kern="1200"/>
        </a:p>
      </dsp:txBody>
      <dsp:txXfrm>
        <a:off x="0" y="0"/>
        <a:ext cx="10515600" cy="1087834"/>
      </dsp:txXfrm>
    </dsp:sp>
    <dsp:sp modelId="{A7AF6727-22B5-4AE0-A536-F7E753591BCE}">
      <dsp:nvSpPr>
        <dsp:cNvPr id="0" name=""/>
        <dsp:cNvSpPr/>
      </dsp:nvSpPr>
      <dsp:spPr>
        <a:xfrm>
          <a:off x="0" y="1087834"/>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B97034B-CDC0-4BDC-AC5E-05BBA9721353}">
      <dsp:nvSpPr>
        <dsp:cNvPr id="0" name=""/>
        <dsp:cNvSpPr/>
      </dsp:nvSpPr>
      <dsp:spPr>
        <a:xfrm>
          <a:off x="0" y="1087834"/>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b="0" i="0" kern="1200"/>
            <a:t>Their role is to set a strategic direction for the force, to scrutinise the police and hold them to account.</a:t>
          </a:r>
          <a:endParaRPr lang="en-US" sz="2700" kern="1200"/>
        </a:p>
      </dsp:txBody>
      <dsp:txXfrm>
        <a:off x="0" y="1087834"/>
        <a:ext cx="10515600" cy="1087834"/>
      </dsp:txXfrm>
    </dsp:sp>
    <dsp:sp modelId="{DD5A459D-F67E-4213-943C-B061DE82FF45}">
      <dsp:nvSpPr>
        <dsp:cNvPr id="0" name=""/>
        <dsp:cNvSpPr/>
      </dsp:nvSpPr>
      <dsp:spPr>
        <a:xfrm>
          <a:off x="0" y="2175669"/>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3749B62-8243-41B9-BA16-65F232A2D629}">
      <dsp:nvSpPr>
        <dsp:cNvPr id="0" name=""/>
        <dsp:cNvSpPr/>
      </dsp:nvSpPr>
      <dsp:spPr>
        <a:xfrm>
          <a:off x="0" y="2175669"/>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kern="1200"/>
            <a:t>Set the policing budget</a:t>
          </a:r>
          <a:endParaRPr lang="en-US" sz="2700" kern="1200"/>
        </a:p>
      </dsp:txBody>
      <dsp:txXfrm>
        <a:off x="0" y="2175669"/>
        <a:ext cx="10515600" cy="1087834"/>
      </dsp:txXfrm>
    </dsp:sp>
    <dsp:sp modelId="{45B2368B-196D-4FDA-9742-041B73A1DEFF}">
      <dsp:nvSpPr>
        <dsp:cNvPr id="0" name=""/>
        <dsp:cNvSpPr/>
      </dsp:nvSpPr>
      <dsp:spPr>
        <a:xfrm>
          <a:off x="0" y="3263503"/>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3BBC1B7-A6DF-44BD-AD0A-C7B50B288708}">
      <dsp:nvSpPr>
        <dsp:cNvPr id="0" name=""/>
        <dsp:cNvSpPr/>
      </dsp:nvSpPr>
      <dsp:spPr>
        <a:xfrm>
          <a:off x="0" y="3263503"/>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kern="1200"/>
            <a:t>(Welsh Government, 2024)</a:t>
          </a:r>
          <a:endParaRPr lang="en-US" sz="2700" kern="1200"/>
        </a:p>
      </dsp:txBody>
      <dsp:txXfrm>
        <a:off x="0" y="3263503"/>
        <a:ext cx="10515600" cy="1087834"/>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F8183D-716C-4824-8F68-503656BC71C8}" type="datetimeFigureOut">
              <a:rPr lang="en-GB" smtClean="0"/>
              <a:t>24/01/2025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EEC3CD4-CB05-4456-BAD1-49D446B205ED}" type="slidenum">
              <a:rPr lang="en-GB" smtClean="0"/>
              <a:t>‹#›</a:t>
            </a:fld>
            <a:endParaRPr lang="en-GB"/>
          </a:p>
        </p:txBody>
      </p:sp>
    </p:spTree>
    <p:extLst>
      <p:ext uri="{BB962C8B-B14F-4D97-AF65-F5344CB8AC3E}">
        <p14:creationId xmlns:p14="http://schemas.microsoft.com/office/powerpoint/2010/main" val="3972165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nhs.wales/hpb/local-services/" TargetMode="External"/><Relationship Id="rId2" Type="http://schemas.openxmlformats.org/officeDocument/2006/relationships/slide" Target="../slides/slide6.xml"/><Relationship Id="rId1" Type="http://schemas.openxmlformats.org/officeDocument/2006/relationships/notesMaster" Target="../notesMasters/notesMaster1.xml"/><Relationship Id="rId4" Type="http://schemas.openxmlformats.org/officeDocument/2006/relationships/hyperlink" Target="https://www.gov.wales/fire-and-rescue-authorities-operational-statistics-april-2023-march-2024-html" TargetMode="Externa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youtube.com/watch?v=AjMpVGwczWk" TargetMode="External"/><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www.gov.wales/sites/default/files/publications/2024-07/independent-commission-on-the-constitutional-future-of-wales-final-report.pdf" TargetMode="External"/><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gov.wales/sites/default/files/publications/2022-06/delivering-justice-for-wales-may-2022-v2.pdf" TargetMode="External"/><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www.youtube.com/watch?v=SstlZfnDHQg" TargetMode="External"/><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EEC3CD4-CB05-4456-BAD1-49D446B205ED}" type="slidenum">
              <a:rPr lang="en-GB" smtClean="0"/>
              <a:t>5</a:t>
            </a:fld>
            <a:endParaRPr lang="en-GB"/>
          </a:p>
        </p:txBody>
      </p:sp>
    </p:spTree>
    <p:extLst>
      <p:ext uri="{BB962C8B-B14F-4D97-AF65-F5344CB8AC3E}">
        <p14:creationId xmlns:p14="http://schemas.microsoft.com/office/powerpoint/2010/main" val="3020839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Local services - NHS Wales</a:t>
            </a:r>
          </a:p>
          <a:p>
            <a:r>
              <a:rPr lang="en-US" dirty="0">
                <a:hlinkClick r:id="rId4"/>
              </a:rPr>
              <a:t>Fire and rescue authorities operational statistics: April 2023 to March 2024 [HTML] | GOV.WALES</a:t>
            </a:r>
            <a:endParaRPr lang="en-US"/>
          </a:p>
        </p:txBody>
      </p:sp>
      <p:sp>
        <p:nvSpPr>
          <p:cNvPr id="4" name="Slide Number Placeholder 3"/>
          <p:cNvSpPr>
            <a:spLocks noGrp="1"/>
          </p:cNvSpPr>
          <p:nvPr>
            <p:ph type="sldNum" sz="quarter" idx="5"/>
          </p:nvPr>
        </p:nvSpPr>
        <p:spPr/>
        <p:txBody>
          <a:bodyPr/>
          <a:lstStyle/>
          <a:p>
            <a:fld id="{BEEC3CD4-CB05-4456-BAD1-49D446B205ED}" type="slidenum">
              <a:rPr lang="en-GB" smtClean="0"/>
              <a:t>6</a:t>
            </a:fld>
            <a:endParaRPr lang="en-GB"/>
          </a:p>
        </p:txBody>
      </p:sp>
    </p:spTree>
    <p:extLst>
      <p:ext uri="{BB962C8B-B14F-4D97-AF65-F5344CB8AC3E}">
        <p14:creationId xmlns:p14="http://schemas.microsoft.com/office/powerpoint/2010/main" val="31734225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On 1 March 1984, the National Coal Board (NCB) announced its plan to close 20 coal mines, which would result in the loss of 20,000 jobs</a:t>
            </a:r>
          </a:p>
          <a:p>
            <a:r>
              <a:rPr lang="en-US" dirty="0"/>
              <a:t>This announcement triggered a year-long strike by the National Union of Mineworkers (NUM), led by Arthur Scargill</a:t>
            </a:r>
            <a:endParaRPr lang="en-GB" dirty="0"/>
          </a:p>
          <a:p>
            <a:r>
              <a:rPr lang="en-US" dirty="0"/>
              <a:t>The strike became one of the most significant industrial disputes in British history, deeply affecting the political, economic, and social landscape of the UK</a:t>
            </a:r>
            <a:endParaRPr lang="en-GB" dirty="0"/>
          </a:p>
          <a:p>
            <a:r>
              <a:rPr lang="en-US" dirty="0"/>
              <a:t>1The strike was marked by widespread picketing, demonstrations, and significant community support, especially in mining areas like South Wales and Yorkshire.</a:t>
            </a:r>
            <a:endParaRPr lang="en-GB" dirty="0"/>
          </a:p>
          <a:p>
            <a:r>
              <a:rPr lang="en-US" dirty="0"/>
              <a:t>It also led to intense confrontations between miners and the government, headed by Prime Minister Margaret Thatcher, who aimed to reduce the power of trade unions.</a:t>
            </a:r>
            <a:endParaRPr lang="en-GB" dirty="0"/>
          </a:p>
          <a:p>
            <a:endParaRPr lang="en-US" dirty="0">
              <a:latin typeface="Calibri"/>
              <a:ea typeface="Calibri"/>
              <a:cs typeface="Calibri"/>
            </a:endParaRPr>
          </a:p>
        </p:txBody>
      </p:sp>
      <p:sp>
        <p:nvSpPr>
          <p:cNvPr id="4" name="Slide Number Placeholder 3"/>
          <p:cNvSpPr>
            <a:spLocks noGrp="1"/>
          </p:cNvSpPr>
          <p:nvPr>
            <p:ph type="sldNum" sz="quarter" idx="5"/>
          </p:nvPr>
        </p:nvSpPr>
        <p:spPr/>
        <p:txBody>
          <a:bodyPr/>
          <a:lstStyle/>
          <a:p>
            <a:fld id="{BEEC3CD4-CB05-4456-BAD1-49D446B205ED}" type="slidenum">
              <a:rPr lang="en-GB" smtClean="0"/>
              <a:t>9</a:t>
            </a:fld>
            <a:endParaRPr lang="en-GB"/>
          </a:p>
        </p:txBody>
      </p:sp>
    </p:spTree>
    <p:extLst>
      <p:ext uri="{BB962C8B-B14F-4D97-AF65-F5344CB8AC3E}">
        <p14:creationId xmlns:p14="http://schemas.microsoft.com/office/powerpoint/2010/main" val="36837367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444444"/>
                </a:solidFill>
                <a:effectLst/>
                <a:latin typeface="Open Sans" panose="020B0606030504020204" pitchFamily="34" charset="0"/>
              </a:rPr>
              <a:t>Although the brothers were seen in the area at the time of the murders. Eye witnesses reported them wearing the same clothes before and after the murder. There was blood splattered across the shop of the murder. The culprit would have been visibly blood stained.</a:t>
            </a:r>
          </a:p>
          <a:p>
            <a:endParaRPr lang="en-GB" b="0" i="0" dirty="0">
              <a:solidFill>
                <a:srgbClr val="444444"/>
              </a:solidFill>
              <a:effectLst/>
              <a:latin typeface="Open Sans" panose="020B0606030504020204" pitchFamily="34" charset="0"/>
            </a:endParaRPr>
          </a:p>
          <a:p>
            <a:endParaRPr lang="en-GB" dirty="0"/>
          </a:p>
        </p:txBody>
      </p:sp>
      <p:sp>
        <p:nvSpPr>
          <p:cNvPr id="4" name="Slide Number Placeholder 3"/>
          <p:cNvSpPr>
            <a:spLocks noGrp="1"/>
          </p:cNvSpPr>
          <p:nvPr>
            <p:ph type="sldNum" sz="quarter" idx="5"/>
          </p:nvPr>
        </p:nvSpPr>
        <p:spPr/>
        <p:txBody>
          <a:bodyPr/>
          <a:lstStyle/>
          <a:p>
            <a:fld id="{BEEC3CD4-CB05-4456-BAD1-49D446B205ED}" type="slidenum">
              <a:rPr lang="en-GB" smtClean="0"/>
              <a:t>16</a:t>
            </a:fld>
            <a:endParaRPr lang="en-GB"/>
          </a:p>
        </p:txBody>
      </p:sp>
    </p:spTree>
    <p:extLst>
      <p:ext uri="{BB962C8B-B14F-4D97-AF65-F5344CB8AC3E}">
        <p14:creationId xmlns:p14="http://schemas.microsoft.com/office/powerpoint/2010/main" val="27852245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444444"/>
                </a:solidFill>
                <a:effectLst/>
                <a:latin typeface="Open Sans" panose="020B0606030504020204" pitchFamily="34" charset="0"/>
              </a:rPr>
              <a:t>Both brothers were awarded £80,000 for their wrongful conviction. Paul </a:t>
            </a:r>
            <a:r>
              <a:rPr lang="en-GB" b="0" i="0" dirty="0" err="1">
                <a:solidFill>
                  <a:srgbClr val="444444"/>
                </a:solidFill>
                <a:effectLst/>
                <a:latin typeface="Open Sans" panose="020B0606030504020204" pitchFamily="34" charset="0"/>
              </a:rPr>
              <a:t>Darvell</a:t>
            </a:r>
            <a:r>
              <a:rPr lang="en-GB" b="0" i="0" dirty="0">
                <a:solidFill>
                  <a:srgbClr val="444444"/>
                </a:solidFill>
                <a:effectLst/>
                <a:latin typeface="Open Sans" panose="020B0606030504020204" pitchFamily="34" charset="0"/>
              </a:rPr>
              <a:t> died in 2005 at the age of 42</a:t>
            </a:r>
          </a:p>
          <a:p>
            <a:endParaRPr lang="en-GB" b="0" i="0" dirty="0">
              <a:solidFill>
                <a:srgbClr val="444444"/>
              </a:solidFill>
              <a:effectLst/>
              <a:latin typeface="Open Sans" panose="020B0606030504020204" pitchFamily="34" charset="0"/>
            </a:endParaRPr>
          </a:p>
          <a:p>
            <a:r>
              <a:rPr lang="en-GB" b="0" i="0" dirty="0">
                <a:solidFill>
                  <a:srgbClr val="676868"/>
                </a:solidFill>
                <a:effectLst/>
                <a:latin typeface="Open Sans" panose="020B0606030504020204" pitchFamily="34" charset="0"/>
              </a:rPr>
              <a:t>A police official also ordered fingerprint experts to stop further work on the print, and detectives were alleged to have planted evidence. Statements by two detectives that they saw the brothers near the scene of the murder were shown to be wrong, as an examination of their diaries showed they had been elsewhere at the time.</a:t>
            </a:r>
            <a:r>
              <a:rPr lang="en-GB" b="0" i="0" dirty="0">
                <a:solidFill>
                  <a:srgbClr val="444444"/>
                </a:solidFill>
                <a:effectLst/>
                <a:latin typeface="Open Sans" panose="020B0606030504020204" pitchFamily="34" charset="0"/>
              </a:rPr>
              <a:t>.</a:t>
            </a:r>
            <a:endParaRPr lang="en-GB" dirty="0"/>
          </a:p>
        </p:txBody>
      </p:sp>
      <p:sp>
        <p:nvSpPr>
          <p:cNvPr id="4" name="Slide Number Placeholder 3"/>
          <p:cNvSpPr>
            <a:spLocks noGrp="1"/>
          </p:cNvSpPr>
          <p:nvPr>
            <p:ph type="sldNum" sz="quarter" idx="5"/>
          </p:nvPr>
        </p:nvSpPr>
        <p:spPr/>
        <p:txBody>
          <a:bodyPr/>
          <a:lstStyle/>
          <a:p>
            <a:fld id="{BEEC3CD4-CB05-4456-BAD1-49D446B205ED}" type="slidenum">
              <a:rPr lang="en-GB" smtClean="0"/>
              <a:t>17</a:t>
            </a:fld>
            <a:endParaRPr lang="en-GB"/>
          </a:p>
        </p:txBody>
      </p:sp>
    </p:spTree>
    <p:extLst>
      <p:ext uri="{BB962C8B-B14F-4D97-AF65-F5344CB8AC3E}">
        <p14:creationId xmlns:p14="http://schemas.microsoft.com/office/powerpoint/2010/main" val="30129789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Min 2:00 </a:t>
            </a:r>
          </a:p>
          <a:p>
            <a:r>
              <a:rPr lang="en-GB" dirty="0">
                <a:hlinkClick r:id="rId3"/>
              </a:rPr>
              <a:t>THE CARDIFF THREE - YouTube</a:t>
            </a:r>
            <a:endParaRPr lang="en-GB" dirty="0"/>
          </a:p>
        </p:txBody>
      </p:sp>
      <p:sp>
        <p:nvSpPr>
          <p:cNvPr id="4" name="Slide Number Placeholder 3"/>
          <p:cNvSpPr>
            <a:spLocks noGrp="1"/>
          </p:cNvSpPr>
          <p:nvPr>
            <p:ph type="sldNum" sz="quarter" idx="5"/>
          </p:nvPr>
        </p:nvSpPr>
        <p:spPr/>
        <p:txBody>
          <a:bodyPr/>
          <a:lstStyle/>
          <a:p>
            <a:fld id="{BEEC3CD4-CB05-4456-BAD1-49D446B205ED}" type="slidenum">
              <a:rPr lang="en-GB" smtClean="0"/>
              <a:t>22</a:t>
            </a:fld>
            <a:endParaRPr lang="en-GB"/>
          </a:p>
        </p:txBody>
      </p:sp>
    </p:spTree>
    <p:extLst>
      <p:ext uri="{BB962C8B-B14F-4D97-AF65-F5344CB8AC3E}">
        <p14:creationId xmlns:p14="http://schemas.microsoft.com/office/powerpoint/2010/main" val="25893346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Parliament can still make law in those countries despite devolution. </a:t>
            </a:r>
          </a:p>
          <a:p>
            <a:endParaRPr lang="en-GB" dirty="0"/>
          </a:p>
          <a:p>
            <a:r>
              <a:rPr lang="en-GB" dirty="0"/>
              <a:t>Parliament can take back the devolved powers by passing laws that repeal the Scottish and Welsh Acts that created devolution. </a:t>
            </a:r>
          </a:p>
          <a:p>
            <a:endParaRPr lang="en-GB" dirty="0"/>
          </a:p>
          <a:p>
            <a:r>
              <a:rPr lang="en-GB" dirty="0"/>
              <a:t>Parliament are still the supreme law making body. </a:t>
            </a:r>
          </a:p>
          <a:p>
            <a:endParaRPr lang="en-GB" dirty="0"/>
          </a:p>
          <a:p>
            <a:r>
              <a:rPr lang="en-GB" dirty="0"/>
              <a:t>They can still legislation in these countries in these areas. </a:t>
            </a:r>
          </a:p>
          <a:p>
            <a:endParaRPr lang="en-GB" dirty="0"/>
          </a:p>
        </p:txBody>
      </p:sp>
      <p:sp>
        <p:nvSpPr>
          <p:cNvPr id="4" name="Slide Number Placeholder 3"/>
          <p:cNvSpPr>
            <a:spLocks noGrp="1"/>
          </p:cNvSpPr>
          <p:nvPr>
            <p:ph type="sldNum" sz="quarter" idx="5"/>
          </p:nvPr>
        </p:nvSpPr>
        <p:spPr/>
        <p:txBody>
          <a:bodyPr/>
          <a:lstStyle/>
          <a:p>
            <a:fld id="{BEEC3CD4-CB05-4456-BAD1-49D446B205ED}" type="slidenum">
              <a:rPr lang="en-GB" smtClean="0"/>
              <a:t>24</a:t>
            </a:fld>
            <a:endParaRPr lang="en-GB"/>
          </a:p>
        </p:txBody>
      </p:sp>
    </p:spTree>
    <p:extLst>
      <p:ext uri="{BB962C8B-B14F-4D97-AF65-F5344CB8AC3E}">
        <p14:creationId xmlns:p14="http://schemas.microsoft.com/office/powerpoint/2010/main" val="35634643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EEC3CD4-CB05-4456-BAD1-49D446B205ED}" type="slidenum">
              <a:rPr lang="en-GB" smtClean="0"/>
              <a:t>26</a:t>
            </a:fld>
            <a:endParaRPr lang="en-GB"/>
          </a:p>
        </p:txBody>
      </p:sp>
    </p:spTree>
    <p:extLst>
      <p:ext uri="{BB962C8B-B14F-4D97-AF65-F5344CB8AC3E}">
        <p14:creationId xmlns:p14="http://schemas.microsoft.com/office/powerpoint/2010/main" val="25672926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t>Issues with the Government of Wales Act 1998 – unclear to all what the powers of Wales were. </a:t>
            </a:r>
          </a:p>
          <a:p>
            <a:endParaRPr lang="en-GB" sz="1200" dirty="0"/>
          </a:p>
          <a:p>
            <a:r>
              <a:rPr lang="en-GB" sz="1200" dirty="0"/>
              <a:t>The were some issues devolved and some not and this caused issues and problems. </a:t>
            </a:r>
          </a:p>
          <a:p>
            <a:endParaRPr lang="en-GB" dirty="0"/>
          </a:p>
          <a:p>
            <a:r>
              <a:rPr lang="en-GB" dirty="0"/>
              <a:t>Not clear the role between parliament or government. </a:t>
            </a:r>
          </a:p>
          <a:p>
            <a:endParaRPr lang="en-GB" dirty="0"/>
          </a:p>
          <a:p>
            <a:r>
              <a:rPr lang="en-GB" dirty="0"/>
              <a:t>Fixed this in 2002 with a Welsh government. </a:t>
            </a:r>
          </a:p>
          <a:p>
            <a:endParaRPr lang="en-GB" dirty="0"/>
          </a:p>
        </p:txBody>
      </p:sp>
      <p:sp>
        <p:nvSpPr>
          <p:cNvPr id="4" name="Slide Number Placeholder 3"/>
          <p:cNvSpPr>
            <a:spLocks noGrp="1"/>
          </p:cNvSpPr>
          <p:nvPr>
            <p:ph type="sldNum" sz="quarter" idx="5"/>
          </p:nvPr>
        </p:nvSpPr>
        <p:spPr/>
        <p:txBody>
          <a:bodyPr/>
          <a:lstStyle/>
          <a:p>
            <a:fld id="{BEEC3CD4-CB05-4456-BAD1-49D446B205ED}" type="slidenum">
              <a:rPr lang="en-GB" smtClean="0"/>
              <a:t>27</a:t>
            </a:fld>
            <a:endParaRPr lang="en-GB"/>
          </a:p>
        </p:txBody>
      </p:sp>
    </p:spTree>
    <p:extLst>
      <p:ext uri="{BB962C8B-B14F-4D97-AF65-F5344CB8AC3E}">
        <p14:creationId xmlns:p14="http://schemas.microsoft.com/office/powerpoint/2010/main" val="808852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EEC3CD4-CB05-4456-BAD1-49D446B205ED}" type="slidenum">
              <a:rPr lang="en-GB" smtClean="0"/>
              <a:t>29</a:t>
            </a:fld>
            <a:endParaRPr lang="en-GB"/>
          </a:p>
        </p:txBody>
      </p:sp>
    </p:spTree>
    <p:extLst>
      <p:ext uri="{BB962C8B-B14F-4D97-AF65-F5344CB8AC3E}">
        <p14:creationId xmlns:p14="http://schemas.microsoft.com/office/powerpoint/2010/main" val="9695140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Final Report of The Independent Commission on the Constitutional Future of Wales</a:t>
            </a:r>
            <a:endParaRPr lang="en-GB" dirty="0"/>
          </a:p>
        </p:txBody>
      </p:sp>
      <p:sp>
        <p:nvSpPr>
          <p:cNvPr id="4" name="Slide Number Placeholder 3"/>
          <p:cNvSpPr>
            <a:spLocks noGrp="1"/>
          </p:cNvSpPr>
          <p:nvPr>
            <p:ph type="sldNum" sz="quarter" idx="5"/>
          </p:nvPr>
        </p:nvSpPr>
        <p:spPr/>
        <p:txBody>
          <a:bodyPr/>
          <a:lstStyle/>
          <a:p>
            <a:fld id="{BEEC3CD4-CB05-4456-BAD1-49D446B205ED}" type="slidenum">
              <a:rPr lang="en-GB" smtClean="0"/>
              <a:t>30</a:t>
            </a:fld>
            <a:endParaRPr lang="en-GB"/>
          </a:p>
        </p:txBody>
      </p:sp>
    </p:spTree>
    <p:extLst>
      <p:ext uri="{BB962C8B-B14F-4D97-AF65-F5344CB8AC3E}">
        <p14:creationId xmlns:p14="http://schemas.microsoft.com/office/powerpoint/2010/main" val="19623283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EEC3CD4-CB05-4456-BAD1-49D446B205ED}" type="slidenum">
              <a:rPr lang="en-GB" smtClean="0"/>
              <a:t>31</a:t>
            </a:fld>
            <a:endParaRPr lang="en-GB"/>
          </a:p>
        </p:txBody>
      </p:sp>
    </p:spTree>
    <p:extLst>
      <p:ext uri="{BB962C8B-B14F-4D97-AF65-F5344CB8AC3E}">
        <p14:creationId xmlns:p14="http://schemas.microsoft.com/office/powerpoint/2010/main" val="22328405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delivering-justice-for-wales-may-2022-v2.pdf</a:t>
            </a:r>
            <a:endParaRPr lang="en-GB" dirty="0"/>
          </a:p>
        </p:txBody>
      </p:sp>
      <p:sp>
        <p:nvSpPr>
          <p:cNvPr id="4" name="Slide Number Placeholder 3"/>
          <p:cNvSpPr>
            <a:spLocks noGrp="1"/>
          </p:cNvSpPr>
          <p:nvPr>
            <p:ph type="sldNum" sz="quarter" idx="5"/>
          </p:nvPr>
        </p:nvSpPr>
        <p:spPr/>
        <p:txBody>
          <a:bodyPr/>
          <a:lstStyle/>
          <a:p>
            <a:fld id="{BEEC3CD4-CB05-4456-BAD1-49D446B205ED}" type="slidenum">
              <a:rPr lang="en-GB" smtClean="0"/>
              <a:t>32</a:t>
            </a:fld>
            <a:endParaRPr lang="en-GB"/>
          </a:p>
        </p:txBody>
      </p:sp>
    </p:spTree>
    <p:extLst>
      <p:ext uri="{BB962C8B-B14F-4D97-AF65-F5344CB8AC3E}">
        <p14:creationId xmlns:p14="http://schemas.microsoft.com/office/powerpoint/2010/main" val="34116128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History of the Senedd</a:t>
            </a:r>
            <a:endParaRPr lang="en-GB" dirty="0"/>
          </a:p>
        </p:txBody>
      </p:sp>
      <p:sp>
        <p:nvSpPr>
          <p:cNvPr id="4" name="Slide Number Placeholder 3"/>
          <p:cNvSpPr>
            <a:spLocks noGrp="1"/>
          </p:cNvSpPr>
          <p:nvPr>
            <p:ph type="sldNum" sz="quarter" idx="5"/>
          </p:nvPr>
        </p:nvSpPr>
        <p:spPr/>
        <p:txBody>
          <a:bodyPr/>
          <a:lstStyle/>
          <a:p>
            <a:fld id="{BEEC3CD4-CB05-4456-BAD1-49D446B205ED}" type="slidenum">
              <a:rPr lang="en-GB" smtClean="0"/>
              <a:t>33</a:t>
            </a:fld>
            <a:endParaRPr lang="en-GB"/>
          </a:p>
        </p:txBody>
      </p:sp>
    </p:spTree>
    <p:extLst>
      <p:ext uri="{BB962C8B-B14F-4D97-AF65-F5344CB8AC3E}">
        <p14:creationId xmlns:p14="http://schemas.microsoft.com/office/powerpoint/2010/main" val="11068628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EEC3CD4-CB05-4456-BAD1-49D446B205ED}" type="slidenum">
              <a:rPr lang="en-GB" smtClean="0"/>
              <a:t>35</a:t>
            </a:fld>
            <a:endParaRPr lang="en-GB"/>
          </a:p>
        </p:txBody>
      </p:sp>
    </p:spTree>
    <p:extLst>
      <p:ext uri="{BB962C8B-B14F-4D97-AF65-F5344CB8AC3E}">
        <p14:creationId xmlns:p14="http://schemas.microsoft.com/office/powerpoint/2010/main" val="33892922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EEC3CD4-CB05-4456-BAD1-49D446B205ED}" type="slidenum">
              <a:rPr lang="en-GB" smtClean="0"/>
              <a:t>36</a:t>
            </a:fld>
            <a:endParaRPr lang="en-GB"/>
          </a:p>
        </p:txBody>
      </p:sp>
    </p:spTree>
    <p:extLst>
      <p:ext uri="{BB962C8B-B14F-4D97-AF65-F5344CB8AC3E}">
        <p14:creationId xmlns:p14="http://schemas.microsoft.com/office/powerpoint/2010/main" val="37922409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EEC3CD4-CB05-4456-BAD1-49D446B205ED}" type="slidenum">
              <a:rPr lang="en-GB" smtClean="0"/>
              <a:t>37</a:t>
            </a:fld>
            <a:endParaRPr lang="en-GB"/>
          </a:p>
        </p:txBody>
      </p:sp>
    </p:spTree>
    <p:extLst>
      <p:ext uri="{BB962C8B-B14F-4D97-AF65-F5344CB8AC3E}">
        <p14:creationId xmlns:p14="http://schemas.microsoft.com/office/powerpoint/2010/main" val="23623772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EEC3CD4-CB05-4456-BAD1-49D446B205ED}" type="slidenum">
              <a:rPr lang="en-GB" smtClean="0"/>
              <a:t>38</a:t>
            </a:fld>
            <a:endParaRPr lang="en-GB"/>
          </a:p>
        </p:txBody>
      </p:sp>
    </p:spTree>
    <p:extLst>
      <p:ext uri="{BB962C8B-B14F-4D97-AF65-F5344CB8AC3E}">
        <p14:creationId xmlns:p14="http://schemas.microsoft.com/office/powerpoint/2010/main" val="16640884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i="0" dirty="0">
                <a:solidFill>
                  <a:srgbClr val="2D2D2C"/>
                </a:solidFill>
                <a:effectLst/>
                <a:latin typeface="Montserrat" panose="00000500000000000000" pitchFamily="2" charset="0"/>
              </a:rPr>
              <a:t>Some of the policing priorities identified by the four Police and Crime Commissioners in Wales (Senedd Research)</a:t>
            </a:r>
            <a:endParaRPr lang="en-GB" dirty="0"/>
          </a:p>
        </p:txBody>
      </p:sp>
      <p:sp>
        <p:nvSpPr>
          <p:cNvPr id="4" name="Slide Number Placeholder 3"/>
          <p:cNvSpPr>
            <a:spLocks noGrp="1"/>
          </p:cNvSpPr>
          <p:nvPr>
            <p:ph type="sldNum" sz="quarter" idx="5"/>
          </p:nvPr>
        </p:nvSpPr>
        <p:spPr/>
        <p:txBody>
          <a:bodyPr/>
          <a:lstStyle/>
          <a:p>
            <a:fld id="{BEEC3CD4-CB05-4456-BAD1-49D446B205ED}" type="slidenum">
              <a:rPr lang="en-GB" smtClean="0"/>
              <a:t>39</a:t>
            </a:fld>
            <a:endParaRPr lang="en-GB"/>
          </a:p>
        </p:txBody>
      </p:sp>
    </p:spTree>
    <p:extLst>
      <p:ext uri="{BB962C8B-B14F-4D97-AF65-F5344CB8AC3E}">
        <p14:creationId xmlns:p14="http://schemas.microsoft.com/office/powerpoint/2010/main" val="37000059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EEC3CD4-CB05-4456-BAD1-49D446B205ED}" type="slidenum">
              <a:rPr lang="en-GB" smtClean="0"/>
              <a:t>40</a:t>
            </a:fld>
            <a:endParaRPr lang="en-GB"/>
          </a:p>
        </p:txBody>
      </p:sp>
    </p:spTree>
    <p:extLst>
      <p:ext uri="{BB962C8B-B14F-4D97-AF65-F5344CB8AC3E}">
        <p14:creationId xmlns:p14="http://schemas.microsoft.com/office/powerpoint/2010/main" val="18242804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212529"/>
                </a:solidFill>
                <a:effectLst/>
                <a:latin typeface="Arial" panose="020B0604020202020204" pitchFamily="34" charset="0"/>
              </a:rPr>
              <a:t>Before April 2012, the Welsh Language Board was responsible for requiring certain public bodies who provide services to the public in Wales to have a Welsh language scheme and for monitoring their compliance with the scheme. Those bodies were required to prepare a scheme which specified how they proposed to give effect to the principle that in the conduct of public business and the administration of justice in Wales, the English and Welsh languages should be treated on a basis of equality.</a:t>
            </a:r>
            <a:endParaRPr lang="en-GB" dirty="0"/>
          </a:p>
        </p:txBody>
      </p:sp>
      <p:sp>
        <p:nvSpPr>
          <p:cNvPr id="4" name="Slide Number Placeholder 3"/>
          <p:cNvSpPr>
            <a:spLocks noGrp="1"/>
          </p:cNvSpPr>
          <p:nvPr>
            <p:ph type="sldNum" sz="quarter" idx="5"/>
          </p:nvPr>
        </p:nvSpPr>
        <p:spPr/>
        <p:txBody>
          <a:bodyPr/>
          <a:lstStyle/>
          <a:p>
            <a:fld id="{BEEC3CD4-CB05-4456-BAD1-49D446B205ED}" type="slidenum">
              <a:rPr lang="en-GB" smtClean="0"/>
              <a:t>42</a:t>
            </a:fld>
            <a:endParaRPr lang="en-GB"/>
          </a:p>
        </p:txBody>
      </p:sp>
    </p:spTree>
    <p:extLst>
      <p:ext uri="{BB962C8B-B14F-4D97-AF65-F5344CB8AC3E}">
        <p14:creationId xmlns:p14="http://schemas.microsoft.com/office/powerpoint/2010/main" val="209253335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EEC3CD4-CB05-4456-BAD1-49D446B205ED}" type="slidenum">
              <a:rPr lang="en-GB" smtClean="0"/>
              <a:t>47</a:t>
            </a:fld>
            <a:endParaRPr lang="en-GB"/>
          </a:p>
        </p:txBody>
      </p:sp>
    </p:spTree>
    <p:extLst>
      <p:ext uri="{BB962C8B-B14F-4D97-AF65-F5344CB8AC3E}">
        <p14:creationId xmlns:p14="http://schemas.microsoft.com/office/powerpoint/2010/main" val="28109919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D33975-63FD-8A24-C1AB-044CF00118B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50E88DD-0983-6BFA-914A-9E84054F42E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4EA39E8-E53D-116D-FEF9-D607A6A15D2A}"/>
              </a:ext>
            </a:extLst>
          </p:cNvPr>
          <p:cNvSpPr>
            <a:spLocks noGrp="1"/>
          </p:cNvSpPr>
          <p:nvPr>
            <p:ph type="dt" sz="half" idx="10"/>
          </p:nvPr>
        </p:nvSpPr>
        <p:spPr/>
        <p:txBody>
          <a:bodyPr/>
          <a:lstStyle/>
          <a:p>
            <a:fld id="{D93BD1E4-1D43-4D9C-9942-AF0E6D0DC317}" type="datetimeFigureOut">
              <a:rPr lang="en-GB" smtClean="0"/>
              <a:t>24/01/2025</a:t>
            </a:fld>
            <a:endParaRPr lang="en-GB"/>
          </a:p>
        </p:txBody>
      </p:sp>
      <p:sp>
        <p:nvSpPr>
          <p:cNvPr id="5" name="Footer Placeholder 4">
            <a:extLst>
              <a:ext uri="{FF2B5EF4-FFF2-40B4-BE49-F238E27FC236}">
                <a16:creationId xmlns:a16="http://schemas.microsoft.com/office/drawing/2014/main" id="{C10D9E6C-EF16-18FA-5B49-D418A6C7935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583A48F-05B2-8067-4017-E936D7869401}"/>
              </a:ext>
            </a:extLst>
          </p:cNvPr>
          <p:cNvSpPr>
            <a:spLocks noGrp="1"/>
          </p:cNvSpPr>
          <p:nvPr>
            <p:ph type="sldNum" sz="quarter" idx="12"/>
          </p:nvPr>
        </p:nvSpPr>
        <p:spPr/>
        <p:txBody>
          <a:bodyPr/>
          <a:lstStyle/>
          <a:p>
            <a:fld id="{991BCD23-EABF-40A7-AD47-CD574C9BF48A}" type="slidenum">
              <a:rPr lang="en-GB" smtClean="0"/>
              <a:t>‹#›</a:t>
            </a:fld>
            <a:endParaRPr lang="en-GB"/>
          </a:p>
        </p:txBody>
      </p:sp>
    </p:spTree>
    <p:extLst>
      <p:ext uri="{BB962C8B-B14F-4D97-AF65-F5344CB8AC3E}">
        <p14:creationId xmlns:p14="http://schemas.microsoft.com/office/powerpoint/2010/main" val="35326161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067AF-723F-C5BD-421E-BCD3837143A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80F026C-4863-3071-8E7D-16773F59231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6808528-F06F-D67C-F4AC-2DF328693D35}"/>
              </a:ext>
            </a:extLst>
          </p:cNvPr>
          <p:cNvSpPr>
            <a:spLocks noGrp="1"/>
          </p:cNvSpPr>
          <p:nvPr>
            <p:ph type="dt" sz="half" idx="10"/>
          </p:nvPr>
        </p:nvSpPr>
        <p:spPr/>
        <p:txBody>
          <a:bodyPr/>
          <a:lstStyle/>
          <a:p>
            <a:fld id="{D93BD1E4-1D43-4D9C-9942-AF0E6D0DC317}" type="datetimeFigureOut">
              <a:rPr lang="en-GB" smtClean="0"/>
              <a:t>24/01/2025</a:t>
            </a:fld>
            <a:endParaRPr lang="en-GB"/>
          </a:p>
        </p:txBody>
      </p:sp>
      <p:sp>
        <p:nvSpPr>
          <p:cNvPr id="5" name="Footer Placeholder 4">
            <a:extLst>
              <a:ext uri="{FF2B5EF4-FFF2-40B4-BE49-F238E27FC236}">
                <a16:creationId xmlns:a16="http://schemas.microsoft.com/office/drawing/2014/main" id="{943E4D40-CDA2-FD02-D084-FD6297C7D1C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6260BF0-6239-D2AD-B798-6536C9834CB2}"/>
              </a:ext>
            </a:extLst>
          </p:cNvPr>
          <p:cNvSpPr>
            <a:spLocks noGrp="1"/>
          </p:cNvSpPr>
          <p:nvPr>
            <p:ph type="sldNum" sz="quarter" idx="12"/>
          </p:nvPr>
        </p:nvSpPr>
        <p:spPr/>
        <p:txBody>
          <a:bodyPr/>
          <a:lstStyle/>
          <a:p>
            <a:fld id="{991BCD23-EABF-40A7-AD47-CD574C9BF48A}" type="slidenum">
              <a:rPr lang="en-GB" smtClean="0"/>
              <a:t>‹#›</a:t>
            </a:fld>
            <a:endParaRPr lang="en-GB"/>
          </a:p>
        </p:txBody>
      </p:sp>
    </p:spTree>
    <p:extLst>
      <p:ext uri="{BB962C8B-B14F-4D97-AF65-F5344CB8AC3E}">
        <p14:creationId xmlns:p14="http://schemas.microsoft.com/office/powerpoint/2010/main" val="6669543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BEC54B-CA9F-57D2-1A90-C9C93EFB98C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CBC8222-B494-C6A7-8B84-25D11351E31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02EF6D8-04D9-957E-01C3-DBC0AC4423B7}"/>
              </a:ext>
            </a:extLst>
          </p:cNvPr>
          <p:cNvSpPr>
            <a:spLocks noGrp="1"/>
          </p:cNvSpPr>
          <p:nvPr>
            <p:ph type="dt" sz="half" idx="10"/>
          </p:nvPr>
        </p:nvSpPr>
        <p:spPr/>
        <p:txBody>
          <a:bodyPr/>
          <a:lstStyle/>
          <a:p>
            <a:fld id="{D93BD1E4-1D43-4D9C-9942-AF0E6D0DC317}" type="datetimeFigureOut">
              <a:rPr lang="en-GB" smtClean="0"/>
              <a:t>24/01/2025</a:t>
            </a:fld>
            <a:endParaRPr lang="en-GB"/>
          </a:p>
        </p:txBody>
      </p:sp>
      <p:sp>
        <p:nvSpPr>
          <p:cNvPr id="5" name="Footer Placeholder 4">
            <a:extLst>
              <a:ext uri="{FF2B5EF4-FFF2-40B4-BE49-F238E27FC236}">
                <a16:creationId xmlns:a16="http://schemas.microsoft.com/office/drawing/2014/main" id="{A95D4921-1180-C36D-8A0D-61ECCD44322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3B0C33-6043-55E8-41BB-E7E29CF0761D}"/>
              </a:ext>
            </a:extLst>
          </p:cNvPr>
          <p:cNvSpPr>
            <a:spLocks noGrp="1"/>
          </p:cNvSpPr>
          <p:nvPr>
            <p:ph type="sldNum" sz="quarter" idx="12"/>
          </p:nvPr>
        </p:nvSpPr>
        <p:spPr/>
        <p:txBody>
          <a:bodyPr/>
          <a:lstStyle/>
          <a:p>
            <a:fld id="{991BCD23-EABF-40A7-AD47-CD574C9BF48A}" type="slidenum">
              <a:rPr lang="en-GB" smtClean="0"/>
              <a:t>‹#›</a:t>
            </a:fld>
            <a:endParaRPr lang="en-GB"/>
          </a:p>
        </p:txBody>
      </p:sp>
    </p:spTree>
    <p:extLst>
      <p:ext uri="{BB962C8B-B14F-4D97-AF65-F5344CB8AC3E}">
        <p14:creationId xmlns:p14="http://schemas.microsoft.com/office/powerpoint/2010/main" val="21071393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FBB12-E353-97AD-8933-BE13B5F4564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804275E-259F-6995-F81C-B3AD1EB7376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55D6F84-4543-AF9C-30B4-0AF02A91141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209F98E-6B2D-48D2-D6D4-0226BD7B1E8E}"/>
              </a:ext>
            </a:extLst>
          </p:cNvPr>
          <p:cNvSpPr>
            <a:spLocks noGrp="1"/>
          </p:cNvSpPr>
          <p:nvPr>
            <p:ph type="dt" sz="half" idx="10"/>
          </p:nvPr>
        </p:nvSpPr>
        <p:spPr/>
        <p:txBody>
          <a:bodyPr/>
          <a:lstStyle/>
          <a:p>
            <a:fld id="{D93BD1E4-1D43-4D9C-9942-AF0E6D0DC317}" type="datetimeFigureOut">
              <a:rPr lang="en-GB" smtClean="0"/>
              <a:t>24/01/2025</a:t>
            </a:fld>
            <a:endParaRPr lang="en-GB"/>
          </a:p>
        </p:txBody>
      </p:sp>
      <p:sp>
        <p:nvSpPr>
          <p:cNvPr id="6" name="Footer Placeholder 5">
            <a:extLst>
              <a:ext uri="{FF2B5EF4-FFF2-40B4-BE49-F238E27FC236}">
                <a16:creationId xmlns:a16="http://schemas.microsoft.com/office/drawing/2014/main" id="{02EE34D7-D364-0660-BA13-C7F8F5F5559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F211D01-6F2D-8FC8-80E7-8BA09ADCED2A}"/>
              </a:ext>
            </a:extLst>
          </p:cNvPr>
          <p:cNvSpPr>
            <a:spLocks noGrp="1"/>
          </p:cNvSpPr>
          <p:nvPr>
            <p:ph type="sldNum" sz="quarter" idx="12"/>
          </p:nvPr>
        </p:nvSpPr>
        <p:spPr/>
        <p:txBody>
          <a:bodyPr/>
          <a:lstStyle/>
          <a:p>
            <a:fld id="{991BCD23-EABF-40A7-AD47-CD574C9BF48A}" type="slidenum">
              <a:rPr lang="en-GB" smtClean="0"/>
              <a:t>‹#›</a:t>
            </a:fld>
            <a:endParaRPr lang="en-GB"/>
          </a:p>
        </p:txBody>
      </p:sp>
    </p:spTree>
    <p:extLst>
      <p:ext uri="{BB962C8B-B14F-4D97-AF65-F5344CB8AC3E}">
        <p14:creationId xmlns:p14="http://schemas.microsoft.com/office/powerpoint/2010/main" val="19607888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D69CBF-8A39-7EA4-7C78-BF8FE96FABD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A4F67F8-A88A-B39B-0B13-0D3C2D16266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DC019DF-5C5F-3D16-6A38-15BCE83C3C4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C82DCD0-FAF4-1C1C-977D-FEC52FB14F4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51C29AE-A0BA-F2B9-A8A8-6BC0A3C9B54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00D60D7-7152-FCAD-CC66-3775A52F2B9A}"/>
              </a:ext>
            </a:extLst>
          </p:cNvPr>
          <p:cNvSpPr>
            <a:spLocks noGrp="1"/>
          </p:cNvSpPr>
          <p:nvPr>
            <p:ph type="dt" sz="half" idx="10"/>
          </p:nvPr>
        </p:nvSpPr>
        <p:spPr/>
        <p:txBody>
          <a:bodyPr/>
          <a:lstStyle/>
          <a:p>
            <a:fld id="{D93BD1E4-1D43-4D9C-9942-AF0E6D0DC317}" type="datetimeFigureOut">
              <a:rPr lang="en-GB" smtClean="0"/>
              <a:t>24/01/2025</a:t>
            </a:fld>
            <a:endParaRPr lang="en-GB"/>
          </a:p>
        </p:txBody>
      </p:sp>
      <p:sp>
        <p:nvSpPr>
          <p:cNvPr id="8" name="Footer Placeholder 7">
            <a:extLst>
              <a:ext uri="{FF2B5EF4-FFF2-40B4-BE49-F238E27FC236}">
                <a16:creationId xmlns:a16="http://schemas.microsoft.com/office/drawing/2014/main" id="{C74388B1-2757-216E-6EA8-EAF923CC544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24ADA40-79CD-DDF5-3A0E-60F3CE4A0F70}"/>
              </a:ext>
            </a:extLst>
          </p:cNvPr>
          <p:cNvSpPr>
            <a:spLocks noGrp="1"/>
          </p:cNvSpPr>
          <p:nvPr>
            <p:ph type="sldNum" sz="quarter" idx="12"/>
          </p:nvPr>
        </p:nvSpPr>
        <p:spPr/>
        <p:txBody>
          <a:bodyPr/>
          <a:lstStyle/>
          <a:p>
            <a:fld id="{991BCD23-EABF-40A7-AD47-CD574C9BF48A}" type="slidenum">
              <a:rPr lang="en-GB" smtClean="0"/>
              <a:t>‹#›</a:t>
            </a:fld>
            <a:endParaRPr lang="en-GB"/>
          </a:p>
        </p:txBody>
      </p:sp>
    </p:spTree>
    <p:extLst>
      <p:ext uri="{BB962C8B-B14F-4D97-AF65-F5344CB8AC3E}">
        <p14:creationId xmlns:p14="http://schemas.microsoft.com/office/powerpoint/2010/main" val="39871248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93FB45-C2BF-857E-5DA4-5EE9023F83F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7DB3B9F-10CC-2E1B-1938-3B3DC42776F9}"/>
              </a:ext>
            </a:extLst>
          </p:cNvPr>
          <p:cNvSpPr>
            <a:spLocks noGrp="1"/>
          </p:cNvSpPr>
          <p:nvPr>
            <p:ph type="dt" sz="half" idx="10"/>
          </p:nvPr>
        </p:nvSpPr>
        <p:spPr/>
        <p:txBody>
          <a:bodyPr/>
          <a:lstStyle/>
          <a:p>
            <a:fld id="{D93BD1E4-1D43-4D9C-9942-AF0E6D0DC317}" type="datetimeFigureOut">
              <a:rPr lang="en-GB" smtClean="0"/>
              <a:t>24/01/2025</a:t>
            </a:fld>
            <a:endParaRPr lang="en-GB"/>
          </a:p>
        </p:txBody>
      </p:sp>
      <p:sp>
        <p:nvSpPr>
          <p:cNvPr id="4" name="Footer Placeholder 3">
            <a:extLst>
              <a:ext uri="{FF2B5EF4-FFF2-40B4-BE49-F238E27FC236}">
                <a16:creationId xmlns:a16="http://schemas.microsoft.com/office/drawing/2014/main" id="{1E9B192D-66DD-23D5-8ED2-ACC4D0C3A6D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1668AAF-9B76-2AB6-01A0-880EF4B9E872}"/>
              </a:ext>
            </a:extLst>
          </p:cNvPr>
          <p:cNvSpPr>
            <a:spLocks noGrp="1"/>
          </p:cNvSpPr>
          <p:nvPr>
            <p:ph type="sldNum" sz="quarter" idx="12"/>
          </p:nvPr>
        </p:nvSpPr>
        <p:spPr/>
        <p:txBody>
          <a:bodyPr/>
          <a:lstStyle/>
          <a:p>
            <a:fld id="{991BCD23-EABF-40A7-AD47-CD574C9BF48A}" type="slidenum">
              <a:rPr lang="en-GB" smtClean="0"/>
              <a:t>‹#›</a:t>
            </a:fld>
            <a:endParaRPr lang="en-GB"/>
          </a:p>
        </p:txBody>
      </p:sp>
    </p:spTree>
    <p:extLst>
      <p:ext uri="{BB962C8B-B14F-4D97-AF65-F5344CB8AC3E}">
        <p14:creationId xmlns:p14="http://schemas.microsoft.com/office/powerpoint/2010/main" val="36138213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438198F-F478-C2D6-DEC3-0BB90A3B7B55}"/>
              </a:ext>
            </a:extLst>
          </p:cNvPr>
          <p:cNvSpPr>
            <a:spLocks noGrp="1"/>
          </p:cNvSpPr>
          <p:nvPr>
            <p:ph type="dt" sz="half" idx="10"/>
          </p:nvPr>
        </p:nvSpPr>
        <p:spPr/>
        <p:txBody>
          <a:bodyPr/>
          <a:lstStyle/>
          <a:p>
            <a:fld id="{D93BD1E4-1D43-4D9C-9942-AF0E6D0DC317}" type="datetimeFigureOut">
              <a:rPr lang="en-GB" smtClean="0"/>
              <a:t>24/01/2025</a:t>
            </a:fld>
            <a:endParaRPr lang="en-GB"/>
          </a:p>
        </p:txBody>
      </p:sp>
      <p:sp>
        <p:nvSpPr>
          <p:cNvPr id="3" name="Footer Placeholder 2">
            <a:extLst>
              <a:ext uri="{FF2B5EF4-FFF2-40B4-BE49-F238E27FC236}">
                <a16:creationId xmlns:a16="http://schemas.microsoft.com/office/drawing/2014/main" id="{D1A3E285-D979-5374-0BD4-10A1A62D8D0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A7DBF9B-9312-7A5C-EF65-EDB996B32159}"/>
              </a:ext>
            </a:extLst>
          </p:cNvPr>
          <p:cNvSpPr>
            <a:spLocks noGrp="1"/>
          </p:cNvSpPr>
          <p:nvPr>
            <p:ph type="sldNum" sz="quarter" idx="12"/>
          </p:nvPr>
        </p:nvSpPr>
        <p:spPr/>
        <p:txBody>
          <a:bodyPr/>
          <a:lstStyle/>
          <a:p>
            <a:fld id="{991BCD23-EABF-40A7-AD47-CD574C9BF48A}" type="slidenum">
              <a:rPr lang="en-GB" smtClean="0"/>
              <a:t>‹#›</a:t>
            </a:fld>
            <a:endParaRPr lang="en-GB"/>
          </a:p>
        </p:txBody>
      </p:sp>
    </p:spTree>
    <p:extLst>
      <p:ext uri="{BB962C8B-B14F-4D97-AF65-F5344CB8AC3E}">
        <p14:creationId xmlns:p14="http://schemas.microsoft.com/office/powerpoint/2010/main" val="31965240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0DFA65-0078-6160-EFB1-9AA7BEB3406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BCC9478-D7D4-4484-2B7D-29AD3D19574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FE39419-F620-833A-4832-5B1A9AAB14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E06BADF-153E-10B1-0B48-013A91324B85}"/>
              </a:ext>
            </a:extLst>
          </p:cNvPr>
          <p:cNvSpPr>
            <a:spLocks noGrp="1"/>
          </p:cNvSpPr>
          <p:nvPr>
            <p:ph type="dt" sz="half" idx="10"/>
          </p:nvPr>
        </p:nvSpPr>
        <p:spPr/>
        <p:txBody>
          <a:bodyPr/>
          <a:lstStyle/>
          <a:p>
            <a:fld id="{D93BD1E4-1D43-4D9C-9942-AF0E6D0DC317}" type="datetimeFigureOut">
              <a:rPr lang="en-GB" smtClean="0"/>
              <a:t>24/01/2025</a:t>
            </a:fld>
            <a:endParaRPr lang="en-GB"/>
          </a:p>
        </p:txBody>
      </p:sp>
      <p:sp>
        <p:nvSpPr>
          <p:cNvPr id="6" name="Footer Placeholder 5">
            <a:extLst>
              <a:ext uri="{FF2B5EF4-FFF2-40B4-BE49-F238E27FC236}">
                <a16:creationId xmlns:a16="http://schemas.microsoft.com/office/drawing/2014/main" id="{B3E5D40F-5A05-1D08-7AEF-52EECE21673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2836F8F-5FEF-AD50-98CC-935A2F3B8879}"/>
              </a:ext>
            </a:extLst>
          </p:cNvPr>
          <p:cNvSpPr>
            <a:spLocks noGrp="1"/>
          </p:cNvSpPr>
          <p:nvPr>
            <p:ph type="sldNum" sz="quarter" idx="12"/>
          </p:nvPr>
        </p:nvSpPr>
        <p:spPr/>
        <p:txBody>
          <a:bodyPr/>
          <a:lstStyle/>
          <a:p>
            <a:fld id="{991BCD23-EABF-40A7-AD47-CD574C9BF48A}" type="slidenum">
              <a:rPr lang="en-GB" smtClean="0"/>
              <a:t>‹#›</a:t>
            </a:fld>
            <a:endParaRPr lang="en-GB"/>
          </a:p>
        </p:txBody>
      </p:sp>
    </p:spTree>
    <p:extLst>
      <p:ext uri="{BB962C8B-B14F-4D97-AF65-F5344CB8AC3E}">
        <p14:creationId xmlns:p14="http://schemas.microsoft.com/office/powerpoint/2010/main" val="22641985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70B6BD-57A4-B3A9-41C6-FA8D3C3EF77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163AEB6-73A1-CB1C-DBEA-5BDEDF3FCDA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14231F3-487F-871D-458A-4D2C9DBC16A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4A43974-3724-970D-446D-D2557A7B166A}"/>
              </a:ext>
            </a:extLst>
          </p:cNvPr>
          <p:cNvSpPr>
            <a:spLocks noGrp="1"/>
          </p:cNvSpPr>
          <p:nvPr>
            <p:ph type="dt" sz="half" idx="10"/>
          </p:nvPr>
        </p:nvSpPr>
        <p:spPr/>
        <p:txBody>
          <a:bodyPr/>
          <a:lstStyle/>
          <a:p>
            <a:fld id="{D93BD1E4-1D43-4D9C-9942-AF0E6D0DC317}" type="datetimeFigureOut">
              <a:rPr lang="en-GB" smtClean="0"/>
              <a:t>24/01/2025</a:t>
            </a:fld>
            <a:endParaRPr lang="en-GB"/>
          </a:p>
        </p:txBody>
      </p:sp>
      <p:sp>
        <p:nvSpPr>
          <p:cNvPr id="6" name="Footer Placeholder 5">
            <a:extLst>
              <a:ext uri="{FF2B5EF4-FFF2-40B4-BE49-F238E27FC236}">
                <a16:creationId xmlns:a16="http://schemas.microsoft.com/office/drawing/2014/main" id="{4D3D5604-EA16-B043-E960-E1CA7355B4B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1D293BC-BE32-4EB8-A46B-B0941A08B7C4}"/>
              </a:ext>
            </a:extLst>
          </p:cNvPr>
          <p:cNvSpPr>
            <a:spLocks noGrp="1"/>
          </p:cNvSpPr>
          <p:nvPr>
            <p:ph type="sldNum" sz="quarter" idx="12"/>
          </p:nvPr>
        </p:nvSpPr>
        <p:spPr/>
        <p:txBody>
          <a:bodyPr/>
          <a:lstStyle/>
          <a:p>
            <a:fld id="{991BCD23-EABF-40A7-AD47-CD574C9BF48A}" type="slidenum">
              <a:rPr lang="en-GB" smtClean="0"/>
              <a:t>‹#›</a:t>
            </a:fld>
            <a:endParaRPr lang="en-GB"/>
          </a:p>
        </p:txBody>
      </p:sp>
    </p:spTree>
    <p:extLst>
      <p:ext uri="{BB962C8B-B14F-4D97-AF65-F5344CB8AC3E}">
        <p14:creationId xmlns:p14="http://schemas.microsoft.com/office/powerpoint/2010/main" val="16064300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62B88E-5358-7472-430F-0FFE4412FC8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9FA2EE5-3CBA-00C5-0F2C-E81606BE900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737F390-D96B-E729-5185-614512981DA6}"/>
              </a:ext>
            </a:extLst>
          </p:cNvPr>
          <p:cNvSpPr>
            <a:spLocks noGrp="1"/>
          </p:cNvSpPr>
          <p:nvPr>
            <p:ph type="dt" sz="half" idx="10"/>
          </p:nvPr>
        </p:nvSpPr>
        <p:spPr/>
        <p:txBody>
          <a:bodyPr/>
          <a:lstStyle/>
          <a:p>
            <a:fld id="{D93BD1E4-1D43-4D9C-9942-AF0E6D0DC317}" type="datetimeFigureOut">
              <a:rPr lang="en-GB" smtClean="0"/>
              <a:t>24/01/2025</a:t>
            </a:fld>
            <a:endParaRPr lang="en-GB"/>
          </a:p>
        </p:txBody>
      </p:sp>
      <p:sp>
        <p:nvSpPr>
          <p:cNvPr id="5" name="Footer Placeholder 4">
            <a:extLst>
              <a:ext uri="{FF2B5EF4-FFF2-40B4-BE49-F238E27FC236}">
                <a16:creationId xmlns:a16="http://schemas.microsoft.com/office/drawing/2014/main" id="{A4614B1D-0923-7911-6083-D96F98E7484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8E05D7-EBC1-E649-24FF-A914F5EECB3D}"/>
              </a:ext>
            </a:extLst>
          </p:cNvPr>
          <p:cNvSpPr>
            <a:spLocks noGrp="1"/>
          </p:cNvSpPr>
          <p:nvPr>
            <p:ph type="sldNum" sz="quarter" idx="12"/>
          </p:nvPr>
        </p:nvSpPr>
        <p:spPr/>
        <p:txBody>
          <a:bodyPr/>
          <a:lstStyle/>
          <a:p>
            <a:fld id="{991BCD23-EABF-40A7-AD47-CD574C9BF48A}" type="slidenum">
              <a:rPr lang="en-GB" smtClean="0"/>
              <a:t>‹#›</a:t>
            </a:fld>
            <a:endParaRPr lang="en-GB"/>
          </a:p>
        </p:txBody>
      </p:sp>
    </p:spTree>
    <p:extLst>
      <p:ext uri="{BB962C8B-B14F-4D97-AF65-F5344CB8AC3E}">
        <p14:creationId xmlns:p14="http://schemas.microsoft.com/office/powerpoint/2010/main" val="14764716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F370D9A-A5BE-4692-685E-31590B06B8D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A65321B-895F-6771-2406-D4A4113E777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0290B40-ECC2-7C5D-70CB-DA916D27059D}"/>
              </a:ext>
            </a:extLst>
          </p:cNvPr>
          <p:cNvSpPr>
            <a:spLocks noGrp="1"/>
          </p:cNvSpPr>
          <p:nvPr>
            <p:ph type="dt" sz="half" idx="10"/>
          </p:nvPr>
        </p:nvSpPr>
        <p:spPr/>
        <p:txBody>
          <a:bodyPr/>
          <a:lstStyle/>
          <a:p>
            <a:fld id="{D93BD1E4-1D43-4D9C-9942-AF0E6D0DC317}" type="datetimeFigureOut">
              <a:rPr lang="en-GB" smtClean="0"/>
              <a:t>24/01/2025</a:t>
            </a:fld>
            <a:endParaRPr lang="en-GB"/>
          </a:p>
        </p:txBody>
      </p:sp>
      <p:sp>
        <p:nvSpPr>
          <p:cNvPr id="5" name="Footer Placeholder 4">
            <a:extLst>
              <a:ext uri="{FF2B5EF4-FFF2-40B4-BE49-F238E27FC236}">
                <a16:creationId xmlns:a16="http://schemas.microsoft.com/office/drawing/2014/main" id="{0CCEA995-26B7-42F3-7789-C1AC62330B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E1531C-050D-32FF-19E0-F7325D6C8FF4}"/>
              </a:ext>
            </a:extLst>
          </p:cNvPr>
          <p:cNvSpPr>
            <a:spLocks noGrp="1"/>
          </p:cNvSpPr>
          <p:nvPr>
            <p:ph type="sldNum" sz="quarter" idx="12"/>
          </p:nvPr>
        </p:nvSpPr>
        <p:spPr/>
        <p:txBody>
          <a:bodyPr/>
          <a:lstStyle/>
          <a:p>
            <a:fld id="{991BCD23-EABF-40A7-AD47-CD574C9BF48A}" type="slidenum">
              <a:rPr lang="en-GB" smtClean="0"/>
              <a:t>‹#›</a:t>
            </a:fld>
            <a:endParaRPr lang="en-GB"/>
          </a:p>
        </p:txBody>
      </p:sp>
    </p:spTree>
    <p:extLst>
      <p:ext uri="{BB962C8B-B14F-4D97-AF65-F5344CB8AC3E}">
        <p14:creationId xmlns:p14="http://schemas.microsoft.com/office/powerpoint/2010/main" val="18357220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103078-A2CC-A6BA-09EA-36ED21BCC6C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B680FE4-62E9-2186-3F74-F71EB9A3A76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8E6D06-D0B4-D50F-C778-0F3B1F1BB25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93BD1E4-1D43-4D9C-9942-AF0E6D0DC317}" type="datetimeFigureOut">
              <a:rPr lang="en-GB" smtClean="0"/>
              <a:t>24/01/2025</a:t>
            </a:fld>
            <a:endParaRPr lang="en-GB"/>
          </a:p>
        </p:txBody>
      </p:sp>
      <p:sp>
        <p:nvSpPr>
          <p:cNvPr id="5" name="Footer Placeholder 4">
            <a:extLst>
              <a:ext uri="{FF2B5EF4-FFF2-40B4-BE49-F238E27FC236}">
                <a16:creationId xmlns:a16="http://schemas.microsoft.com/office/drawing/2014/main" id="{5DF13562-B1C7-037B-FFEA-6EC89000719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F3A04CC4-CC49-F413-3AEA-0585376B35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91BCD23-EABF-40A7-AD47-CD574C9BF48A}" type="slidenum">
              <a:rPr lang="en-GB" smtClean="0"/>
              <a:t>‹#›</a:t>
            </a:fld>
            <a:endParaRPr lang="en-GB"/>
          </a:p>
        </p:txBody>
      </p:sp>
    </p:spTree>
    <p:extLst>
      <p:ext uri="{BB962C8B-B14F-4D97-AF65-F5344CB8AC3E}">
        <p14:creationId xmlns:p14="http://schemas.microsoft.com/office/powerpoint/2010/main" val="38593234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video" Target="https://www.youtube.com/embed/AjMpVGwczWk?feature=oembed" TargetMode="External"/><Relationship Id="rId4" Type="http://schemas.openxmlformats.org/officeDocument/2006/relationships/image" Target="../media/image13.jpeg"/></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www.gov.wales/sites/default/files/publications/2022-06/delivering-justice-for-wales-may-2022-v2.pdf"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video" Target="https://www.youtube.com/embed/SstlZfnDHQg?feature=oembed" TargetMode="External"/><Relationship Id="rId4" Type="http://schemas.openxmlformats.org/officeDocument/2006/relationships/image" Target="../media/image21.jpeg"/></Relationships>
</file>

<file path=ppt/slides/_rels/slide3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hyperlink" Target="https://www.welshlanguagecommissioner.wales/media/ymlih10s/saesneg_cynllun-strategol-comisiynydd-y-gymraeg-2025-30.pdf" TargetMode="External"/><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47.xml.rels><?xml version="1.0" encoding="UTF-8" standalone="yes"?>
<Relationships xmlns="http://schemas.openxmlformats.org/package/2006/relationships"><Relationship Id="rId3" Type="http://schemas.openxmlformats.org/officeDocument/2006/relationships/hyperlink" Target="https://museum.wales/media/9753/strike-en.pdf" TargetMode="External"/><Relationship Id="rId7" Type="http://schemas.openxmlformats.org/officeDocument/2006/relationships/hyperlink" Target="https://www.youtube.com/watch?v=OA-76QeiuSQ"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hyperlink" Target="https://www.theguardian.com/global/video/2016/nov/01/what-happened-at-the-battle-of-orgreave-video-explainer" TargetMode="External"/><Relationship Id="rId5" Type="http://schemas.openxmlformats.org/officeDocument/2006/relationships/hyperlink" Target="https://www.youtube.com/watch?v=CXokFusfPsM" TargetMode="External"/><Relationship Id="rId4" Type="http://schemas.openxmlformats.org/officeDocument/2006/relationships/hyperlink" Target="https://www.youtube.com/watch?v=sehUKqszTo4" TargetMode="External"/></Relationships>
</file>

<file path=ppt/slides/_rels/slide48.xml.rels><?xml version="1.0" encoding="UTF-8" standalone="yes"?>
<Relationships xmlns="http://schemas.openxmlformats.org/package/2006/relationships"><Relationship Id="rId3" Type="http://schemas.openxmlformats.org/officeDocument/2006/relationships/hyperlink" Target="https://www.youtube.com/watch?v=CXokFusfPsM" TargetMode="External"/><Relationship Id="rId2" Type="http://schemas.openxmlformats.org/officeDocument/2006/relationships/hyperlink" Target="https://www.theguardian.com/global/video/2016/nov/01/what-happened-at-the-battle-of-orgreave-video-explainer" TargetMode="Externa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49F8CF87-B96A-979E-642E-33CEB0808CA3}"/>
              </a:ext>
            </a:extLst>
          </p:cNvPr>
          <p:cNvPicPr>
            <a:picLocks noChangeAspect="1"/>
          </p:cNvPicPr>
          <p:nvPr/>
        </p:nvPicPr>
        <p:blipFill>
          <a:blip r:embed="rId2"/>
          <a:srcRect b="108"/>
          <a:stretch/>
        </p:blipFill>
        <p:spPr>
          <a:xfrm>
            <a:off x="2522356" y="10"/>
            <a:ext cx="9669642" cy="6857990"/>
          </a:xfrm>
          <a:prstGeom prst="rect">
            <a:avLst/>
          </a:prstGeom>
        </p:spPr>
      </p:pic>
      <p:sp>
        <p:nvSpPr>
          <p:cNvPr id="21" name="Rectangle 2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BD0C8E1-52A9-2063-C328-14C7B20C1AD0}"/>
              </a:ext>
            </a:extLst>
          </p:cNvPr>
          <p:cNvSpPr>
            <a:spLocks noGrp="1"/>
          </p:cNvSpPr>
          <p:nvPr>
            <p:ph type="title"/>
          </p:nvPr>
        </p:nvSpPr>
        <p:spPr>
          <a:xfrm>
            <a:off x="838200" y="365125"/>
            <a:ext cx="3822189" cy="1899912"/>
          </a:xfrm>
        </p:spPr>
        <p:txBody>
          <a:bodyPr>
            <a:normAutofit/>
          </a:bodyPr>
          <a:lstStyle/>
          <a:p>
            <a:br>
              <a:rPr lang="en-GB" sz="3100" dirty="0"/>
            </a:br>
            <a:r>
              <a:rPr lang="en-GB" sz="3100" dirty="0">
                <a:latin typeface="Arial" panose="020B0604020202020204" pitchFamily="34" charset="0"/>
                <a:cs typeface="Arial" panose="020B0604020202020204" pitchFamily="34" charset="0"/>
              </a:rPr>
              <a:t>Plismona Cymru / Policing Wales</a:t>
            </a:r>
            <a:br>
              <a:rPr lang="en-GB" sz="3100" dirty="0"/>
            </a:br>
            <a:endParaRPr lang="en-GB" sz="3100" dirty="0"/>
          </a:p>
        </p:txBody>
      </p:sp>
      <p:sp>
        <p:nvSpPr>
          <p:cNvPr id="3" name="Content Placeholder 2">
            <a:extLst>
              <a:ext uri="{FF2B5EF4-FFF2-40B4-BE49-F238E27FC236}">
                <a16:creationId xmlns:a16="http://schemas.microsoft.com/office/drawing/2014/main" id="{0F7774C0-8F4C-4B28-06C9-B5D703F417F7}"/>
              </a:ext>
            </a:extLst>
          </p:cNvPr>
          <p:cNvSpPr>
            <a:spLocks noGrp="1"/>
          </p:cNvSpPr>
          <p:nvPr>
            <p:ph idx="1"/>
          </p:nvPr>
        </p:nvSpPr>
        <p:spPr>
          <a:xfrm>
            <a:off x="838200" y="2434201"/>
            <a:ext cx="3822189" cy="3742762"/>
          </a:xfrm>
        </p:spPr>
        <p:txBody>
          <a:bodyPr>
            <a:normAutofit/>
          </a:bodyPr>
          <a:lstStyle/>
          <a:p>
            <a:pPr marL="0" indent="0">
              <a:buNone/>
            </a:pPr>
            <a:r>
              <a:rPr lang="en-GB" sz="2400" dirty="0">
                <a:latin typeface="Arial" panose="020B0604020202020204" pitchFamily="34" charset="0"/>
                <a:cs typeface="Arial" panose="020B0604020202020204" pitchFamily="34" charset="0"/>
              </a:rPr>
              <a:t>BMPL5016</a:t>
            </a:r>
          </a:p>
          <a:p>
            <a:pPr marL="0" indent="0">
              <a:buNone/>
            </a:pPr>
            <a:endParaRPr lang="en-GB" sz="2400" dirty="0">
              <a:latin typeface="Arial" panose="020B0604020202020204" pitchFamily="34" charset="0"/>
              <a:cs typeface="Arial" panose="020B0604020202020204" pitchFamily="34" charset="0"/>
            </a:endParaRPr>
          </a:p>
          <a:p>
            <a:pPr marL="0" indent="0">
              <a:buNone/>
            </a:pPr>
            <a:r>
              <a:rPr lang="en-GB" sz="2400" dirty="0">
                <a:latin typeface="Arial" panose="020B0604020202020204" pitchFamily="34" charset="0"/>
                <a:cs typeface="Arial" panose="020B0604020202020204" pitchFamily="34" charset="0"/>
              </a:rPr>
              <a:t>Introduction to Module</a:t>
            </a:r>
          </a:p>
        </p:txBody>
      </p:sp>
    </p:spTree>
    <p:extLst>
      <p:ext uri="{BB962C8B-B14F-4D97-AF65-F5344CB8AC3E}">
        <p14:creationId xmlns:p14="http://schemas.microsoft.com/office/powerpoint/2010/main" val="5149802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2879DABC-3E04-1A81-7954-D363F52A9A01}"/>
              </a:ext>
            </a:extLst>
          </p:cNvPr>
          <p:cNvPicPr>
            <a:picLocks noChangeAspect="1"/>
          </p:cNvPicPr>
          <p:nvPr/>
        </p:nvPicPr>
        <p:blipFill>
          <a:blip r:embed="rId2"/>
          <a:srcRect t="2329" r="-1" b="-1"/>
          <a:stretch/>
        </p:blipFill>
        <p:spPr>
          <a:xfrm>
            <a:off x="4234050" y="10"/>
            <a:ext cx="7957949" cy="6857990"/>
          </a:xfrm>
          <a:prstGeom prst="rect">
            <a:avLst/>
          </a:prstGeom>
        </p:spPr>
      </p:pic>
      <p:sp>
        <p:nvSpPr>
          <p:cNvPr id="19" name="Rectangle 18">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30E787A-201C-7233-45AD-3F110629CFAC}"/>
              </a:ext>
            </a:extLst>
          </p:cNvPr>
          <p:cNvSpPr>
            <a:spLocks noGrp="1"/>
          </p:cNvSpPr>
          <p:nvPr>
            <p:ph type="ctrTitle"/>
          </p:nvPr>
        </p:nvSpPr>
        <p:spPr>
          <a:xfrm>
            <a:off x="371094" y="1161288"/>
            <a:ext cx="3438144" cy="1124712"/>
          </a:xfrm>
        </p:spPr>
        <p:txBody>
          <a:bodyPr vert="horz" lIns="91440" tIns="45720" rIns="91440" bIns="45720" rtlCol="0" anchor="b">
            <a:normAutofit/>
          </a:bodyPr>
          <a:lstStyle/>
          <a:p>
            <a:pPr algn="l"/>
            <a:r>
              <a:rPr lang="en-US" sz="2800" dirty="0"/>
              <a:t>Learning outcomes</a:t>
            </a:r>
          </a:p>
        </p:txBody>
      </p:sp>
      <p:sp>
        <p:nvSpPr>
          <p:cNvPr id="21" name="Rectangle 20">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3" name="Rectangle 22">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Subtitle 2">
            <a:extLst>
              <a:ext uri="{FF2B5EF4-FFF2-40B4-BE49-F238E27FC236}">
                <a16:creationId xmlns:a16="http://schemas.microsoft.com/office/drawing/2014/main" id="{8DE5F6FB-5933-FED0-C116-A9C66105AB9D}"/>
              </a:ext>
            </a:extLst>
          </p:cNvPr>
          <p:cNvSpPr>
            <a:spLocks noGrp="1"/>
          </p:cNvSpPr>
          <p:nvPr>
            <p:ph type="subTitle" idx="1"/>
          </p:nvPr>
        </p:nvSpPr>
        <p:spPr>
          <a:xfrm>
            <a:off x="371094" y="2718054"/>
            <a:ext cx="3438906" cy="3207258"/>
          </a:xfrm>
        </p:spPr>
        <p:txBody>
          <a:bodyPr vert="horz" lIns="91440" tIns="45720" rIns="91440" bIns="45720" rtlCol="0" anchor="t">
            <a:noAutofit/>
          </a:bodyPr>
          <a:lstStyle/>
          <a:p>
            <a:pPr algn="l"/>
            <a:r>
              <a:rPr lang="en-US" sz="2000" dirty="0"/>
              <a:t>Upon the successful completion of this module, the student should be able to:</a:t>
            </a:r>
          </a:p>
          <a:p>
            <a:pPr algn="l"/>
            <a:endParaRPr lang="en-US" sz="2000" dirty="0"/>
          </a:p>
          <a:p>
            <a:pPr algn="l"/>
            <a:r>
              <a:rPr lang="en-US" sz="2000" dirty="0"/>
              <a:t> • evaluate, in detail, the importance of the Welsh Language Standards in a policing workplace; </a:t>
            </a:r>
          </a:p>
          <a:p>
            <a:pPr algn="l"/>
            <a:r>
              <a:rPr lang="en-US" sz="2000" dirty="0"/>
              <a:t>• demonstrate a working capability of communicating in the Welsh language.</a:t>
            </a:r>
          </a:p>
        </p:txBody>
      </p:sp>
    </p:spTree>
    <p:extLst>
      <p:ext uri="{BB962C8B-B14F-4D97-AF65-F5344CB8AC3E}">
        <p14:creationId xmlns:p14="http://schemas.microsoft.com/office/powerpoint/2010/main" val="15311728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4678CB8-58AA-A97D-4BEF-367F3A9AB4B5}"/>
              </a:ext>
            </a:extLst>
          </p:cNvPr>
          <p:cNvSpPr>
            <a:spLocks noGrp="1"/>
          </p:cNvSpPr>
          <p:nvPr>
            <p:ph type="title"/>
          </p:nvPr>
        </p:nvSpPr>
        <p:spPr>
          <a:xfrm>
            <a:off x="826396" y="586855"/>
            <a:ext cx="4230100" cy="3387497"/>
          </a:xfrm>
        </p:spPr>
        <p:txBody>
          <a:bodyPr anchor="b">
            <a:normAutofit/>
          </a:bodyPr>
          <a:lstStyle/>
          <a:p>
            <a:pPr algn="r"/>
            <a:r>
              <a:rPr lang="en-GB" sz="4000">
                <a:solidFill>
                  <a:srgbClr val="FFFFFF"/>
                </a:solidFill>
              </a:rPr>
              <a:t>Assessment 1</a:t>
            </a:r>
          </a:p>
        </p:txBody>
      </p:sp>
      <p:sp>
        <p:nvSpPr>
          <p:cNvPr id="3" name="Content Placeholder 2">
            <a:extLst>
              <a:ext uri="{FF2B5EF4-FFF2-40B4-BE49-F238E27FC236}">
                <a16:creationId xmlns:a16="http://schemas.microsoft.com/office/drawing/2014/main" id="{763CB3FB-ECC0-7EFC-00F6-52670C31C8D4}"/>
              </a:ext>
            </a:extLst>
          </p:cNvPr>
          <p:cNvSpPr>
            <a:spLocks noGrp="1"/>
          </p:cNvSpPr>
          <p:nvPr>
            <p:ph idx="1"/>
          </p:nvPr>
        </p:nvSpPr>
        <p:spPr>
          <a:xfrm>
            <a:off x="6503158" y="649480"/>
            <a:ext cx="4862447" cy="5546047"/>
          </a:xfrm>
        </p:spPr>
        <p:txBody>
          <a:bodyPr anchor="ctr">
            <a:normAutofit/>
          </a:bodyPr>
          <a:lstStyle/>
          <a:p>
            <a:pPr marL="0" indent="0">
              <a:buNone/>
            </a:pPr>
            <a:r>
              <a:rPr lang="en-GB" sz="2000"/>
              <a:t>Portfolio</a:t>
            </a:r>
          </a:p>
          <a:p>
            <a:pPr marL="0" indent="0">
              <a:buNone/>
            </a:pPr>
            <a:r>
              <a:rPr lang="en-GB" sz="2000"/>
              <a:t>3 elements/ 2000-word equivalent</a:t>
            </a:r>
          </a:p>
          <a:p>
            <a:pPr marL="0" indent="0">
              <a:buNone/>
            </a:pPr>
            <a:r>
              <a:rPr lang="en-GB" sz="2000"/>
              <a:t>Weighing 50%</a:t>
            </a:r>
          </a:p>
          <a:p>
            <a:endParaRPr lang="en-GB" sz="2000"/>
          </a:p>
          <a:p>
            <a:endParaRPr lang="en-GB" sz="2000"/>
          </a:p>
        </p:txBody>
      </p:sp>
    </p:spTree>
    <p:extLst>
      <p:ext uri="{BB962C8B-B14F-4D97-AF65-F5344CB8AC3E}">
        <p14:creationId xmlns:p14="http://schemas.microsoft.com/office/powerpoint/2010/main" val="28221476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CB0A88-A547-B223-7DE3-7480452955E4}"/>
              </a:ext>
            </a:extLst>
          </p:cNvPr>
          <p:cNvSpPr>
            <a:spLocks noGrp="1"/>
          </p:cNvSpPr>
          <p:nvPr>
            <p:ph type="title"/>
          </p:nvPr>
        </p:nvSpPr>
        <p:spPr/>
        <p:txBody>
          <a:bodyPr/>
          <a:lstStyle/>
          <a:p>
            <a:r>
              <a:rPr lang="en-GB" dirty="0"/>
              <a:t>Assignment 1 – Portfolio 3 elements </a:t>
            </a:r>
          </a:p>
        </p:txBody>
      </p:sp>
      <p:sp>
        <p:nvSpPr>
          <p:cNvPr id="3" name="Content Placeholder 2">
            <a:extLst>
              <a:ext uri="{FF2B5EF4-FFF2-40B4-BE49-F238E27FC236}">
                <a16:creationId xmlns:a16="http://schemas.microsoft.com/office/drawing/2014/main" id="{28376296-27A2-0CB8-A635-122DEEF3DA36}"/>
              </a:ext>
            </a:extLst>
          </p:cNvPr>
          <p:cNvSpPr>
            <a:spLocks noGrp="1"/>
          </p:cNvSpPr>
          <p:nvPr>
            <p:ph idx="1"/>
          </p:nvPr>
        </p:nvSpPr>
        <p:spPr/>
        <p:txBody>
          <a:bodyPr vert="horz" lIns="91440" tIns="45720" rIns="91440" bIns="45720" rtlCol="0" anchor="t">
            <a:normAutofit/>
          </a:bodyPr>
          <a:lstStyle/>
          <a:p>
            <a:r>
              <a:rPr lang="en-GB" sz="2400" dirty="0">
                <a:latin typeface="Calibri"/>
                <a:ea typeface="Calibri"/>
                <a:cs typeface="Arial"/>
              </a:rPr>
              <a:t>2000 words</a:t>
            </a:r>
          </a:p>
          <a:p>
            <a:r>
              <a:rPr lang="en-GB" sz="2400" dirty="0">
                <a:latin typeface="Calibri"/>
                <a:ea typeface="Calibri"/>
                <a:cs typeface="Arial"/>
              </a:rPr>
              <a:t>500 words - case study on the Miner’s strike relationship with police and Welsh communities </a:t>
            </a:r>
            <a:endParaRPr lang="en-GB" sz="2400">
              <a:latin typeface="Calibri"/>
              <a:ea typeface="Calibri"/>
              <a:cs typeface="Arial"/>
            </a:endParaRPr>
          </a:p>
          <a:p>
            <a:r>
              <a:rPr lang="en-GB" sz="2400" dirty="0">
                <a:latin typeface="Calibri"/>
                <a:ea typeface="Calibri"/>
                <a:cs typeface="Arial"/>
              </a:rPr>
              <a:t>1000 words - Evaluation on key priorities in Welsh police forces  </a:t>
            </a:r>
            <a:endParaRPr lang="en-GB" sz="2400">
              <a:latin typeface="Calibri"/>
              <a:ea typeface="Calibri"/>
              <a:cs typeface="Arial"/>
            </a:endParaRPr>
          </a:p>
          <a:p>
            <a:r>
              <a:rPr lang="en-GB" sz="2400" dirty="0">
                <a:latin typeface="Calibri"/>
                <a:ea typeface="Calibri"/>
                <a:cs typeface="Arial"/>
              </a:rPr>
              <a:t>500 words - Is there a need for one police force in Wales - evaluate</a:t>
            </a:r>
            <a:endParaRPr lang="en-GB" sz="2400" dirty="0">
              <a:latin typeface="Calibri"/>
              <a:ea typeface="Calibri"/>
              <a:cs typeface="Calibri"/>
            </a:endParaRPr>
          </a:p>
          <a:p>
            <a:endParaRPr lang="en-GB" sz="2400" dirty="0">
              <a:latin typeface="Calibri"/>
              <a:ea typeface="Calibri"/>
              <a:cs typeface="Calibri"/>
            </a:endParaRPr>
          </a:p>
        </p:txBody>
      </p:sp>
    </p:spTree>
    <p:extLst>
      <p:ext uri="{BB962C8B-B14F-4D97-AF65-F5344CB8AC3E}">
        <p14:creationId xmlns:p14="http://schemas.microsoft.com/office/powerpoint/2010/main" val="27900609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A08A16F-917E-831B-B4B6-F6767345CD09}"/>
              </a:ext>
            </a:extLst>
          </p:cNvPr>
          <p:cNvSpPr>
            <a:spLocks noGrp="1"/>
          </p:cNvSpPr>
          <p:nvPr>
            <p:ph type="title"/>
          </p:nvPr>
        </p:nvSpPr>
        <p:spPr>
          <a:xfrm>
            <a:off x="826396" y="586855"/>
            <a:ext cx="4230100" cy="3387497"/>
          </a:xfrm>
        </p:spPr>
        <p:txBody>
          <a:bodyPr anchor="b">
            <a:normAutofit/>
          </a:bodyPr>
          <a:lstStyle/>
          <a:p>
            <a:pPr algn="r"/>
            <a:r>
              <a:rPr lang="en-GB" sz="4000">
                <a:solidFill>
                  <a:srgbClr val="FFFFFF"/>
                </a:solidFill>
              </a:rPr>
              <a:t>Assessment 2</a:t>
            </a:r>
          </a:p>
        </p:txBody>
      </p:sp>
      <p:sp>
        <p:nvSpPr>
          <p:cNvPr id="3" name="Content Placeholder 2">
            <a:extLst>
              <a:ext uri="{FF2B5EF4-FFF2-40B4-BE49-F238E27FC236}">
                <a16:creationId xmlns:a16="http://schemas.microsoft.com/office/drawing/2014/main" id="{AC9FF738-71BE-BFE4-2A56-A76283EB2249}"/>
              </a:ext>
            </a:extLst>
          </p:cNvPr>
          <p:cNvSpPr>
            <a:spLocks noGrp="1"/>
          </p:cNvSpPr>
          <p:nvPr>
            <p:ph idx="1"/>
          </p:nvPr>
        </p:nvSpPr>
        <p:spPr>
          <a:xfrm>
            <a:off x="6503158" y="649480"/>
            <a:ext cx="4862447" cy="5546047"/>
          </a:xfrm>
        </p:spPr>
        <p:txBody>
          <a:bodyPr anchor="ctr">
            <a:normAutofit/>
          </a:bodyPr>
          <a:lstStyle/>
          <a:p>
            <a:pPr marL="0" indent="0">
              <a:buNone/>
            </a:pPr>
            <a:r>
              <a:rPr lang="en-GB" sz="2000"/>
              <a:t>Individual Presentation  15 minutes 50%</a:t>
            </a:r>
          </a:p>
          <a:p>
            <a:pPr marL="0" indent="0">
              <a:buNone/>
            </a:pPr>
            <a:endParaRPr lang="en-GB" sz="2000"/>
          </a:p>
          <a:p>
            <a:pPr marL="0" indent="0">
              <a:buNone/>
            </a:pPr>
            <a:r>
              <a:rPr lang="en-GB" sz="2000"/>
              <a:t>This is to be discussed with the Welsh Tutor in more detail. </a:t>
            </a:r>
          </a:p>
        </p:txBody>
      </p:sp>
    </p:spTree>
    <p:extLst>
      <p:ext uri="{BB962C8B-B14F-4D97-AF65-F5344CB8AC3E}">
        <p14:creationId xmlns:p14="http://schemas.microsoft.com/office/powerpoint/2010/main" val="4441683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CC07320-C2CA-4E29-8481-9D9E143C7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Content Placeholder 4">
            <a:extLst>
              <a:ext uri="{FF2B5EF4-FFF2-40B4-BE49-F238E27FC236}">
                <a16:creationId xmlns:a16="http://schemas.microsoft.com/office/drawing/2014/main" id="{D33F0D81-97F3-02A8-BCA5-2BC16D20BBBD}"/>
              </a:ext>
            </a:extLst>
          </p:cNvPr>
          <p:cNvPicPr>
            <a:picLocks noGrp="1" noChangeAspect="1"/>
          </p:cNvPicPr>
          <p:nvPr>
            <p:ph idx="1"/>
          </p:nvPr>
        </p:nvPicPr>
        <p:blipFill>
          <a:blip r:embed="rId3"/>
          <a:srcRect l="9056" r="-1" b="-1"/>
          <a:stretch/>
        </p:blipFill>
        <p:spPr>
          <a:xfrm>
            <a:off x="2522358" y="10"/>
            <a:ext cx="9669642" cy="6857990"/>
          </a:xfrm>
          <a:prstGeom prst="rect">
            <a:avLst/>
          </a:prstGeom>
        </p:spPr>
      </p:pic>
      <p:sp>
        <p:nvSpPr>
          <p:cNvPr id="12" name="Rectangle 11">
            <a:extLst>
              <a:ext uri="{FF2B5EF4-FFF2-40B4-BE49-F238E27FC236}">
                <a16:creationId xmlns:a16="http://schemas.microsoft.com/office/drawing/2014/main" id="{178FB36B-5BFE-42CA-BC60-1115E0D95E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066978" cy="6858000"/>
          </a:xfrm>
          <a:prstGeom prst="rect">
            <a:avLst/>
          </a:prstGeom>
          <a:gradFill>
            <a:gsLst>
              <a:gs pos="48000">
                <a:schemeClr val="tx1"/>
              </a:gs>
              <a:gs pos="35000">
                <a:schemeClr val="tx1">
                  <a:alpha val="77000"/>
                </a:schemeClr>
              </a:gs>
              <a:gs pos="19000">
                <a:schemeClr val="tx1">
                  <a:alpha val="38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FD3CEDA-898A-ECFE-D0B3-8A5220846D8D}"/>
              </a:ext>
            </a:extLst>
          </p:cNvPr>
          <p:cNvSpPr>
            <a:spLocks noGrp="1"/>
          </p:cNvSpPr>
          <p:nvPr>
            <p:ph type="title"/>
          </p:nvPr>
        </p:nvSpPr>
        <p:spPr>
          <a:xfrm>
            <a:off x="952228" y="743447"/>
            <a:ext cx="3973385" cy="3692028"/>
          </a:xfrm>
          <a:noFill/>
        </p:spPr>
        <p:txBody>
          <a:bodyPr vert="horz" lIns="91440" tIns="45720" rIns="91440" bIns="45720" rtlCol="0" anchor="b">
            <a:normAutofit/>
          </a:bodyPr>
          <a:lstStyle/>
          <a:p>
            <a:r>
              <a:rPr lang="en-US" sz="5200">
                <a:solidFill>
                  <a:schemeClr val="bg1"/>
                </a:solidFill>
              </a:rPr>
              <a:t>The history of policing in Wales </a:t>
            </a:r>
          </a:p>
        </p:txBody>
      </p:sp>
    </p:spTree>
    <p:extLst>
      <p:ext uri="{BB962C8B-B14F-4D97-AF65-F5344CB8AC3E}">
        <p14:creationId xmlns:p14="http://schemas.microsoft.com/office/powerpoint/2010/main" val="28985665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5D4E45B-1B3C-384D-4C2F-F014E95111D4}"/>
              </a:ext>
            </a:extLst>
          </p:cNvPr>
          <p:cNvSpPr>
            <a:spLocks noGrp="1"/>
          </p:cNvSpPr>
          <p:nvPr>
            <p:ph type="title"/>
          </p:nvPr>
        </p:nvSpPr>
        <p:spPr>
          <a:xfrm>
            <a:off x="572493" y="238539"/>
            <a:ext cx="11018520" cy="1434415"/>
          </a:xfrm>
        </p:spPr>
        <p:txBody>
          <a:bodyPr anchor="b">
            <a:normAutofit/>
          </a:bodyPr>
          <a:lstStyle/>
          <a:p>
            <a:r>
              <a:rPr lang="en-GB" sz="5400"/>
              <a:t>Welsh forces</a:t>
            </a:r>
          </a:p>
        </p:txBody>
      </p:sp>
      <p:sp>
        <p:nvSpPr>
          <p:cNvPr id="15"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44DCDBC-F50A-7A73-4B24-D7FB07173B0F}"/>
              </a:ext>
            </a:extLst>
          </p:cNvPr>
          <p:cNvSpPr>
            <a:spLocks noGrp="1"/>
          </p:cNvSpPr>
          <p:nvPr>
            <p:ph idx="1"/>
          </p:nvPr>
        </p:nvSpPr>
        <p:spPr>
          <a:xfrm>
            <a:off x="572493" y="2071316"/>
            <a:ext cx="6713552" cy="4119172"/>
          </a:xfrm>
        </p:spPr>
        <p:txBody>
          <a:bodyPr anchor="t">
            <a:normAutofit/>
          </a:bodyPr>
          <a:lstStyle/>
          <a:p>
            <a:pPr marL="0" indent="0">
              <a:buNone/>
            </a:pPr>
            <a:r>
              <a:rPr lang="en-GB" sz="2200"/>
              <a:t>There are four police forces in Wales: </a:t>
            </a:r>
          </a:p>
          <a:p>
            <a:pPr marL="0" indent="0">
              <a:buNone/>
            </a:pPr>
            <a:endParaRPr lang="en-GB" sz="2200"/>
          </a:p>
          <a:p>
            <a:pPr marL="0" indent="0">
              <a:buNone/>
            </a:pPr>
            <a:r>
              <a:rPr lang="en-GB" sz="2200"/>
              <a:t>Dyfed-Powys Police</a:t>
            </a:r>
          </a:p>
          <a:p>
            <a:pPr marL="0" indent="0">
              <a:buNone/>
            </a:pPr>
            <a:r>
              <a:rPr lang="en-GB" sz="2200"/>
              <a:t>Gwent Police</a:t>
            </a:r>
          </a:p>
          <a:p>
            <a:pPr marL="0" indent="0">
              <a:buNone/>
            </a:pPr>
            <a:r>
              <a:rPr lang="en-GB" sz="2200"/>
              <a:t>North Wales Police</a:t>
            </a:r>
          </a:p>
          <a:p>
            <a:pPr marL="0" indent="0">
              <a:buNone/>
            </a:pPr>
            <a:r>
              <a:rPr lang="en-GB" sz="2200"/>
              <a:t>South Wales Police</a:t>
            </a:r>
          </a:p>
        </p:txBody>
      </p:sp>
      <p:pic>
        <p:nvPicPr>
          <p:cNvPr id="5" name="Picture 4">
            <a:extLst>
              <a:ext uri="{FF2B5EF4-FFF2-40B4-BE49-F238E27FC236}">
                <a16:creationId xmlns:a16="http://schemas.microsoft.com/office/drawing/2014/main" id="{D7BF22FE-ECB5-5CCB-8A31-85708DE0509B}"/>
              </a:ext>
            </a:extLst>
          </p:cNvPr>
          <p:cNvPicPr>
            <a:picLocks noChangeAspect="1"/>
          </p:cNvPicPr>
          <p:nvPr/>
        </p:nvPicPr>
        <p:blipFill>
          <a:blip r:embed="rId2"/>
          <a:srcRect t="2317" r="3" b="3"/>
          <a:stretch/>
        </p:blipFill>
        <p:spPr>
          <a:xfrm>
            <a:off x="7675658" y="2093976"/>
            <a:ext cx="3941064" cy="4096512"/>
          </a:xfrm>
          <a:prstGeom prst="rect">
            <a:avLst/>
          </a:prstGeom>
        </p:spPr>
      </p:pic>
    </p:spTree>
    <p:extLst>
      <p:ext uri="{BB962C8B-B14F-4D97-AF65-F5344CB8AC3E}">
        <p14:creationId xmlns:p14="http://schemas.microsoft.com/office/powerpoint/2010/main" val="23756629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92F75D3-2A53-4820-262B-4E829B5FA17B}"/>
              </a:ext>
            </a:extLst>
          </p:cNvPr>
          <p:cNvSpPr>
            <a:spLocks noGrp="1"/>
          </p:cNvSpPr>
          <p:nvPr>
            <p:ph type="title"/>
          </p:nvPr>
        </p:nvSpPr>
        <p:spPr>
          <a:xfrm>
            <a:off x="630936" y="640080"/>
            <a:ext cx="4818888" cy="1481328"/>
          </a:xfrm>
        </p:spPr>
        <p:txBody>
          <a:bodyPr anchor="b">
            <a:normAutofit/>
          </a:bodyPr>
          <a:lstStyle/>
          <a:p>
            <a:r>
              <a:rPr lang="en-GB" sz="5400"/>
              <a:t>Force Areas</a:t>
            </a:r>
          </a:p>
        </p:txBody>
      </p:sp>
      <p:sp>
        <p:nvSpPr>
          <p:cNvPr id="16"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ontent Placeholder 6">
            <a:extLst>
              <a:ext uri="{FF2B5EF4-FFF2-40B4-BE49-F238E27FC236}">
                <a16:creationId xmlns:a16="http://schemas.microsoft.com/office/drawing/2014/main" id="{235A77DA-16CC-4CE4-879D-03F2471F397F}"/>
              </a:ext>
            </a:extLst>
          </p:cNvPr>
          <p:cNvSpPr>
            <a:spLocks noGrp="1"/>
          </p:cNvSpPr>
          <p:nvPr>
            <p:ph idx="1"/>
          </p:nvPr>
        </p:nvSpPr>
        <p:spPr>
          <a:xfrm>
            <a:off x="630936" y="2660904"/>
            <a:ext cx="4818888" cy="3547872"/>
          </a:xfrm>
        </p:spPr>
        <p:txBody>
          <a:bodyPr anchor="t">
            <a:normAutofit/>
          </a:bodyPr>
          <a:lstStyle/>
          <a:p>
            <a:pPr fontAlgn="base"/>
            <a:r>
              <a:rPr lang="en-GB" sz="2200" b="0" i="0">
                <a:effectLst/>
                <a:latin typeface="ReithSans"/>
              </a:rPr>
              <a:t>The largest police force in Wales is the South Wales Police, and it’s  the seventh largest force in the UK. This police force was originally known as the South Wales Constabulary. </a:t>
            </a:r>
          </a:p>
          <a:p>
            <a:pPr fontAlgn="base"/>
            <a:r>
              <a:rPr lang="en-GB" sz="2200" b="0" i="0">
                <a:effectLst/>
                <a:latin typeface="ReithSans"/>
              </a:rPr>
              <a:t>In 2006, it was suggested that the four police forces in Wales should merge into one force. However, this has yet to happen.</a:t>
            </a:r>
          </a:p>
          <a:p>
            <a:endParaRPr lang="en-GB" sz="2200"/>
          </a:p>
        </p:txBody>
      </p:sp>
      <p:pic>
        <p:nvPicPr>
          <p:cNvPr id="9" name="Picture 8">
            <a:extLst>
              <a:ext uri="{FF2B5EF4-FFF2-40B4-BE49-F238E27FC236}">
                <a16:creationId xmlns:a16="http://schemas.microsoft.com/office/drawing/2014/main" id="{6AC7DE57-D02F-CB54-6AFB-51FED6CD12C1}"/>
              </a:ext>
            </a:extLst>
          </p:cNvPr>
          <p:cNvPicPr>
            <a:picLocks noChangeAspect="1"/>
          </p:cNvPicPr>
          <p:nvPr/>
        </p:nvPicPr>
        <p:blipFill>
          <a:blip r:embed="rId2"/>
          <a:stretch>
            <a:fillRect/>
          </a:stretch>
        </p:blipFill>
        <p:spPr>
          <a:xfrm>
            <a:off x="6099048" y="1497890"/>
            <a:ext cx="5458968" cy="3862219"/>
          </a:xfrm>
          <a:prstGeom prst="rect">
            <a:avLst/>
          </a:prstGeom>
        </p:spPr>
      </p:pic>
    </p:spTree>
    <p:extLst>
      <p:ext uri="{BB962C8B-B14F-4D97-AF65-F5344CB8AC3E}">
        <p14:creationId xmlns:p14="http://schemas.microsoft.com/office/powerpoint/2010/main" val="1378933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2143E2-E85E-DECB-94C4-BF89F9620B0A}"/>
              </a:ext>
            </a:extLst>
          </p:cNvPr>
          <p:cNvSpPr>
            <a:spLocks noGrp="1"/>
          </p:cNvSpPr>
          <p:nvPr>
            <p:ph type="title"/>
          </p:nvPr>
        </p:nvSpPr>
        <p:spPr>
          <a:xfrm>
            <a:off x="481013" y="3752849"/>
            <a:ext cx="3290887" cy="2452687"/>
          </a:xfrm>
        </p:spPr>
        <p:txBody>
          <a:bodyPr anchor="ctr">
            <a:normAutofit/>
          </a:bodyPr>
          <a:lstStyle/>
          <a:p>
            <a:r>
              <a:rPr lang="en-GB" sz="3600"/>
              <a:t>The Miners Strike of 1984</a:t>
            </a:r>
          </a:p>
        </p:txBody>
      </p:sp>
      <p:pic>
        <p:nvPicPr>
          <p:cNvPr id="5" name="Picture 4">
            <a:extLst>
              <a:ext uri="{FF2B5EF4-FFF2-40B4-BE49-F238E27FC236}">
                <a16:creationId xmlns:a16="http://schemas.microsoft.com/office/drawing/2014/main" id="{CC6EBE8A-55CC-3343-81FD-6C28E5C813A1}"/>
              </a:ext>
            </a:extLst>
          </p:cNvPr>
          <p:cNvPicPr>
            <a:picLocks noChangeAspect="1"/>
          </p:cNvPicPr>
          <p:nvPr/>
        </p:nvPicPr>
        <p:blipFill>
          <a:blip r:embed="rId3"/>
          <a:srcRect t="19203" b="9604"/>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5D3F16DE-3BD0-E55D-9DE8-FD022E1B6D52}"/>
              </a:ext>
            </a:extLst>
          </p:cNvPr>
          <p:cNvSpPr>
            <a:spLocks noGrp="1"/>
          </p:cNvSpPr>
          <p:nvPr>
            <p:ph idx="1"/>
          </p:nvPr>
        </p:nvSpPr>
        <p:spPr>
          <a:xfrm>
            <a:off x="4223982" y="3752850"/>
            <a:ext cx="7485413" cy="2452687"/>
          </a:xfrm>
        </p:spPr>
        <p:txBody>
          <a:bodyPr anchor="ctr">
            <a:normAutofit/>
          </a:bodyPr>
          <a:lstStyle/>
          <a:p>
            <a:pPr marL="0" indent="0">
              <a:buNone/>
            </a:pPr>
            <a:r>
              <a:rPr lang="en-GB" sz="1800" i="0" dirty="0">
                <a:effectLst/>
                <a:latin typeface="Arial" panose="020B0604020202020204" pitchFamily="34" charset="0"/>
                <a:cs typeface="Arial" panose="020B0604020202020204" pitchFamily="34" charset="0"/>
              </a:rPr>
              <a:t>On 1 March 1984, the National Coal Board announced that it planned to close 20 coal mines with the loss of 20,000 jobs. The year-long strike that followed changed the political, economic and social history of Wales forever.</a:t>
            </a:r>
            <a:endParaRPr lang="en-GB"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712588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2A1A110-734B-CDEB-BBC4-FA0848D58012}"/>
              </a:ext>
            </a:extLst>
          </p:cNvPr>
          <p:cNvSpPr>
            <a:spLocks noGrp="1"/>
          </p:cNvSpPr>
          <p:nvPr>
            <p:ph type="title"/>
          </p:nvPr>
        </p:nvSpPr>
        <p:spPr>
          <a:xfrm>
            <a:off x="572493" y="238539"/>
            <a:ext cx="11018520" cy="1434415"/>
          </a:xfrm>
        </p:spPr>
        <p:txBody>
          <a:bodyPr anchor="b">
            <a:normAutofit/>
          </a:bodyPr>
          <a:lstStyle/>
          <a:p>
            <a:r>
              <a:rPr lang="en-GB" sz="5400">
                <a:latin typeface="Calibri"/>
                <a:ea typeface="Calibri"/>
                <a:cs typeface="Segoe UI"/>
              </a:rPr>
              <a:t>Arthur Scargill</a:t>
            </a:r>
            <a:endParaRPr lang="en-US" sz="5400">
              <a:latin typeface="Calibri"/>
              <a:ea typeface="Calibri"/>
              <a:cs typeface="Calibri"/>
            </a:endParaRP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088BD61-F9F7-27CF-87CB-1D03F11EB31A}"/>
              </a:ext>
            </a:extLst>
          </p:cNvPr>
          <p:cNvSpPr>
            <a:spLocks noGrp="1"/>
          </p:cNvSpPr>
          <p:nvPr>
            <p:ph idx="1"/>
          </p:nvPr>
        </p:nvSpPr>
        <p:spPr>
          <a:xfrm>
            <a:off x="572493" y="1884411"/>
            <a:ext cx="6713552" cy="4306077"/>
          </a:xfrm>
        </p:spPr>
        <p:txBody>
          <a:bodyPr vert="horz" lIns="91440" tIns="45720" rIns="91440" bIns="45720" rtlCol="0" anchor="t">
            <a:normAutofit fontScale="92500" lnSpcReduction="10000"/>
          </a:bodyPr>
          <a:lstStyle/>
          <a:p>
            <a:pPr marL="0" indent="0">
              <a:buNone/>
            </a:pPr>
            <a:r>
              <a:rPr lang="en-GB" sz="1700" dirty="0">
                <a:latin typeface="Calibri"/>
                <a:ea typeface="Calibri"/>
                <a:cs typeface="Segoe UI"/>
              </a:rPr>
              <a:t> </a:t>
            </a:r>
            <a:r>
              <a:rPr lang="en-GB" sz="2000" dirty="0">
                <a:latin typeface="Calibri"/>
                <a:ea typeface="Calibri"/>
                <a:cs typeface="Segoe UI"/>
              </a:rPr>
              <a:t>President of the National Union of Mineworkers (NUM</a:t>
            </a:r>
            <a:endParaRPr lang="en-GB" sz="2000" dirty="0">
              <a:latin typeface="Calibri"/>
              <a:ea typeface="Calibri"/>
              <a:cs typeface="Calibri"/>
            </a:endParaRPr>
          </a:p>
          <a:p>
            <a:pPr marL="0" indent="0">
              <a:buNone/>
            </a:pPr>
            <a:r>
              <a:rPr lang="en-GB" sz="2000" dirty="0">
                <a:latin typeface="Calibri"/>
                <a:ea typeface="Calibri"/>
                <a:cs typeface="Segoe UI"/>
              </a:rPr>
              <a:t>He was a central figure in organising  the strike against the National Coal Board's (NCB) who plan to close 20 coal mines, which would result in the loss of 20,000 jobs</a:t>
            </a:r>
            <a:endParaRPr lang="en-GB" sz="2000" dirty="0">
              <a:latin typeface="Calibri"/>
              <a:ea typeface="Calibri"/>
              <a:cs typeface="Calibri"/>
            </a:endParaRPr>
          </a:p>
          <a:p>
            <a:r>
              <a:rPr lang="en-GB" sz="2000" dirty="0">
                <a:latin typeface="Calibri"/>
                <a:ea typeface="Calibri"/>
                <a:cs typeface="Segoe UI"/>
              </a:rPr>
              <a:t>Scargill believed that the government's ultimate goal was to dismantle the coal industry and weaken the power of trade unions</a:t>
            </a:r>
            <a:endParaRPr lang="en-GB" sz="2000" dirty="0">
              <a:latin typeface="Calibri"/>
              <a:ea typeface="Calibri"/>
              <a:cs typeface="Calibri"/>
            </a:endParaRPr>
          </a:p>
          <a:p>
            <a:r>
              <a:rPr lang="en-GB" sz="2000" dirty="0">
                <a:latin typeface="Calibri"/>
                <a:ea typeface="+mn-lt"/>
                <a:cs typeface="+mn-lt"/>
              </a:rPr>
              <a:t>He argued that the NCB's plan was more extensive than publicly stated, claiming that up to 75 pits were at risk of closure</a:t>
            </a:r>
            <a:endParaRPr lang="en-GB" sz="2000">
              <a:latin typeface="Calibri"/>
              <a:ea typeface="Calibri"/>
              <a:cs typeface="Calibri"/>
            </a:endParaRPr>
          </a:p>
          <a:p>
            <a:r>
              <a:rPr lang="en-GB" sz="2000" dirty="0">
                <a:latin typeface="Calibri"/>
                <a:ea typeface="Calibri"/>
                <a:cs typeface="Segoe UI"/>
              </a:rPr>
              <a:t>Despite the lack of a national ballot, Scargill called for a national strike on 12 March 1984</a:t>
            </a:r>
            <a:endParaRPr lang="en-GB" sz="2000">
              <a:latin typeface="Calibri"/>
              <a:ea typeface="Calibri"/>
              <a:cs typeface="Calibri"/>
            </a:endParaRPr>
          </a:p>
          <a:p>
            <a:r>
              <a:rPr lang="en-GB" sz="2000" dirty="0">
                <a:latin typeface="Calibri"/>
                <a:ea typeface="+mn-lt"/>
                <a:cs typeface="+mn-lt"/>
              </a:rPr>
              <a:t>This decision was controversial and led to divisions within the NUM, particularly in regions like Nottinghamshire, where many miners continued to work</a:t>
            </a:r>
            <a:endParaRPr lang="en-GB" sz="2000">
              <a:latin typeface="Calibri"/>
              <a:ea typeface="Calibri"/>
              <a:cs typeface="Calibri"/>
            </a:endParaRPr>
          </a:p>
          <a:p>
            <a:endParaRPr lang="en-GB" sz="2000" dirty="0"/>
          </a:p>
        </p:txBody>
      </p:sp>
      <p:pic>
        <p:nvPicPr>
          <p:cNvPr id="4" name="Picture 3" descr="A person speaking into a microphone&#10;&#10;AI-generated content may be incorrect.">
            <a:extLst>
              <a:ext uri="{FF2B5EF4-FFF2-40B4-BE49-F238E27FC236}">
                <a16:creationId xmlns:a16="http://schemas.microsoft.com/office/drawing/2014/main" id="{8B2D23A5-0C40-F025-51F0-949DFFC9F865}"/>
              </a:ext>
            </a:extLst>
          </p:cNvPr>
          <p:cNvPicPr>
            <a:picLocks noChangeAspect="1"/>
          </p:cNvPicPr>
          <p:nvPr/>
        </p:nvPicPr>
        <p:blipFill>
          <a:blip r:embed="rId2"/>
          <a:srcRect r="1" b="9615"/>
          <a:stretch/>
        </p:blipFill>
        <p:spPr>
          <a:xfrm>
            <a:off x="7675658" y="2093976"/>
            <a:ext cx="3941064" cy="4096512"/>
          </a:xfrm>
          <a:prstGeom prst="rect">
            <a:avLst/>
          </a:prstGeom>
        </p:spPr>
      </p:pic>
    </p:spTree>
    <p:extLst>
      <p:ext uri="{BB962C8B-B14F-4D97-AF65-F5344CB8AC3E}">
        <p14:creationId xmlns:p14="http://schemas.microsoft.com/office/powerpoint/2010/main" val="38299023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28E6594E-71D3-643F-CBA5-51D7C716A222}"/>
              </a:ext>
            </a:extLst>
          </p:cNvPr>
          <p:cNvPicPr>
            <a:picLocks noChangeAspect="1"/>
          </p:cNvPicPr>
          <p:nvPr/>
        </p:nvPicPr>
        <p:blipFill>
          <a:blip r:embed="rId2"/>
          <a:srcRect r="2" b="14029"/>
          <a:stretch/>
        </p:blipFill>
        <p:spPr>
          <a:xfrm>
            <a:off x="3523488" y="10"/>
            <a:ext cx="8668512" cy="6857990"/>
          </a:xfrm>
          <a:prstGeom prst="rect">
            <a:avLst/>
          </a:prstGeom>
        </p:spPr>
      </p:pic>
      <p:sp>
        <p:nvSpPr>
          <p:cNvPr id="12" name="Rectangle 11">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6" name="Rectangle 15">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53F368C2-B8E3-B0BA-25D2-83871140F0AB}"/>
              </a:ext>
            </a:extLst>
          </p:cNvPr>
          <p:cNvSpPr>
            <a:spLocks noGrp="1"/>
          </p:cNvSpPr>
          <p:nvPr>
            <p:ph idx="1"/>
          </p:nvPr>
        </p:nvSpPr>
        <p:spPr>
          <a:xfrm>
            <a:off x="428603" y="2617413"/>
            <a:ext cx="4459699" cy="3609823"/>
          </a:xfrm>
        </p:spPr>
        <p:txBody>
          <a:bodyPr anchor="t">
            <a:normAutofit/>
          </a:bodyPr>
          <a:lstStyle/>
          <a:p>
            <a:pPr marL="0" indent="0">
              <a:buNone/>
            </a:pPr>
            <a:r>
              <a:rPr lang="en-GB" sz="2000" b="0" i="0" dirty="0">
                <a:effectLst/>
                <a:latin typeface="Calibri"/>
                <a:ea typeface="Calibri"/>
                <a:cs typeface="Calibri"/>
              </a:rPr>
              <a:t>Most Welsh miners initially voted against a strike but later played a major part in picketing and demonstrations.</a:t>
            </a:r>
          </a:p>
          <a:p>
            <a:pPr marL="0" indent="0">
              <a:buNone/>
            </a:pPr>
            <a:endParaRPr lang="en-GB" sz="2000" dirty="0">
              <a:latin typeface="Calibri"/>
              <a:ea typeface="Calibri"/>
              <a:cs typeface="Calibri"/>
            </a:endParaRPr>
          </a:p>
          <a:p>
            <a:pPr marL="0" indent="0">
              <a:buNone/>
            </a:pPr>
            <a:r>
              <a:rPr lang="en-GB" sz="2000" dirty="0">
                <a:latin typeface="Calibri"/>
                <a:ea typeface="Calibri"/>
                <a:cs typeface="Arial"/>
              </a:rPr>
              <a:t>Margaret Thatcher, PM at the time stated, </a:t>
            </a:r>
          </a:p>
          <a:p>
            <a:pPr marL="0" indent="0">
              <a:buNone/>
            </a:pPr>
            <a:endParaRPr lang="en-GB" sz="1400">
              <a:latin typeface="Arial" panose="020B0604020202020204" pitchFamily="34" charset="0"/>
              <a:cs typeface="Arial" panose="020B0604020202020204" pitchFamily="34" charset="0"/>
            </a:endParaRPr>
          </a:p>
          <a:p>
            <a:pPr marL="0" indent="0">
              <a:buNone/>
            </a:pPr>
            <a:r>
              <a:rPr lang="en-GB" sz="1400" dirty="0">
                <a:latin typeface="Arial"/>
                <a:cs typeface="Arial"/>
              </a:rPr>
              <a:t>“</a:t>
            </a:r>
            <a:r>
              <a:rPr lang="en-GB" sz="1600" b="1" i="1" dirty="0">
                <a:effectLst/>
                <a:latin typeface="Arial"/>
                <a:cs typeface="Arial"/>
              </a:rPr>
              <a:t>We had to fight the enemy without in the Falklands, but we always have to be aware of the enemy within, which is much more difficult to fight and more dangerous to liberty."</a:t>
            </a:r>
            <a:endParaRPr lang="en-GB" sz="1600" b="1">
              <a:latin typeface="Arial"/>
              <a:cs typeface="Arial"/>
            </a:endParaRPr>
          </a:p>
        </p:txBody>
      </p:sp>
    </p:spTree>
    <p:extLst>
      <p:ext uri="{BB962C8B-B14F-4D97-AF65-F5344CB8AC3E}">
        <p14:creationId xmlns:p14="http://schemas.microsoft.com/office/powerpoint/2010/main" val="29951045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15017B7-2874-1C53-83D0-85458ED98CEB}"/>
              </a:ext>
            </a:extLst>
          </p:cNvPr>
          <p:cNvSpPr>
            <a:spLocks noGrp="1"/>
          </p:cNvSpPr>
          <p:nvPr>
            <p:ph type="title"/>
          </p:nvPr>
        </p:nvSpPr>
        <p:spPr>
          <a:xfrm>
            <a:off x="572493" y="238539"/>
            <a:ext cx="11018520" cy="1434415"/>
          </a:xfrm>
        </p:spPr>
        <p:txBody>
          <a:bodyPr anchor="b">
            <a:normAutofit/>
          </a:bodyPr>
          <a:lstStyle/>
          <a:p>
            <a:r>
              <a:rPr lang="en-GB" sz="5400"/>
              <a:t>Margaret Thatcher </a:t>
            </a: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DD7622B-E253-ECE5-3854-1A399841D809}"/>
              </a:ext>
            </a:extLst>
          </p:cNvPr>
          <p:cNvSpPr>
            <a:spLocks noGrp="1"/>
          </p:cNvSpPr>
          <p:nvPr>
            <p:ph idx="1"/>
          </p:nvPr>
        </p:nvSpPr>
        <p:spPr>
          <a:xfrm>
            <a:off x="572493" y="1884411"/>
            <a:ext cx="7561816" cy="4306077"/>
          </a:xfrm>
        </p:spPr>
        <p:txBody>
          <a:bodyPr vert="horz" lIns="91440" tIns="45720" rIns="91440" bIns="45720" rtlCol="0" anchor="t">
            <a:normAutofit fontScale="92500" lnSpcReduction="10000"/>
          </a:bodyPr>
          <a:lstStyle/>
          <a:p>
            <a:r>
              <a:rPr lang="en-GB" sz="1500" dirty="0">
                <a:latin typeface="Calibri"/>
                <a:ea typeface="Calibri"/>
                <a:cs typeface="Segoe UI"/>
              </a:rPr>
              <a:t> </a:t>
            </a:r>
            <a:r>
              <a:rPr lang="en-GB" sz="2000" dirty="0">
                <a:latin typeface="Calibri"/>
                <a:ea typeface="Calibri"/>
                <a:cs typeface="Segoe UI"/>
              </a:rPr>
              <a:t>The speech to the Committee on 19 July 1984, referred to the challenges faced by her government</a:t>
            </a:r>
            <a:endParaRPr lang="en-GB" sz="2000" dirty="0">
              <a:latin typeface="Calibri"/>
              <a:ea typeface="Calibri"/>
              <a:cs typeface="Calibri"/>
            </a:endParaRPr>
          </a:p>
          <a:p>
            <a:r>
              <a:rPr lang="en-GB" sz="2000" dirty="0">
                <a:latin typeface="Calibri"/>
                <a:ea typeface="Calibri"/>
                <a:cs typeface="Segoe UI"/>
              </a:rPr>
              <a:t>When</a:t>
            </a:r>
            <a:r>
              <a:rPr lang="en-GB" sz="2000" dirty="0">
                <a:latin typeface="Calibri"/>
                <a:ea typeface="+mn-lt"/>
                <a:cs typeface="+mn-lt"/>
              </a:rPr>
              <a:t> she mentioned </a:t>
            </a:r>
            <a:r>
              <a:rPr lang="en-GB" sz="2000" b="1" dirty="0">
                <a:latin typeface="Calibri"/>
                <a:ea typeface="+mn-lt"/>
                <a:cs typeface="+mn-lt"/>
              </a:rPr>
              <a:t>"the enemy without,"</a:t>
            </a:r>
            <a:r>
              <a:rPr lang="en-GB" sz="2000" dirty="0">
                <a:latin typeface="Calibri"/>
                <a:ea typeface="+mn-lt"/>
                <a:cs typeface="+mn-lt"/>
              </a:rPr>
              <a:t> she was referring to the external threat posed by Argentina during the Falklands War in 1982</a:t>
            </a:r>
            <a:endParaRPr lang="en-GB" sz="2000" dirty="0">
              <a:latin typeface="Calibri"/>
              <a:ea typeface="Calibri"/>
              <a:cs typeface="Calibri"/>
            </a:endParaRPr>
          </a:p>
          <a:p>
            <a:r>
              <a:rPr lang="en-GB" sz="2000" dirty="0">
                <a:latin typeface="Calibri"/>
                <a:ea typeface="+mn-lt"/>
                <a:cs typeface="+mn-lt"/>
              </a:rPr>
              <a:t>This was a clear, identifiable enemy that the UK had to confront militarily.</a:t>
            </a:r>
            <a:endParaRPr lang="en-GB" sz="2000" dirty="0">
              <a:latin typeface="Calibri"/>
              <a:ea typeface="Calibri"/>
              <a:cs typeface="Calibri"/>
            </a:endParaRPr>
          </a:p>
          <a:p>
            <a:r>
              <a:rPr lang="en-GB" sz="2000" dirty="0">
                <a:latin typeface="Calibri"/>
                <a:ea typeface="Calibri"/>
                <a:cs typeface="Segoe UI"/>
              </a:rPr>
              <a:t>In contrast, "the enemy within" referred to internal threats, particularly militant trade unions like the National Union of Mineworkers (NUM), which were leading the miners' strike at the time</a:t>
            </a:r>
            <a:endParaRPr lang="en-GB" sz="2000" dirty="0">
              <a:latin typeface="Calibri"/>
              <a:ea typeface="Calibri"/>
              <a:cs typeface="Calibri"/>
            </a:endParaRPr>
          </a:p>
          <a:p>
            <a:r>
              <a:rPr lang="en-GB" sz="2000" dirty="0">
                <a:latin typeface="Calibri"/>
                <a:ea typeface="Calibri"/>
                <a:cs typeface="Segoe UI"/>
              </a:rPr>
              <a:t>Thatcher</a:t>
            </a:r>
            <a:r>
              <a:rPr lang="en-GB" sz="2000" dirty="0">
                <a:latin typeface="Calibri"/>
                <a:ea typeface="+mn-lt"/>
                <a:cs typeface="+mn-lt"/>
              </a:rPr>
              <a:t> viewed these unions as a significant threat to the country's stability and economic reforms. She believed that their actions were more insidious and dangerous to the nation's liberty because they could undermine the government's authority and disrupt the economy from within</a:t>
            </a:r>
            <a:endParaRPr lang="en-GB" sz="2000" dirty="0">
              <a:latin typeface="Calibri"/>
              <a:ea typeface="Calibri"/>
              <a:cs typeface="Calibri"/>
            </a:endParaRPr>
          </a:p>
          <a:p>
            <a:r>
              <a:rPr lang="en-GB" sz="2000" dirty="0">
                <a:latin typeface="Calibri"/>
                <a:ea typeface="Calibri"/>
                <a:cs typeface="Calibri"/>
              </a:rPr>
              <a:t>TO TAKE CONTROL NOT THE MILITARY BUT THE POLICE</a:t>
            </a:r>
          </a:p>
        </p:txBody>
      </p:sp>
      <p:pic>
        <p:nvPicPr>
          <p:cNvPr id="4" name="Picture 3" descr="A person with short brown hair&#10;&#10;AI-generated content may be incorrect.">
            <a:extLst>
              <a:ext uri="{FF2B5EF4-FFF2-40B4-BE49-F238E27FC236}">
                <a16:creationId xmlns:a16="http://schemas.microsoft.com/office/drawing/2014/main" id="{F999A13E-0F21-6C71-13F6-1C8052172F8C}"/>
              </a:ext>
            </a:extLst>
          </p:cNvPr>
          <p:cNvPicPr>
            <a:picLocks noChangeAspect="1"/>
          </p:cNvPicPr>
          <p:nvPr/>
        </p:nvPicPr>
        <p:blipFill>
          <a:blip r:embed="rId2"/>
          <a:srcRect l="9726" r="3844"/>
          <a:stretch/>
        </p:blipFill>
        <p:spPr>
          <a:xfrm>
            <a:off x="8365771" y="2093976"/>
            <a:ext cx="3222197" cy="4096512"/>
          </a:xfrm>
          <a:prstGeom prst="rect">
            <a:avLst/>
          </a:prstGeom>
        </p:spPr>
      </p:pic>
    </p:spTree>
    <p:extLst>
      <p:ext uri="{BB962C8B-B14F-4D97-AF65-F5344CB8AC3E}">
        <p14:creationId xmlns:p14="http://schemas.microsoft.com/office/powerpoint/2010/main" val="5268446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0658B6-BFD9-0B93-7E8E-2CD587A8ADA0}"/>
              </a:ext>
            </a:extLst>
          </p:cNvPr>
          <p:cNvSpPr>
            <a:spLocks noGrp="1"/>
          </p:cNvSpPr>
          <p:nvPr>
            <p:ph type="title"/>
          </p:nvPr>
        </p:nvSpPr>
        <p:spPr>
          <a:xfrm>
            <a:off x="838200" y="365125"/>
            <a:ext cx="10515600" cy="736092"/>
          </a:xfrm>
        </p:spPr>
        <p:txBody>
          <a:bodyPr>
            <a:normAutofit/>
          </a:bodyPr>
          <a:lstStyle/>
          <a:p>
            <a:r>
              <a:rPr lang="en-GB" sz="3200" dirty="0">
                <a:solidFill>
                  <a:srgbClr val="242424"/>
                </a:solidFill>
                <a:latin typeface="Calibri"/>
                <a:ea typeface="Calibri"/>
                <a:cs typeface="Segoe UI"/>
              </a:rPr>
              <a:t>Thatcherism</a:t>
            </a:r>
            <a:endParaRPr lang="en-US" sz="3200" dirty="0">
              <a:latin typeface="Calibri"/>
              <a:ea typeface="Calibri"/>
            </a:endParaRPr>
          </a:p>
        </p:txBody>
      </p:sp>
      <p:sp>
        <p:nvSpPr>
          <p:cNvPr id="3" name="Content Placeholder 2">
            <a:extLst>
              <a:ext uri="{FF2B5EF4-FFF2-40B4-BE49-F238E27FC236}">
                <a16:creationId xmlns:a16="http://schemas.microsoft.com/office/drawing/2014/main" id="{0C519725-678C-C3EC-61B9-D700CB21A77D}"/>
              </a:ext>
            </a:extLst>
          </p:cNvPr>
          <p:cNvSpPr>
            <a:spLocks noGrp="1"/>
          </p:cNvSpPr>
          <p:nvPr>
            <p:ph idx="1"/>
          </p:nvPr>
        </p:nvSpPr>
        <p:spPr>
          <a:xfrm>
            <a:off x="838200" y="1106758"/>
            <a:ext cx="10515600" cy="5070205"/>
          </a:xfrm>
        </p:spPr>
        <p:txBody>
          <a:bodyPr vert="horz" lIns="91440" tIns="45720" rIns="91440" bIns="45720" rtlCol="0" anchor="t">
            <a:normAutofit/>
          </a:bodyPr>
          <a:lstStyle/>
          <a:p>
            <a:r>
              <a:rPr lang="en-GB" sz="2400" dirty="0">
                <a:solidFill>
                  <a:srgbClr val="242424"/>
                </a:solidFill>
                <a:latin typeface="Calibri"/>
                <a:ea typeface="Calibri"/>
                <a:cs typeface="Segoe UI"/>
              </a:rPr>
              <a:t>Profound and lasting impacts on the UK – economically &amp; police community relationships</a:t>
            </a:r>
          </a:p>
          <a:p>
            <a:r>
              <a:rPr lang="en-GB" sz="2000" dirty="0">
                <a:latin typeface="Calibri"/>
                <a:ea typeface="Calibri"/>
                <a:cs typeface="Calibri"/>
              </a:rPr>
              <a:t>Economic Changes: introduced the privatisation of state-owned industries like British Airways and British Telecom, railways – lead to job loss and the decline of traditional industries.</a:t>
            </a:r>
          </a:p>
          <a:p>
            <a:r>
              <a:rPr lang="en-GB" sz="2000" b="1" dirty="0">
                <a:solidFill>
                  <a:srgbClr val="242424"/>
                </a:solidFill>
                <a:latin typeface="Calibri"/>
                <a:ea typeface="Calibri"/>
                <a:cs typeface="Segoe UI"/>
              </a:rPr>
              <a:t>Reduction in Trade Union Power</a:t>
            </a:r>
            <a:r>
              <a:rPr lang="en-GB" sz="2000" dirty="0">
                <a:solidFill>
                  <a:srgbClr val="242424"/>
                </a:solidFill>
                <a:latin typeface="Calibri"/>
                <a:ea typeface="Calibri"/>
                <a:cs typeface="Segoe UI"/>
              </a:rPr>
              <a:t>: Thatcher's government introduced legislation to curb the power of trade unions – impacted on Labour’s Party relations within the UK – Weakened the influence of unions</a:t>
            </a:r>
            <a:endParaRPr lang="en-GB" sz="2000" dirty="0">
              <a:latin typeface="Calibri"/>
              <a:ea typeface="Calibri"/>
              <a:cs typeface="Calibri"/>
            </a:endParaRPr>
          </a:p>
          <a:p>
            <a:r>
              <a:rPr lang="en-GB" sz="2000" b="1" dirty="0">
                <a:solidFill>
                  <a:srgbClr val="242424"/>
                </a:solidFill>
                <a:latin typeface="Calibri"/>
                <a:ea typeface="Calibri"/>
                <a:cs typeface="Segoe UI"/>
              </a:rPr>
              <a:t>Social Inequality</a:t>
            </a:r>
            <a:r>
              <a:rPr lang="en-GB" sz="2000" dirty="0">
                <a:solidFill>
                  <a:srgbClr val="242424"/>
                </a:solidFill>
                <a:latin typeface="Calibri"/>
                <a:ea typeface="Calibri"/>
                <a:cs typeface="Segoe UI"/>
              </a:rPr>
              <a:t>: While some sectors of the economy thrived, Thatcher's policies also led to increased social inequality. Working –class communities and Industrial regions faced economic hardship / wealth disparities grew</a:t>
            </a:r>
          </a:p>
          <a:p>
            <a:r>
              <a:rPr lang="en-GB" sz="2000" b="1" dirty="0">
                <a:solidFill>
                  <a:srgbClr val="242424"/>
                </a:solidFill>
                <a:latin typeface="Calibri"/>
                <a:ea typeface="Calibri"/>
                <a:cs typeface="Segoe UI"/>
              </a:rPr>
              <a:t>Political Landscape</a:t>
            </a:r>
            <a:r>
              <a:rPr lang="en-GB" sz="2000" dirty="0">
                <a:solidFill>
                  <a:srgbClr val="242424"/>
                </a:solidFill>
                <a:latin typeface="Calibri"/>
                <a:ea typeface="Calibri"/>
                <a:cs typeface="Segoe UI"/>
              </a:rPr>
              <a:t>: Thatcherism reshaped the Conservative Party and influenced British politics for decades. It also contributed to the rise of New Labour under Tony Blair, which adopted some of her market-oriented policies</a:t>
            </a:r>
            <a:endParaRPr lang="en-GB" sz="2000" dirty="0">
              <a:latin typeface="Calibri"/>
              <a:ea typeface="Calibri"/>
              <a:cs typeface="Calibri"/>
            </a:endParaRPr>
          </a:p>
          <a:p>
            <a:endParaRPr lang="en-GB" sz="2400" dirty="0">
              <a:solidFill>
                <a:srgbClr val="242424"/>
              </a:solidFill>
              <a:latin typeface="Calibri"/>
              <a:ea typeface="Calibri"/>
              <a:cs typeface="Segoe UI"/>
            </a:endParaRPr>
          </a:p>
        </p:txBody>
      </p:sp>
    </p:spTree>
    <p:extLst>
      <p:ext uri="{BB962C8B-B14F-4D97-AF65-F5344CB8AC3E}">
        <p14:creationId xmlns:p14="http://schemas.microsoft.com/office/powerpoint/2010/main" val="2140168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66B332A4-D438-4773-A77F-5ED49A448D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53768" y="0"/>
            <a:ext cx="8284464" cy="6858000"/>
          </a:xfrm>
          <a:custGeom>
            <a:avLst/>
            <a:gdLst>
              <a:gd name="connsiteX0" fmla="*/ 1818109 w 8284464"/>
              <a:gd name="connsiteY0" fmla="*/ 0 h 6858000"/>
              <a:gd name="connsiteX1" fmla="*/ 6466355 w 8284464"/>
              <a:gd name="connsiteY1" fmla="*/ 0 h 6858000"/>
              <a:gd name="connsiteX2" fmla="*/ 6620596 w 8284464"/>
              <a:gd name="connsiteY2" fmla="*/ 109683 h 6858000"/>
              <a:gd name="connsiteX3" fmla="*/ 8284464 w 8284464"/>
              <a:gd name="connsiteY3" fmla="*/ 3429000 h 6858000"/>
              <a:gd name="connsiteX4" fmla="*/ 6620596 w 8284464"/>
              <a:gd name="connsiteY4" fmla="*/ 6748318 h 6858000"/>
              <a:gd name="connsiteX5" fmla="*/ 6466355 w 8284464"/>
              <a:gd name="connsiteY5" fmla="*/ 6858000 h 6858000"/>
              <a:gd name="connsiteX6" fmla="*/ 1818109 w 8284464"/>
              <a:gd name="connsiteY6" fmla="*/ 6858000 h 6858000"/>
              <a:gd name="connsiteX7" fmla="*/ 1663869 w 8284464"/>
              <a:gd name="connsiteY7" fmla="*/ 6748318 h 6858000"/>
              <a:gd name="connsiteX8" fmla="*/ 0 w 8284464"/>
              <a:gd name="connsiteY8" fmla="*/ 3429000 h 6858000"/>
              <a:gd name="connsiteX9" fmla="*/ 1663869 w 8284464"/>
              <a:gd name="connsiteY9" fmla="*/ 109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4464" h="6858000">
                <a:moveTo>
                  <a:pt x="1818109" y="0"/>
                </a:moveTo>
                <a:lnTo>
                  <a:pt x="6466355" y="0"/>
                </a:lnTo>
                <a:lnTo>
                  <a:pt x="6620596" y="109683"/>
                </a:lnTo>
                <a:cubicBezTo>
                  <a:pt x="7630666" y="865069"/>
                  <a:pt x="8284464" y="2070683"/>
                  <a:pt x="8284464" y="3429000"/>
                </a:cubicBezTo>
                <a:cubicBezTo>
                  <a:pt x="8284464" y="4787317"/>
                  <a:pt x="7630666" y="5992931"/>
                  <a:pt x="6620596" y="6748318"/>
                </a:cubicBezTo>
                <a:lnTo>
                  <a:pt x="6466355" y="6858000"/>
                </a:lnTo>
                <a:lnTo>
                  <a:pt x="1818109" y="6858000"/>
                </a:lnTo>
                <a:lnTo>
                  <a:pt x="1663869" y="6748318"/>
                </a:lnTo>
                <a:cubicBezTo>
                  <a:pt x="653798" y="5992931"/>
                  <a:pt x="0" y="4787317"/>
                  <a:pt x="0" y="3429000"/>
                </a:cubicBezTo>
                <a:cubicBezTo>
                  <a:pt x="0" y="2070683"/>
                  <a:pt x="653798" y="865069"/>
                  <a:pt x="1663869" y="109683"/>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DF9AD32D-FF05-44F4-BD4D-9CEE89B71E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18360" y="0"/>
            <a:ext cx="7955280" cy="6858000"/>
          </a:xfrm>
          <a:custGeom>
            <a:avLst/>
            <a:gdLst>
              <a:gd name="connsiteX0" fmla="*/ 1962423 w 7955280"/>
              <a:gd name="connsiteY0" fmla="*/ 0 h 6858000"/>
              <a:gd name="connsiteX1" fmla="*/ 5992858 w 7955280"/>
              <a:gd name="connsiteY1" fmla="*/ 0 h 6858000"/>
              <a:gd name="connsiteX2" fmla="*/ 6040191 w 7955280"/>
              <a:gd name="connsiteY2" fmla="*/ 27216 h 6858000"/>
              <a:gd name="connsiteX3" fmla="*/ 7955280 w 7955280"/>
              <a:gd name="connsiteY3" fmla="*/ 3429000 h 6858000"/>
              <a:gd name="connsiteX4" fmla="*/ 6040191 w 7955280"/>
              <a:gd name="connsiteY4" fmla="*/ 6830784 h 6858000"/>
              <a:gd name="connsiteX5" fmla="*/ 5992858 w 7955280"/>
              <a:gd name="connsiteY5" fmla="*/ 6858000 h 6858000"/>
              <a:gd name="connsiteX6" fmla="*/ 1962423 w 7955280"/>
              <a:gd name="connsiteY6" fmla="*/ 6858000 h 6858000"/>
              <a:gd name="connsiteX7" fmla="*/ 1915089 w 7955280"/>
              <a:gd name="connsiteY7" fmla="*/ 6830784 h 6858000"/>
              <a:gd name="connsiteX8" fmla="*/ 0 w 7955280"/>
              <a:gd name="connsiteY8" fmla="*/ 3429000 h 6858000"/>
              <a:gd name="connsiteX9" fmla="*/ 1915089 w 7955280"/>
              <a:gd name="connsiteY9" fmla="*/ 2721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955280" h="6858000">
                <a:moveTo>
                  <a:pt x="1962423" y="0"/>
                </a:moveTo>
                <a:lnTo>
                  <a:pt x="5992858" y="0"/>
                </a:lnTo>
                <a:lnTo>
                  <a:pt x="6040191" y="27216"/>
                </a:lnTo>
                <a:cubicBezTo>
                  <a:pt x="7188332" y="724844"/>
                  <a:pt x="7955280" y="1987357"/>
                  <a:pt x="7955280" y="3429000"/>
                </a:cubicBezTo>
                <a:cubicBezTo>
                  <a:pt x="7955280" y="4870644"/>
                  <a:pt x="7188332" y="6133157"/>
                  <a:pt x="6040191" y="6830784"/>
                </a:cubicBezTo>
                <a:lnTo>
                  <a:pt x="5992858" y="6858000"/>
                </a:lnTo>
                <a:lnTo>
                  <a:pt x="1962423" y="6858000"/>
                </a:lnTo>
                <a:lnTo>
                  <a:pt x="1915089" y="6830784"/>
                </a:lnTo>
                <a:cubicBezTo>
                  <a:pt x="766948" y="6133157"/>
                  <a:pt x="0" y="4870644"/>
                  <a:pt x="0" y="3429000"/>
                </a:cubicBezTo>
                <a:cubicBezTo>
                  <a:pt x="0" y="1987357"/>
                  <a:pt x="766948" y="724844"/>
                  <a:pt x="1915089" y="27216"/>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F958840-18BA-7D33-EB10-31B8BB22B475}"/>
              </a:ext>
            </a:extLst>
          </p:cNvPr>
          <p:cNvSpPr>
            <a:spLocks noGrp="1"/>
          </p:cNvSpPr>
          <p:nvPr>
            <p:ph type="title"/>
          </p:nvPr>
        </p:nvSpPr>
        <p:spPr>
          <a:xfrm>
            <a:off x="2555631" y="1441938"/>
            <a:ext cx="7080738" cy="3974124"/>
          </a:xfrm>
        </p:spPr>
        <p:txBody>
          <a:bodyPr vert="horz" lIns="91440" tIns="45720" rIns="91440" bIns="45720" rtlCol="0" anchor="ctr">
            <a:normAutofit/>
          </a:bodyPr>
          <a:lstStyle/>
          <a:p>
            <a:pPr algn="ctr"/>
            <a:r>
              <a:rPr lang="en-US" sz="5400">
                <a:solidFill>
                  <a:schemeClr val="bg1">
                    <a:lumMod val="95000"/>
                    <a:lumOff val="5000"/>
                  </a:schemeClr>
                </a:solidFill>
              </a:rPr>
              <a:t>Miscarriages of Justice in Wales</a:t>
            </a:r>
          </a:p>
        </p:txBody>
      </p:sp>
    </p:spTree>
    <p:extLst>
      <p:ext uri="{BB962C8B-B14F-4D97-AF65-F5344CB8AC3E}">
        <p14:creationId xmlns:p14="http://schemas.microsoft.com/office/powerpoint/2010/main" val="253157430"/>
      </p:ext>
    </p:extLst>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1D7F604-DF2C-42FA-9331-655FA752CC5D}"/>
              </a:ext>
            </a:extLst>
          </p:cNvPr>
          <p:cNvSpPr>
            <a:spLocks noGrp="1"/>
          </p:cNvSpPr>
          <p:nvPr>
            <p:ph type="title"/>
          </p:nvPr>
        </p:nvSpPr>
        <p:spPr>
          <a:xfrm>
            <a:off x="1136397" y="502020"/>
            <a:ext cx="5323715" cy="1642970"/>
          </a:xfrm>
        </p:spPr>
        <p:txBody>
          <a:bodyPr anchor="b">
            <a:normAutofit/>
          </a:bodyPr>
          <a:lstStyle/>
          <a:p>
            <a:r>
              <a:rPr lang="en-GB" sz="4000"/>
              <a:t>Sandra Phillips Murder 1985</a:t>
            </a:r>
          </a:p>
        </p:txBody>
      </p:sp>
      <p:sp>
        <p:nvSpPr>
          <p:cNvPr id="3" name="Content Placeholder 2">
            <a:extLst>
              <a:ext uri="{FF2B5EF4-FFF2-40B4-BE49-F238E27FC236}">
                <a16:creationId xmlns:a16="http://schemas.microsoft.com/office/drawing/2014/main" id="{63A699A8-DF66-A2F8-604B-8A0047DC8597}"/>
              </a:ext>
            </a:extLst>
          </p:cNvPr>
          <p:cNvSpPr>
            <a:spLocks noGrp="1"/>
          </p:cNvSpPr>
          <p:nvPr>
            <p:ph idx="1"/>
          </p:nvPr>
        </p:nvSpPr>
        <p:spPr>
          <a:xfrm>
            <a:off x="1144923" y="2405894"/>
            <a:ext cx="5315189" cy="3535083"/>
          </a:xfrm>
        </p:spPr>
        <p:txBody>
          <a:bodyPr anchor="t">
            <a:normAutofit/>
          </a:bodyPr>
          <a:lstStyle/>
          <a:p>
            <a:pPr marL="0" indent="0">
              <a:buNone/>
            </a:pPr>
            <a:r>
              <a:rPr lang="en-GB" sz="1700"/>
              <a:t>June 1985 Sandra Phillips was murdered at her place of work in Dillwyn Street, Swansea.</a:t>
            </a:r>
          </a:p>
          <a:p>
            <a:pPr marL="0" indent="0">
              <a:buNone/>
            </a:pPr>
            <a:r>
              <a:rPr lang="en-GB" sz="1700"/>
              <a:t>She was sexually assaulted, hit on the head and strangled. </a:t>
            </a:r>
          </a:p>
          <a:p>
            <a:pPr marL="0" indent="0">
              <a:buNone/>
            </a:pPr>
            <a:r>
              <a:rPr lang="en-GB" sz="1700"/>
              <a:t>Petrol was poured on her and the shop she was in but not set alight. </a:t>
            </a:r>
          </a:p>
          <a:p>
            <a:pPr marL="0" indent="0">
              <a:buNone/>
            </a:pPr>
            <a:r>
              <a:rPr lang="en-GB" sz="1700"/>
              <a:t>Brothers Paul and Wayne Darvall were arrested for the murder. </a:t>
            </a:r>
          </a:p>
          <a:p>
            <a:pPr marL="0" indent="0">
              <a:buNone/>
            </a:pPr>
            <a:r>
              <a:rPr lang="en-GB" sz="1700"/>
              <a:t>There were no forensic evidence linking the brothers to the murder. </a:t>
            </a:r>
          </a:p>
          <a:p>
            <a:pPr marL="0" indent="0">
              <a:buNone/>
            </a:pPr>
            <a:r>
              <a:rPr lang="en-GB" sz="1700"/>
              <a:t>Wayne Darvall made a series of admissions leading to their convictions. </a:t>
            </a:r>
          </a:p>
        </p:txBody>
      </p:sp>
      <p:sp>
        <p:nvSpPr>
          <p:cNvPr id="25" name="Rectangle 24">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a:extLst>
              <a:ext uri="{FF2B5EF4-FFF2-40B4-BE49-F238E27FC236}">
                <a16:creationId xmlns:a16="http://schemas.microsoft.com/office/drawing/2014/main" id="{C9C34191-FC40-5476-E5B6-B8243AC54E49}"/>
              </a:ext>
            </a:extLst>
          </p:cNvPr>
          <p:cNvPicPr>
            <a:picLocks noChangeAspect="1"/>
          </p:cNvPicPr>
          <p:nvPr/>
        </p:nvPicPr>
        <p:blipFill>
          <a:blip r:embed="rId2"/>
          <a:stretch>
            <a:fillRect/>
          </a:stretch>
        </p:blipFill>
        <p:spPr>
          <a:xfrm>
            <a:off x="7075967" y="1417026"/>
            <a:ext cx="4170530" cy="4055840"/>
          </a:xfrm>
          <a:prstGeom prst="rect">
            <a:avLst/>
          </a:prstGeom>
        </p:spPr>
      </p:pic>
    </p:spTree>
    <p:extLst>
      <p:ext uri="{BB962C8B-B14F-4D97-AF65-F5344CB8AC3E}">
        <p14:creationId xmlns:p14="http://schemas.microsoft.com/office/powerpoint/2010/main" val="26660103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C2E856A-B064-9EC9-3411-04E0D5FAC69E}"/>
              </a:ext>
            </a:extLst>
          </p:cNvPr>
          <p:cNvSpPr>
            <a:spLocks noGrp="1"/>
          </p:cNvSpPr>
          <p:nvPr>
            <p:ph type="title"/>
          </p:nvPr>
        </p:nvSpPr>
        <p:spPr>
          <a:xfrm>
            <a:off x="1136397" y="502020"/>
            <a:ext cx="5323715" cy="1642970"/>
          </a:xfrm>
        </p:spPr>
        <p:txBody>
          <a:bodyPr anchor="b">
            <a:normAutofit/>
          </a:bodyPr>
          <a:lstStyle/>
          <a:p>
            <a:r>
              <a:rPr lang="en-GB" sz="4000"/>
              <a:t>Case concerns</a:t>
            </a:r>
          </a:p>
        </p:txBody>
      </p:sp>
      <p:sp>
        <p:nvSpPr>
          <p:cNvPr id="3" name="Content Placeholder 2">
            <a:extLst>
              <a:ext uri="{FF2B5EF4-FFF2-40B4-BE49-F238E27FC236}">
                <a16:creationId xmlns:a16="http://schemas.microsoft.com/office/drawing/2014/main" id="{92474E76-CBD5-83A6-3AEE-2506FF8C88FA}"/>
              </a:ext>
            </a:extLst>
          </p:cNvPr>
          <p:cNvSpPr>
            <a:spLocks noGrp="1"/>
          </p:cNvSpPr>
          <p:nvPr>
            <p:ph idx="1"/>
          </p:nvPr>
        </p:nvSpPr>
        <p:spPr>
          <a:xfrm>
            <a:off x="1144923" y="2405894"/>
            <a:ext cx="5315189" cy="3535083"/>
          </a:xfrm>
        </p:spPr>
        <p:txBody>
          <a:bodyPr anchor="t">
            <a:normAutofit/>
          </a:bodyPr>
          <a:lstStyle/>
          <a:p>
            <a:r>
              <a:rPr lang="en-GB" sz="1900" dirty="0"/>
              <a:t>Wayne had a history of wrongly confessing to things. A former teacher confirmed Wayne would confess to things he had not done. The teacher described Wayne as a “fantasist”.</a:t>
            </a:r>
          </a:p>
          <a:p>
            <a:r>
              <a:rPr lang="en-GB" sz="1900" dirty="0"/>
              <a:t>Example Wayne told police where to locate the murder weapon, but it was not there. </a:t>
            </a:r>
          </a:p>
          <a:p>
            <a:r>
              <a:rPr lang="en-GB" sz="1900" dirty="0"/>
              <a:t>He said he had taken a St Christopher medal from the victim, but she never owned one. </a:t>
            </a:r>
          </a:p>
          <a:p>
            <a:r>
              <a:rPr lang="en-GB" sz="1900" dirty="0"/>
              <a:t>He told police that he had taken a charity box from the shop, but it was found to be from another location.</a:t>
            </a:r>
          </a:p>
          <a:p>
            <a:endParaRPr lang="en-GB" sz="1900" dirty="0"/>
          </a:p>
        </p:txBody>
      </p:sp>
      <p:sp>
        <p:nvSpPr>
          <p:cNvPr id="12" name="Rectangle 11">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a:extLst>
              <a:ext uri="{FF2B5EF4-FFF2-40B4-BE49-F238E27FC236}">
                <a16:creationId xmlns:a16="http://schemas.microsoft.com/office/drawing/2014/main" id="{D6A1E5B7-8BED-307C-70F5-5F2A92DE9F82}"/>
              </a:ext>
            </a:extLst>
          </p:cNvPr>
          <p:cNvPicPr>
            <a:picLocks noChangeAspect="1"/>
          </p:cNvPicPr>
          <p:nvPr/>
        </p:nvPicPr>
        <p:blipFill>
          <a:blip r:embed="rId3"/>
          <a:stretch>
            <a:fillRect/>
          </a:stretch>
        </p:blipFill>
        <p:spPr>
          <a:xfrm>
            <a:off x="7075967" y="1930466"/>
            <a:ext cx="4170530" cy="3028961"/>
          </a:xfrm>
          <a:prstGeom prst="rect">
            <a:avLst/>
          </a:prstGeom>
        </p:spPr>
      </p:pic>
    </p:spTree>
    <p:extLst>
      <p:ext uri="{BB962C8B-B14F-4D97-AF65-F5344CB8AC3E}">
        <p14:creationId xmlns:p14="http://schemas.microsoft.com/office/powerpoint/2010/main" val="18133317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89D3A3-0C78-91D8-6021-C4E2D202545E}"/>
              </a:ext>
            </a:extLst>
          </p:cNvPr>
          <p:cNvSpPr>
            <a:spLocks noGrp="1"/>
          </p:cNvSpPr>
          <p:nvPr>
            <p:ph type="title"/>
          </p:nvPr>
        </p:nvSpPr>
        <p:spPr/>
        <p:txBody>
          <a:bodyPr/>
          <a:lstStyle/>
          <a:p>
            <a:r>
              <a:rPr lang="en-GB" dirty="0"/>
              <a:t>Re-trial – 7 years later. </a:t>
            </a:r>
          </a:p>
        </p:txBody>
      </p:sp>
      <p:sp>
        <p:nvSpPr>
          <p:cNvPr id="3" name="Content Placeholder 2">
            <a:extLst>
              <a:ext uri="{FF2B5EF4-FFF2-40B4-BE49-F238E27FC236}">
                <a16:creationId xmlns:a16="http://schemas.microsoft.com/office/drawing/2014/main" id="{5A152213-5EA7-8176-F45B-D06CFE10C904}"/>
              </a:ext>
            </a:extLst>
          </p:cNvPr>
          <p:cNvSpPr>
            <a:spLocks noGrp="1"/>
          </p:cNvSpPr>
          <p:nvPr>
            <p:ph idx="1"/>
          </p:nvPr>
        </p:nvSpPr>
        <p:spPr>
          <a:xfrm>
            <a:off x="838200" y="1426465"/>
            <a:ext cx="10515600" cy="4750498"/>
          </a:xfrm>
        </p:spPr>
        <p:txBody>
          <a:bodyPr>
            <a:normAutofit fontScale="92500" lnSpcReduction="10000"/>
          </a:bodyPr>
          <a:lstStyle/>
          <a:p>
            <a:r>
              <a:rPr lang="en-GB" dirty="0">
                <a:latin typeface="Arial" panose="020B0604020202020204" pitchFamily="34" charset="0"/>
                <a:cs typeface="Arial" panose="020B0604020202020204" pitchFamily="34" charset="0"/>
              </a:rPr>
              <a:t>It was suggested SWP had doctored confession statement notes and suppressed scientific evidence. </a:t>
            </a:r>
            <a:r>
              <a:rPr lang="en-GB" b="0" i="0" dirty="0">
                <a:effectLst/>
                <a:latin typeface="Arial" panose="020B0604020202020204" pitchFamily="34" charset="0"/>
                <a:cs typeface="Arial" panose="020B0604020202020204" pitchFamily="34" charset="0"/>
              </a:rPr>
              <a:t>Scientific evidence, including an examination of a palm print in blood that excluded the two men, was kept from defence lawyers. </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Devon and Cornwell Police had been asked to investigate the conviction.</a:t>
            </a:r>
          </a:p>
          <a:p>
            <a:r>
              <a:rPr lang="en-GB" b="0" i="0" dirty="0">
                <a:effectLst/>
                <a:latin typeface="Arial" panose="020B0604020202020204" pitchFamily="34" charset="0"/>
                <a:cs typeface="Arial" panose="020B0604020202020204" pitchFamily="34" charset="0"/>
              </a:rPr>
              <a:t>After a 2-day trial the men were free.</a:t>
            </a:r>
          </a:p>
          <a:p>
            <a:r>
              <a:rPr lang="en-GB" b="0" i="0" dirty="0">
                <a:effectLst/>
                <a:latin typeface="Arial" panose="020B0604020202020204" pitchFamily="34" charset="0"/>
                <a:cs typeface="Arial" panose="020B0604020202020204" pitchFamily="34" charset="0"/>
              </a:rPr>
              <a:t>The brothers spent seven years in jail for a crime they did not commit.</a:t>
            </a:r>
            <a:endParaRPr lang="en-GB" dirty="0">
              <a:latin typeface="Arial" panose="020B0604020202020204" pitchFamily="34" charset="0"/>
              <a:cs typeface="Arial" panose="020B0604020202020204" pitchFamily="34" charset="0"/>
            </a:endParaRPr>
          </a:p>
          <a:p>
            <a:r>
              <a:rPr lang="en-GB" b="0" i="0" dirty="0">
                <a:effectLst/>
                <a:latin typeface="Arial" panose="020B0604020202020204" pitchFamily="34" charset="0"/>
                <a:cs typeface="Arial" panose="020B0604020202020204" pitchFamily="34" charset="0"/>
              </a:rPr>
              <a:t>In a statement, Robert Lawrence, the Chief Constable of South Wales, said he ‘deeply regretted’ the wrongful convictions.</a:t>
            </a:r>
          </a:p>
          <a:p>
            <a:r>
              <a:rPr lang="en-GB" dirty="0">
                <a:latin typeface="Arial" panose="020B0604020202020204" pitchFamily="34" charset="0"/>
                <a:cs typeface="Arial" panose="020B0604020202020204" pitchFamily="34" charset="0"/>
              </a:rPr>
              <a:t>The true murderer was never found. </a:t>
            </a:r>
          </a:p>
        </p:txBody>
      </p:sp>
    </p:spTree>
    <p:extLst>
      <p:ext uri="{BB962C8B-B14F-4D97-AF65-F5344CB8AC3E}">
        <p14:creationId xmlns:p14="http://schemas.microsoft.com/office/powerpoint/2010/main" val="27437487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BD69B777-2926-2E77-2D83-9000DDBB036A}"/>
              </a:ext>
            </a:extLst>
          </p:cNvPr>
          <p:cNvPicPr>
            <a:picLocks noChangeAspect="1"/>
          </p:cNvPicPr>
          <p:nvPr/>
        </p:nvPicPr>
        <p:blipFill>
          <a:blip r:embed="rId2"/>
          <a:srcRect l="5179" r="-2" b="-2"/>
          <a:stretch/>
        </p:blipFill>
        <p:spPr>
          <a:xfrm>
            <a:off x="2522356" y="10"/>
            <a:ext cx="9669642" cy="6857990"/>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6737AA8-A3AD-CAED-3496-51AB0B603A8F}"/>
              </a:ext>
            </a:extLst>
          </p:cNvPr>
          <p:cNvSpPr>
            <a:spLocks noGrp="1"/>
          </p:cNvSpPr>
          <p:nvPr>
            <p:ph type="title"/>
          </p:nvPr>
        </p:nvSpPr>
        <p:spPr>
          <a:xfrm>
            <a:off x="838200" y="365125"/>
            <a:ext cx="3822189" cy="1899912"/>
          </a:xfrm>
        </p:spPr>
        <p:txBody>
          <a:bodyPr>
            <a:normAutofit/>
          </a:bodyPr>
          <a:lstStyle/>
          <a:p>
            <a:r>
              <a:rPr lang="en-GB" sz="4000" dirty="0"/>
              <a:t>Murder of Lynette White 1998</a:t>
            </a:r>
          </a:p>
        </p:txBody>
      </p:sp>
      <p:sp>
        <p:nvSpPr>
          <p:cNvPr id="3" name="Content Placeholder 2">
            <a:extLst>
              <a:ext uri="{FF2B5EF4-FFF2-40B4-BE49-F238E27FC236}">
                <a16:creationId xmlns:a16="http://schemas.microsoft.com/office/drawing/2014/main" id="{8561353B-36BA-24CA-E76C-192906E4A2B3}"/>
              </a:ext>
            </a:extLst>
          </p:cNvPr>
          <p:cNvSpPr>
            <a:spLocks noGrp="1"/>
          </p:cNvSpPr>
          <p:nvPr>
            <p:ph idx="1"/>
          </p:nvPr>
        </p:nvSpPr>
        <p:spPr>
          <a:xfrm>
            <a:off x="838200" y="2434201"/>
            <a:ext cx="4929554" cy="3742762"/>
          </a:xfrm>
        </p:spPr>
        <p:txBody>
          <a:bodyPr>
            <a:normAutofit/>
          </a:bodyPr>
          <a:lstStyle/>
          <a:p>
            <a:pPr marL="0" indent="0">
              <a:buNone/>
            </a:pPr>
            <a:r>
              <a:rPr lang="en-GB" sz="1900" b="0" i="0" dirty="0">
                <a:effectLst/>
                <a:latin typeface="Arial" panose="020B0604020202020204" pitchFamily="34" charset="0"/>
                <a:cs typeface="Arial" panose="020B0604020202020204" pitchFamily="34" charset="0"/>
              </a:rPr>
              <a:t>This was after a miscarriage of justice and led to a series of investigations and reviews. </a:t>
            </a:r>
          </a:p>
          <a:p>
            <a:pPr marL="0" indent="0">
              <a:buNone/>
            </a:pPr>
            <a:r>
              <a:rPr lang="en-GB" sz="1900" dirty="0">
                <a:latin typeface="Arial" panose="020B0604020202020204" pitchFamily="34" charset="0"/>
                <a:cs typeface="Arial" panose="020B0604020202020204" pitchFamily="34" charset="0"/>
              </a:rPr>
              <a:t>Lynette White was a 22-year-old prostitute working in Cardiff.</a:t>
            </a:r>
          </a:p>
          <a:p>
            <a:pPr marL="0" indent="0">
              <a:buNone/>
            </a:pPr>
            <a:r>
              <a:rPr lang="en-GB" sz="1900" dirty="0">
                <a:latin typeface="Arial" panose="020B0604020202020204" pitchFamily="34" charset="0"/>
                <a:cs typeface="Arial" panose="020B0604020202020204" pitchFamily="34" charset="0"/>
              </a:rPr>
              <a:t>Her body was found in February 1988 in a flat in Janes Street Butetown. </a:t>
            </a:r>
          </a:p>
          <a:p>
            <a:pPr marL="0" indent="0">
              <a:buNone/>
            </a:pPr>
            <a:r>
              <a:rPr lang="en-GB" sz="1900" dirty="0">
                <a:latin typeface="Arial" panose="020B0604020202020204" pitchFamily="34" charset="0"/>
                <a:cs typeface="Arial" panose="020B0604020202020204" pitchFamily="34" charset="0"/>
              </a:rPr>
              <a:t>She had been stabbed numerous times and her throat cut. </a:t>
            </a:r>
          </a:p>
          <a:p>
            <a:pPr marL="0" indent="0">
              <a:buNone/>
            </a:pPr>
            <a:endParaRPr lang="en-GB" sz="19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52645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43C161D-D9A1-C0AD-5EFC-3F86E339C4DB}"/>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Conviction and Acquittal</a:t>
            </a:r>
          </a:p>
        </p:txBody>
      </p:sp>
      <p:sp>
        <p:nvSpPr>
          <p:cNvPr id="3" name="Content Placeholder 2">
            <a:extLst>
              <a:ext uri="{FF2B5EF4-FFF2-40B4-BE49-F238E27FC236}">
                <a16:creationId xmlns:a16="http://schemas.microsoft.com/office/drawing/2014/main" id="{FCFA1DA9-C884-55A6-C6F6-C362BF6FD570}"/>
              </a:ext>
            </a:extLst>
          </p:cNvPr>
          <p:cNvSpPr>
            <a:spLocks noGrp="1"/>
          </p:cNvSpPr>
          <p:nvPr>
            <p:ph idx="1"/>
          </p:nvPr>
        </p:nvSpPr>
        <p:spPr>
          <a:xfrm>
            <a:off x="4810259" y="649480"/>
            <a:ext cx="6555347" cy="5546047"/>
          </a:xfrm>
        </p:spPr>
        <p:txBody>
          <a:bodyPr anchor="ctr">
            <a:normAutofit/>
          </a:bodyPr>
          <a:lstStyle/>
          <a:p>
            <a:pPr marL="0" indent="0">
              <a:buNone/>
            </a:pPr>
            <a:r>
              <a:rPr lang="en-GB" sz="2000" b="0" i="0">
                <a:effectLst/>
                <a:latin typeface="Arial" panose="020B0604020202020204" pitchFamily="34" charset="0"/>
                <a:cs typeface="Arial" panose="020B0604020202020204" pitchFamily="34" charset="0"/>
              </a:rPr>
              <a:t>Eleven months after the killing the police arrested and then charged 5 men including Lynette’s boyfriend, Stephen Miller.</a:t>
            </a:r>
          </a:p>
          <a:p>
            <a:pPr marL="0" indent="0">
              <a:buNone/>
            </a:pPr>
            <a:r>
              <a:rPr lang="en-GB" sz="2000">
                <a:latin typeface="Arial" panose="020B0604020202020204" pitchFamily="34" charset="0"/>
                <a:cs typeface="Arial" panose="020B0604020202020204" pitchFamily="34" charset="0"/>
              </a:rPr>
              <a:t>There was no forensic evidence linking them to the murder. </a:t>
            </a:r>
          </a:p>
          <a:p>
            <a:pPr marL="0" indent="0">
              <a:buNone/>
            </a:pPr>
            <a:r>
              <a:rPr lang="en-GB" sz="2000">
                <a:latin typeface="Arial" panose="020B0604020202020204" pitchFamily="34" charset="0"/>
                <a:cs typeface="Arial" panose="020B0604020202020204" pitchFamily="34" charset="0"/>
              </a:rPr>
              <a:t>Stephen confessed to the murder. He and two others Yuself Abdullahi and Tony Paris were convicted in 1990 and sentenced to life. </a:t>
            </a:r>
          </a:p>
          <a:p>
            <a:pPr marL="0" indent="0">
              <a:buNone/>
            </a:pPr>
            <a:r>
              <a:rPr lang="en-GB" sz="2000">
                <a:latin typeface="Arial" panose="020B0604020202020204" pitchFamily="34" charset="0"/>
                <a:cs typeface="Arial" panose="020B0604020202020204" pitchFamily="34" charset="0"/>
              </a:rPr>
              <a:t>The two other men were acquitted.</a:t>
            </a:r>
          </a:p>
          <a:p>
            <a:pPr marL="0" indent="0">
              <a:buNone/>
            </a:pPr>
            <a:r>
              <a:rPr lang="en-GB" sz="2000">
                <a:latin typeface="Arial" panose="020B0604020202020204" pitchFamily="34" charset="0"/>
                <a:cs typeface="Arial" panose="020B0604020202020204" pitchFamily="34" charset="0"/>
              </a:rPr>
              <a:t>1992 their convictions were overturned as evidence emerged to suggest that the confessions had been forced out of them by overly forceful police questioning. </a:t>
            </a:r>
          </a:p>
          <a:p>
            <a:pPr marL="0" indent="0">
              <a:buNone/>
            </a:pPr>
            <a:r>
              <a:rPr lang="en-GB" sz="2000">
                <a:latin typeface="Arial" panose="020B0604020202020204" pitchFamily="34" charset="0"/>
                <a:cs typeface="Arial" panose="020B0604020202020204" pitchFamily="34" charset="0"/>
              </a:rPr>
              <a:t>Jeffery Gafoor was convicted in 2003 following being identified through familial DNA. He was sentenced to life. </a:t>
            </a:r>
          </a:p>
        </p:txBody>
      </p:sp>
    </p:spTree>
    <p:extLst>
      <p:ext uri="{BB962C8B-B14F-4D97-AF65-F5344CB8AC3E}">
        <p14:creationId xmlns:p14="http://schemas.microsoft.com/office/powerpoint/2010/main" val="15172388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26B044F-B729-E629-17CA-20780EC641DF}"/>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Miscarriage of Justice</a:t>
            </a:r>
          </a:p>
        </p:txBody>
      </p:sp>
      <p:sp>
        <p:nvSpPr>
          <p:cNvPr id="3" name="Content Placeholder 2">
            <a:extLst>
              <a:ext uri="{FF2B5EF4-FFF2-40B4-BE49-F238E27FC236}">
                <a16:creationId xmlns:a16="http://schemas.microsoft.com/office/drawing/2014/main" id="{870AF53D-ABD4-8FEC-19A6-7EADBB8FDD26}"/>
              </a:ext>
            </a:extLst>
          </p:cNvPr>
          <p:cNvSpPr>
            <a:spLocks noGrp="1"/>
          </p:cNvSpPr>
          <p:nvPr>
            <p:ph idx="1"/>
          </p:nvPr>
        </p:nvSpPr>
        <p:spPr>
          <a:xfrm>
            <a:off x="4810259" y="649480"/>
            <a:ext cx="6555347" cy="5546047"/>
          </a:xfrm>
        </p:spPr>
        <p:txBody>
          <a:bodyPr anchor="ctr">
            <a:normAutofit/>
          </a:bodyPr>
          <a:lstStyle/>
          <a:p>
            <a:r>
              <a:rPr lang="en-GB" sz="2400" dirty="0">
                <a:latin typeface="Arial" panose="020B0604020202020204" pitchFamily="34" charset="0"/>
                <a:cs typeface="Arial" panose="020B0604020202020204" pitchFamily="34" charset="0"/>
              </a:rPr>
              <a:t>Stephen Miller underwent 13 hours of questioning taking place over five days using 19 interview tapes. </a:t>
            </a:r>
          </a:p>
          <a:p>
            <a:r>
              <a:rPr lang="en-GB" sz="2400" dirty="0">
                <a:latin typeface="Arial" panose="020B0604020202020204" pitchFamily="34" charset="0"/>
                <a:cs typeface="Arial" panose="020B0604020202020204" pitchFamily="34" charset="0"/>
              </a:rPr>
              <a:t>The questioning techniques used were oppressive. </a:t>
            </a:r>
          </a:p>
          <a:p>
            <a:r>
              <a:rPr lang="en-GB" sz="2400" dirty="0">
                <a:latin typeface="Arial" panose="020B0604020202020204" pitchFamily="34" charset="0"/>
                <a:cs typeface="Arial" panose="020B0604020202020204" pitchFamily="34" charset="0"/>
              </a:rPr>
              <a:t>During interview Miller denied involvement over 300 times before being persuaded to make four admissions. </a:t>
            </a:r>
          </a:p>
          <a:p>
            <a:r>
              <a:rPr lang="en-GB" sz="2400" b="0" i="0" dirty="0">
                <a:effectLst/>
                <a:latin typeface="Arial" panose="020B0604020202020204" pitchFamily="34" charset="0"/>
                <a:cs typeface="Arial" panose="020B0604020202020204" pitchFamily="34" charset="0"/>
              </a:rPr>
              <a:t>In November 2004, the Independent Police Complaints Commission (IPCC) announced that it would carry out a reinvestigation into the original police inquiry.</a:t>
            </a:r>
          </a:p>
          <a:p>
            <a:r>
              <a:rPr lang="en-GB" sz="2400" dirty="0">
                <a:latin typeface="Arial" panose="020B0604020202020204" pitchFamily="34" charset="0"/>
                <a:cs typeface="Arial" panose="020B0604020202020204" pitchFamily="34" charset="0"/>
              </a:rPr>
              <a:t>South Wales Police were found to have gravely mishandled the original investigation. </a:t>
            </a:r>
          </a:p>
          <a:p>
            <a:endParaRPr lang="en-GB" sz="2000" dirty="0"/>
          </a:p>
        </p:txBody>
      </p:sp>
    </p:spTree>
    <p:extLst>
      <p:ext uri="{BB962C8B-B14F-4D97-AF65-F5344CB8AC3E}">
        <p14:creationId xmlns:p14="http://schemas.microsoft.com/office/powerpoint/2010/main" val="20834888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688671-7497-DB5A-C56B-9E4563940A56}"/>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Police trail collapses</a:t>
            </a:r>
          </a:p>
        </p:txBody>
      </p:sp>
      <p:sp>
        <p:nvSpPr>
          <p:cNvPr id="3" name="Content Placeholder 2">
            <a:extLst>
              <a:ext uri="{FF2B5EF4-FFF2-40B4-BE49-F238E27FC236}">
                <a16:creationId xmlns:a16="http://schemas.microsoft.com/office/drawing/2014/main" id="{0A389A58-4081-88E0-CDE5-43B9790B2863}"/>
              </a:ext>
            </a:extLst>
          </p:cNvPr>
          <p:cNvSpPr>
            <a:spLocks noGrp="1"/>
          </p:cNvSpPr>
          <p:nvPr>
            <p:ph idx="1"/>
          </p:nvPr>
        </p:nvSpPr>
        <p:spPr>
          <a:xfrm>
            <a:off x="4810259" y="649480"/>
            <a:ext cx="6555347" cy="5546047"/>
          </a:xfrm>
        </p:spPr>
        <p:txBody>
          <a:bodyPr anchor="ctr">
            <a:normAutofit/>
          </a:bodyPr>
          <a:lstStyle/>
          <a:p>
            <a:r>
              <a:rPr lang="en-GB" sz="2400" dirty="0">
                <a:latin typeface="Arial" panose="020B0604020202020204" pitchFamily="34" charset="0"/>
                <a:cs typeface="Arial" panose="020B0604020202020204" pitchFamily="34" charset="0"/>
              </a:rPr>
              <a:t>8 former police officers failed trial for conspiracy to pervert the course of justice. </a:t>
            </a:r>
          </a:p>
          <a:p>
            <a:r>
              <a:rPr lang="en-GB" sz="2400" dirty="0">
                <a:latin typeface="Arial" panose="020B0604020202020204" pitchFamily="34" charset="0"/>
                <a:cs typeface="Arial" panose="020B0604020202020204" pitchFamily="34" charset="0"/>
              </a:rPr>
              <a:t>The trail judge found “irregularities in the criminal disclose process”.</a:t>
            </a:r>
          </a:p>
          <a:p>
            <a:r>
              <a:rPr lang="en-GB" sz="2400" b="0" i="0" dirty="0">
                <a:effectLst/>
                <a:latin typeface="Arial" panose="020B0604020202020204" pitchFamily="34" charset="0"/>
                <a:cs typeface="Arial" panose="020B0604020202020204" pitchFamily="34" charset="0"/>
              </a:rPr>
              <a:t>The judge held that the trial could not continue as it would be unfair. </a:t>
            </a:r>
          </a:p>
          <a:p>
            <a:r>
              <a:rPr lang="en-GB" sz="2400" b="0" i="0" dirty="0">
                <a:effectLst/>
                <a:latin typeface="Arial" panose="020B0604020202020204" pitchFamily="34" charset="0"/>
                <a:cs typeface="Arial" panose="020B0604020202020204" pitchFamily="34" charset="0"/>
              </a:rPr>
              <a:t>Files had been intentionally destroyed by South Wales Police’s investigating officers.</a:t>
            </a:r>
          </a:p>
          <a:p>
            <a:r>
              <a:rPr lang="en-GB" sz="2400" dirty="0">
                <a:latin typeface="Arial" panose="020B0604020202020204" pitchFamily="34" charset="0"/>
                <a:cs typeface="Arial" panose="020B0604020202020204" pitchFamily="34" charset="0"/>
              </a:rPr>
              <a:t>South Wales Police had also led the investigation into its own officers which raised concerns about transparency. </a:t>
            </a:r>
          </a:p>
        </p:txBody>
      </p:sp>
    </p:spTree>
    <p:extLst>
      <p:ext uri="{BB962C8B-B14F-4D97-AF65-F5344CB8AC3E}">
        <p14:creationId xmlns:p14="http://schemas.microsoft.com/office/powerpoint/2010/main" val="31628463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308E00-12CB-514E-B53C-32228B35C9CD}"/>
              </a:ext>
            </a:extLst>
          </p:cNvPr>
          <p:cNvSpPr>
            <a:spLocks noGrp="1"/>
          </p:cNvSpPr>
          <p:nvPr>
            <p:ph type="title"/>
          </p:nvPr>
        </p:nvSpPr>
        <p:spPr/>
        <p:txBody>
          <a:bodyPr/>
          <a:lstStyle/>
          <a:p>
            <a:r>
              <a:rPr lang="en-GB" dirty="0"/>
              <a:t>The Cardiff Three</a:t>
            </a:r>
          </a:p>
        </p:txBody>
      </p:sp>
      <p:pic>
        <p:nvPicPr>
          <p:cNvPr id="4" name="Online Media 3" title="THE CARDIFF THREE">
            <a:hlinkClick r:id="" action="ppaction://media"/>
            <a:extLst>
              <a:ext uri="{FF2B5EF4-FFF2-40B4-BE49-F238E27FC236}">
                <a16:creationId xmlns:a16="http://schemas.microsoft.com/office/drawing/2014/main" id="{207F9054-D1BE-4CDD-FDD9-090CFD31A367}"/>
              </a:ext>
            </a:extLst>
          </p:cNvPr>
          <p:cNvPicPr>
            <a:picLocks noGrp="1" noRot="1" noChangeAspect="1"/>
          </p:cNvPicPr>
          <p:nvPr>
            <p:ph idx="1"/>
            <a:videoFile r:link="rId1"/>
          </p:nvPr>
        </p:nvPicPr>
        <p:blipFill>
          <a:blip r:embed="rId4"/>
          <a:stretch>
            <a:fillRect/>
          </a:stretch>
        </p:blipFill>
        <p:spPr>
          <a:xfrm>
            <a:off x="2241550" y="1825625"/>
            <a:ext cx="7707313" cy="4351338"/>
          </a:xfrm>
          <a:prstGeom prst="rect">
            <a:avLst/>
          </a:prstGeom>
        </p:spPr>
      </p:pic>
    </p:spTree>
    <p:extLst>
      <p:ext uri="{BB962C8B-B14F-4D97-AF65-F5344CB8AC3E}">
        <p14:creationId xmlns:p14="http://schemas.microsoft.com/office/powerpoint/2010/main" val="748770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FEC43-8C0C-EFAC-D4B1-3978297F54E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A8B5146-7AB2-2C60-99B7-F73321D373FA}"/>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8D697821-818F-1100-2104-6CCABDE40A35}"/>
              </a:ext>
            </a:extLst>
          </p:cNvPr>
          <p:cNvPicPr>
            <a:picLocks noChangeAspect="1"/>
          </p:cNvPicPr>
          <p:nvPr/>
        </p:nvPicPr>
        <p:blipFill>
          <a:blip r:embed="rId2"/>
          <a:stretch>
            <a:fillRect/>
          </a:stretch>
        </p:blipFill>
        <p:spPr>
          <a:xfrm>
            <a:off x="0" y="10525"/>
            <a:ext cx="12192000" cy="6836950"/>
          </a:xfrm>
          <a:prstGeom prst="rect">
            <a:avLst/>
          </a:prstGeom>
        </p:spPr>
      </p:pic>
    </p:spTree>
    <p:extLst>
      <p:ext uri="{BB962C8B-B14F-4D97-AF65-F5344CB8AC3E}">
        <p14:creationId xmlns:p14="http://schemas.microsoft.com/office/powerpoint/2010/main" val="10042905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D99AC8-1FD5-FA10-3B32-99735985977E}"/>
              </a:ext>
            </a:extLst>
          </p:cNvPr>
          <p:cNvSpPr>
            <a:spLocks noGrp="1"/>
          </p:cNvSpPr>
          <p:nvPr>
            <p:ph type="title"/>
          </p:nvPr>
        </p:nvSpPr>
        <p:spPr>
          <a:xfrm>
            <a:off x="1171074" y="1396686"/>
            <a:ext cx="3240506" cy="4064628"/>
          </a:xfrm>
        </p:spPr>
        <p:txBody>
          <a:bodyPr>
            <a:normAutofit/>
          </a:bodyPr>
          <a:lstStyle/>
          <a:p>
            <a:r>
              <a:rPr lang="en-GB">
                <a:solidFill>
                  <a:srgbClr val="FFFFFF"/>
                </a:solidFill>
              </a:rPr>
              <a:t>What is devolution?</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8E875530-3612-24EA-4F38-A4AAEDE2EFD4}"/>
              </a:ext>
            </a:extLst>
          </p:cNvPr>
          <p:cNvSpPr>
            <a:spLocks noGrp="1"/>
          </p:cNvSpPr>
          <p:nvPr>
            <p:ph idx="1"/>
          </p:nvPr>
        </p:nvSpPr>
        <p:spPr>
          <a:xfrm>
            <a:off x="5370153" y="1526033"/>
            <a:ext cx="5536397" cy="3935281"/>
          </a:xfrm>
        </p:spPr>
        <p:txBody>
          <a:bodyPr>
            <a:normAutofit/>
          </a:bodyPr>
          <a:lstStyle/>
          <a:p>
            <a:r>
              <a:rPr lang="en-GB" sz="2200"/>
              <a:t>Devolve powers to Wales, Scotland and Northern Ireland. </a:t>
            </a:r>
            <a:endParaRPr lang="en-US" sz="2200"/>
          </a:p>
          <a:p>
            <a:r>
              <a:rPr lang="en-GB" sz="2200"/>
              <a:t>Devolve several powers including possibly, government, parliament and judiciary to each country. </a:t>
            </a:r>
          </a:p>
          <a:p>
            <a:r>
              <a:rPr lang="en-GB" sz="2200"/>
              <a:t>However, parliament can take this power back, or the power can be given back to parliament. </a:t>
            </a:r>
          </a:p>
          <a:p>
            <a:r>
              <a:rPr lang="en-GB" sz="2200"/>
              <a:t>After the referendum- devolved powers to Scotland, Wales, and reinforced in Northern Ireland. </a:t>
            </a:r>
          </a:p>
          <a:p>
            <a:endParaRPr lang="en-GB" sz="2200"/>
          </a:p>
        </p:txBody>
      </p:sp>
    </p:spTree>
    <p:extLst>
      <p:ext uri="{BB962C8B-B14F-4D97-AF65-F5344CB8AC3E}">
        <p14:creationId xmlns:p14="http://schemas.microsoft.com/office/powerpoint/2010/main" val="20026289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Content Placeholder 4">
            <a:extLst>
              <a:ext uri="{FF2B5EF4-FFF2-40B4-BE49-F238E27FC236}">
                <a16:creationId xmlns:a16="http://schemas.microsoft.com/office/drawing/2014/main" id="{D17CCF26-E90C-0CB7-94DF-DCD069A9DB30}"/>
              </a:ext>
            </a:extLst>
          </p:cNvPr>
          <p:cNvPicPr>
            <a:picLocks noGrp="1" noChangeAspect="1"/>
          </p:cNvPicPr>
          <p:nvPr>
            <p:ph idx="1"/>
          </p:nvPr>
        </p:nvPicPr>
        <p:blipFill>
          <a:blip r:embed="rId2"/>
          <a:srcRect b="19"/>
          <a:stretch/>
        </p:blipFill>
        <p:spPr>
          <a:xfrm>
            <a:off x="20" y="1282"/>
            <a:ext cx="12191980" cy="6856718"/>
          </a:xfrm>
          <a:prstGeom prst="rect">
            <a:avLst/>
          </a:prstGeom>
        </p:spPr>
      </p:pic>
    </p:spTree>
    <p:extLst>
      <p:ext uri="{BB962C8B-B14F-4D97-AF65-F5344CB8AC3E}">
        <p14:creationId xmlns:p14="http://schemas.microsoft.com/office/powerpoint/2010/main" val="183549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Content Placeholder 4" descr="A orange circle with white text&#10;&#10;Description automatically generated">
            <a:extLst>
              <a:ext uri="{FF2B5EF4-FFF2-40B4-BE49-F238E27FC236}">
                <a16:creationId xmlns:a16="http://schemas.microsoft.com/office/drawing/2014/main" id="{3F8752D1-0F09-14FC-1432-550F724D3C2A}"/>
              </a:ext>
            </a:extLst>
          </p:cNvPr>
          <p:cNvPicPr>
            <a:picLocks noGrp="1" noChangeAspect="1"/>
          </p:cNvPicPr>
          <p:nvPr>
            <p:ph idx="1"/>
          </p:nvPr>
        </p:nvPicPr>
        <p:blipFill>
          <a:blip r:embed="rId3"/>
          <a:srcRect r="1760"/>
          <a:stretch/>
        </p:blipFill>
        <p:spPr>
          <a:xfrm>
            <a:off x="20" y="1282"/>
            <a:ext cx="12191980" cy="6856718"/>
          </a:xfrm>
          <a:prstGeom prst="rect">
            <a:avLst/>
          </a:prstGeom>
        </p:spPr>
      </p:pic>
    </p:spTree>
    <p:extLst>
      <p:ext uri="{BB962C8B-B14F-4D97-AF65-F5344CB8AC3E}">
        <p14:creationId xmlns:p14="http://schemas.microsoft.com/office/powerpoint/2010/main" val="21602560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24F197-DE08-C239-6A1A-242AB218FA02}"/>
              </a:ext>
            </a:extLst>
          </p:cNvPr>
          <p:cNvSpPr>
            <a:spLocks noGrp="1"/>
          </p:cNvSpPr>
          <p:nvPr>
            <p:ph type="title"/>
          </p:nvPr>
        </p:nvSpPr>
        <p:spPr>
          <a:xfrm>
            <a:off x="686834" y="1153572"/>
            <a:ext cx="3200400" cy="4461163"/>
          </a:xfrm>
        </p:spPr>
        <p:txBody>
          <a:bodyPr>
            <a:normAutofit/>
          </a:bodyPr>
          <a:lstStyle/>
          <a:p>
            <a:r>
              <a:rPr lang="en-GB">
                <a:solidFill>
                  <a:srgbClr val="FFFFFF"/>
                </a:solidFill>
              </a:rPr>
              <a:t>Continued</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548323AD-552B-C7F2-EB0B-0564CA130A46}"/>
              </a:ext>
            </a:extLst>
          </p:cNvPr>
          <p:cNvSpPr>
            <a:spLocks noGrp="1"/>
          </p:cNvSpPr>
          <p:nvPr>
            <p:ph idx="1"/>
          </p:nvPr>
        </p:nvSpPr>
        <p:spPr>
          <a:xfrm>
            <a:off x="4447308" y="591344"/>
            <a:ext cx="6906491" cy="5585619"/>
          </a:xfrm>
        </p:spPr>
        <p:txBody>
          <a:bodyPr anchor="ctr">
            <a:normAutofit/>
          </a:bodyPr>
          <a:lstStyle/>
          <a:p>
            <a:r>
              <a:rPr lang="en-GB" dirty="0"/>
              <a:t>Minister of Welsh Affairs in 1951, approved the drowning of the Trynewyd valley. </a:t>
            </a:r>
          </a:p>
          <a:p>
            <a:r>
              <a:rPr lang="en-GB" dirty="0"/>
              <a:t>Decided that we need a representative for Wales in the government. </a:t>
            </a:r>
          </a:p>
          <a:p>
            <a:r>
              <a:rPr lang="en-GB" dirty="0"/>
              <a:t>So, 1964 Secretary of State for Wales. </a:t>
            </a:r>
          </a:p>
          <a:p>
            <a:r>
              <a:rPr lang="en-GB" dirty="0"/>
              <a:t>1970, given powers in different areas. </a:t>
            </a:r>
          </a:p>
          <a:p>
            <a:r>
              <a:rPr lang="en-GB" dirty="0"/>
              <a:t>There was an idea that Wales should have devolved powers. </a:t>
            </a:r>
            <a:r>
              <a:rPr lang="en-GB"/>
              <a:t>50.1% of people voted for devolution in Wales. </a:t>
            </a:r>
          </a:p>
          <a:p>
            <a:r>
              <a:rPr lang="en-GB"/>
              <a:t>Government of Wales Act 1998 – created the national assembly for Wales. </a:t>
            </a:r>
          </a:p>
          <a:p>
            <a:endParaRPr lang="en-GB" dirty="0"/>
          </a:p>
          <a:p>
            <a:endParaRPr lang="en-GB" dirty="0"/>
          </a:p>
          <a:p>
            <a:endParaRPr lang="en-GB" dirty="0"/>
          </a:p>
        </p:txBody>
      </p:sp>
    </p:spTree>
    <p:extLst>
      <p:ext uri="{BB962C8B-B14F-4D97-AF65-F5344CB8AC3E}">
        <p14:creationId xmlns:p14="http://schemas.microsoft.com/office/powerpoint/2010/main" val="176580790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88BB562-0073-E4D7-29C1-A1D62532E3BB}"/>
              </a:ext>
            </a:extLst>
          </p:cNvPr>
          <p:cNvSpPr>
            <a:spLocks noGrp="1"/>
          </p:cNvSpPr>
          <p:nvPr>
            <p:ph idx="1"/>
          </p:nvPr>
        </p:nvSpPr>
        <p:spPr>
          <a:xfrm>
            <a:off x="838200" y="792480"/>
            <a:ext cx="10515600" cy="5384483"/>
          </a:xfrm>
        </p:spPr>
        <p:txBody>
          <a:bodyPr>
            <a:normAutofit lnSpcReduction="10000"/>
          </a:bodyPr>
          <a:lstStyle/>
          <a:p>
            <a:pPr marL="0" indent="0">
              <a:buNone/>
            </a:pPr>
            <a:r>
              <a:rPr lang="en-GB" dirty="0"/>
              <a:t>The Government of Wales Act 2006 created. Therefore, the Assembly became parliament. </a:t>
            </a:r>
          </a:p>
          <a:p>
            <a:pPr marL="0" indent="0">
              <a:buNone/>
            </a:pPr>
            <a:r>
              <a:rPr lang="en-GB" dirty="0"/>
              <a:t>Welsh Assembly Government was established.</a:t>
            </a:r>
          </a:p>
          <a:p>
            <a:pPr marL="0" indent="0">
              <a:buNone/>
            </a:pPr>
            <a:r>
              <a:rPr lang="en-GB" dirty="0"/>
              <a:t>In 2011 referendum to ask if we wish for Wales to be able to make laws on matters in the area’s devolved to us. </a:t>
            </a:r>
          </a:p>
          <a:p>
            <a:pPr marL="0" indent="0">
              <a:buNone/>
            </a:pPr>
            <a:endParaRPr lang="en-GB" dirty="0"/>
          </a:p>
          <a:p>
            <a:pPr marL="0" indent="0">
              <a:buNone/>
            </a:pPr>
            <a:r>
              <a:rPr lang="en-GB" dirty="0"/>
              <a:t>63.5% said yes and the power was devolved. </a:t>
            </a:r>
          </a:p>
          <a:p>
            <a:pPr marL="0" indent="0">
              <a:buNone/>
            </a:pPr>
            <a:endParaRPr lang="en-GB" dirty="0"/>
          </a:p>
          <a:p>
            <a:pPr marL="0" indent="0">
              <a:buNone/>
            </a:pPr>
            <a:r>
              <a:rPr lang="en-GB" dirty="0"/>
              <a:t>These are now known as assembly acts. </a:t>
            </a:r>
          </a:p>
          <a:p>
            <a:pPr marL="0" indent="0">
              <a:buNone/>
            </a:pPr>
            <a:endParaRPr lang="en-GB" dirty="0"/>
          </a:p>
          <a:p>
            <a:pPr marL="0" indent="0">
              <a:buNone/>
            </a:pPr>
            <a:r>
              <a:rPr lang="en-GB" dirty="0"/>
              <a:t>Schedule 7 of the Government of Wales Act 2006 – lays out the limits on the powers devolved to Wales. </a:t>
            </a:r>
          </a:p>
          <a:p>
            <a:endParaRPr lang="en-GB" dirty="0"/>
          </a:p>
        </p:txBody>
      </p:sp>
    </p:spTree>
    <p:extLst>
      <p:ext uri="{BB962C8B-B14F-4D97-AF65-F5344CB8AC3E}">
        <p14:creationId xmlns:p14="http://schemas.microsoft.com/office/powerpoint/2010/main" val="27989194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5178E6-FBC6-C7BF-1C25-A96AE152C419}"/>
              </a:ext>
            </a:extLst>
          </p:cNvPr>
          <p:cNvSpPr>
            <a:spLocks noGrp="1"/>
          </p:cNvSpPr>
          <p:nvPr>
            <p:ph type="title"/>
          </p:nvPr>
        </p:nvSpPr>
        <p:spPr>
          <a:xfrm>
            <a:off x="481013" y="3752849"/>
            <a:ext cx="3290887" cy="2452687"/>
          </a:xfrm>
        </p:spPr>
        <p:txBody>
          <a:bodyPr anchor="ctr">
            <a:normAutofit/>
          </a:bodyPr>
          <a:lstStyle/>
          <a:p>
            <a:r>
              <a:rPr lang="en-GB" sz="3600"/>
              <a:t>Wales Act 2017</a:t>
            </a:r>
          </a:p>
        </p:txBody>
      </p:sp>
      <p:pic>
        <p:nvPicPr>
          <p:cNvPr id="5" name="Picture 4">
            <a:extLst>
              <a:ext uri="{FF2B5EF4-FFF2-40B4-BE49-F238E27FC236}">
                <a16:creationId xmlns:a16="http://schemas.microsoft.com/office/drawing/2014/main" id="{A2D09FEF-B119-90A3-69A3-990623C367E6}"/>
              </a:ext>
            </a:extLst>
          </p:cNvPr>
          <p:cNvPicPr>
            <a:picLocks noChangeAspect="1"/>
          </p:cNvPicPr>
          <p:nvPr/>
        </p:nvPicPr>
        <p:blipFill>
          <a:blip r:embed="rId3"/>
          <a:srcRect t="6355"/>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C556DE4C-91BA-9DAD-0396-ABB5E9436284}"/>
              </a:ext>
            </a:extLst>
          </p:cNvPr>
          <p:cNvSpPr>
            <a:spLocks noGrp="1"/>
          </p:cNvSpPr>
          <p:nvPr>
            <p:ph idx="1"/>
          </p:nvPr>
        </p:nvSpPr>
        <p:spPr>
          <a:xfrm>
            <a:off x="4223982" y="3752850"/>
            <a:ext cx="7485413" cy="2452687"/>
          </a:xfrm>
        </p:spPr>
        <p:txBody>
          <a:bodyPr anchor="ctr">
            <a:normAutofit/>
          </a:bodyPr>
          <a:lstStyle/>
          <a:p>
            <a:r>
              <a:rPr lang="en-GB" sz="1800" b="0" i="0">
                <a:effectLst/>
                <a:latin typeface="Arial" panose="020B0604020202020204" pitchFamily="34" charset="0"/>
              </a:rPr>
              <a:t>The </a:t>
            </a:r>
            <a:r>
              <a:rPr lang="en-GB" sz="1800">
                <a:latin typeface="Arial" panose="020B0604020202020204" pitchFamily="34" charset="0"/>
              </a:rPr>
              <a:t>Wales Act 2017 </a:t>
            </a:r>
            <a:r>
              <a:rPr lang="en-GB" sz="1800" b="0" i="0">
                <a:effectLst/>
                <a:latin typeface="Arial" panose="020B0604020202020204" pitchFamily="34" charset="0"/>
              </a:rPr>
              <a:t>(WA 2017) enshrines Senedd Cymru, the Welsh Government and the laws that they make as a permanent part of the UK’s constitutional arrangements. </a:t>
            </a:r>
          </a:p>
          <a:p>
            <a:r>
              <a:rPr lang="en-GB" sz="1800" b="0" i="0">
                <a:effectLst/>
                <a:latin typeface="Arial" panose="020B0604020202020204" pitchFamily="34" charset="0"/>
              </a:rPr>
              <a:t>Neither Senedd Cymru nor the Welsh Government can be abolished without the agreement of the people of Wales. </a:t>
            </a:r>
            <a:endParaRPr lang="en-GB" sz="1800"/>
          </a:p>
        </p:txBody>
      </p:sp>
    </p:spTree>
    <p:extLst>
      <p:ext uri="{BB962C8B-B14F-4D97-AF65-F5344CB8AC3E}">
        <p14:creationId xmlns:p14="http://schemas.microsoft.com/office/powerpoint/2010/main" val="22063215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3EFF70E-DEF2-95D4-A666-96D3479EF7ED}"/>
              </a:ext>
            </a:extLst>
          </p:cNvPr>
          <p:cNvSpPr>
            <a:spLocks noGrp="1"/>
          </p:cNvSpPr>
          <p:nvPr>
            <p:ph type="title"/>
          </p:nvPr>
        </p:nvSpPr>
        <p:spPr>
          <a:xfrm>
            <a:off x="1137034" y="609597"/>
            <a:ext cx="9392421" cy="1330841"/>
          </a:xfrm>
        </p:spPr>
        <p:txBody>
          <a:bodyPr>
            <a:normAutofit/>
          </a:bodyPr>
          <a:lstStyle/>
          <a:p>
            <a:r>
              <a:rPr lang="en-GB" dirty="0"/>
              <a:t>Devolution and Justice and Policing</a:t>
            </a:r>
          </a:p>
        </p:txBody>
      </p:sp>
      <p:sp>
        <p:nvSpPr>
          <p:cNvPr id="3" name="Content Placeholder 2">
            <a:extLst>
              <a:ext uri="{FF2B5EF4-FFF2-40B4-BE49-F238E27FC236}">
                <a16:creationId xmlns:a16="http://schemas.microsoft.com/office/drawing/2014/main" id="{9F8EA233-9D35-5CE2-1E91-A6FB5A0C4DE7}"/>
              </a:ext>
            </a:extLst>
          </p:cNvPr>
          <p:cNvSpPr>
            <a:spLocks noGrp="1"/>
          </p:cNvSpPr>
          <p:nvPr>
            <p:ph idx="1"/>
          </p:nvPr>
        </p:nvSpPr>
        <p:spPr>
          <a:xfrm>
            <a:off x="1137034" y="2198362"/>
            <a:ext cx="5812406" cy="3917773"/>
          </a:xfrm>
        </p:spPr>
        <p:txBody>
          <a:bodyPr>
            <a:noAutofit/>
          </a:bodyPr>
          <a:lstStyle/>
          <a:p>
            <a:r>
              <a:rPr lang="en-GB" sz="2000" dirty="0">
                <a:latin typeface="Arial" panose="020B0604020202020204" pitchFamily="34" charset="0"/>
                <a:cs typeface="Arial" panose="020B0604020202020204" pitchFamily="34" charset="0"/>
              </a:rPr>
              <a:t>At present Justice and Policing is not a devolved power. Wales is the only devolved nation within the United Kingdom that does not have its own justice system.</a:t>
            </a:r>
          </a:p>
          <a:p>
            <a:r>
              <a:rPr lang="en-GB" sz="2000" dirty="0">
                <a:latin typeface="Arial" panose="020B0604020202020204" pitchFamily="34" charset="0"/>
                <a:cs typeface="Arial" panose="020B0604020202020204" pitchFamily="34" charset="0"/>
              </a:rPr>
              <a:t>The Independent Commission on the Constitutional Future of Wales has recommended that The UK Government should agree to the legislative and executive devolution of responsibility for justice and policing to the Senedd and Welsh Government.</a:t>
            </a:r>
          </a:p>
          <a:p>
            <a:r>
              <a:rPr lang="en-GB" sz="2000" dirty="0">
                <a:latin typeface="Arial" panose="020B0604020202020204" pitchFamily="34" charset="0"/>
                <a:cs typeface="Arial" panose="020B0604020202020204" pitchFamily="34" charset="0"/>
              </a:rPr>
              <a:t>The two Governments should agree a timescale for this.</a:t>
            </a:r>
          </a:p>
          <a:p>
            <a:r>
              <a:rPr lang="en-GB" sz="2000" dirty="0">
                <a:latin typeface="Arial" panose="020B0604020202020204" pitchFamily="34" charset="0"/>
                <a:cs typeface="Arial" panose="020B0604020202020204" pitchFamily="34" charset="0"/>
              </a:rPr>
              <a:t>Starting with policing, probation and youth justice services.</a:t>
            </a:r>
          </a:p>
        </p:txBody>
      </p:sp>
      <p:pic>
        <p:nvPicPr>
          <p:cNvPr id="5" name="Picture 4">
            <a:extLst>
              <a:ext uri="{FF2B5EF4-FFF2-40B4-BE49-F238E27FC236}">
                <a16:creationId xmlns:a16="http://schemas.microsoft.com/office/drawing/2014/main" id="{3C8F99C8-5579-D05F-D8BE-E95B6B50EFF3}"/>
              </a:ext>
            </a:extLst>
          </p:cNvPr>
          <p:cNvPicPr>
            <a:picLocks noChangeAspect="1"/>
          </p:cNvPicPr>
          <p:nvPr/>
        </p:nvPicPr>
        <p:blipFill>
          <a:blip r:embed="rId3"/>
          <a:stretch>
            <a:fillRect/>
          </a:stretch>
        </p:blipFill>
        <p:spPr>
          <a:xfrm>
            <a:off x="7498080" y="2374924"/>
            <a:ext cx="4009792" cy="3375895"/>
          </a:xfrm>
          <a:prstGeom prst="rect">
            <a:avLst/>
          </a:prstGeom>
        </p:spPr>
      </p:pic>
      <p:sp>
        <p:nvSpPr>
          <p:cNvPr id="14" name="Freeform: Shape 13">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5126827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C13569F-CA2A-5373-4481-38865AD3F515}"/>
              </a:ext>
            </a:extLst>
          </p:cNvPr>
          <p:cNvSpPr>
            <a:spLocks noGrp="1"/>
          </p:cNvSpPr>
          <p:nvPr>
            <p:ph idx="1"/>
          </p:nvPr>
        </p:nvSpPr>
        <p:spPr>
          <a:xfrm>
            <a:off x="1144923" y="768096"/>
            <a:ext cx="5315189" cy="5172881"/>
          </a:xfrm>
        </p:spPr>
        <p:txBody>
          <a:bodyPr anchor="t">
            <a:normAutofit/>
          </a:bodyPr>
          <a:lstStyle/>
          <a:p>
            <a:r>
              <a:rPr lang="en-GB" sz="2000" dirty="0"/>
              <a:t>The Welsh Government manifesto for the devolution of  Justice and Policing in Wales was set out in 2021 Senedd election. </a:t>
            </a:r>
          </a:p>
          <a:p>
            <a:r>
              <a:rPr lang="en-GB" sz="2000" dirty="0"/>
              <a:t>A report from the independent Commission on Justice in Wales chaired by Lord Thomas of </a:t>
            </a:r>
            <a:r>
              <a:rPr lang="en-GB" sz="2000" dirty="0" err="1"/>
              <a:t>Cwmgiedd</a:t>
            </a:r>
            <a:r>
              <a:rPr lang="en-GB" sz="2000" dirty="0"/>
              <a:t>, found that for the criminal justice system to be reformed in Wales. </a:t>
            </a:r>
          </a:p>
          <a:p>
            <a:r>
              <a:rPr lang="en-GB" sz="2000" dirty="0"/>
              <a:t>The policies and decisions about justice need to be determined and delivered in Wales. </a:t>
            </a:r>
          </a:p>
          <a:p>
            <a:r>
              <a:rPr lang="en-GB" sz="2000" dirty="0"/>
              <a:t>This would ensure that it aligns with the distinct social, social justice and education policy and services in Wales. </a:t>
            </a:r>
          </a:p>
        </p:txBody>
      </p:sp>
      <p:sp>
        <p:nvSpPr>
          <p:cNvPr id="17" name="Rectangle 16">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a:extLst>
              <a:ext uri="{FF2B5EF4-FFF2-40B4-BE49-F238E27FC236}">
                <a16:creationId xmlns:a16="http://schemas.microsoft.com/office/drawing/2014/main" id="{A7F8FD32-AA1A-203B-271E-CDFF213066D6}"/>
              </a:ext>
            </a:extLst>
          </p:cNvPr>
          <p:cNvPicPr>
            <a:picLocks noChangeAspect="1"/>
          </p:cNvPicPr>
          <p:nvPr/>
        </p:nvPicPr>
        <p:blipFill>
          <a:blip r:embed="rId3"/>
          <a:stretch>
            <a:fillRect/>
          </a:stretch>
        </p:blipFill>
        <p:spPr>
          <a:xfrm>
            <a:off x="7075967" y="2032180"/>
            <a:ext cx="4170530" cy="2825533"/>
          </a:xfrm>
          <a:prstGeom prst="rect">
            <a:avLst/>
          </a:prstGeom>
        </p:spPr>
      </p:pic>
    </p:spTree>
    <p:extLst>
      <p:ext uri="{BB962C8B-B14F-4D97-AF65-F5344CB8AC3E}">
        <p14:creationId xmlns:p14="http://schemas.microsoft.com/office/powerpoint/2010/main" val="17989099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D7753B-4465-93EA-57E1-81049F753CA5}"/>
              </a:ext>
            </a:extLst>
          </p:cNvPr>
          <p:cNvSpPr>
            <a:spLocks noGrp="1"/>
          </p:cNvSpPr>
          <p:nvPr>
            <p:ph type="title"/>
          </p:nvPr>
        </p:nvSpPr>
        <p:spPr>
          <a:xfrm>
            <a:off x="1136397" y="502020"/>
            <a:ext cx="5323715" cy="1642970"/>
          </a:xfrm>
        </p:spPr>
        <p:txBody>
          <a:bodyPr anchor="b">
            <a:normAutofit/>
          </a:bodyPr>
          <a:lstStyle/>
          <a:p>
            <a:r>
              <a:rPr lang="en-GB" sz="4000"/>
              <a:t>Welsh Government - 2022</a:t>
            </a:r>
          </a:p>
        </p:txBody>
      </p:sp>
      <p:sp>
        <p:nvSpPr>
          <p:cNvPr id="3" name="Content Placeholder 2">
            <a:extLst>
              <a:ext uri="{FF2B5EF4-FFF2-40B4-BE49-F238E27FC236}">
                <a16:creationId xmlns:a16="http://schemas.microsoft.com/office/drawing/2014/main" id="{5E912225-418B-AE1A-FDCC-EDEBA4D49DBC}"/>
              </a:ext>
            </a:extLst>
          </p:cNvPr>
          <p:cNvSpPr>
            <a:spLocks noGrp="1"/>
          </p:cNvSpPr>
          <p:nvPr>
            <p:ph idx="1"/>
          </p:nvPr>
        </p:nvSpPr>
        <p:spPr>
          <a:xfrm>
            <a:off x="1144923" y="2405894"/>
            <a:ext cx="5315189" cy="3535083"/>
          </a:xfrm>
        </p:spPr>
        <p:txBody>
          <a:bodyPr anchor="t">
            <a:normAutofit/>
          </a:bodyPr>
          <a:lstStyle/>
          <a:p>
            <a:pPr marL="0" indent="0">
              <a:buNone/>
            </a:pPr>
            <a:r>
              <a:rPr lang="en-GB" sz="2000" dirty="0"/>
              <a:t>Delivering Justice for Wales</a:t>
            </a:r>
          </a:p>
          <a:p>
            <a:pPr marL="0" indent="0">
              <a:buNone/>
            </a:pPr>
            <a:endParaRPr lang="en-GB" sz="2000" dirty="0"/>
          </a:p>
          <a:p>
            <a:pPr marL="0" indent="0">
              <a:buNone/>
            </a:pPr>
            <a:r>
              <a:rPr lang="en-GB" sz="2000" dirty="0"/>
              <a:t>Further reading </a:t>
            </a:r>
          </a:p>
        </p:txBody>
      </p:sp>
      <p:sp>
        <p:nvSpPr>
          <p:cNvPr id="12" name="Rectangle 11">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a:hlinkClick r:id="rId3"/>
            <a:extLst>
              <a:ext uri="{FF2B5EF4-FFF2-40B4-BE49-F238E27FC236}">
                <a16:creationId xmlns:a16="http://schemas.microsoft.com/office/drawing/2014/main" id="{4FE3A0BA-5561-AE26-FB46-32FD9864B7B5}"/>
              </a:ext>
            </a:extLst>
          </p:cNvPr>
          <p:cNvPicPr>
            <a:picLocks noChangeAspect="1"/>
          </p:cNvPicPr>
          <p:nvPr/>
        </p:nvPicPr>
        <p:blipFill>
          <a:blip r:embed="rId4"/>
          <a:stretch>
            <a:fillRect/>
          </a:stretch>
        </p:blipFill>
        <p:spPr>
          <a:xfrm>
            <a:off x="7405145" y="909081"/>
            <a:ext cx="3512173" cy="5071731"/>
          </a:xfrm>
          <a:prstGeom prst="rect">
            <a:avLst/>
          </a:prstGeom>
        </p:spPr>
      </p:pic>
    </p:spTree>
    <p:extLst>
      <p:ext uri="{BB962C8B-B14F-4D97-AF65-F5344CB8AC3E}">
        <p14:creationId xmlns:p14="http://schemas.microsoft.com/office/powerpoint/2010/main" val="14674053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History of the Senedd">
            <a:hlinkClick r:id="" action="ppaction://media"/>
            <a:extLst>
              <a:ext uri="{FF2B5EF4-FFF2-40B4-BE49-F238E27FC236}">
                <a16:creationId xmlns:a16="http://schemas.microsoft.com/office/drawing/2014/main" id="{36E9BD1A-35AD-FAED-75CB-5F9E1486ACDA}"/>
              </a:ext>
            </a:extLst>
          </p:cNvPr>
          <p:cNvPicPr>
            <a:picLocks noGrp="1" noRot="1" noChangeAspect="1"/>
          </p:cNvPicPr>
          <p:nvPr>
            <p:ph idx="1"/>
            <a:videoFile r:link="rId1"/>
          </p:nvPr>
        </p:nvPicPr>
        <p:blipFill>
          <a:blip r:embed="rId4"/>
          <a:stretch>
            <a:fillRect/>
          </a:stretch>
        </p:blipFill>
        <p:spPr>
          <a:xfrm>
            <a:off x="2241550" y="1825625"/>
            <a:ext cx="7707313" cy="4351338"/>
          </a:xfrm>
          <a:prstGeom prst="rect">
            <a:avLst/>
          </a:prstGeom>
        </p:spPr>
      </p:pic>
    </p:spTree>
    <p:extLst>
      <p:ext uri="{BB962C8B-B14F-4D97-AF65-F5344CB8AC3E}">
        <p14:creationId xmlns:p14="http://schemas.microsoft.com/office/powerpoint/2010/main" val="2734417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ECC07320-C2CA-4E29-8481-9D9E143C7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Content Placeholder 6">
            <a:extLst>
              <a:ext uri="{FF2B5EF4-FFF2-40B4-BE49-F238E27FC236}">
                <a16:creationId xmlns:a16="http://schemas.microsoft.com/office/drawing/2014/main" id="{1B81AE75-6122-10C6-5EFF-20815B57CAF5}"/>
              </a:ext>
            </a:extLst>
          </p:cNvPr>
          <p:cNvPicPr>
            <a:picLocks noGrp="1" noChangeAspect="1"/>
          </p:cNvPicPr>
          <p:nvPr>
            <p:ph idx="1"/>
          </p:nvPr>
        </p:nvPicPr>
        <p:blipFill>
          <a:blip r:embed="rId2"/>
          <a:srcRect t="807"/>
          <a:stretch/>
        </p:blipFill>
        <p:spPr>
          <a:xfrm>
            <a:off x="1" y="10"/>
            <a:ext cx="9669642" cy="6857990"/>
          </a:xfrm>
          <a:prstGeom prst="rect">
            <a:avLst/>
          </a:prstGeom>
        </p:spPr>
      </p:pic>
      <p:sp>
        <p:nvSpPr>
          <p:cNvPr id="14" name="Rectangle 13">
            <a:extLst>
              <a:ext uri="{FF2B5EF4-FFF2-40B4-BE49-F238E27FC236}">
                <a16:creationId xmlns:a16="http://schemas.microsoft.com/office/drawing/2014/main" id="{178FB36B-5BFE-42CA-BC60-1115E0D95E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tx1"/>
              </a:gs>
              <a:gs pos="35000">
                <a:schemeClr val="tx1">
                  <a:alpha val="77000"/>
                </a:schemeClr>
              </a:gs>
              <a:gs pos="19000">
                <a:schemeClr val="tx1">
                  <a:alpha val="38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919684F-3892-74D2-81D8-4A145ACDF9DA}"/>
              </a:ext>
            </a:extLst>
          </p:cNvPr>
          <p:cNvSpPr>
            <a:spLocks noGrp="1"/>
          </p:cNvSpPr>
          <p:nvPr>
            <p:ph type="title"/>
          </p:nvPr>
        </p:nvSpPr>
        <p:spPr>
          <a:xfrm>
            <a:off x="7935402" y="743447"/>
            <a:ext cx="3445765" cy="3692028"/>
          </a:xfrm>
          <a:noFill/>
        </p:spPr>
        <p:txBody>
          <a:bodyPr vert="horz" lIns="91440" tIns="45720" rIns="91440" bIns="45720" rtlCol="0" anchor="b">
            <a:normAutofit/>
          </a:bodyPr>
          <a:lstStyle/>
          <a:p>
            <a:r>
              <a:rPr lang="en-US" sz="4000">
                <a:solidFill>
                  <a:schemeClr val="bg1"/>
                </a:solidFill>
              </a:rPr>
              <a:t>Police and Crime Commissioners</a:t>
            </a:r>
          </a:p>
        </p:txBody>
      </p:sp>
    </p:spTree>
    <p:extLst>
      <p:ext uri="{BB962C8B-B14F-4D97-AF65-F5344CB8AC3E}">
        <p14:creationId xmlns:p14="http://schemas.microsoft.com/office/powerpoint/2010/main" val="13905535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1A6499DB-AF77-5C4F-34A5-0FB979882D9C}"/>
              </a:ext>
            </a:extLst>
          </p:cNvPr>
          <p:cNvPicPr>
            <a:picLocks noChangeAspect="1"/>
          </p:cNvPicPr>
          <p:nvPr/>
        </p:nvPicPr>
        <p:blipFill>
          <a:blip r:embed="rId3"/>
          <a:srcRect l="34159" r="21466"/>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092FDE3-C036-9B99-D44A-F92EF5CEB33A}"/>
              </a:ext>
            </a:extLst>
          </p:cNvPr>
          <p:cNvSpPr>
            <a:spLocks noGrp="1"/>
          </p:cNvSpPr>
          <p:nvPr>
            <p:ph type="title"/>
          </p:nvPr>
        </p:nvSpPr>
        <p:spPr>
          <a:xfrm>
            <a:off x="6115317" y="405685"/>
            <a:ext cx="5464968" cy="1559301"/>
          </a:xfrm>
        </p:spPr>
        <p:txBody>
          <a:bodyPr>
            <a:normAutofit/>
          </a:bodyPr>
          <a:lstStyle/>
          <a:p>
            <a:r>
              <a:rPr lang="en-GB" sz="4000"/>
              <a:t>Police and Crime Commissioners (PCCs)</a:t>
            </a:r>
          </a:p>
        </p:txBody>
      </p:sp>
      <p:sp>
        <p:nvSpPr>
          <p:cNvPr id="3" name="Content Placeholder 2">
            <a:extLst>
              <a:ext uri="{FF2B5EF4-FFF2-40B4-BE49-F238E27FC236}">
                <a16:creationId xmlns:a16="http://schemas.microsoft.com/office/drawing/2014/main" id="{BBEB37B2-18FB-BC56-36D7-CD441CE2F410}"/>
              </a:ext>
            </a:extLst>
          </p:cNvPr>
          <p:cNvSpPr>
            <a:spLocks noGrp="1"/>
          </p:cNvSpPr>
          <p:nvPr>
            <p:ph idx="1"/>
          </p:nvPr>
        </p:nvSpPr>
        <p:spPr>
          <a:xfrm>
            <a:off x="6115317" y="2743200"/>
            <a:ext cx="5247340" cy="3496878"/>
          </a:xfrm>
        </p:spPr>
        <p:txBody>
          <a:bodyPr anchor="ctr">
            <a:normAutofit/>
          </a:bodyPr>
          <a:lstStyle/>
          <a:p>
            <a:r>
              <a:rPr lang="en-GB" sz="1900" b="0" i="0">
                <a:effectLst/>
                <a:latin typeface="Arial" panose="020B0604020202020204" pitchFamily="34" charset="0"/>
                <a:cs typeface="Arial" panose="020B0604020202020204" pitchFamily="34" charset="0"/>
              </a:rPr>
              <a:t>Police and Crime Commissioners (PCCs) are responsible for shaping policing priorities in Wales. </a:t>
            </a:r>
          </a:p>
          <a:p>
            <a:r>
              <a:rPr lang="en-GB" sz="1900" b="0" i="0">
                <a:effectLst/>
                <a:latin typeface="Arial" panose="020B0604020202020204" pitchFamily="34" charset="0"/>
                <a:cs typeface="Arial" panose="020B0604020202020204" pitchFamily="34" charset="0"/>
              </a:rPr>
              <a:t>They are elected officials who hold significant influence over funding, strategy and community engagement </a:t>
            </a:r>
            <a:r>
              <a:rPr lang="en-GB" sz="1900">
                <a:latin typeface="Arial" panose="020B0604020202020204" pitchFamily="34" charset="0"/>
                <a:cs typeface="Arial" panose="020B0604020202020204" pitchFamily="34" charset="0"/>
              </a:rPr>
              <a:t>with the police. </a:t>
            </a:r>
          </a:p>
          <a:p>
            <a:r>
              <a:rPr lang="en-GB" sz="1900" b="0" i="0">
                <a:effectLst/>
                <a:latin typeface="Arial" panose="020B0604020202020204" pitchFamily="34" charset="0"/>
                <a:cs typeface="Arial" panose="020B0604020202020204" pitchFamily="34" charset="0"/>
              </a:rPr>
              <a:t>Policing in Wales is overseen by the UK Home Office. However, day-to-day decision making has been delegated to the PCCs.</a:t>
            </a:r>
          </a:p>
          <a:p>
            <a:r>
              <a:rPr lang="en-GB" sz="1900" b="0" i="0">
                <a:effectLst/>
                <a:latin typeface="Arial" panose="020B0604020202020204" pitchFamily="34" charset="0"/>
                <a:cs typeface="Arial" panose="020B0604020202020204" pitchFamily="34" charset="0"/>
              </a:rPr>
              <a:t>In Wales, there are </a:t>
            </a:r>
            <a:r>
              <a:rPr lang="en-GB" sz="1900" b="1" i="0">
                <a:effectLst/>
                <a:latin typeface="Arial" panose="020B0604020202020204" pitchFamily="34" charset="0"/>
                <a:cs typeface="Arial" panose="020B0604020202020204" pitchFamily="34" charset="0"/>
              </a:rPr>
              <a:t>four</a:t>
            </a:r>
            <a:r>
              <a:rPr lang="en-GB" sz="1900" b="0" i="0">
                <a:effectLst/>
                <a:latin typeface="Arial" panose="020B0604020202020204" pitchFamily="34" charset="0"/>
                <a:cs typeface="Arial" panose="020B0604020202020204" pitchFamily="34" charset="0"/>
              </a:rPr>
              <a:t> PCCs overseeing policing in each police force area</a:t>
            </a:r>
            <a:endParaRPr lang="en-GB" sz="19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1352332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6F948-7B2E-CC2C-EACB-7CD64186DE7F}"/>
              </a:ext>
            </a:extLst>
          </p:cNvPr>
          <p:cNvSpPr>
            <a:spLocks noGrp="1"/>
          </p:cNvSpPr>
          <p:nvPr>
            <p:ph type="title"/>
          </p:nvPr>
        </p:nvSpPr>
        <p:spPr/>
        <p:txBody>
          <a:bodyPr/>
          <a:lstStyle/>
          <a:p>
            <a:r>
              <a:rPr lang="en-GB"/>
              <a:t>Funding</a:t>
            </a:r>
            <a:endParaRPr lang="en-GB" dirty="0"/>
          </a:p>
        </p:txBody>
      </p:sp>
      <p:sp>
        <p:nvSpPr>
          <p:cNvPr id="3" name="Content Placeholder 2">
            <a:extLst>
              <a:ext uri="{FF2B5EF4-FFF2-40B4-BE49-F238E27FC236}">
                <a16:creationId xmlns:a16="http://schemas.microsoft.com/office/drawing/2014/main" id="{45B69DCE-D8BF-0E79-0C7D-587D67E34305}"/>
              </a:ext>
            </a:extLst>
          </p:cNvPr>
          <p:cNvSpPr>
            <a:spLocks noGrp="1"/>
          </p:cNvSpPr>
          <p:nvPr>
            <p:ph idx="1"/>
          </p:nvPr>
        </p:nvSpPr>
        <p:spPr/>
        <p:txBody>
          <a:bodyPr>
            <a:normAutofit/>
          </a:bodyPr>
          <a:lstStyle/>
          <a:p>
            <a:r>
              <a:rPr lang="en-GB" sz="2400" b="0" i="0" dirty="0">
                <a:solidFill>
                  <a:srgbClr val="2D2D2C"/>
                </a:solidFill>
                <a:effectLst/>
                <a:latin typeface="Arial" panose="020B0604020202020204" pitchFamily="34" charset="0"/>
                <a:cs typeface="Arial" panose="020B0604020202020204" pitchFamily="34" charset="0"/>
              </a:rPr>
              <a:t>PCCs also set the budget and policing council tax precept (paid by residents) for the force area (Welsh Government, 2024)</a:t>
            </a:r>
            <a:endParaRPr lang="en-GB" sz="24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AA0E64BB-653A-CC75-ACB7-EB57B5A6CF4F}"/>
              </a:ext>
            </a:extLst>
          </p:cNvPr>
          <p:cNvPicPr>
            <a:picLocks noChangeAspect="1"/>
          </p:cNvPicPr>
          <p:nvPr/>
        </p:nvPicPr>
        <p:blipFill>
          <a:blip r:embed="rId3"/>
          <a:stretch>
            <a:fillRect/>
          </a:stretch>
        </p:blipFill>
        <p:spPr>
          <a:xfrm>
            <a:off x="2471737" y="2695639"/>
            <a:ext cx="7248525" cy="3971925"/>
          </a:xfrm>
          <a:prstGeom prst="rect">
            <a:avLst/>
          </a:prstGeom>
        </p:spPr>
      </p:pic>
    </p:spTree>
    <p:extLst>
      <p:ext uri="{BB962C8B-B14F-4D97-AF65-F5344CB8AC3E}">
        <p14:creationId xmlns:p14="http://schemas.microsoft.com/office/powerpoint/2010/main" val="24217873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9A2B0B-8575-EA3D-22D6-7F2258EC55F5}"/>
              </a:ext>
            </a:extLst>
          </p:cNvPr>
          <p:cNvSpPr>
            <a:spLocks noGrp="1"/>
          </p:cNvSpPr>
          <p:nvPr>
            <p:ph type="title"/>
          </p:nvPr>
        </p:nvSpPr>
        <p:spPr/>
        <p:txBody>
          <a:bodyPr/>
          <a:lstStyle/>
          <a:p>
            <a:r>
              <a:rPr lang="en-GB" dirty="0"/>
              <a:t>Why do we have PCCs?</a:t>
            </a:r>
          </a:p>
        </p:txBody>
      </p:sp>
      <p:sp>
        <p:nvSpPr>
          <p:cNvPr id="3" name="Content Placeholder 2">
            <a:extLst>
              <a:ext uri="{FF2B5EF4-FFF2-40B4-BE49-F238E27FC236}">
                <a16:creationId xmlns:a16="http://schemas.microsoft.com/office/drawing/2014/main" id="{906CB7A8-E556-7DD6-4B50-F1B1ED983D8E}"/>
              </a:ext>
            </a:extLst>
          </p:cNvPr>
          <p:cNvSpPr>
            <a:spLocks noGrp="1"/>
          </p:cNvSpPr>
          <p:nvPr>
            <p:ph idx="1"/>
          </p:nvPr>
        </p:nvSpPr>
        <p:spPr/>
        <p:txBody>
          <a:bodyPr/>
          <a:lstStyle/>
          <a:p>
            <a:r>
              <a:rPr lang="en-GB" dirty="0"/>
              <a:t>The role of the PCC is to replace local police authorities in England and Wales. </a:t>
            </a:r>
          </a:p>
          <a:p>
            <a:r>
              <a:rPr lang="en-GB" dirty="0"/>
              <a:t>They represent the community and aim to enhance accountability. </a:t>
            </a:r>
          </a:p>
          <a:p>
            <a:r>
              <a:rPr lang="en-GB" dirty="0"/>
              <a:t>Previous concerns about police transparency and the way in which they respond the concerns raised by the public led to the introduction of PCCs. </a:t>
            </a:r>
          </a:p>
          <a:p>
            <a:r>
              <a:rPr lang="en-GB" dirty="0"/>
              <a:t>PCCs are elected by the community. The aim is to ensure that those responsible for overseeing the police are also accountable for the community that they serve. </a:t>
            </a:r>
          </a:p>
        </p:txBody>
      </p:sp>
    </p:spTree>
    <p:extLst>
      <p:ext uri="{BB962C8B-B14F-4D97-AF65-F5344CB8AC3E}">
        <p14:creationId xmlns:p14="http://schemas.microsoft.com/office/powerpoint/2010/main" val="35766301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EC866E-B171-E48F-B756-5DB0ACD1A7DB}"/>
              </a:ext>
            </a:extLst>
          </p:cNvPr>
          <p:cNvSpPr>
            <a:spLocks noGrp="1"/>
          </p:cNvSpPr>
          <p:nvPr>
            <p:ph type="title"/>
          </p:nvPr>
        </p:nvSpPr>
        <p:spPr/>
        <p:txBody>
          <a:bodyPr/>
          <a:lstStyle/>
          <a:p>
            <a:r>
              <a:rPr lang="en-GB" dirty="0"/>
              <a:t>Main Aims of PCCs </a:t>
            </a:r>
          </a:p>
        </p:txBody>
      </p:sp>
      <p:graphicFrame>
        <p:nvGraphicFramePr>
          <p:cNvPr id="5" name="Content Placeholder 2">
            <a:extLst>
              <a:ext uri="{FF2B5EF4-FFF2-40B4-BE49-F238E27FC236}">
                <a16:creationId xmlns:a16="http://schemas.microsoft.com/office/drawing/2014/main" id="{8788670E-EAA9-1BC6-5D92-DE9EBCAB80EA}"/>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336168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group of green hexagons with text&#10;&#10;Description automatically generated">
            <a:extLst>
              <a:ext uri="{FF2B5EF4-FFF2-40B4-BE49-F238E27FC236}">
                <a16:creationId xmlns:a16="http://schemas.microsoft.com/office/drawing/2014/main" id="{B4BDC53A-A030-C109-D1ED-DFB615CE949C}"/>
              </a:ext>
            </a:extLst>
          </p:cNvPr>
          <p:cNvPicPr>
            <a:picLocks noGrp="1" noChangeAspect="1"/>
          </p:cNvPicPr>
          <p:nvPr>
            <p:ph idx="1"/>
          </p:nvPr>
        </p:nvPicPr>
        <p:blipFill>
          <a:blip r:embed="rId3"/>
          <a:stretch>
            <a:fillRect/>
          </a:stretch>
        </p:blipFill>
        <p:spPr>
          <a:xfrm>
            <a:off x="812799" y="457200"/>
            <a:ext cx="10566401" cy="5943600"/>
          </a:xfrm>
          <a:prstGeom prst="rect">
            <a:avLst/>
          </a:prstGeom>
        </p:spPr>
      </p:pic>
    </p:spTree>
    <p:extLst>
      <p:ext uri="{BB962C8B-B14F-4D97-AF65-F5344CB8AC3E}">
        <p14:creationId xmlns:p14="http://schemas.microsoft.com/office/powerpoint/2010/main" val="12760530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615E9F7A-B64C-4192-8930-A05D1E23F3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B8D1D4BE-8D73-7FBB-31C3-AE0D89A8AAED}"/>
              </a:ext>
            </a:extLst>
          </p:cNvPr>
          <p:cNvPicPr>
            <a:picLocks noChangeAspect="1"/>
          </p:cNvPicPr>
          <p:nvPr/>
        </p:nvPicPr>
        <p:blipFill>
          <a:blip r:embed="rId3"/>
          <a:srcRect l="11031" r="10682" b="3"/>
          <a:stretch/>
        </p:blipFill>
        <p:spPr>
          <a:xfrm>
            <a:off x="20" y="853"/>
            <a:ext cx="2743179" cy="3417511"/>
          </a:xfrm>
          <a:prstGeom prst="rect">
            <a:avLst/>
          </a:prstGeom>
        </p:spPr>
      </p:pic>
      <p:pic>
        <p:nvPicPr>
          <p:cNvPr id="5" name="Picture 4">
            <a:extLst>
              <a:ext uri="{FF2B5EF4-FFF2-40B4-BE49-F238E27FC236}">
                <a16:creationId xmlns:a16="http://schemas.microsoft.com/office/drawing/2014/main" id="{CF264C26-82D5-83FF-C031-D3D79CD2FC4F}"/>
              </a:ext>
            </a:extLst>
          </p:cNvPr>
          <p:cNvPicPr>
            <a:picLocks noChangeAspect="1"/>
          </p:cNvPicPr>
          <p:nvPr/>
        </p:nvPicPr>
        <p:blipFill>
          <a:blip r:embed="rId4"/>
          <a:srcRect l="11513" r="5192" b="-1"/>
          <a:stretch/>
        </p:blipFill>
        <p:spPr>
          <a:xfrm>
            <a:off x="20" y="3417677"/>
            <a:ext cx="2743179" cy="3440324"/>
          </a:xfrm>
          <a:prstGeom prst="rect">
            <a:avLst/>
          </a:prstGeom>
        </p:spPr>
      </p:pic>
      <p:sp>
        <p:nvSpPr>
          <p:cNvPr id="18" name="Rectangle 17">
            <a:extLst>
              <a:ext uri="{FF2B5EF4-FFF2-40B4-BE49-F238E27FC236}">
                <a16:creationId xmlns:a16="http://schemas.microsoft.com/office/drawing/2014/main" id="{793EB161-5CFE-4D7E-B34B-06C90F9B16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43200" y="-1"/>
            <a:ext cx="6744336" cy="6877181"/>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618147C2-BF02-44AA-81D8-FD7776FAB3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35964" y="685799"/>
            <a:ext cx="5358808" cy="54864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0D6689-071F-5FEA-7E02-14B03E94357D}"/>
              </a:ext>
            </a:extLst>
          </p:cNvPr>
          <p:cNvSpPr>
            <a:spLocks noGrp="1"/>
          </p:cNvSpPr>
          <p:nvPr>
            <p:ph type="title"/>
          </p:nvPr>
        </p:nvSpPr>
        <p:spPr>
          <a:xfrm>
            <a:off x="4040372" y="1015409"/>
            <a:ext cx="4231758" cy="1125102"/>
          </a:xfrm>
        </p:spPr>
        <p:txBody>
          <a:bodyPr anchor="b">
            <a:normAutofit/>
          </a:bodyPr>
          <a:lstStyle/>
          <a:p>
            <a:pPr algn="ctr"/>
            <a:r>
              <a:rPr lang="en-GB" sz="3200">
                <a:solidFill>
                  <a:schemeClr val="tx1">
                    <a:lumMod val="65000"/>
                    <a:lumOff val="35000"/>
                  </a:schemeClr>
                </a:solidFill>
              </a:rPr>
              <a:t>Who are the PCCs for Wales?</a:t>
            </a:r>
          </a:p>
        </p:txBody>
      </p:sp>
      <p:sp>
        <p:nvSpPr>
          <p:cNvPr id="3" name="Content Placeholder 2">
            <a:extLst>
              <a:ext uri="{FF2B5EF4-FFF2-40B4-BE49-F238E27FC236}">
                <a16:creationId xmlns:a16="http://schemas.microsoft.com/office/drawing/2014/main" id="{E4C56C11-B1E1-5543-F5A9-50993974800A}"/>
              </a:ext>
            </a:extLst>
          </p:cNvPr>
          <p:cNvSpPr>
            <a:spLocks noGrp="1"/>
          </p:cNvSpPr>
          <p:nvPr>
            <p:ph idx="1"/>
          </p:nvPr>
        </p:nvSpPr>
        <p:spPr>
          <a:xfrm>
            <a:off x="4040372" y="2427382"/>
            <a:ext cx="4231758" cy="3234456"/>
          </a:xfrm>
        </p:spPr>
        <p:txBody>
          <a:bodyPr anchor="t">
            <a:normAutofit/>
          </a:bodyPr>
          <a:lstStyle/>
          <a:p>
            <a:r>
              <a:rPr lang="en-GB" sz="2000">
                <a:solidFill>
                  <a:schemeClr val="tx1">
                    <a:lumMod val="65000"/>
                    <a:lumOff val="35000"/>
                  </a:schemeClr>
                </a:solidFill>
              </a:rPr>
              <a:t>Emma Wools – South Wales</a:t>
            </a:r>
          </a:p>
          <a:p>
            <a:r>
              <a:rPr lang="en-GB" sz="2000">
                <a:solidFill>
                  <a:schemeClr val="tx1">
                    <a:lumMod val="65000"/>
                    <a:lumOff val="35000"/>
                  </a:schemeClr>
                </a:solidFill>
              </a:rPr>
              <a:t>Dafydd Llywelyn – Dyfed-Powys</a:t>
            </a:r>
          </a:p>
          <a:p>
            <a:r>
              <a:rPr lang="en-GB" sz="2000">
                <a:solidFill>
                  <a:schemeClr val="tx1">
                    <a:lumMod val="65000"/>
                    <a:lumOff val="35000"/>
                  </a:schemeClr>
                </a:solidFill>
              </a:rPr>
              <a:t>Andy Dunbobbin – North Wales</a:t>
            </a:r>
          </a:p>
          <a:p>
            <a:r>
              <a:rPr lang="en-GB" sz="2000">
                <a:solidFill>
                  <a:schemeClr val="tx1">
                    <a:lumMod val="65000"/>
                    <a:lumOff val="35000"/>
                  </a:schemeClr>
                </a:solidFill>
              </a:rPr>
              <a:t>Jane Mudd - Gwent</a:t>
            </a:r>
          </a:p>
        </p:txBody>
      </p:sp>
      <p:pic>
        <p:nvPicPr>
          <p:cNvPr id="7" name="Picture 6">
            <a:extLst>
              <a:ext uri="{FF2B5EF4-FFF2-40B4-BE49-F238E27FC236}">
                <a16:creationId xmlns:a16="http://schemas.microsoft.com/office/drawing/2014/main" id="{CB7828E5-9522-45A2-98FC-2BF7C384F733}"/>
              </a:ext>
            </a:extLst>
          </p:cNvPr>
          <p:cNvPicPr>
            <a:picLocks noChangeAspect="1"/>
          </p:cNvPicPr>
          <p:nvPr/>
        </p:nvPicPr>
        <p:blipFill>
          <a:blip r:embed="rId5"/>
          <a:srcRect l="9954" r="9077" b="3"/>
          <a:stretch/>
        </p:blipFill>
        <p:spPr>
          <a:xfrm>
            <a:off x="9487538" y="10"/>
            <a:ext cx="2704462" cy="3418353"/>
          </a:xfrm>
          <a:prstGeom prst="rect">
            <a:avLst/>
          </a:prstGeom>
        </p:spPr>
      </p:pic>
      <p:pic>
        <p:nvPicPr>
          <p:cNvPr id="9" name="Picture 8">
            <a:extLst>
              <a:ext uri="{FF2B5EF4-FFF2-40B4-BE49-F238E27FC236}">
                <a16:creationId xmlns:a16="http://schemas.microsoft.com/office/drawing/2014/main" id="{39CBCD61-3FBA-1488-C423-679356EAF77E}"/>
              </a:ext>
            </a:extLst>
          </p:cNvPr>
          <p:cNvPicPr>
            <a:picLocks noChangeAspect="1"/>
          </p:cNvPicPr>
          <p:nvPr/>
        </p:nvPicPr>
        <p:blipFill>
          <a:blip r:embed="rId6"/>
          <a:srcRect l="17224" r="7852" b="2"/>
          <a:stretch/>
        </p:blipFill>
        <p:spPr>
          <a:xfrm>
            <a:off x="9487536" y="3417676"/>
            <a:ext cx="2704463" cy="3440324"/>
          </a:xfrm>
          <a:prstGeom prst="rect">
            <a:avLst/>
          </a:prstGeom>
        </p:spPr>
      </p:pic>
    </p:spTree>
    <p:extLst>
      <p:ext uri="{BB962C8B-B14F-4D97-AF65-F5344CB8AC3E}">
        <p14:creationId xmlns:p14="http://schemas.microsoft.com/office/powerpoint/2010/main" val="151359510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66B332A4-D438-4773-A77F-5ED49A448D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53768" y="0"/>
            <a:ext cx="8284464" cy="6858000"/>
          </a:xfrm>
          <a:custGeom>
            <a:avLst/>
            <a:gdLst>
              <a:gd name="connsiteX0" fmla="*/ 1818109 w 8284464"/>
              <a:gd name="connsiteY0" fmla="*/ 0 h 6858000"/>
              <a:gd name="connsiteX1" fmla="*/ 6466355 w 8284464"/>
              <a:gd name="connsiteY1" fmla="*/ 0 h 6858000"/>
              <a:gd name="connsiteX2" fmla="*/ 6620596 w 8284464"/>
              <a:gd name="connsiteY2" fmla="*/ 109683 h 6858000"/>
              <a:gd name="connsiteX3" fmla="*/ 8284464 w 8284464"/>
              <a:gd name="connsiteY3" fmla="*/ 3429000 h 6858000"/>
              <a:gd name="connsiteX4" fmla="*/ 6620596 w 8284464"/>
              <a:gd name="connsiteY4" fmla="*/ 6748318 h 6858000"/>
              <a:gd name="connsiteX5" fmla="*/ 6466355 w 8284464"/>
              <a:gd name="connsiteY5" fmla="*/ 6858000 h 6858000"/>
              <a:gd name="connsiteX6" fmla="*/ 1818109 w 8284464"/>
              <a:gd name="connsiteY6" fmla="*/ 6858000 h 6858000"/>
              <a:gd name="connsiteX7" fmla="*/ 1663869 w 8284464"/>
              <a:gd name="connsiteY7" fmla="*/ 6748318 h 6858000"/>
              <a:gd name="connsiteX8" fmla="*/ 0 w 8284464"/>
              <a:gd name="connsiteY8" fmla="*/ 3429000 h 6858000"/>
              <a:gd name="connsiteX9" fmla="*/ 1663869 w 8284464"/>
              <a:gd name="connsiteY9" fmla="*/ 109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4464" h="6858000">
                <a:moveTo>
                  <a:pt x="1818109" y="0"/>
                </a:moveTo>
                <a:lnTo>
                  <a:pt x="6466355" y="0"/>
                </a:lnTo>
                <a:lnTo>
                  <a:pt x="6620596" y="109683"/>
                </a:lnTo>
                <a:cubicBezTo>
                  <a:pt x="7630666" y="865069"/>
                  <a:pt x="8284464" y="2070683"/>
                  <a:pt x="8284464" y="3429000"/>
                </a:cubicBezTo>
                <a:cubicBezTo>
                  <a:pt x="8284464" y="4787317"/>
                  <a:pt x="7630666" y="5992931"/>
                  <a:pt x="6620596" y="6748318"/>
                </a:cubicBezTo>
                <a:lnTo>
                  <a:pt x="6466355" y="6858000"/>
                </a:lnTo>
                <a:lnTo>
                  <a:pt x="1818109" y="6858000"/>
                </a:lnTo>
                <a:lnTo>
                  <a:pt x="1663869" y="6748318"/>
                </a:lnTo>
                <a:cubicBezTo>
                  <a:pt x="653798" y="5992931"/>
                  <a:pt x="0" y="4787317"/>
                  <a:pt x="0" y="3429000"/>
                </a:cubicBezTo>
                <a:cubicBezTo>
                  <a:pt x="0" y="2070683"/>
                  <a:pt x="653798" y="865069"/>
                  <a:pt x="1663869" y="109683"/>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DF9AD32D-FF05-44F4-BD4D-9CEE89B71E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18360" y="0"/>
            <a:ext cx="7955280" cy="6858000"/>
          </a:xfrm>
          <a:custGeom>
            <a:avLst/>
            <a:gdLst>
              <a:gd name="connsiteX0" fmla="*/ 1962423 w 7955280"/>
              <a:gd name="connsiteY0" fmla="*/ 0 h 6858000"/>
              <a:gd name="connsiteX1" fmla="*/ 5992858 w 7955280"/>
              <a:gd name="connsiteY1" fmla="*/ 0 h 6858000"/>
              <a:gd name="connsiteX2" fmla="*/ 6040191 w 7955280"/>
              <a:gd name="connsiteY2" fmla="*/ 27216 h 6858000"/>
              <a:gd name="connsiteX3" fmla="*/ 7955280 w 7955280"/>
              <a:gd name="connsiteY3" fmla="*/ 3429000 h 6858000"/>
              <a:gd name="connsiteX4" fmla="*/ 6040191 w 7955280"/>
              <a:gd name="connsiteY4" fmla="*/ 6830784 h 6858000"/>
              <a:gd name="connsiteX5" fmla="*/ 5992858 w 7955280"/>
              <a:gd name="connsiteY5" fmla="*/ 6858000 h 6858000"/>
              <a:gd name="connsiteX6" fmla="*/ 1962423 w 7955280"/>
              <a:gd name="connsiteY6" fmla="*/ 6858000 h 6858000"/>
              <a:gd name="connsiteX7" fmla="*/ 1915089 w 7955280"/>
              <a:gd name="connsiteY7" fmla="*/ 6830784 h 6858000"/>
              <a:gd name="connsiteX8" fmla="*/ 0 w 7955280"/>
              <a:gd name="connsiteY8" fmla="*/ 3429000 h 6858000"/>
              <a:gd name="connsiteX9" fmla="*/ 1915089 w 7955280"/>
              <a:gd name="connsiteY9" fmla="*/ 2721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955280" h="6858000">
                <a:moveTo>
                  <a:pt x="1962423" y="0"/>
                </a:moveTo>
                <a:lnTo>
                  <a:pt x="5992858" y="0"/>
                </a:lnTo>
                <a:lnTo>
                  <a:pt x="6040191" y="27216"/>
                </a:lnTo>
                <a:cubicBezTo>
                  <a:pt x="7188332" y="724844"/>
                  <a:pt x="7955280" y="1987357"/>
                  <a:pt x="7955280" y="3429000"/>
                </a:cubicBezTo>
                <a:cubicBezTo>
                  <a:pt x="7955280" y="4870644"/>
                  <a:pt x="7188332" y="6133157"/>
                  <a:pt x="6040191" y="6830784"/>
                </a:cubicBezTo>
                <a:lnTo>
                  <a:pt x="5992858" y="6858000"/>
                </a:lnTo>
                <a:lnTo>
                  <a:pt x="1962423" y="6858000"/>
                </a:lnTo>
                <a:lnTo>
                  <a:pt x="1915089" y="6830784"/>
                </a:lnTo>
                <a:cubicBezTo>
                  <a:pt x="766948" y="6133157"/>
                  <a:pt x="0" y="4870644"/>
                  <a:pt x="0" y="3429000"/>
                </a:cubicBezTo>
                <a:cubicBezTo>
                  <a:pt x="0" y="1987357"/>
                  <a:pt x="766948" y="724844"/>
                  <a:pt x="1915089" y="27216"/>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80DBAC80-C446-78B2-9A64-828467A2E3F4}"/>
              </a:ext>
            </a:extLst>
          </p:cNvPr>
          <p:cNvSpPr>
            <a:spLocks noGrp="1"/>
          </p:cNvSpPr>
          <p:nvPr>
            <p:ph type="title"/>
          </p:nvPr>
        </p:nvSpPr>
        <p:spPr>
          <a:xfrm>
            <a:off x="2555631" y="1441938"/>
            <a:ext cx="7080738" cy="3974124"/>
          </a:xfrm>
        </p:spPr>
        <p:txBody>
          <a:bodyPr vert="horz" lIns="91440" tIns="45720" rIns="91440" bIns="45720" rtlCol="0" anchor="ctr">
            <a:normAutofit/>
          </a:bodyPr>
          <a:lstStyle/>
          <a:p>
            <a:pPr algn="ctr"/>
            <a:r>
              <a:rPr lang="en-US" sz="5400" dirty="0">
                <a:solidFill>
                  <a:schemeClr val="bg1">
                    <a:lumMod val="95000"/>
                    <a:lumOff val="5000"/>
                  </a:schemeClr>
                </a:solidFill>
              </a:rPr>
              <a:t>Legislation</a:t>
            </a:r>
          </a:p>
        </p:txBody>
      </p:sp>
    </p:spTree>
    <p:extLst>
      <p:ext uri="{BB962C8B-B14F-4D97-AF65-F5344CB8AC3E}">
        <p14:creationId xmlns:p14="http://schemas.microsoft.com/office/powerpoint/2010/main" val="4117838028"/>
      </p:ext>
    </p:extLst>
  </p:cSld>
  <p:clrMapOvr>
    <a:overrideClrMapping bg1="dk1" tx1="lt1" bg2="dk2" tx2="lt2" accent1="accent1" accent2="accent2" accent3="accent3" accent4="accent4" accent5="accent5" accent6="accent6" hlink="hlink" folHlink="folHlink"/>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863563CF-64A7-84AF-E51D-2D72002B1FA6}"/>
              </a:ext>
            </a:extLst>
          </p:cNvPr>
          <p:cNvSpPr>
            <a:spLocks noGrp="1"/>
          </p:cNvSpPr>
          <p:nvPr>
            <p:ph type="title"/>
          </p:nvPr>
        </p:nvSpPr>
        <p:spPr>
          <a:xfrm>
            <a:off x="1137034" y="609597"/>
            <a:ext cx="9392421" cy="1330841"/>
          </a:xfrm>
        </p:spPr>
        <p:txBody>
          <a:bodyPr>
            <a:normAutofit/>
          </a:bodyPr>
          <a:lstStyle/>
          <a:p>
            <a:r>
              <a:rPr lang="en-GB" dirty="0"/>
              <a:t>Welsh Language Act 1993</a:t>
            </a:r>
          </a:p>
        </p:txBody>
      </p:sp>
      <p:sp>
        <p:nvSpPr>
          <p:cNvPr id="3" name="Content Placeholder 2">
            <a:extLst>
              <a:ext uri="{FF2B5EF4-FFF2-40B4-BE49-F238E27FC236}">
                <a16:creationId xmlns:a16="http://schemas.microsoft.com/office/drawing/2014/main" id="{373685D3-7C7B-83CE-A65F-14C9A750F100}"/>
              </a:ext>
            </a:extLst>
          </p:cNvPr>
          <p:cNvSpPr>
            <a:spLocks noGrp="1"/>
          </p:cNvSpPr>
          <p:nvPr>
            <p:ph idx="1"/>
          </p:nvPr>
        </p:nvSpPr>
        <p:spPr>
          <a:xfrm>
            <a:off x="1137034" y="2198362"/>
            <a:ext cx="4958966" cy="3917773"/>
          </a:xfrm>
        </p:spPr>
        <p:txBody>
          <a:bodyPr>
            <a:normAutofit/>
          </a:bodyPr>
          <a:lstStyle/>
          <a:p>
            <a:r>
              <a:rPr lang="en-GB" sz="1700" b="0" i="0">
                <a:effectLst/>
                <a:latin typeface="Arial" panose="020B0604020202020204" pitchFamily="34" charset="0"/>
                <a:cs typeface="Arial" panose="020B0604020202020204" pitchFamily="34" charset="0"/>
              </a:rPr>
              <a:t>The core of the law relating to the Welsh language is to be found in primary legislation (or 'statutes') made by either the UK Parliament or Senedd Cymru.</a:t>
            </a:r>
          </a:p>
          <a:p>
            <a:r>
              <a:rPr lang="en-GB" sz="1700">
                <a:latin typeface="Arial" panose="020B0604020202020204" pitchFamily="34" charset="0"/>
                <a:cs typeface="Arial" panose="020B0604020202020204" pitchFamily="34" charset="0"/>
              </a:rPr>
              <a:t>The Act established the Welsh Language Board.</a:t>
            </a:r>
          </a:p>
          <a:p>
            <a:r>
              <a:rPr lang="en-GB" sz="1700">
                <a:latin typeface="Arial" panose="020B0604020202020204" pitchFamily="34" charset="0"/>
                <a:cs typeface="Arial" panose="020B0604020202020204" pitchFamily="34" charset="0"/>
              </a:rPr>
              <a:t>Certain public bodies should where reasonably practicable treat both Welsh and English languages the same in the conduct of public business in Wales ( Welsh Government, 2020)</a:t>
            </a:r>
          </a:p>
          <a:p>
            <a:endParaRPr lang="en-GB" sz="1700">
              <a:latin typeface="Arial" panose="020B0604020202020204" pitchFamily="34" charset="0"/>
              <a:cs typeface="Arial" panose="020B0604020202020204" pitchFamily="34" charset="0"/>
            </a:endParaRPr>
          </a:p>
          <a:p>
            <a:r>
              <a:rPr lang="en-GB" sz="1700">
                <a:latin typeface="Arial" panose="020B0604020202020204" pitchFamily="34" charset="0"/>
                <a:cs typeface="Arial" panose="020B0604020202020204" pitchFamily="34" charset="0"/>
              </a:rPr>
              <a:t>The Welsh Language Commissioner now carries out the role of the abolished Welsh Language Board. </a:t>
            </a:r>
          </a:p>
        </p:txBody>
      </p:sp>
      <p:pic>
        <p:nvPicPr>
          <p:cNvPr id="5" name="Picture 4">
            <a:extLst>
              <a:ext uri="{FF2B5EF4-FFF2-40B4-BE49-F238E27FC236}">
                <a16:creationId xmlns:a16="http://schemas.microsoft.com/office/drawing/2014/main" id="{376E442A-D739-7E25-44AB-4001D09FED68}"/>
              </a:ext>
            </a:extLst>
          </p:cNvPr>
          <p:cNvPicPr>
            <a:picLocks noChangeAspect="1"/>
          </p:cNvPicPr>
          <p:nvPr/>
        </p:nvPicPr>
        <p:blipFill>
          <a:blip r:embed="rId3"/>
          <a:stretch>
            <a:fillRect/>
          </a:stretch>
        </p:blipFill>
        <p:spPr>
          <a:xfrm>
            <a:off x="6719367" y="2656248"/>
            <a:ext cx="4788505" cy="2813246"/>
          </a:xfrm>
          <a:prstGeom prst="rect">
            <a:avLst/>
          </a:prstGeom>
        </p:spPr>
      </p:pic>
      <p:sp>
        <p:nvSpPr>
          <p:cNvPr id="14" name="Freeform: Shape 13">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53596506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9A36457-A5F4-4103-A443-02581C0918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C5FB7E8-B636-40FA-BE8D-48145C0F5C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12192000" cy="2295238"/>
          </a:xfrm>
          <a:custGeom>
            <a:avLst/>
            <a:gdLst>
              <a:gd name="connsiteX0" fmla="*/ 12160143 w 12192000"/>
              <a:gd name="connsiteY0" fmla="*/ 831692 h 2079137"/>
              <a:gd name="connsiteX1" fmla="*/ 12159112 w 12192000"/>
              <a:gd name="connsiteY1" fmla="*/ 833361 h 2079137"/>
              <a:gd name="connsiteX2" fmla="*/ 12158912 w 12192000"/>
              <a:gd name="connsiteY2" fmla="*/ 832430 h 2079137"/>
              <a:gd name="connsiteX3" fmla="*/ 0 w 12192000"/>
              <a:gd name="connsiteY3" fmla="*/ 0 h 2079137"/>
              <a:gd name="connsiteX4" fmla="*/ 12192000 w 12192000"/>
              <a:gd name="connsiteY4" fmla="*/ 0 h 2079137"/>
              <a:gd name="connsiteX5" fmla="*/ 12192000 w 12192000"/>
              <a:gd name="connsiteY5" fmla="*/ 558063 h 2079137"/>
              <a:gd name="connsiteX6" fmla="*/ 12189259 w 12192000"/>
              <a:gd name="connsiteY6" fmla="*/ 810508 h 2079137"/>
              <a:gd name="connsiteX7" fmla="*/ 12170847 w 12192000"/>
              <a:gd name="connsiteY7" fmla="*/ 825280 h 2079137"/>
              <a:gd name="connsiteX8" fmla="*/ 12160143 w 12192000"/>
              <a:gd name="connsiteY8" fmla="*/ 831692 h 2079137"/>
              <a:gd name="connsiteX9" fmla="*/ 12163806 w 12192000"/>
              <a:gd name="connsiteY9" fmla="*/ 825759 h 2079137"/>
              <a:gd name="connsiteX10" fmla="*/ 12056557 w 12192000"/>
              <a:gd name="connsiteY10" fmla="*/ 810176 h 2079137"/>
              <a:gd name="connsiteX11" fmla="*/ 11900316 w 12192000"/>
              <a:gd name="connsiteY11" fmla="*/ 789618 h 2079137"/>
              <a:gd name="connsiteX12" fmla="*/ 11791206 w 12192000"/>
              <a:gd name="connsiteY12" fmla="*/ 824176 h 2079137"/>
              <a:gd name="connsiteX13" fmla="*/ 11659257 w 12192000"/>
              <a:gd name="connsiteY13" fmla="*/ 800841 h 2079137"/>
              <a:gd name="connsiteX14" fmla="*/ 11569789 w 12192000"/>
              <a:gd name="connsiteY14" fmla="*/ 797135 h 2079137"/>
              <a:gd name="connsiteX15" fmla="*/ 11367885 w 12192000"/>
              <a:gd name="connsiteY15" fmla="*/ 791985 h 2079137"/>
              <a:gd name="connsiteX16" fmla="*/ 11174663 w 12192000"/>
              <a:gd name="connsiteY16" fmla="*/ 788721 h 2079137"/>
              <a:gd name="connsiteX17" fmla="*/ 11068220 w 12192000"/>
              <a:gd name="connsiteY17" fmla="*/ 786994 h 2079137"/>
              <a:gd name="connsiteX18" fmla="*/ 10893266 w 12192000"/>
              <a:gd name="connsiteY18" fmla="*/ 794013 h 2079137"/>
              <a:gd name="connsiteX19" fmla="*/ 10844025 w 12192000"/>
              <a:gd name="connsiteY19" fmla="*/ 789857 h 2079137"/>
              <a:gd name="connsiteX20" fmla="*/ 10814353 w 12192000"/>
              <a:gd name="connsiteY20" fmla="*/ 789010 h 2079137"/>
              <a:gd name="connsiteX21" fmla="*/ 10748393 w 12192000"/>
              <a:gd name="connsiteY21" fmla="*/ 806738 h 2079137"/>
              <a:gd name="connsiteX22" fmla="*/ 10468256 w 12192000"/>
              <a:gd name="connsiteY22" fmla="*/ 778733 h 2079137"/>
              <a:gd name="connsiteX23" fmla="*/ 10256131 w 12192000"/>
              <a:gd name="connsiteY23" fmla="*/ 788332 h 2079137"/>
              <a:gd name="connsiteX24" fmla="*/ 10177442 w 12192000"/>
              <a:gd name="connsiteY24" fmla="*/ 777371 h 2079137"/>
              <a:gd name="connsiteX25" fmla="*/ 10006086 w 12192000"/>
              <a:gd name="connsiteY25" fmla="*/ 792651 h 2079137"/>
              <a:gd name="connsiteX26" fmla="*/ 9952382 w 12192000"/>
              <a:gd name="connsiteY26" fmla="*/ 815411 h 2079137"/>
              <a:gd name="connsiteX27" fmla="*/ 9926457 w 12192000"/>
              <a:gd name="connsiteY27" fmla="*/ 827295 h 2079137"/>
              <a:gd name="connsiteX28" fmla="*/ 9843405 w 12192000"/>
              <a:gd name="connsiteY28" fmla="*/ 867046 h 2079137"/>
              <a:gd name="connsiteX29" fmla="*/ 9830866 w 12192000"/>
              <a:gd name="connsiteY29" fmla="*/ 875047 h 2079137"/>
              <a:gd name="connsiteX30" fmla="*/ 9801807 w 12192000"/>
              <a:gd name="connsiteY30" fmla="*/ 872272 h 2079137"/>
              <a:gd name="connsiteX31" fmla="*/ 9785653 w 12192000"/>
              <a:gd name="connsiteY31" fmla="*/ 861743 h 2079137"/>
              <a:gd name="connsiteX32" fmla="*/ 9781177 w 12192000"/>
              <a:gd name="connsiteY32" fmla="*/ 864820 h 2079137"/>
              <a:gd name="connsiteX33" fmla="*/ 9768640 w 12192000"/>
              <a:gd name="connsiteY33" fmla="*/ 869379 h 2079137"/>
              <a:gd name="connsiteX34" fmla="*/ 9712211 w 12192000"/>
              <a:gd name="connsiteY34" fmla="*/ 900283 h 2079137"/>
              <a:gd name="connsiteX35" fmla="*/ 9689465 w 12192000"/>
              <a:gd name="connsiteY35" fmla="*/ 899268 h 2079137"/>
              <a:gd name="connsiteX36" fmla="*/ 9600339 w 12192000"/>
              <a:gd name="connsiteY36" fmla="*/ 922112 h 2079137"/>
              <a:gd name="connsiteX37" fmla="*/ 9582850 w 12192000"/>
              <a:gd name="connsiteY37" fmla="*/ 925510 h 2079137"/>
              <a:gd name="connsiteX38" fmla="*/ 9549638 w 12192000"/>
              <a:gd name="connsiteY38" fmla="*/ 940845 h 2079137"/>
              <a:gd name="connsiteX39" fmla="*/ 9539471 w 12192000"/>
              <a:gd name="connsiteY39" fmla="*/ 941799 h 2079137"/>
              <a:gd name="connsiteX40" fmla="*/ 9505592 w 12192000"/>
              <a:gd name="connsiteY40" fmla="*/ 955533 h 2079137"/>
              <a:gd name="connsiteX41" fmla="*/ 9432569 w 12192000"/>
              <a:gd name="connsiteY41" fmla="*/ 985377 h 2079137"/>
              <a:gd name="connsiteX42" fmla="*/ 9414216 w 12192000"/>
              <a:gd name="connsiteY42" fmla="*/ 992655 h 2079137"/>
              <a:gd name="connsiteX43" fmla="*/ 9397106 w 12192000"/>
              <a:gd name="connsiteY43" fmla="*/ 992980 h 2079137"/>
              <a:gd name="connsiteX44" fmla="*/ 9305108 w 12192000"/>
              <a:gd name="connsiteY44" fmla="*/ 1007767 h 2079137"/>
              <a:gd name="connsiteX45" fmla="*/ 9282434 w 12192000"/>
              <a:gd name="connsiteY45" fmla="*/ 1007523 h 2079137"/>
              <a:gd name="connsiteX46" fmla="*/ 9271941 w 12192000"/>
              <a:gd name="connsiteY46" fmla="*/ 1002839 h 2079137"/>
              <a:gd name="connsiteX47" fmla="*/ 9238227 w 12192000"/>
              <a:gd name="connsiteY47" fmla="*/ 1017668 h 2079137"/>
              <a:gd name="connsiteX48" fmla="*/ 9184265 w 12192000"/>
              <a:gd name="connsiteY48" fmla="*/ 1031275 h 2079137"/>
              <a:gd name="connsiteX49" fmla="*/ 9159000 w 12192000"/>
              <a:gd name="connsiteY49" fmla="*/ 1039569 h 2079137"/>
              <a:gd name="connsiteX50" fmla="*/ 9137031 w 12192000"/>
              <a:gd name="connsiteY50" fmla="*/ 1038699 h 2079137"/>
              <a:gd name="connsiteX51" fmla="*/ 9015702 w 12192000"/>
              <a:gd name="connsiteY51" fmla="*/ 1051400 h 2079137"/>
              <a:gd name="connsiteX52" fmla="*/ 8971403 w 12192000"/>
              <a:gd name="connsiteY52" fmla="*/ 1040542 h 2079137"/>
              <a:gd name="connsiteX53" fmla="*/ 8961826 w 12192000"/>
              <a:gd name="connsiteY53" fmla="*/ 1045364 h 2079137"/>
              <a:gd name="connsiteX54" fmla="*/ 8888623 w 12192000"/>
              <a:gd name="connsiteY54" fmla="*/ 1053908 h 2079137"/>
              <a:gd name="connsiteX55" fmla="*/ 8841066 w 12192000"/>
              <a:gd name="connsiteY55" fmla="*/ 1060421 h 2079137"/>
              <a:gd name="connsiteX56" fmla="*/ 8752342 w 12192000"/>
              <a:gd name="connsiteY56" fmla="*/ 1080646 h 2079137"/>
              <a:gd name="connsiteX57" fmla="*/ 8699139 w 12192000"/>
              <a:gd name="connsiteY57" fmla="*/ 1087885 h 2079137"/>
              <a:gd name="connsiteX58" fmla="*/ 8667273 w 12192000"/>
              <a:gd name="connsiteY58" fmla="*/ 1092062 h 2079137"/>
              <a:gd name="connsiteX59" fmla="*/ 8586064 w 12192000"/>
              <a:gd name="connsiteY59" fmla="*/ 1114603 h 2079137"/>
              <a:gd name="connsiteX60" fmla="*/ 8460312 w 12192000"/>
              <a:gd name="connsiteY60" fmla="*/ 1179878 h 2079137"/>
              <a:gd name="connsiteX61" fmla="*/ 8419023 w 12192000"/>
              <a:gd name="connsiteY61" fmla="*/ 1191748 h 2079137"/>
              <a:gd name="connsiteX62" fmla="*/ 8410939 w 12192000"/>
              <a:gd name="connsiteY62" fmla="*/ 1189696 h 2079137"/>
              <a:gd name="connsiteX63" fmla="*/ 8362040 w 12192000"/>
              <a:gd name="connsiteY63" fmla="*/ 1220820 h 2079137"/>
              <a:gd name="connsiteX64" fmla="*/ 8273677 w 12192000"/>
              <a:gd name="connsiteY64" fmla="*/ 1236495 h 2079137"/>
              <a:gd name="connsiteX65" fmla="*/ 8204283 w 12192000"/>
              <a:gd name="connsiteY65" fmla="*/ 1243537 h 2079137"/>
              <a:gd name="connsiteX66" fmla="*/ 8166550 w 12192000"/>
              <a:gd name="connsiteY66" fmla="*/ 1249551 h 2079137"/>
              <a:gd name="connsiteX67" fmla="*/ 8137785 w 12192000"/>
              <a:gd name="connsiteY67" fmla="*/ 1251636 h 2079137"/>
              <a:gd name="connsiteX68" fmla="*/ 8071596 w 12192000"/>
              <a:gd name="connsiteY68" fmla="*/ 1269274 h 2079137"/>
              <a:gd name="connsiteX69" fmla="*/ 7964816 w 12192000"/>
              <a:gd name="connsiteY69" fmla="*/ 1303668 h 2079137"/>
              <a:gd name="connsiteX70" fmla="*/ 7941495 w 12192000"/>
              <a:gd name="connsiteY70" fmla="*/ 1309821 h 2079137"/>
              <a:gd name="connsiteX71" fmla="*/ 7919123 w 12192000"/>
              <a:gd name="connsiteY71" fmla="*/ 1310466 h 2079137"/>
              <a:gd name="connsiteX72" fmla="*/ 7911902 w 12192000"/>
              <a:gd name="connsiteY72" fmla="*/ 1306569 h 2079137"/>
              <a:gd name="connsiteX73" fmla="*/ 7898703 w 12192000"/>
              <a:gd name="connsiteY73" fmla="*/ 1309208 h 2079137"/>
              <a:gd name="connsiteX74" fmla="*/ 7894703 w 12192000"/>
              <a:gd name="connsiteY74" fmla="*/ 1308939 h 2079137"/>
              <a:gd name="connsiteX75" fmla="*/ 7872267 w 12192000"/>
              <a:gd name="connsiteY75" fmla="*/ 1308370 h 2079137"/>
              <a:gd name="connsiteX76" fmla="*/ 7836454 w 12192000"/>
              <a:gd name="connsiteY76" fmla="*/ 1331265 h 2079137"/>
              <a:gd name="connsiteX77" fmla="*/ 7782451 w 12192000"/>
              <a:gd name="connsiteY77" fmla="*/ 1339601 h 2079137"/>
              <a:gd name="connsiteX78" fmla="*/ 7542969 w 12192000"/>
              <a:gd name="connsiteY78" fmla="*/ 1372495 h 2079137"/>
              <a:gd name="connsiteX79" fmla="*/ 7476832 w 12192000"/>
              <a:gd name="connsiteY79" fmla="*/ 1431655 h 2079137"/>
              <a:gd name="connsiteX80" fmla="*/ 7370237 w 12192000"/>
              <a:gd name="connsiteY80" fmla="*/ 1474339 h 2079137"/>
              <a:gd name="connsiteX81" fmla="*/ 7222223 w 12192000"/>
              <a:gd name="connsiteY81" fmla="*/ 1510199 h 2079137"/>
              <a:gd name="connsiteX82" fmla="*/ 7215703 w 12192000"/>
              <a:gd name="connsiteY82" fmla="*/ 1520424 h 2079137"/>
              <a:gd name="connsiteX83" fmla="*/ 7204548 w 12192000"/>
              <a:gd name="connsiteY83" fmla="*/ 1528145 h 2079137"/>
              <a:gd name="connsiteX84" fmla="*/ 7202038 w 12192000"/>
              <a:gd name="connsiteY84" fmla="*/ 1527954 h 2079137"/>
              <a:gd name="connsiteX85" fmla="*/ 7173860 w 12192000"/>
              <a:gd name="connsiteY85" fmla="*/ 1541605 h 2079137"/>
              <a:gd name="connsiteX86" fmla="*/ 7155079 w 12192000"/>
              <a:gd name="connsiteY86" fmla="*/ 1552495 h 2079137"/>
              <a:gd name="connsiteX87" fmla="*/ 7149757 w 12192000"/>
              <a:gd name="connsiteY87" fmla="*/ 1552732 h 2079137"/>
              <a:gd name="connsiteX88" fmla="*/ 7104804 w 12192000"/>
              <a:gd name="connsiteY88" fmla="*/ 1565792 h 2079137"/>
              <a:gd name="connsiteX89" fmla="*/ 7082824 w 12192000"/>
              <a:gd name="connsiteY89" fmla="*/ 1567947 h 2079137"/>
              <a:gd name="connsiteX90" fmla="*/ 7021520 w 12192000"/>
              <a:gd name="connsiteY90" fmla="*/ 1562334 h 2079137"/>
              <a:gd name="connsiteX91" fmla="*/ 6988956 w 12192000"/>
              <a:gd name="connsiteY91" fmla="*/ 1576442 h 2079137"/>
              <a:gd name="connsiteX92" fmla="*/ 6981922 w 12192000"/>
              <a:gd name="connsiteY92" fmla="*/ 1578821 h 2079137"/>
              <a:gd name="connsiteX93" fmla="*/ 6981583 w 12192000"/>
              <a:gd name="connsiteY93" fmla="*/ 1578678 h 2079137"/>
              <a:gd name="connsiteX94" fmla="*/ 6973762 w 12192000"/>
              <a:gd name="connsiteY94" fmla="*/ 1580811 h 2079137"/>
              <a:gd name="connsiteX95" fmla="*/ 6969093 w 12192000"/>
              <a:gd name="connsiteY95" fmla="*/ 1583157 h 2079137"/>
              <a:gd name="connsiteX96" fmla="*/ 6890037 w 12192000"/>
              <a:gd name="connsiteY96" fmla="*/ 1575825 h 2079137"/>
              <a:gd name="connsiteX97" fmla="*/ 6785054 w 12192000"/>
              <a:gd name="connsiteY97" fmla="*/ 1582200 h 2079137"/>
              <a:gd name="connsiteX98" fmla="*/ 6681692 w 12192000"/>
              <a:gd name="connsiteY98" fmla="*/ 1591296 h 2079137"/>
              <a:gd name="connsiteX99" fmla="*/ 6644556 w 12192000"/>
              <a:gd name="connsiteY99" fmla="*/ 1595940 h 2079137"/>
              <a:gd name="connsiteX100" fmla="*/ 6577106 w 12192000"/>
              <a:gd name="connsiteY100" fmla="*/ 1598261 h 2079137"/>
              <a:gd name="connsiteX101" fmla="*/ 6544183 w 12192000"/>
              <a:gd name="connsiteY101" fmla="*/ 1596149 h 2079137"/>
              <a:gd name="connsiteX102" fmla="*/ 6540921 w 12192000"/>
              <a:gd name="connsiteY102" fmla="*/ 1593857 h 2079137"/>
              <a:gd name="connsiteX103" fmla="*/ 6535046 w 12192000"/>
              <a:gd name="connsiteY103" fmla="*/ 1593283 h 2079137"/>
              <a:gd name="connsiteX104" fmla="*/ 6519853 w 12192000"/>
              <a:gd name="connsiteY104" fmla="*/ 1595771 h 2079137"/>
              <a:gd name="connsiteX105" fmla="*/ 6514280 w 12192000"/>
              <a:gd name="connsiteY105" fmla="*/ 1597376 h 2079137"/>
              <a:gd name="connsiteX106" fmla="*/ 6505824 w 12192000"/>
              <a:gd name="connsiteY106" fmla="*/ 1598298 h 2079137"/>
              <a:gd name="connsiteX107" fmla="*/ 6505573 w 12192000"/>
              <a:gd name="connsiteY107" fmla="*/ 1598109 h 2079137"/>
              <a:gd name="connsiteX108" fmla="*/ 6497741 w 12192000"/>
              <a:gd name="connsiteY108" fmla="*/ 1599392 h 2079137"/>
              <a:gd name="connsiteX109" fmla="*/ 6459992 w 12192000"/>
              <a:gd name="connsiteY109" fmla="*/ 1608358 h 2079137"/>
              <a:gd name="connsiteX110" fmla="*/ 6404572 w 12192000"/>
              <a:gd name="connsiteY110" fmla="*/ 1593771 h 2079137"/>
              <a:gd name="connsiteX111" fmla="*/ 6382671 w 12192000"/>
              <a:gd name="connsiteY111" fmla="*/ 1592612 h 2079137"/>
              <a:gd name="connsiteX112" fmla="*/ 6369843 w 12192000"/>
              <a:gd name="connsiteY112" fmla="*/ 1590015 h 2079137"/>
              <a:gd name="connsiteX113" fmla="*/ 6269740 w 12192000"/>
              <a:gd name="connsiteY113" fmla="*/ 1614633 h 2079137"/>
              <a:gd name="connsiteX114" fmla="*/ 6255405 w 12192000"/>
              <a:gd name="connsiteY114" fmla="*/ 1620529 h 2079137"/>
              <a:gd name="connsiteX115" fmla="*/ 6244248 w 12192000"/>
              <a:gd name="connsiteY115" fmla="*/ 1629561 h 2079137"/>
              <a:gd name="connsiteX116" fmla="*/ 6086396 w 12192000"/>
              <a:gd name="connsiteY116" fmla="*/ 1642666 h 2079137"/>
              <a:gd name="connsiteX117" fmla="*/ 5867429 w 12192000"/>
              <a:gd name="connsiteY117" fmla="*/ 1695554 h 2079137"/>
              <a:gd name="connsiteX118" fmla="*/ 5772864 w 12192000"/>
              <a:gd name="connsiteY118" fmla="*/ 1689002 h 2079137"/>
              <a:gd name="connsiteX119" fmla="*/ 5629833 w 12192000"/>
              <a:gd name="connsiteY119" fmla="*/ 1713273 h 2079137"/>
              <a:gd name="connsiteX120" fmla="*/ 5504771 w 12192000"/>
              <a:gd name="connsiteY120" fmla="*/ 1725744 h 2079137"/>
              <a:gd name="connsiteX121" fmla="*/ 5490967 w 12192000"/>
              <a:gd name="connsiteY121" fmla="*/ 1726367 h 2079137"/>
              <a:gd name="connsiteX122" fmla="*/ 5486015 w 12192000"/>
              <a:gd name="connsiteY122" fmla="*/ 1721481 h 2079137"/>
              <a:gd name="connsiteX123" fmla="*/ 5439364 w 12192000"/>
              <a:gd name="connsiteY123" fmla="*/ 1721349 h 2079137"/>
              <a:gd name="connsiteX124" fmla="*/ 5350025 w 12192000"/>
              <a:gd name="connsiteY124" fmla="*/ 1729885 h 2079137"/>
              <a:gd name="connsiteX125" fmla="*/ 5336104 w 12192000"/>
              <a:gd name="connsiteY125" fmla="*/ 1734377 h 2079137"/>
              <a:gd name="connsiteX126" fmla="*/ 5245234 w 12192000"/>
              <a:gd name="connsiteY126" fmla="*/ 1738520 h 2079137"/>
              <a:gd name="connsiteX127" fmla="*/ 5182955 w 12192000"/>
              <a:gd name="connsiteY127" fmla="*/ 1744622 h 2079137"/>
              <a:gd name="connsiteX128" fmla="*/ 5169506 w 12192000"/>
              <a:gd name="connsiteY128" fmla="*/ 1748993 h 2079137"/>
              <a:gd name="connsiteX129" fmla="*/ 5154299 w 12192000"/>
              <a:gd name="connsiteY129" fmla="*/ 1744080 h 2079137"/>
              <a:gd name="connsiteX130" fmla="*/ 5149917 w 12192000"/>
              <a:gd name="connsiteY130" fmla="*/ 1739727 h 2079137"/>
              <a:gd name="connsiteX131" fmla="*/ 5100319 w 12192000"/>
              <a:gd name="connsiteY131" fmla="*/ 1745797 h 2079137"/>
              <a:gd name="connsiteX132" fmla="*/ 5094361 w 12192000"/>
              <a:gd name="connsiteY132" fmla="*/ 1745767 h 2079137"/>
              <a:gd name="connsiteX133" fmla="*/ 5053410 w 12192000"/>
              <a:gd name="connsiteY133" fmla="*/ 1742790 h 2079137"/>
              <a:gd name="connsiteX134" fmla="*/ 4992711 w 12192000"/>
              <a:gd name="connsiteY134" fmla="*/ 1734075 h 2079137"/>
              <a:gd name="connsiteX135" fmla="*/ 4930098 w 12192000"/>
              <a:gd name="connsiteY135" fmla="*/ 1717312 h 2079137"/>
              <a:gd name="connsiteX136" fmla="*/ 4893834 w 12192000"/>
              <a:gd name="connsiteY136" fmla="*/ 1710028 h 2079137"/>
              <a:gd name="connsiteX137" fmla="*/ 4868730 w 12192000"/>
              <a:gd name="connsiteY137" fmla="*/ 1702384 h 2079137"/>
              <a:gd name="connsiteX138" fmla="*/ 4797925 w 12192000"/>
              <a:gd name="connsiteY138" fmla="*/ 1695535 h 2079137"/>
              <a:gd name="connsiteX139" fmla="*/ 4677670 w 12192000"/>
              <a:gd name="connsiteY139" fmla="*/ 1689453 h 2079137"/>
              <a:gd name="connsiteX140" fmla="*/ 4634248 w 12192000"/>
              <a:gd name="connsiteY140" fmla="*/ 1680227 h 2079137"/>
              <a:gd name="connsiteX141" fmla="*/ 4632434 w 12192000"/>
              <a:gd name="connsiteY141" fmla="*/ 1674607 h 2079137"/>
              <a:gd name="connsiteX142" fmla="*/ 4619204 w 12192000"/>
              <a:gd name="connsiteY142" fmla="*/ 1672507 h 2079137"/>
              <a:gd name="connsiteX143" fmla="*/ 4616283 w 12192000"/>
              <a:gd name="connsiteY143" fmla="*/ 1670977 h 2079137"/>
              <a:gd name="connsiteX144" fmla="*/ 4598926 w 12192000"/>
              <a:gd name="connsiteY144" fmla="*/ 1663178 h 2079137"/>
              <a:gd name="connsiteX145" fmla="*/ 4547069 w 12192000"/>
              <a:gd name="connsiteY145" fmla="*/ 1670642 h 2079137"/>
              <a:gd name="connsiteX146" fmla="*/ 4523516 w 12192000"/>
              <a:gd name="connsiteY146" fmla="*/ 1669785 h 2079137"/>
              <a:gd name="connsiteX147" fmla="*/ 4500586 w 12192000"/>
              <a:gd name="connsiteY147" fmla="*/ 1675912 h 2079137"/>
              <a:gd name="connsiteX148" fmla="*/ 4488196 w 12192000"/>
              <a:gd name="connsiteY148" fmla="*/ 1683463 h 2079137"/>
              <a:gd name="connsiteX149" fmla="*/ 4445463 w 12192000"/>
              <a:gd name="connsiteY149" fmla="*/ 1695634 h 2079137"/>
              <a:gd name="connsiteX150" fmla="*/ 4446550 w 12192000"/>
              <a:gd name="connsiteY150" fmla="*/ 1680538 h 2079137"/>
              <a:gd name="connsiteX151" fmla="*/ 4365375 w 12192000"/>
              <a:gd name="connsiteY151" fmla="*/ 1697935 h 2079137"/>
              <a:gd name="connsiteX152" fmla="*/ 4305123 w 12192000"/>
              <a:gd name="connsiteY152" fmla="*/ 1714185 h 2079137"/>
              <a:gd name="connsiteX153" fmla="*/ 4292665 w 12192000"/>
              <a:gd name="connsiteY153" fmla="*/ 1720703 h 2079137"/>
              <a:gd name="connsiteX154" fmla="*/ 4276789 w 12192000"/>
              <a:gd name="connsiteY154" fmla="*/ 1718367 h 2079137"/>
              <a:gd name="connsiteX155" fmla="*/ 4271683 w 12192000"/>
              <a:gd name="connsiteY155" fmla="*/ 1714801 h 2079137"/>
              <a:gd name="connsiteX156" fmla="*/ 4223918 w 12192000"/>
              <a:gd name="connsiteY156" fmla="*/ 1728936 h 2079137"/>
              <a:gd name="connsiteX157" fmla="*/ 4218039 w 12192000"/>
              <a:gd name="connsiteY157" fmla="*/ 1729885 h 2079137"/>
              <a:gd name="connsiteX158" fmla="*/ 4177153 w 12192000"/>
              <a:gd name="connsiteY158" fmla="*/ 1733691 h 2079137"/>
              <a:gd name="connsiteX159" fmla="*/ 4051032 w 12192000"/>
              <a:gd name="connsiteY159" fmla="*/ 1728886 h 2079137"/>
              <a:gd name="connsiteX160" fmla="*/ 4013978 w 12192000"/>
              <a:gd name="connsiteY160" fmla="*/ 1727679 h 2079137"/>
              <a:gd name="connsiteX161" fmla="*/ 3987857 w 12192000"/>
              <a:gd name="connsiteY161" fmla="*/ 1724282 h 2079137"/>
              <a:gd name="connsiteX162" fmla="*/ 3916852 w 12192000"/>
              <a:gd name="connsiteY162" fmla="*/ 1729184 h 2079137"/>
              <a:gd name="connsiteX163" fmla="*/ 3797263 w 12192000"/>
              <a:gd name="connsiteY163" fmla="*/ 1742976 h 2079137"/>
              <a:gd name="connsiteX164" fmla="*/ 3752806 w 12192000"/>
              <a:gd name="connsiteY164" fmla="*/ 1741033 h 2079137"/>
              <a:gd name="connsiteX165" fmla="*/ 3749997 w 12192000"/>
              <a:gd name="connsiteY165" fmla="*/ 1735799 h 2079137"/>
              <a:gd name="connsiteX166" fmla="*/ 3736582 w 12192000"/>
              <a:gd name="connsiteY166" fmla="*/ 1735907 h 2079137"/>
              <a:gd name="connsiteX167" fmla="*/ 3733428 w 12192000"/>
              <a:gd name="connsiteY167" fmla="*/ 1734881 h 2079137"/>
              <a:gd name="connsiteX168" fmla="*/ 3714911 w 12192000"/>
              <a:gd name="connsiteY168" fmla="*/ 1730056 h 2079137"/>
              <a:gd name="connsiteX169" fmla="*/ 3665172 w 12192000"/>
              <a:gd name="connsiteY169" fmla="*/ 1745936 h 2079137"/>
              <a:gd name="connsiteX170" fmla="*/ 3552006 w 12192000"/>
              <a:gd name="connsiteY170" fmla="*/ 1755220 h 2079137"/>
              <a:gd name="connsiteX171" fmla="*/ 3390301 w 12192000"/>
              <a:gd name="connsiteY171" fmla="*/ 1762546 h 2079137"/>
              <a:gd name="connsiteX172" fmla="*/ 3264312 w 12192000"/>
              <a:gd name="connsiteY172" fmla="*/ 1774620 h 2079137"/>
              <a:gd name="connsiteX173" fmla="*/ 3106901 w 12192000"/>
              <a:gd name="connsiteY173" fmla="*/ 1804264 h 2079137"/>
              <a:gd name="connsiteX174" fmla="*/ 2993303 w 12192000"/>
              <a:gd name="connsiteY174" fmla="*/ 1806542 h 2079137"/>
              <a:gd name="connsiteX175" fmla="*/ 2979115 w 12192000"/>
              <a:gd name="connsiteY175" fmla="*/ 1815432 h 2079137"/>
              <a:gd name="connsiteX176" fmla="*/ 2963118 w 12192000"/>
              <a:gd name="connsiteY176" fmla="*/ 1820962 h 2079137"/>
              <a:gd name="connsiteX177" fmla="*/ 2961156 w 12192000"/>
              <a:gd name="connsiteY177" fmla="*/ 1820297 h 2079137"/>
              <a:gd name="connsiteX178" fmla="*/ 2925719 w 12192000"/>
              <a:gd name="connsiteY178" fmla="*/ 1828468 h 2079137"/>
              <a:gd name="connsiteX179" fmla="*/ 2857951 w 12192000"/>
              <a:gd name="connsiteY179" fmla="*/ 1842496 h 2079137"/>
              <a:gd name="connsiteX180" fmla="*/ 2857427 w 12192000"/>
              <a:gd name="connsiteY180" fmla="*/ 1841591 h 2079137"/>
              <a:gd name="connsiteX181" fmla="*/ 2846731 w 12192000"/>
              <a:gd name="connsiteY181" fmla="*/ 1839316 h 2079137"/>
              <a:gd name="connsiteX182" fmla="*/ 2826290 w 12192000"/>
              <a:gd name="connsiteY182" fmla="*/ 1837274 h 2079137"/>
              <a:gd name="connsiteX183" fmla="*/ 2779146 w 12192000"/>
              <a:gd name="connsiteY183" fmla="*/ 1820071 h 2079137"/>
              <a:gd name="connsiteX184" fmla="*/ 2739608 w 12192000"/>
              <a:gd name="connsiteY184" fmla="*/ 1827861 h 2079137"/>
              <a:gd name="connsiteX185" fmla="*/ 2731631 w 12192000"/>
              <a:gd name="connsiteY185" fmla="*/ 1828881 h 2079137"/>
              <a:gd name="connsiteX186" fmla="*/ 2731464 w 12192000"/>
              <a:gd name="connsiteY186" fmla="*/ 1828677 h 2079137"/>
              <a:gd name="connsiteX187" fmla="*/ 2723037 w 12192000"/>
              <a:gd name="connsiteY187" fmla="*/ 1829303 h 2079137"/>
              <a:gd name="connsiteX188" fmla="*/ 2701616 w 12192000"/>
              <a:gd name="connsiteY188" fmla="*/ 1832725 h 2079137"/>
              <a:gd name="connsiteX189" fmla="*/ 2696239 w 12192000"/>
              <a:gd name="connsiteY189" fmla="*/ 1831904 h 2079137"/>
              <a:gd name="connsiteX190" fmla="*/ 2663445 w 12192000"/>
              <a:gd name="connsiteY190" fmla="*/ 1825958 h 2079137"/>
              <a:gd name="connsiteX191" fmla="*/ 2560925 w 12192000"/>
              <a:gd name="connsiteY191" fmla="*/ 1829094 h 2079137"/>
              <a:gd name="connsiteX192" fmla="*/ 2458739 w 12192000"/>
              <a:gd name="connsiteY192" fmla="*/ 1834479 h 2079137"/>
              <a:gd name="connsiteX193" fmla="*/ 2356074 w 12192000"/>
              <a:gd name="connsiteY193" fmla="*/ 1836991 h 2079137"/>
              <a:gd name="connsiteX194" fmla="*/ 2304241 w 12192000"/>
              <a:gd name="connsiteY194" fmla="*/ 1822021 h 2079137"/>
              <a:gd name="connsiteX195" fmla="*/ 2298362 w 12192000"/>
              <a:gd name="connsiteY195" fmla="*/ 1822125 h 2079137"/>
              <a:gd name="connsiteX196" fmla="*/ 2283527 w 12192000"/>
              <a:gd name="connsiteY196" fmla="*/ 1826361 h 2079137"/>
              <a:gd name="connsiteX197" fmla="*/ 2278150 w 12192000"/>
              <a:gd name="connsiteY197" fmla="*/ 1828604 h 2079137"/>
              <a:gd name="connsiteX198" fmla="*/ 2269853 w 12192000"/>
              <a:gd name="connsiteY198" fmla="*/ 1830502 h 2079137"/>
              <a:gd name="connsiteX199" fmla="*/ 2269585 w 12192000"/>
              <a:gd name="connsiteY199" fmla="*/ 1830341 h 2079137"/>
              <a:gd name="connsiteX200" fmla="*/ 2225332 w 12192000"/>
              <a:gd name="connsiteY200" fmla="*/ 1845825 h 2079137"/>
              <a:gd name="connsiteX201" fmla="*/ 2169048 w 12192000"/>
              <a:gd name="connsiteY201" fmla="*/ 1837658 h 2079137"/>
              <a:gd name="connsiteX202" fmla="*/ 2147231 w 12192000"/>
              <a:gd name="connsiteY202" fmla="*/ 1839027 h 2079137"/>
              <a:gd name="connsiteX203" fmla="*/ 2135241 w 12192000"/>
              <a:gd name="connsiteY203" fmla="*/ 1838652 h 2079137"/>
              <a:gd name="connsiteX204" fmla="*/ 2099215 w 12192000"/>
              <a:gd name="connsiteY204" fmla="*/ 1850768 h 2079137"/>
              <a:gd name="connsiteX205" fmla="*/ 2094046 w 12192000"/>
              <a:gd name="connsiteY205" fmla="*/ 1850806 h 2079137"/>
              <a:gd name="connsiteX206" fmla="*/ 2071850 w 12192000"/>
              <a:gd name="connsiteY206" fmla="*/ 1861319 h 2079137"/>
              <a:gd name="connsiteX207" fmla="*/ 2039607 w 12192000"/>
              <a:gd name="connsiteY207" fmla="*/ 1874318 h 2079137"/>
              <a:gd name="connsiteX208" fmla="*/ 2037289 w 12192000"/>
              <a:gd name="connsiteY208" fmla="*/ 1874025 h 2079137"/>
              <a:gd name="connsiteX209" fmla="*/ 2023615 w 12192000"/>
              <a:gd name="connsiteY209" fmla="*/ 1881562 h 2079137"/>
              <a:gd name="connsiteX210" fmla="*/ 1957176 w 12192000"/>
              <a:gd name="connsiteY210" fmla="*/ 1898709 h 2079137"/>
              <a:gd name="connsiteX211" fmla="*/ 1858081 w 12192000"/>
              <a:gd name="connsiteY211" fmla="*/ 1923144 h 2079137"/>
              <a:gd name="connsiteX212" fmla="*/ 1738865 w 12192000"/>
              <a:gd name="connsiteY212" fmla="*/ 1944965 h 2079137"/>
              <a:gd name="connsiteX213" fmla="*/ 1616692 w 12192000"/>
              <a:gd name="connsiteY213" fmla="*/ 1989107 h 2079137"/>
              <a:gd name="connsiteX214" fmla="*/ 1411898 w 12192000"/>
              <a:gd name="connsiteY214" fmla="*/ 2046254 h 2079137"/>
              <a:gd name="connsiteX215" fmla="*/ 1375780 w 12192000"/>
              <a:gd name="connsiteY215" fmla="*/ 2047961 h 2079137"/>
              <a:gd name="connsiteX216" fmla="*/ 1375707 w 12192000"/>
              <a:gd name="connsiteY216" fmla="*/ 2047981 h 2079137"/>
              <a:gd name="connsiteX217" fmla="*/ 1285585 w 12192000"/>
              <a:gd name="connsiteY217" fmla="*/ 2047113 h 2079137"/>
              <a:gd name="connsiteX218" fmla="*/ 1263658 w 12192000"/>
              <a:gd name="connsiteY218" fmla="*/ 2041397 h 2079137"/>
              <a:gd name="connsiteX219" fmla="*/ 1170403 w 12192000"/>
              <a:gd name="connsiteY219" fmla="*/ 2033399 h 2079137"/>
              <a:gd name="connsiteX220" fmla="*/ 1153718 w 12192000"/>
              <a:gd name="connsiteY220" fmla="*/ 2029576 h 2079137"/>
              <a:gd name="connsiteX221" fmla="*/ 1133937 w 12192000"/>
              <a:gd name="connsiteY221" fmla="*/ 2032149 h 2079137"/>
              <a:gd name="connsiteX222" fmla="*/ 1054999 w 12192000"/>
              <a:gd name="connsiteY222" fmla="*/ 2043242 h 2079137"/>
              <a:gd name="connsiteX223" fmla="*/ 1018405 w 12192000"/>
              <a:gd name="connsiteY223" fmla="*/ 2048281 h 2079137"/>
              <a:gd name="connsiteX224" fmla="*/ 1016563 w 12192000"/>
              <a:gd name="connsiteY224" fmla="*/ 2051718 h 2079137"/>
              <a:gd name="connsiteX225" fmla="*/ 1008284 w 12192000"/>
              <a:gd name="connsiteY225" fmla="*/ 2046742 h 2079137"/>
              <a:gd name="connsiteX226" fmla="*/ 981974 w 12192000"/>
              <a:gd name="connsiteY226" fmla="*/ 2048363 h 2079137"/>
              <a:gd name="connsiteX227" fmla="*/ 971903 w 12192000"/>
              <a:gd name="connsiteY227" fmla="*/ 2053484 h 2079137"/>
              <a:gd name="connsiteX228" fmla="*/ 954015 w 12192000"/>
              <a:gd name="connsiteY228" fmla="*/ 2052529 h 2079137"/>
              <a:gd name="connsiteX229" fmla="*/ 839571 w 12192000"/>
              <a:gd name="connsiteY229" fmla="*/ 2046509 h 2079137"/>
              <a:gd name="connsiteX230" fmla="*/ 823321 w 12192000"/>
              <a:gd name="connsiteY230" fmla="*/ 2054296 h 2079137"/>
              <a:gd name="connsiteX231" fmla="*/ 800990 w 12192000"/>
              <a:gd name="connsiteY231" fmla="*/ 2051523 h 2079137"/>
              <a:gd name="connsiteX232" fmla="*/ 776439 w 12192000"/>
              <a:gd name="connsiteY232" fmla="*/ 2062634 h 2079137"/>
              <a:gd name="connsiteX233" fmla="*/ 763041 w 12192000"/>
              <a:gd name="connsiteY233" fmla="*/ 2063995 h 2079137"/>
              <a:gd name="connsiteX234" fmla="*/ 757863 w 12192000"/>
              <a:gd name="connsiteY234" fmla="*/ 2065877 h 2079137"/>
              <a:gd name="connsiteX235" fmla="*/ 745053 w 12192000"/>
              <a:gd name="connsiteY235" fmla="*/ 2051831 h 2079137"/>
              <a:gd name="connsiteX236" fmla="*/ 722609 w 12192000"/>
              <a:gd name="connsiteY236" fmla="*/ 2049504 h 2079137"/>
              <a:gd name="connsiteX237" fmla="*/ 717618 w 12192000"/>
              <a:gd name="connsiteY237" fmla="*/ 2042131 h 2079137"/>
              <a:gd name="connsiteX238" fmla="*/ 703285 w 12192000"/>
              <a:gd name="connsiteY238" fmla="*/ 2046808 h 2079137"/>
              <a:gd name="connsiteX239" fmla="*/ 680199 w 12192000"/>
              <a:gd name="connsiteY239" fmla="*/ 2051947 h 2079137"/>
              <a:gd name="connsiteX240" fmla="*/ 667351 w 12192000"/>
              <a:gd name="connsiteY240" fmla="*/ 2054469 h 2079137"/>
              <a:gd name="connsiteX241" fmla="*/ 660961 w 12192000"/>
              <a:gd name="connsiteY241" fmla="*/ 2049404 h 2079137"/>
              <a:gd name="connsiteX242" fmla="*/ 638282 w 12192000"/>
              <a:gd name="connsiteY242" fmla="*/ 2060093 h 2079137"/>
              <a:gd name="connsiteX243" fmla="*/ 583551 w 12192000"/>
              <a:gd name="connsiteY243" fmla="*/ 2070197 h 2079137"/>
              <a:gd name="connsiteX244" fmla="*/ 525274 w 12192000"/>
              <a:gd name="connsiteY244" fmla="*/ 2079137 h 2079137"/>
              <a:gd name="connsiteX245" fmla="*/ 405635 w 12192000"/>
              <a:gd name="connsiteY245" fmla="*/ 2059339 h 2079137"/>
              <a:gd name="connsiteX246" fmla="*/ 281555 w 12192000"/>
              <a:gd name="connsiteY246" fmla="*/ 2022847 h 2079137"/>
              <a:gd name="connsiteX247" fmla="*/ 98513 w 12192000"/>
              <a:gd name="connsiteY247" fmla="*/ 1969504 h 2079137"/>
              <a:gd name="connsiteX248" fmla="*/ 56191 w 12192000"/>
              <a:gd name="connsiteY248" fmla="*/ 1950709 h 2079137"/>
              <a:gd name="connsiteX249" fmla="*/ 0 w 12192000"/>
              <a:gd name="connsiteY249" fmla="*/ 1935789 h 2079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Lst>
            <a:rect l="l" t="t" r="r" b="b"/>
            <a:pathLst>
              <a:path w="12192000" h="2079137">
                <a:moveTo>
                  <a:pt x="12160143" y="831692"/>
                </a:moveTo>
                <a:lnTo>
                  <a:pt x="12159112" y="833361"/>
                </a:lnTo>
                <a:cubicBezTo>
                  <a:pt x="12157915" y="833832"/>
                  <a:pt x="12157402" y="833649"/>
                  <a:pt x="12158912" y="832430"/>
                </a:cubicBezTo>
                <a:close/>
                <a:moveTo>
                  <a:pt x="0" y="0"/>
                </a:moveTo>
                <a:lnTo>
                  <a:pt x="12192000" y="0"/>
                </a:lnTo>
                <a:lnTo>
                  <a:pt x="12192000" y="558063"/>
                </a:lnTo>
                <a:lnTo>
                  <a:pt x="12189259" y="810508"/>
                </a:lnTo>
                <a:lnTo>
                  <a:pt x="12170847" y="825280"/>
                </a:lnTo>
                <a:lnTo>
                  <a:pt x="12160143" y="831692"/>
                </a:lnTo>
                <a:lnTo>
                  <a:pt x="12163806" y="825759"/>
                </a:lnTo>
                <a:cubicBezTo>
                  <a:pt x="12125449" y="821525"/>
                  <a:pt x="12082203" y="824698"/>
                  <a:pt x="12056557" y="810176"/>
                </a:cubicBezTo>
                <a:cubicBezTo>
                  <a:pt x="12050902" y="790976"/>
                  <a:pt x="11923731" y="799312"/>
                  <a:pt x="11900316" y="789618"/>
                </a:cubicBezTo>
                <a:cubicBezTo>
                  <a:pt x="11841702" y="803374"/>
                  <a:pt x="11823963" y="832645"/>
                  <a:pt x="11791206" y="824176"/>
                </a:cubicBezTo>
                <a:cubicBezTo>
                  <a:pt x="11768977" y="817380"/>
                  <a:pt x="11683857" y="828947"/>
                  <a:pt x="11659257" y="800841"/>
                </a:cubicBezTo>
                <a:cubicBezTo>
                  <a:pt x="11617173" y="818107"/>
                  <a:pt x="11602556" y="790694"/>
                  <a:pt x="11569789" y="797135"/>
                </a:cubicBezTo>
                <a:cubicBezTo>
                  <a:pt x="11498310" y="795094"/>
                  <a:pt x="11458472" y="819882"/>
                  <a:pt x="11367885" y="791985"/>
                </a:cubicBezTo>
                <a:cubicBezTo>
                  <a:pt x="11325508" y="798158"/>
                  <a:pt x="11266580" y="755023"/>
                  <a:pt x="11174663" y="788721"/>
                </a:cubicBezTo>
                <a:cubicBezTo>
                  <a:pt x="11122703" y="792192"/>
                  <a:pt x="11150009" y="775410"/>
                  <a:pt x="11068220" y="786994"/>
                </a:cubicBezTo>
                <a:cubicBezTo>
                  <a:pt x="11046931" y="759861"/>
                  <a:pt x="10919185" y="793102"/>
                  <a:pt x="10893266" y="794013"/>
                </a:cubicBezTo>
                <a:cubicBezTo>
                  <a:pt x="10874184" y="776189"/>
                  <a:pt x="10862860" y="788743"/>
                  <a:pt x="10844025" y="789857"/>
                </a:cubicBezTo>
                <a:cubicBezTo>
                  <a:pt x="10836453" y="779294"/>
                  <a:pt x="10820690" y="778184"/>
                  <a:pt x="10814353" y="789010"/>
                </a:cubicBezTo>
                <a:cubicBezTo>
                  <a:pt x="10819669" y="816016"/>
                  <a:pt x="10754019" y="789067"/>
                  <a:pt x="10748393" y="806738"/>
                </a:cubicBezTo>
                <a:cubicBezTo>
                  <a:pt x="10687156" y="807873"/>
                  <a:pt x="10550299" y="781800"/>
                  <a:pt x="10468256" y="778733"/>
                </a:cubicBezTo>
                <a:cubicBezTo>
                  <a:pt x="10436666" y="770025"/>
                  <a:pt x="10371995" y="797252"/>
                  <a:pt x="10256131" y="788332"/>
                </a:cubicBezTo>
                <a:cubicBezTo>
                  <a:pt x="10240995" y="781626"/>
                  <a:pt x="10182664" y="765742"/>
                  <a:pt x="10177442" y="777371"/>
                </a:cubicBezTo>
                <a:cubicBezTo>
                  <a:pt x="10141447" y="775683"/>
                  <a:pt x="10030323" y="810071"/>
                  <a:pt x="10006086" y="792651"/>
                </a:cubicBezTo>
                <a:cubicBezTo>
                  <a:pt x="10009448" y="818833"/>
                  <a:pt x="9960389" y="791426"/>
                  <a:pt x="9952382" y="815411"/>
                </a:cubicBezTo>
                <a:lnTo>
                  <a:pt x="9926457" y="827295"/>
                </a:lnTo>
                <a:lnTo>
                  <a:pt x="9843405" y="867046"/>
                </a:lnTo>
                <a:lnTo>
                  <a:pt x="9830866" y="875047"/>
                </a:lnTo>
                <a:lnTo>
                  <a:pt x="9801807" y="872272"/>
                </a:lnTo>
                <a:lnTo>
                  <a:pt x="9785653" y="861743"/>
                </a:lnTo>
                <a:lnTo>
                  <a:pt x="9781177" y="864820"/>
                </a:lnTo>
                <a:cubicBezTo>
                  <a:pt x="9776153" y="871003"/>
                  <a:pt x="9773556" y="874842"/>
                  <a:pt x="9768640" y="869379"/>
                </a:cubicBezTo>
                <a:lnTo>
                  <a:pt x="9712211" y="900283"/>
                </a:lnTo>
                <a:cubicBezTo>
                  <a:pt x="9706243" y="902750"/>
                  <a:pt x="9698952" y="902954"/>
                  <a:pt x="9689465" y="899268"/>
                </a:cubicBezTo>
                <a:cubicBezTo>
                  <a:pt x="9670819" y="902906"/>
                  <a:pt x="9618108" y="917739"/>
                  <a:pt x="9600339" y="922112"/>
                </a:cubicBezTo>
                <a:lnTo>
                  <a:pt x="9582850" y="925510"/>
                </a:lnTo>
                <a:cubicBezTo>
                  <a:pt x="9574400" y="928631"/>
                  <a:pt x="9556868" y="938130"/>
                  <a:pt x="9549638" y="940845"/>
                </a:cubicBezTo>
                <a:cubicBezTo>
                  <a:pt x="9543792" y="942327"/>
                  <a:pt x="9546812" y="939351"/>
                  <a:pt x="9539471" y="941799"/>
                </a:cubicBezTo>
                <a:cubicBezTo>
                  <a:pt x="9538994" y="947702"/>
                  <a:pt x="9536009" y="953248"/>
                  <a:pt x="9505592" y="955533"/>
                </a:cubicBezTo>
                <a:cubicBezTo>
                  <a:pt x="9486013" y="968563"/>
                  <a:pt x="9460860" y="978842"/>
                  <a:pt x="9432569" y="985377"/>
                </a:cubicBezTo>
                <a:cubicBezTo>
                  <a:pt x="9426990" y="980335"/>
                  <a:pt x="9418918" y="990185"/>
                  <a:pt x="9414216" y="992655"/>
                </a:cubicBezTo>
                <a:cubicBezTo>
                  <a:pt x="9412644" y="989014"/>
                  <a:pt x="9400057" y="989255"/>
                  <a:pt x="9397106" y="992980"/>
                </a:cubicBezTo>
                <a:cubicBezTo>
                  <a:pt x="9314093" y="1020862"/>
                  <a:pt x="9349678" y="978420"/>
                  <a:pt x="9305108" y="1007767"/>
                </a:cubicBezTo>
                <a:cubicBezTo>
                  <a:pt x="9296670" y="1010324"/>
                  <a:pt x="9289251" y="1009612"/>
                  <a:pt x="9282434" y="1007523"/>
                </a:cubicBezTo>
                <a:lnTo>
                  <a:pt x="9271941" y="1002839"/>
                </a:lnTo>
                <a:lnTo>
                  <a:pt x="9238227" y="1017668"/>
                </a:lnTo>
                <a:cubicBezTo>
                  <a:pt x="9221294" y="1023415"/>
                  <a:pt x="9203166" y="1027997"/>
                  <a:pt x="9184265" y="1031275"/>
                </a:cubicBezTo>
                <a:cubicBezTo>
                  <a:pt x="9178371" y="1024135"/>
                  <a:pt x="9165618" y="1036637"/>
                  <a:pt x="9159000" y="1039569"/>
                </a:cubicBezTo>
                <a:cubicBezTo>
                  <a:pt x="9157881" y="1034602"/>
                  <a:pt x="9141725" y="1033964"/>
                  <a:pt x="9137031" y="1038699"/>
                </a:cubicBezTo>
                <a:cubicBezTo>
                  <a:pt x="9023973" y="1069523"/>
                  <a:pt x="9079946" y="1015706"/>
                  <a:pt x="9015702" y="1051400"/>
                </a:cubicBezTo>
                <a:lnTo>
                  <a:pt x="8971403" y="1040542"/>
                </a:lnTo>
                <a:lnTo>
                  <a:pt x="8961826" y="1045364"/>
                </a:lnTo>
                <a:cubicBezTo>
                  <a:pt x="8922837" y="1050010"/>
                  <a:pt x="8909116" y="1040754"/>
                  <a:pt x="8888623" y="1053908"/>
                </a:cubicBezTo>
                <a:cubicBezTo>
                  <a:pt x="8850424" y="1035587"/>
                  <a:pt x="8865892" y="1054194"/>
                  <a:pt x="8841066" y="1060421"/>
                </a:cubicBezTo>
                <a:cubicBezTo>
                  <a:pt x="8818353" y="1064878"/>
                  <a:pt x="8775995" y="1076068"/>
                  <a:pt x="8752342" y="1080646"/>
                </a:cubicBezTo>
                <a:cubicBezTo>
                  <a:pt x="8736966" y="1099406"/>
                  <a:pt x="8723186" y="1079948"/>
                  <a:pt x="8699139" y="1087885"/>
                </a:cubicBezTo>
                <a:cubicBezTo>
                  <a:pt x="8688630" y="1095506"/>
                  <a:pt x="8680324" y="1097539"/>
                  <a:pt x="8667273" y="1092062"/>
                </a:cubicBezTo>
                <a:cubicBezTo>
                  <a:pt x="8619205" y="1128818"/>
                  <a:pt x="8634590" y="1097116"/>
                  <a:pt x="8586064" y="1114603"/>
                </a:cubicBezTo>
                <a:cubicBezTo>
                  <a:pt x="8544721" y="1131913"/>
                  <a:pt x="8496602" y="1145520"/>
                  <a:pt x="8460312" y="1179878"/>
                </a:cubicBezTo>
                <a:cubicBezTo>
                  <a:pt x="8454266" y="1189140"/>
                  <a:pt x="8435781" y="1194455"/>
                  <a:pt x="8419023" y="1191748"/>
                </a:cubicBezTo>
                <a:cubicBezTo>
                  <a:pt x="8416138" y="1191283"/>
                  <a:pt x="8413416" y="1190591"/>
                  <a:pt x="8410939" y="1189696"/>
                </a:cubicBezTo>
                <a:cubicBezTo>
                  <a:pt x="8390077" y="1213458"/>
                  <a:pt x="8370324" y="1205397"/>
                  <a:pt x="8362040" y="1220820"/>
                </a:cubicBezTo>
                <a:cubicBezTo>
                  <a:pt x="8320616" y="1231942"/>
                  <a:pt x="8281663" y="1222882"/>
                  <a:pt x="8273677" y="1236495"/>
                </a:cubicBezTo>
                <a:cubicBezTo>
                  <a:pt x="8251358" y="1238573"/>
                  <a:pt x="8216738" y="1228341"/>
                  <a:pt x="8204283" y="1243537"/>
                </a:cubicBezTo>
                <a:cubicBezTo>
                  <a:pt x="8198634" y="1233135"/>
                  <a:pt x="8181550" y="1254947"/>
                  <a:pt x="8166550" y="1249551"/>
                </a:cubicBezTo>
                <a:cubicBezTo>
                  <a:pt x="8155570" y="1244572"/>
                  <a:pt x="8147825" y="1250027"/>
                  <a:pt x="8137785" y="1251636"/>
                </a:cubicBezTo>
                <a:cubicBezTo>
                  <a:pt x="8123427" y="1248361"/>
                  <a:pt x="8081662" y="1261833"/>
                  <a:pt x="8071596" y="1269274"/>
                </a:cubicBezTo>
                <a:cubicBezTo>
                  <a:pt x="8048949" y="1293759"/>
                  <a:pt x="7983924" y="1284712"/>
                  <a:pt x="7964816" y="1303668"/>
                </a:cubicBezTo>
                <a:cubicBezTo>
                  <a:pt x="7957137" y="1306992"/>
                  <a:pt x="7949335" y="1308861"/>
                  <a:pt x="7941495" y="1309821"/>
                </a:cubicBezTo>
                <a:lnTo>
                  <a:pt x="7919123" y="1310466"/>
                </a:lnTo>
                <a:lnTo>
                  <a:pt x="7911902" y="1306569"/>
                </a:lnTo>
                <a:lnTo>
                  <a:pt x="7898703" y="1309208"/>
                </a:lnTo>
                <a:lnTo>
                  <a:pt x="7894703" y="1308939"/>
                </a:lnTo>
                <a:lnTo>
                  <a:pt x="7872267" y="1308370"/>
                </a:lnTo>
                <a:cubicBezTo>
                  <a:pt x="7886550" y="1330359"/>
                  <a:pt x="7812648" y="1314851"/>
                  <a:pt x="7836454" y="1331265"/>
                </a:cubicBezTo>
                <a:cubicBezTo>
                  <a:pt x="7798907" y="1336933"/>
                  <a:pt x="7831419" y="1351068"/>
                  <a:pt x="7782451" y="1339601"/>
                </a:cubicBezTo>
                <a:cubicBezTo>
                  <a:pt x="7727636" y="1365002"/>
                  <a:pt x="7583002" y="1338768"/>
                  <a:pt x="7542969" y="1372495"/>
                </a:cubicBezTo>
                <a:cubicBezTo>
                  <a:pt x="7546396" y="1360942"/>
                  <a:pt x="7492851" y="1424323"/>
                  <a:pt x="7476832" y="1431655"/>
                </a:cubicBezTo>
                <a:cubicBezTo>
                  <a:pt x="7439619" y="1443703"/>
                  <a:pt x="7425596" y="1454661"/>
                  <a:pt x="7370237" y="1474339"/>
                </a:cubicBezTo>
                <a:cubicBezTo>
                  <a:pt x="7316246" y="1485928"/>
                  <a:pt x="7281903" y="1512712"/>
                  <a:pt x="7222223" y="1510199"/>
                </a:cubicBezTo>
                <a:cubicBezTo>
                  <a:pt x="7221190" y="1514030"/>
                  <a:pt x="7218885" y="1517398"/>
                  <a:pt x="7215703" y="1520424"/>
                </a:cubicBezTo>
                <a:lnTo>
                  <a:pt x="7204548" y="1528145"/>
                </a:lnTo>
                <a:lnTo>
                  <a:pt x="7202038" y="1527954"/>
                </a:lnTo>
                <a:lnTo>
                  <a:pt x="7173860" y="1541605"/>
                </a:lnTo>
                <a:lnTo>
                  <a:pt x="7155079" y="1552495"/>
                </a:lnTo>
                <a:lnTo>
                  <a:pt x="7149757" y="1552732"/>
                </a:lnTo>
                <a:cubicBezTo>
                  <a:pt x="7141378" y="1554948"/>
                  <a:pt x="7115959" y="1563256"/>
                  <a:pt x="7104804" y="1565792"/>
                </a:cubicBezTo>
                <a:cubicBezTo>
                  <a:pt x="7099811" y="1550850"/>
                  <a:pt x="7096935" y="1561973"/>
                  <a:pt x="7082824" y="1567947"/>
                </a:cubicBezTo>
                <a:cubicBezTo>
                  <a:pt x="7071919" y="1546070"/>
                  <a:pt x="7039417" y="1570606"/>
                  <a:pt x="7021520" y="1562334"/>
                </a:cubicBezTo>
                <a:cubicBezTo>
                  <a:pt x="7011400" y="1567217"/>
                  <a:pt x="7000495" y="1571981"/>
                  <a:pt x="6988956" y="1576442"/>
                </a:cubicBezTo>
                <a:lnTo>
                  <a:pt x="6981922" y="1578821"/>
                </a:lnTo>
                <a:lnTo>
                  <a:pt x="6981583" y="1578678"/>
                </a:lnTo>
                <a:cubicBezTo>
                  <a:pt x="6979627" y="1578791"/>
                  <a:pt x="6977153" y="1579421"/>
                  <a:pt x="6973762" y="1580811"/>
                </a:cubicBezTo>
                <a:lnTo>
                  <a:pt x="6969093" y="1583157"/>
                </a:lnTo>
                <a:lnTo>
                  <a:pt x="6890037" y="1575825"/>
                </a:lnTo>
                <a:cubicBezTo>
                  <a:pt x="6849459" y="1579997"/>
                  <a:pt x="6820022" y="1566922"/>
                  <a:pt x="6785054" y="1582200"/>
                </a:cubicBezTo>
                <a:cubicBezTo>
                  <a:pt x="6747047" y="1586037"/>
                  <a:pt x="6712794" y="1582954"/>
                  <a:pt x="6681692" y="1591296"/>
                </a:cubicBezTo>
                <a:cubicBezTo>
                  <a:pt x="6667557" y="1587501"/>
                  <a:pt x="6654822" y="1586753"/>
                  <a:pt x="6644556" y="1595940"/>
                </a:cubicBezTo>
                <a:cubicBezTo>
                  <a:pt x="6608615" y="1597269"/>
                  <a:pt x="6597697" y="1587005"/>
                  <a:pt x="6577106" y="1598261"/>
                </a:cubicBezTo>
                <a:lnTo>
                  <a:pt x="6544183" y="1596149"/>
                </a:lnTo>
                <a:lnTo>
                  <a:pt x="6540921" y="1593857"/>
                </a:lnTo>
                <a:lnTo>
                  <a:pt x="6535046" y="1593283"/>
                </a:lnTo>
                <a:lnTo>
                  <a:pt x="6519853" y="1595771"/>
                </a:lnTo>
                <a:lnTo>
                  <a:pt x="6514280" y="1597376"/>
                </a:lnTo>
                <a:cubicBezTo>
                  <a:pt x="6510385" y="1598232"/>
                  <a:pt x="6507735" y="1598481"/>
                  <a:pt x="6505824" y="1598298"/>
                </a:cubicBezTo>
                <a:lnTo>
                  <a:pt x="6505573" y="1598109"/>
                </a:lnTo>
                <a:lnTo>
                  <a:pt x="6497741" y="1599392"/>
                </a:lnTo>
                <a:cubicBezTo>
                  <a:pt x="6484628" y="1602044"/>
                  <a:pt x="6471968" y="1605085"/>
                  <a:pt x="6459992" y="1608358"/>
                </a:cubicBezTo>
                <a:cubicBezTo>
                  <a:pt x="6447037" y="1597612"/>
                  <a:pt x="6404274" y="1616787"/>
                  <a:pt x="6404572" y="1593771"/>
                </a:cubicBezTo>
                <a:cubicBezTo>
                  <a:pt x="6388277" y="1597519"/>
                  <a:pt x="6380141" y="1607970"/>
                  <a:pt x="6382671" y="1592612"/>
                </a:cubicBezTo>
                <a:lnTo>
                  <a:pt x="6369843" y="1590015"/>
                </a:lnTo>
                <a:lnTo>
                  <a:pt x="6269740" y="1614633"/>
                </a:lnTo>
                <a:lnTo>
                  <a:pt x="6255405" y="1620529"/>
                </a:lnTo>
                <a:cubicBezTo>
                  <a:pt x="6250911" y="1623016"/>
                  <a:pt x="6247090" y="1625968"/>
                  <a:pt x="6244248" y="1629561"/>
                </a:cubicBezTo>
                <a:cubicBezTo>
                  <a:pt x="6188859" y="1618246"/>
                  <a:pt x="6143250" y="1639346"/>
                  <a:pt x="6086396" y="1642666"/>
                </a:cubicBezTo>
                <a:cubicBezTo>
                  <a:pt x="6024311" y="1653696"/>
                  <a:pt x="5889522" y="1686499"/>
                  <a:pt x="5867429" y="1695554"/>
                </a:cubicBezTo>
                <a:cubicBezTo>
                  <a:pt x="5848669" y="1700350"/>
                  <a:pt x="5763994" y="1699795"/>
                  <a:pt x="5772864" y="1689002"/>
                </a:cubicBezTo>
                <a:cubicBezTo>
                  <a:pt x="5718480" y="1716048"/>
                  <a:pt x="5694188" y="1696562"/>
                  <a:pt x="5629833" y="1713273"/>
                </a:cubicBezTo>
                <a:lnTo>
                  <a:pt x="5504771" y="1725744"/>
                </a:lnTo>
                <a:lnTo>
                  <a:pt x="5490967" y="1726367"/>
                </a:lnTo>
                <a:lnTo>
                  <a:pt x="5486015" y="1721481"/>
                </a:lnTo>
                <a:lnTo>
                  <a:pt x="5439364" y="1721349"/>
                </a:lnTo>
                <a:cubicBezTo>
                  <a:pt x="5418850" y="1733129"/>
                  <a:pt x="5381503" y="1725668"/>
                  <a:pt x="5350025" y="1729885"/>
                </a:cubicBezTo>
                <a:lnTo>
                  <a:pt x="5336104" y="1734377"/>
                </a:lnTo>
                <a:lnTo>
                  <a:pt x="5245234" y="1738520"/>
                </a:lnTo>
                <a:lnTo>
                  <a:pt x="5182955" y="1744622"/>
                </a:lnTo>
                <a:lnTo>
                  <a:pt x="5169506" y="1748993"/>
                </a:lnTo>
                <a:lnTo>
                  <a:pt x="5154299" y="1744080"/>
                </a:lnTo>
                <a:cubicBezTo>
                  <a:pt x="5152463" y="1742751"/>
                  <a:pt x="5150989" y="1741283"/>
                  <a:pt x="5149917" y="1739727"/>
                </a:cubicBezTo>
                <a:lnTo>
                  <a:pt x="5100319" y="1745797"/>
                </a:lnTo>
                <a:lnTo>
                  <a:pt x="5094361" y="1745767"/>
                </a:lnTo>
                <a:lnTo>
                  <a:pt x="5053410" y="1742790"/>
                </a:lnTo>
                <a:lnTo>
                  <a:pt x="4992711" y="1734075"/>
                </a:lnTo>
                <a:cubicBezTo>
                  <a:pt x="4972764" y="1728527"/>
                  <a:pt x="4955480" y="1708667"/>
                  <a:pt x="4930098" y="1717312"/>
                </a:cubicBezTo>
                <a:cubicBezTo>
                  <a:pt x="4936142" y="1706767"/>
                  <a:pt x="4900350" y="1719438"/>
                  <a:pt x="4893834" y="1710028"/>
                </a:cubicBezTo>
                <a:cubicBezTo>
                  <a:pt x="4890113" y="1702277"/>
                  <a:pt x="4878389" y="1704314"/>
                  <a:pt x="4868730" y="1702384"/>
                </a:cubicBezTo>
                <a:cubicBezTo>
                  <a:pt x="4860577" y="1694955"/>
                  <a:pt x="4813519" y="1692594"/>
                  <a:pt x="4797925" y="1695535"/>
                </a:cubicBezTo>
                <a:cubicBezTo>
                  <a:pt x="4754973" y="1708626"/>
                  <a:pt x="4712186" y="1679830"/>
                  <a:pt x="4677670" y="1689453"/>
                </a:cubicBezTo>
                <a:cubicBezTo>
                  <a:pt x="4650390" y="1686902"/>
                  <a:pt x="4641786" y="1682702"/>
                  <a:pt x="4634248" y="1680227"/>
                </a:cubicBezTo>
                <a:lnTo>
                  <a:pt x="4632434" y="1674607"/>
                </a:lnTo>
                <a:lnTo>
                  <a:pt x="4619204" y="1672507"/>
                </a:lnTo>
                <a:lnTo>
                  <a:pt x="4616283" y="1670977"/>
                </a:lnTo>
                <a:cubicBezTo>
                  <a:pt x="4610716" y="1668036"/>
                  <a:pt x="4605090" y="1665277"/>
                  <a:pt x="4598926" y="1663178"/>
                </a:cubicBezTo>
                <a:cubicBezTo>
                  <a:pt x="4588025" y="1686237"/>
                  <a:pt x="4544698" y="1649138"/>
                  <a:pt x="4547069" y="1670642"/>
                </a:cubicBezTo>
                <a:lnTo>
                  <a:pt x="4523516" y="1669785"/>
                </a:lnTo>
                <a:lnTo>
                  <a:pt x="4500586" y="1675912"/>
                </a:lnTo>
                <a:lnTo>
                  <a:pt x="4488196" y="1683463"/>
                </a:lnTo>
                <a:lnTo>
                  <a:pt x="4445463" y="1695634"/>
                </a:lnTo>
                <a:lnTo>
                  <a:pt x="4446550" y="1680538"/>
                </a:lnTo>
                <a:lnTo>
                  <a:pt x="4365375" y="1697935"/>
                </a:lnTo>
                <a:lnTo>
                  <a:pt x="4305123" y="1714185"/>
                </a:lnTo>
                <a:lnTo>
                  <a:pt x="4292665" y="1720703"/>
                </a:lnTo>
                <a:lnTo>
                  <a:pt x="4276789" y="1718367"/>
                </a:lnTo>
                <a:cubicBezTo>
                  <a:pt x="4274740" y="1717359"/>
                  <a:pt x="4273021" y="1716157"/>
                  <a:pt x="4271683" y="1714801"/>
                </a:cubicBezTo>
                <a:lnTo>
                  <a:pt x="4223918" y="1728936"/>
                </a:lnTo>
                <a:lnTo>
                  <a:pt x="4218039" y="1729885"/>
                </a:lnTo>
                <a:lnTo>
                  <a:pt x="4177153" y="1733691"/>
                </a:lnTo>
                <a:lnTo>
                  <a:pt x="4051032" y="1728886"/>
                </a:lnTo>
                <a:cubicBezTo>
                  <a:pt x="4055072" y="1717510"/>
                  <a:pt x="4022108" y="1735873"/>
                  <a:pt x="4013978" y="1727679"/>
                </a:cubicBezTo>
                <a:cubicBezTo>
                  <a:pt x="4008905" y="1720660"/>
                  <a:pt x="3997723" y="1724594"/>
                  <a:pt x="3987857" y="1724282"/>
                </a:cubicBezTo>
                <a:cubicBezTo>
                  <a:pt x="3978476" y="1718309"/>
                  <a:pt x="3931683" y="1723723"/>
                  <a:pt x="3916852" y="1729184"/>
                </a:cubicBezTo>
                <a:cubicBezTo>
                  <a:pt x="3876910" y="1749138"/>
                  <a:pt x="3829523" y="1727824"/>
                  <a:pt x="3797263" y="1742976"/>
                </a:cubicBezTo>
                <a:cubicBezTo>
                  <a:pt x="3769922" y="1744951"/>
                  <a:pt x="3760682" y="1742230"/>
                  <a:pt x="3752806" y="1741033"/>
                </a:cubicBezTo>
                <a:lnTo>
                  <a:pt x="3749997" y="1735799"/>
                </a:lnTo>
                <a:lnTo>
                  <a:pt x="3736582" y="1735907"/>
                </a:lnTo>
                <a:lnTo>
                  <a:pt x="3733428" y="1734881"/>
                </a:lnTo>
                <a:cubicBezTo>
                  <a:pt x="3727408" y="1732899"/>
                  <a:pt x="3721365" y="1731108"/>
                  <a:pt x="3714911" y="1730056"/>
                </a:cubicBezTo>
                <a:cubicBezTo>
                  <a:pt x="3708355" y="1754554"/>
                  <a:pt x="3658933" y="1725152"/>
                  <a:pt x="3665172" y="1745936"/>
                </a:cubicBezTo>
                <a:cubicBezTo>
                  <a:pt x="3628569" y="1744420"/>
                  <a:pt x="3583742" y="1775884"/>
                  <a:pt x="3552006" y="1755220"/>
                </a:cubicBezTo>
                <a:cubicBezTo>
                  <a:pt x="3497522" y="1758390"/>
                  <a:pt x="3448310" y="1757433"/>
                  <a:pt x="3390301" y="1762546"/>
                </a:cubicBezTo>
                <a:cubicBezTo>
                  <a:pt x="3345266" y="1774524"/>
                  <a:pt x="3297039" y="1758531"/>
                  <a:pt x="3264312" y="1774620"/>
                </a:cubicBezTo>
                <a:cubicBezTo>
                  <a:pt x="3212634" y="1771139"/>
                  <a:pt x="3147905" y="1780248"/>
                  <a:pt x="3106901" y="1804264"/>
                </a:cubicBezTo>
                <a:cubicBezTo>
                  <a:pt x="3051355" y="1805490"/>
                  <a:pt x="3041708" y="1820368"/>
                  <a:pt x="2993303" y="1806542"/>
                </a:cubicBezTo>
                <a:cubicBezTo>
                  <a:pt x="2989182" y="1810139"/>
                  <a:pt x="2984377" y="1813039"/>
                  <a:pt x="2979115" y="1815432"/>
                </a:cubicBezTo>
                <a:lnTo>
                  <a:pt x="2963118" y="1820962"/>
                </a:lnTo>
                <a:lnTo>
                  <a:pt x="2961156" y="1820297"/>
                </a:lnTo>
                <a:lnTo>
                  <a:pt x="2925719" y="1828468"/>
                </a:lnTo>
                <a:lnTo>
                  <a:pt x="2857951" y="1842496"/>
                </a:lnTo>
                <a:lnTo>
                  <a:pt x="2857427" y="1841591"/>
                </a:lnTo>
                <a:cubicBezTo>
                  <a:pt x="2855386" y="1839734"/>
                  <a:pt x="2852250" y="1838690"/>
                  <a:pt x="2846731" y="1839316"/>
                </a:cubicBezTo>
                <a:cubicBezTo>
                  <a:pt x="2855175" y="1823564"/>
                  <a:pt x="2843311" y="1834035"/>
                  <a:pt x="2826290" y="1837274"/>
                </a:cubicBezTo>
                <a:cubicBezTo>
                  <a:pt x="2835609" y="1813530"/>
                  <a:pt x="2787284" y="1831665"/>
                  <a:pt x="2779146" y="1820071"/>
                </a:cubicBezTo>
                <a:cubicBezTo>
                  <a:pt x="2766432" y="1822985"/>
                  <a:pt x="2753158" y="1825635"/>
                  <a:pt x="2739608" y="1827861"/>
                </a:cubicBezTo>
                <a:lnTo>
                  <a:pt x="2731631" y="1828881"/>
                </a:lnTo>
                <a:cubicBezTo>
                  <a:pt x="2731575" y="1828813"/>
                  <a:pt x="2731521" y="1828744"/>
                  <a:pt x="2731464" y="1828677"/>
                </a:cubicBezTo>
                <a:cubicBezTo>
                  <a:pt x="2729715" y="1828415"/>
                  <a:pt x="2727085" y="1828569"/>
                  <a:pt x="2723037" y="1829303"/>
                </a:cubicBezTo>
                <a:lnTo>
                  <a:pt x="2701616" y="1832725"/>
                </a:lnTo>
                <a:lnTo>
                  <a:pt x="2696239" y="1831904"/>
                </a:lnTo>
                <a:lnTo>
                  <a:pt x="2663445" y="1825958"/>
                </a:lnTo>
                <a:cubicBezTo>
                  <a:pt x="2641260" y="1825904"/>
                  <a:pt x="2595040" y="1827674"/>
                  <a:pt x="2560925" y="1829094"/>
                </a:cubicBezTo>
                <a:cubicBezTo>
                  <a:pt x="2527977" y="1836499"/>
                  <a:pt x="2496507" y="1831991"/>
                  <a:pt x="2458739" y="1834479"/>
                </a:cubicBezTo>
                <a:cubicBezTo>
                  <a:pt x="2419379" y="1848893"/>
                  <a:pt x="2396428" y="1834257"/>
                  <a:pt x="2356074" y="1836991"/>
                </a:cubicBezTo>
                <a:cubicBezTo>
                  <a:pt x="2323435" y="1857644"/>
                  <a:pt x="2325610" y="1826053"/>
                  <a:pt x="2304241" y="1822021"/>
                </a:cubicBezTo>
                <a:lnTo>
                  <a:pt x="2298362" y="1822125"/>
                </a:lnTo>
                <a:lnTo>
                  <a:pt x="2283527" y="1826361"/>
                </a:lnTo>
                <a:lnTo>
                  <a:pt x="2278150" y="1828604"/>
                </a:lnTo>
                <a:cubicBezTo>
                  <a:pt x="2274371" y="1829907"/>
                  <a:pt x="2271762" y="1830461"/>
                  <a:pt x="2269853" y="1830502"/>
                </a:cubicBezTo>
                <a:lnTo>
                  <a:pt x="2269585" y="1830341"/>
                </a:lnTo>
                <a:lnTo>
                  <a:pt x="2225332" y="1845825"/>
                </a:lnTo>
                <a:cubicBezTo>
                  <a:pt x="2211505" y="1836594"/>
                  <a:pt x="2170867" y="1860661"/>
                  <a:pt x="2169048" y="1837658"/>
                </a:cubicBezTo>
                <a:cubicBezTo>
                  <a:pt x="2153238" y="1843278"/>
                  <a:pt x="2146132" y="1854645"/>
                  <a:pt x="2147231" y="1839027"/>
                </a:cubicBezTo>
                <a:cubicBezTo>
                  <a:pt x="2141901" y="1840465"/>
                  <a:pt x="2138205" y="1840014"/>
                  <a:pt x="2135241" y="1838652"/>
                </a:cubicBezTo>
                <a:lnTo>
                  <a:pt x="2099215" y="1850768"/>
                </a:lnTo>
                <a:lnTo>
                  <a:pt x="2094046" y="1850806"/>
                </a:lnTo>
                <a:lnTo>
                  <a:pt x="2071850" y="1861319"/>
                </a:lnTo>
                <a:lnTo>
                  <a:pt x="2039607" y="1874318"/>
                </a:lnTo>
                <a:lnTo>
                  <a:pt x="2037289" y="1874025"/>
                </a:lnTo>
                <a:lnTo>
                  <a:pt x="2023615" y="1881562"/>
                </a:lnTo>
                <a:cubicBezTo>
                  <a:pt x="2019390" y="1884562"/>
                  <a:pt x="1959668" y="1894795"/>
                  <a:pt x="1957176" y="1898709"/>
                </a:cubicBezTo>
                <a:cubicBezTo>
                  <a:pt x="1901224" y="1893805"/>
                  <a:pt x="1914145" y="1913274"/>
                  <a:pt x="1858081" y="1923144"/>
                </a:cubicBezTo>
                <a:cubicBezTo>
                  <a:pt x="1819487" y="1923227"/>
                  <a:pt x="1798952" y="1929741"/>
                  <a:pt x="1738865" y="1944965"/>
                </a:cubicBezTo>
                <a:cubicBezTo>
                  <a:pt x="1698633" y="1955957"/>
                  <a:pt x="1670491" y="1978862"/>
                  <a:pt x="1616692" y="1989107"/>
                </a:cubicBezTo>
                <a:cubicBezTo>
                  <a:pt x="1565257" y="2022368"/>
                  <a:pt x="1474172" y="2022156"/>
                  <a:pt x="1411898" y="2046254"/>
                </a:cubicBezTo>
                <a:cubicBezTo>
                  <a:pt x="1380237" y="2035952"/>
                  <a:pt x="1386648" y="2042292"/>
                  <a:pt x="1375780" y="2047961"/>
                </a:cubicBezTo>
                <a:cubicBezTo>
                  <a:pt x="1375756" y="2047968"/>
                  <a:pt x="1375731" y="2047974"/>
                  <a:pt x="1375707" y="2047981"/>
                </a:cubicBezTo>
                <a:lnTo>
                  <a:pt x="1285585" y="2047113"/>
                </a:lnTo>
                <a:cubicBezTo>
                  <a:pt x="1279541" y="2043453"/>
                  <a:pt x="1272537" y="2040974"/>
                  <a:pt x="1263658" y="2041397"/>
                </a:cubicBezTo>
                <a:cubicBezTo>
                  <a:pt x="1212454" y="2058890"/>
                  <a:pt x="1258499" y="2026611"/>
                  <a:pt x="1170403" y="2033399"/>
                </a:cubicBezTo>
                <a:cubicBezTo>
                  <a:pt x="1166530" y="2036274"/>
                  <a:pt x="1154254" y="2033463"/>
                  <a:pt x="1153718" y="2029576"/>
                </a:cubicBezTo>
                <a:cubicBezTo>
                  <a:pt x="1148486" y="2030819"/>
                  <a:pt x="1137980" y="2038354"/>
                  <a:pt x="1133937" y="2032149"/>
                </a:cubicBezTo>
                <a:cubicBezTo>
                  <a:pt x="1104720" y="2031606"/>
                  <a:pt x="1077532" y="2035424"/>
                  <a:pt x="1054999" y="2043242"/>
                </a:cubicBezTo>
                <a:cubicBezTo>
                  <a:pt x="1024875" y="2038090"/>
                  <a:pt x="1020473" y="2042711"/>
                  <a:pt x="1018405" y="2048281"/>
                </a:cubicBezTo>
                <a:lnTo>
                  <a:pt x="1016563" y="2051718"/>
                </a:lnTo>
                <a:lnTo>
                  <a:pt x="1008284" y="2046742"/>
                </a:lnTo>
                <a:cubicBezTo>
                  <a:pt x="999244" y="2043620"/>
                  <a:pt x="990505" y="2044937"/>
                  <a:pt x="981974" y="2048363"/>
                </a:cubicBezTo>
                <a:lnTo>
                  <a:pt x="971903" y="2053484"/>
                </a:lnTo>
                <a:lnTo>
                  <a:pt x="954015" y="2052529"/>
                </a:lnTo>
                <a:cubicBezTo>
                  <a:pt x="931960" y="2051365"/>
                  <a:pt x="861352" y="2046214"/>
                  <a:pt x="839571" y="2046509"/>
                </a:cubicBezTo>
                <a:lnTo>
                  <a:pt x="823321" y="2054296"/>
                </a:lnTo>
                <a:lnTo>
                  <a:pt x="800990" y="2051523"/>
                </a:lnTo>
                <a:cubicBezTo>
                  <a:pt x="790723" y="2052171"/>
                  <a:pt x="782268" y="2055403"/>
                  <a:pt x="776439" y="2062634"/>
                </a:cubicBezTo>
                <a:cubicBezTo>
                  <a:pt x="773155" y="2056184"/>
                  <a:pt x="769593" y="2059253"/>
                  <a:pt x="763041" y="2063995"/>
                </a:cubicBezTo>
                <a:lnTo>
                  <a:pt x="757863" y="2065877"/>
                </a:lnTo>
                <a:lnTo>
                  <a:pt x="745053" y="2051831"/>
                </a:lnTo>
                <a:lnTo>
                  <a:pt x="722609" y="2049504"/>
                </a:lnTo>
                <a:lnTo>
                  <a:pt x="717618" y="2042131"/>
                </a:lnTo>
                <a:lnTo>
                  <a:pt x="703285" y="2046808"/>
                </a:lnTo>
                <a:cubicBezTo>
                  <a:pt x="698219" y="2048137"/>
                  <a:pt x="690058" y="2049926"/>
                  <a:pt x="680199" y="2051947"/>
                </a:cubicBezTo>
                <a:lnTo>
                  <a:pt x="667351" y="2054469"/>
                </a:lnTo>
                <a:lnTo>
                  <a:pt x="660961" y="2049404"/>
                </a:lnTo>
                <a:lnTo>
                  <a:pt x="638282" y="2060093"/>
                </a:lnTo>
                <a:lnTo>
                  <a:pt x="583551" y="2070197"/>
                </a:lnTo>
                <a:cubicBezTo>
                  <a:pt x="569268" y="2091365"/>
                  <a:pt x="529124" y="2053106"/>
                  <a:pt x="525274" y="2079137"/>
                </a:cubicBezTo>
                <a:cubicBezTo>
                  <a:pt x="506495" y="2056498"/>
                  <a:pt x="440091" y="2069666"/>
                  <a:pt x="405635" y="2059339"/>
                </a:cubicBezTo>
                <a:cubicBezTo>
                  <a:pt x="397410" y="2069278"/>
                  <a:pt x="294416" y="2032966"/>
                  <a:pt x="281555" y="2022847"/>
                </a:cubicBezTo>
                <a:cubicBezTo>
                  <a:pt x="171589" y="1986245"/>
                  <a:pt x="126791" y="1985528"/>
                  <a:pt x="98513" y="1969504"/>
                </a:cubicBezTo>
                <a:cubicBezTo>
                  <a:pt x="85544" y="1965247"/>
                  <a:pt x="73324" y="1958000"/>
                  <a:pt x="56191" y="1950709"/>
                </a:cubicBezTo>
                <a:lnTo>
                  <a:pt x="0" y="1935789"/>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BF58AFA-0EC9-E95C-BD75-BBA7F60EDD42}"/>
              </a:ext>
            </a:extLst>
          </p:cNvPr>
          <p:cNvSpPr>
            <a:spLocks noGrp="1"/>
          </p:cNvSpPr>
          <p:nvPr>
            <p:ph type="title"/>
          </p:nvPr>
        </p:nvSpPr>
        <p:spPr>
          <a:xfrm>
            <a:off x="1137036" y="548640"/>
            <a:ext cx="9543405" cy="1188720"/>
          </a:xfrm>
        </p:spPr>
        <p:txBody>
          <a:bodyPr>
            <a:normAutofit/>
          </a:bodyPr>
          <a:lstStyle/>
          <a:p>
            <a:r>
              <a:rPr lang="en-GB">
                <a:solidFill>
                  <a:schemeClr val="tx1">
                    <a:lumMod val="85000"/>
                    <a:lumOff val="15000"/>
                  </a:schemeClr>
                </a:solidFill>
              </a:rPr>
              <a:t>Welsh Language (Wales) Measure 2011</a:t>
            </a:r>
          </a:p>
        </p:txBody>
      </p:sp>
      <p:sp>
        <p:nvSpPr>
          <p:cNvPr id="3" name="Content Placeholder 2">
            <a:extLst>
              <a:ext uri="{FF2B5EF4-FFF2-40B4-BE49-F238E27FC236}">
                <a16:creationId xmlns:a16="http://schemas.microsoft.com/office/drawing/2014/main" id="{2298BEB9-4F9D-0891-34AA-9585F0CA682D}"/>
              </a:ext>
            </a:extLst>
          </p:cNvPr>
          <p:cNvSpPr>
            <a:spLocks noGrp="1"/>
          </p:cNvSpPr>
          <p:nvPr>
            <p:ph idx="1"/>
          </p:nvPr>
        </p:nvSpPr>
        <p:spPr>
          <a:xfrm>
            <a:off x="1957987" y="2431765"/>
            <a:ext cx="8276026" cy="3320031"/>
          </a:xfrm>
        </p:spPr>
        <p:txBody>
          <a:bodyPr anchor="ctr">
            <a:normAutofit/>
          </a:bodyPr>
          <a:lstStyle/>
          <a:p>
            <a:r>
              <a:rPr lang="en-GB" sz="2000" b="0" i="0" dirty="0">
                <a:solidFill>
                  <a:schemeClr val="tx1">
                    <a:lumMod val="85000"/>
                    <a:lumOff val="15000"/>
                  </a:schemeClr>
                </a:solidFill>
                <a:effectLst/>
                <a:latin typeface="Arial" panose="020B0604020202020204" pitchFamily="34" charset="0"/>
              </a:rPr>
              <a:t>The National Assembly passed the Welsh Language (Wales) Measure 2011 to reform the existing laws regarding the use of Welsh in the delivery of public services.</a:t>
            </a:r>
          </a:p>
          <a:p>
            <a:r>
              <a:rPr lang="en-GB" sz="2000" b="0" i="0" dirty="0">
                <a:solidFill>
                  <a:schemeClr val="tx1">
                    <a:lumMod val="85000"/>
                    <a:lumOff val="15000"/>
                  </a:schemeClr>
                </a:solidFill>
                <a:effectLst/>
                <a:latin typeface="Arial" panose="020B0604020202020204" pitchFamily="34" charset="0"/>
              </a:rPr>
              <a:t>The Welsh Language Board has been replaced by a Welsh Language Commissioner and the existing system of Welsh language schemes is gradually being replaced with standards of conduct relating to the Welsh language.</a:t>
            </a:r>
            <a:endParaRPr lang="en-GB" sz="2000" dirty="0">
              <a:solidFill>
                <a:schemeClr val="tx1">
                  <a:lumMod val="85000"/>
                  <a:lumOff val="15000"/>
                </a:schemeClr>
              </a:solidFill>
            </a:endParaRPr>
          </a:p>
        </p:txBody>
      </p:sp>
      <p:sp>
        <p:nvSpPr>
          <p:cNvPr id="12" name="Freeform: Shape 11">
            <a:extLst>
              <a:ext uri="{FF2B5EF4-FFF2-40B4-BE49-F238E27FC236}">
                <a16:creationId xmlns:a16="http://schemas.microsoft.com/office/drawing/2014/main" id="{142DCE2C-2863-46FA-9BE7-24365A24D9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24586" y="5970896"/>
            <a:ext cx="9967416" cy="887104"/>
          </a:xfrm>
          <a:custGeom>
            <a:avLst/>
            <a:gdLst>
              <a:gd name="connsiteX0" fmla="*/ 4686423 w 9517857"/>
              <a:gd name="connsiteY0" fmla="*/ 247919 h 918356"/>
              <a:gd name="connsiteX1" fmla="*/ 4689051 w 9517857"/>
              <a:gd name="connsiteY1" fmla="*/ 250968 h 918356"/>
              <a:gd name="connsiteX2" fmla="*/ 4687244 w 9517857"/>
              <a:gd name="connsiteY2" fmla="*/ 251298 h 918356"/>
              <a:gd name="connsiteX3" fmla="*/ 4685225 w 9517857"/>
              <a:gd name="connsiteY3" fmla="*/ 246530 h 918356"/>
              <a:gd name="connsiteX4" fmla="*/ 4686133 w 9517857"/>
              <a:gd name="connsiteY4" fmla="*/ 246727 h 918356"/>
              <a:gd name="connsiteX5" fmla="*/ 4686423 w 9517857"/>
              <a:gd name="connsiteY5" fmla="*/ 247919 h 918356"/>
              <a:gd name="connsiteX6" fmla="*/ 9517856 w 9517857"/>
              <a:gd name="connsiteY6" fmla="*/ 0 h 918356"/>
              <a:gd name="connsiteX7" fmla="*/ 9517857 w 9517857"/>
              <a:gd name="connsiteY7" fmla="*/ 12 h 918356"/>
              <a:gd name="connsiteX8" fmla="*/ 9517857 w 9517857"/>
              <a:gd name="connsiteY8" fmla="*/ 918356 h 918356"/>
              <a:gd name="connsiteX9" fmla="*/ 14604 w 9517857"/>
              <a:gd name="connsiteY9" fmla="*/ 918356 h 918356"/>
              <a:gd name="connsiteX10" fmla="*/ 12841 w 9517857"/>
              <a:gd name="connsiteY10" fmla="*/ 917763 h 918356"/>
              <a:gd name="connsiteX11" fmla="*/ 93 w 9517857"/>
              <a:gd name="connsiteY11" fmla="*/ 912471 h 918356"/>
              <a:gd name="connsiteX12" fmla="*/ 58674 w 9517857"/>
              <a:gd name="connsiteY12" fmla="*/ 890322 h 918356"/>
              <a:gd name="connsiteX13" fmla="*/ 275005 w 9517857"/>
              <a:gd name="connsiteY13" fmla="*/ 807229 h 918356"/>
              <a:gd name="connsiteX14" fmla="*/ 587824 w 9517857"/>
              <a:gd name="connsiteY14" fmla="*/ 798195 h 918356"/>
              <a:gd name="connsiteX15" fmla="*/ 651826 w 9517857"/>
              <a:gd name="connsiteY15" fmla="*/ 738338 h 918356"/>
              <a:gd name="connsiteX16" fmla="*/ 727985 w 9517857"/>
              <a:gd name="connsiteY16" fmla="*/ 719826 h 918356"/>
              <a:gd name="connsiteX17" fmla="*/ 778982 w 9517857"/>
              <a:gd name="connsiteY17" fmla="*/ 710142 h 918356"/>
              <a:gd name="connsiteX18" fmla="*/ 849944 w 9517857"/>
              <a:gd name="connsiteY18" fmla="*/ 717987 h 918356"/>
              <a:gd name="connsiteX19" fmla="*/ 921659 w 9517857"/>
              <a:gd name="connsiteY19" fmla="*/ 712695 h 918356"/>
              <a:gd name="connsiteX20" fmla="*/ 930946 w 9517857"/>
              <a:gd name="connsiteY20" fmla="*/ 734046 h 918356"/>
              <a:gd name="connsiteX21" fmla="*/ 986250 w 9517857"/>
              <a:gd name="connsiteY21" fmla="*/ 713530 h 918356"/>
              <a:gd name="connsiteX22" fmla="*/ 1013752 w 9517857"/>
              <a:gd name="connsiteY22" fmla="*/ 713361 h 918356"/>
              <a:gd name="connsiteX23" fmla="*/ 1023734 w 9517857"/>
              <a:gd name="connsiteY23" fmla="*/ 718571 h 918356"/>
              <a:gd name="connsiteX24" fmla="*/ 1063207 w 9517857"/>
              <a:gd name="connsiteY24" fmla="*/ 715651 h 918356"/>
              <a:gd name="connsiteX25" fmla="*/ 1081980 w 9517857"/>
              <a:gd name="connsiteY25" fmla="*/ 738455 h 918356"/>
              <a:gd name="connsiteX26" fmla="*/ 1218120 w 9517857"/>
              <a:gd name="connsiteY26" fmla="*/ 713280 h 918356"/>
              <a:gd name="connsiteX27" fmla="*/ 1397459 w 9517857"/>
              <a:gd name="connsiteY27" fmla="*/ 691190 h 918356"/>
              <a:gd name="connsiteX28" fmla="*/ 1580688 w 9517857"/>
              <a:gd name="connsiteY28" fmla="*/ 693697 h 918356"/>
              <a:gd name="connsiteX29" fmla="*/ 1772334 w 9517857"/>
              <a:gd name="connsiteY29" fmla="*/ 710640 h 918356"/>
              <a:gd name="connsiteX30" fmla="*/ 2002561 w 9517857"/>
              <a:gd name="connsiteY30" fmla="*/ 659917 h 918356"/>
              <a:gd name="connsiteX31" fmla="*/ 2135144 w 9517857"/>
              <a:gd name="connsiteY31" fmla="*/ 636501 h 918356"/>
              <a:gd name="connsiteX32" fmla="*/ 2440292 w 9517857"/>
              <a:gd name="connsiteY32" fmla="*/ 593862 h 918356"/>
              <a:gd name="connsiteX33" fmla="*/ 2547829 w 9517857"/>
              <a:gd name="connsiteY33" fmla="*/ 566150 h 918356"/>
              <a:gd name="connsiteX34" fmla="*/ 2658055 w 9517857"/>
              <a:gd name="connsiteY34" fmla="*/ 578727 h 918356"/>
              <a:gd name="connsiteX35" fmla="*/ 2693698 w 9517857"/>
              <a:gd name="connsiteY35" fmla="*/ 560029 h 918356"/>
              <a:gd name="connsiteX36" fmla="*/ 2699673 w 9517857"/>
              <a:gd name="connsiteY36" fmla="*/ 556400 h 918356"/>
              <a:gd name="connsiteX37" fmla="*/ 2727306 w 9517857"/>
              <a:gd name="connsiteY37" fmla="*/ 550698 h 918356"/>
              <a:gd name="connsiteX38" fmla="*/ 2730451 w 9517857"/>
              <a:gd name="connsiteY38" fmla="*/ 538058 h 918356"/>
              <a:gd name="connsiteX39" fmla="*/ 2768713 w 9517857"/>
              <a:gd name="connsiteY39" fmla="*/ 521575 h 918356"/>
              <a:gd name="connsiteX40" fmla="*/ 2820868 w 9517857"/>
              <a:gd name="connsiteY40" fmla="*/ 514160 h 918356"/>
              <a:gd name="connsiteX41" fmla="*/ 3073635 w 9517857"/>
              <a:gd name="connsiteY41" fmla="*/ 491294 h 918356"/>
              <a:gd name="connsiteX42" fmla="*/ 3222071 w 9517857"/>
              <a:gd name="connsiteY42" fmla="*/ 470559 h 918356"/>
              <a:gd name="connsiteX43" fmla="*/ 3274069 w 9517857"/>
              <a:gd name="connsiteY43" fmla="*/ 451605 h 918356"/>
              <a:gd name="connsiteX44" fmla="*/ 3349632 w 9517857"/>
              <a:gd name="connsiteY44" fmla="*/ 432583 h 918356"/>
              <a:gd name="connsiteX45" fmla="*/ 3479593 w 9517857"/>
              <a:gd name="connsiteY45" fmla="*/ 390437 h 918356"/>
              <a:gd name="connsiteX46" fmla="*/ 3660110 w 9517857"/>
              <a:gd name="connsiteY46" fmla="*/ 348726 h 918356"/>
              <a:gd name="connsiteX47" fmla="*/ 3750023 w 9517857"/>
              <a:gd name="connsiteY47" fmla="*/ 370678 h 918356"/>
              <a:gd name="connsiteX48" fmla="*/ 3844133 w 9517857"/>
              <a:gd name="connsiteY48" fmla="*/ 360648 h 918356"/>
              <a:gd name="connsiteX49" fmla="*/ 3913545 w 9517857"/>
              <a:gd name="connsiteY49" fmla="*/ 344235 h 918356"/>
              <a:gd name="connsiteX50" fmla="*/ 4266740 w 9517857"/>
              <a:gd name="connsiteY50" fmla="*/ 361454 h 918356"/>
              <a:gd name="connsiteX51" fmla="*/ 4430770 w 9517857"/>
              <a:gd name="connsiteY51" fmla="*/ 342643 h 918356"/>
              <a:gd name="connsiteX52" fmla="*/ 4512664 w 9517857"/>
              <a:gd name="connsiteY52" fmla="*/ 319948 h 918356"/>
              <a:gd name="connsiteX53" fmla="*/ 4616423 w 9517857"/>
              <a:gd name="connsiteY53" fmla="*/ 290914 h 918356"/>
              <a:gd name="connsiteX54" fmla="*/ 4691675 w 9517857"/>
              <a:gd name="connsiteY54" fmla="*/ 254011 h 918356"/>
              <a:gd name="connsiteX55" fmla="*/ 4689051 w 9517857"/>
              <a:gd name="connsiteY55" fmla="*/ 250968 h 918356"/>
              <a:gd name="connsiteX56" fmla="*/ 4719994 w 9517857"/>
              <a:gd name="connsiteY56" fmla="*/ 245307 h 918356"/>
              <a:gd name="connsiteX57" fmla="*/ 4752894 w 9517857"/>
              <a:gd name="connsiteY57" fmla="*/ 239875 h 918356"/>
              <a:gd name="connsiteX58" fmla="*/ 4769329 w 9517857"/>
              <a:gd name="connsiteY58" fmla="*/ 233585 h 918356"/>
              <a:gd name="connsiteX59" fmla="*/ 4775634 w 9517857"/>
              <a:gd name="connsiteY59" fmla="*/ 234063 h 918356"/>
              <a:gd name="connsiteX60" fmla="*/ 4790452 w 9517857"/>
              <a:gd name="connsiteY60" fmla="*/ 233572 h 918356"/>
              <a:gd name="connsiteX61" fmla="*/ 4789062 w 9517857"/>
              <a:gd name="connsiteY61" fmla="*/ 241924 h 918356"/>
              <a:gd name="connsiteX62" fmla="*/ 4827826 w 9517857"/>
              <a:gd name="connsiteY62" fmla="*/ 246977 h 918356"/>
              <a:gd name="connsiteX63" fmla="*/ 4892569 w 9517857"/>
              <a:gd name="connsiteY63" fmla="*/ 249933 h 918356"/>
              <a:gd name="connsiteX64" fmla="*/ 4896611 w 9517857"/>
              <a:gd name="connsiteY64" fmla="*/ 240448 h 918356"/>
              <a:gd name="connsiteX65" fmla="*/ 4917286 w 9517857"/>
              <a:gd name="connsiteY65" fmla="*/ 243659 h 918356"/>
              <a:gd name="connsiteX66" fmla="*/ 4981173 w 9517857"/>
              <a:gd name="connsiteY66" fmla="*/ 247103 h 918356"/>
              <a:gd name="connsiteX67" fmla="*/ 5060397 w 9517857"/>
              <a:gd name="connsiteY67" fmla="*/ 263688 h 918356"/>
              <a:gd name="connsiteX68" fmla="*/ 5252996 w 9517857"/>
              <a:gd name="connsiteY68" fmla="*/ 270655 h 918356"/>
              <a:gd name="connsiteX69" fmla="*/ 5358056 w 9517857"/>
              <a:gd name="connsiteY69" fmla="*/ 247248 h 918356"/>
              <a:gd name="connsiteX70" fmla="*/ 5426496 w 9517857"/>
              <a:gd name="connsiteY70" fmla="*/ 235142 h 918356"/>
              <a:gd name="connsiteX71" fmla="*/ 5497161 w 9517857"/>
              <a:gd name="connsiteY71" fmla="*/ 228808 h 918356"/>
              <a:gd name="connsiteX72" fmla="*/ 5826043 w 9517857"/>
              <a:gd name="connsiteY72" fmla="*/ 148073 h 918356"/>
              <a:gd name="connsiteX73" fmla="*/ 6013415 w 9517857"/>
              <a:gd name="connsiteY73" fmla="*/ 137316 h 918356"/>
              <a:gd name="connsiteX74" fmla="*/ 6080994 w 9517857"/>
              <a:gd name="connsiteY74" fmla="*/ 142938 h 918356"/>
              <a:gd name="connsiteX75" fmla="*/ 6194152 w 9517857"/>
              <a:gd name="connsiteY75" fmla="*/ 151772 h 918356"/>
              <a:gd name="connsiteX76" fmla="*/ 6281379 w 9517857"/>
              <a:gd name="connsiteY76" fmla="*/ 181626 h 918356"/>
              <a:gd name="connsiteX77" fmla="*/ 6374947 w 9517857"/>
              <a:gd name="connsiteY77" fmla="*/ 179799 h 918356"/>
              <a:gd name="connsiteX78" fmla="*/ 6448518 w 9517857"/>
              <a:gd name="connsiteY78" fmla="*/ 164378 h 918356"/>
              <a:gd name="connsiteX79" fmla="*/ 6544700 w 9517857"/>
              <a:gd name="connsiteY79" fmla="*/ 167161 h 918356"/>
              <a:gd name="connsiteX80" fmla="*/ 6648353 w 9517857"/>
              <a:gd name="connsiteY80" fmla="*/ 172250 h 918356"/>
              <a:gd name="connsiteX81" fmla="*/ 6736227 w 9517857"/>
              <a:gd name="connsiteY81" fmla="*/ 173216 h 918356"/>
              <a:gd name="connsiteX82" fmla="*/ 6977218 w 9517857"/>
              <a:gd name="connsiteY82" fmla="*/ 184289 h 918356"/>
              <a:gd name="connsiteX83" fmla="*/ 7065221 w 9517857"/>
              <a:gd name="connsiteY83" fmla="*/ 227531 h 918356"/>
              <a:gd name="connsiteX84" fmla="*/ 7366876 w 9517857"/>
              <a:gd name="connsiteY84" fmla="*/ 248468 h 918356"/>
              <a:gd name="connsiteX85" fmla="*/ 7565449 w 9517857"/>
              <a:gd name="connsiteY85" fmla="*/ 258950 h 918356"/>
              <a:gd name="connsiteX86" fmla="*/ 7599285 w 9517857"/>
              <a:gd name="connsiteY86" fmla="*/ 266021 h 918356"/>
              <a:gd name="connsiteX87" fmla="*/ 7644411 w 9517857"/>
              <a:gd name="connsiteY87" fmla="*/ 258986 h 918356"/>
              <a:gd name="connsiteX88" fmla="*/ 7825110 w 9517857"/>
              <a:gd name="connsiteY88" fmla="*/ 229109 h 918356"/>
              <a:gd name="connsiteX89" fmla="*/ 7965804 w 9517857"/>
              <a:gd name="connsiteY89" fmla="*/ 190545 h 918356"/>
              <a:gd name="connsiteX90" fmla="*/ 8147401 w 9517857"/>
              <a:gd name="connsiteY90" fmla="*/ 205617 h 918356"/>
              <a:gd name="connsiteX91" fmla="*/ 8256033 w 9517857"/>
              <a:gd name="connsiteY91" fmla="*/ 193713 h 918356"/>
              <a:gd name="connsiteX92" fmla="*/ 8410677 w 9517857"/>
              <a:gd name="connsiteY92" fmla="*/ 172167 h 918356"/>
              <a:gd name="connsiteX93" fmla="*/ 8617841 w 9517857"/>
              <a:gd name="connsiteY93" fmla="*/ 155167 h 918356"/>
              <a:gd name="connsiteX94" fmla="*/ 8715976 w 9517857"/>
              <a:gd name="connsiteY94" fmla="*/ 178374 h 918356"/>
              <a:gd name="connsiteX95" fmla="*/ 8778827 w 9517857"/>
              <a:gd name="connsiteY95" fmla="*/ 172936 h 918356"/>
              <a:gd name="connsiteX96" fmla="*/ 8840778 w 9517857"/>
              <a:gd name="connsiteY96" fmla="*/ 143149 h 918356"/>
              <a:gd name="connsiteX97" fmla="*/ 9010380 w 9517857"/>
              <a:gd name="connsiteY97" fmla="*/ 91891 h 918356"/>
              <a:gd name="connsiteX98" fmla="*/ 9110856 w 9517857"/>
              <a:gd name="connsiteY98" fmla="*/ 70997 h 918356"/>
              <a:gd name="connsiteX99" fmla="*/ 9268817 w 9517857"/>
              <a:gd name="connsiteY99" fmla="*/ 53082 h 918356"/>
              <a:gd name="connsiteX100" fmla="*/ 9316667 w 9517857"/>
              <a:gd name="connsiteY100" fmla="*/ 45047 h 918356"/>
              <a:gd name="connsiteX101" fmla="*/ 9428209 w 9517857"/>
              <a:gd name="connsiteY101" fmla="*/ 29923 h 918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9517857" h="918356">
                <a:moveTo>
                  <a:pt x="4686423" y="247919"/>
                </a:moveTo>
                <a:lnTo>
                  <a:pt x="4689051" y="250968"/>
                </a:lnTo>
                <a:lnTo>
                  <a:pt x="4687244" y="251298"/>
                </a:lnTo>
                <a:close/>
                <a:moveTo>
                  <a:pt x="4685225" y="246530"/>
                </a:moveTo>
                <a:cubicBezTo>
                  <a:pt x="4688837" y="243198"/>
                  <a:pt x="4687468" y="244598"/>
                  <a:pt x="4686133" y="246727"/>
                </a:cubicBezTo>
                <a:lnTo>
                  <a:pt x="4686423" y="247919"/>
                </a:lnTo>
                <a:close/>
                <a:moveTo>
                  <a:pt x="9517856" y="0"/>
                </a:moveTo>
                <a:lnTo>
                  <a:pt x="9517857" y="12"/>
                </a:lnTo>
                <a:lnTo>
                  <a:pt x="9517857" y="918356"/>
                </a:lnTo>
                <a:lnTo>
                  <a:pt x="14604" y="918356"/>
                </a:lnTo>
                <a:lnTo>
                  <a:pt x="12841" y="917763"/>
                </a:lnTo>
                <a:cubicBezTo>
                  <a:pt x="4532" y="914864"/>
                  <a:pt x="-773" y="912807"/>
                  <a:pt x="93" y="912471"/>
                </a:cubicBezTo>
                <a:cubicBezTo>
                  <a:pt x="172" y="912298"/>
                  <a:pt x="58594" y="890495"/>
                  <a:pt x="58674" y="890322"/>
                </a:cubicBezTo>
                <a:cubicBezTo>
                  <a:pt x="127436" y="929614"/>
                  <a:pt x="206243" y="828226"/>
                  <a:pt x="275005" y="807229"/>
                </a:cubicBezTo>
                <a:cubicBezTo>
                  <a:pt x="303983" y="806087"/>
                  <a:pt x="504960" y="777375"/>
                  <a:pt x="587824" y="798195"/>
                </a:cubicBezTo>
                <a:cubicBezTo>
                  <a:pt x="598733" y="769348"/>
                  <a:pt x="682904" y="785924"/>
                  <a:pt x="651826" y="738338"/>
                </a:cubicBezTo>
                <a:cubicBezTo>
                  <a:pt x="688440" y="737862"/>
                  <a:pt x="753255" y="750396"/>
                  <a:pt x="727985" y="719826"/>
                </a:cubicBezTo>
                <a:cubicBezTo>
                  <a:pt x="739648" y="718749"/>
                  <a:pt x="775717" y="715087"/>
                  <a:pt x="778982" y="710142"/>
                </a:cubicBezTo>
                <a:cubicBezTo>
                  <a:pt x="779189" y="709407"/>
                  <a:pt x="849736" y="718721"/>
                  <a:pt x="849944" y="717987"/>
                </a:cubicBezTo>
                <a:lnTo>
                  <a:pt x="921659" y="712695"/>
                </a:lnTo>
                <a:lnTo>
                  <a:pt x="930946" y="734046"/>
                </a:lnTo>
                <a:lnTo>
                  <a:pt x="986250" y="713530"/>
                </a:lnTo>
                <a:lnTo>
                  <a:pt x="1013752" y="713361"/>
                </a:lnTo>
                <a:lnTo>
                  <a:pt x="1023734" y="718571"/>
                </a:lnTo>
                <a:cubicBezTo>
                  <a:pt x="1033291" y="721276"/>
                  <a:pt x="1045398" y="721394"/>
                  <a:pt x="1063207" y="715651"/>
                </a:cubicBezTo>
                <a:lnTo>
                  <a:pt x="1081980" y="738455"/>
                </a:lnTo>
                <a:lnTo>
                  <a:pt x="1218120" y="713280"/>
                </a:lnTo>
                <a:cubicBezTo>
                  <a:pt x="1230137" y="716162"/>
                  <a:pt x="1387179" y="685179"/>
                  <a:pt x="1397459" y="691190"/>
                </a:cubicBezTo>
                <a:cubicBezTo>
                  <a:pt x="1490025" y="704984"/>
                  <a:pt x="1465878" y="715604"/>
                  <a:pt x="1580688" y="693697"/>
                </a:cubicBezTo>
                <a:cubicBezTo>
                  <a:pt x="1607067" y="704379"/>
                  <a:pt x="1719477" y="658239"/>
                  <a:pt x="1772334" y="710640"/>
                </a:cubicBezTo>
                <a:cubicBezTo>
                  <a:pt x="1745536" y="644824"/>
                  <a:pt x="1976078" y="716436"/>
                  <a:pt x="2002561" y="659917"/>
                </a:cubicBezTo>
                <a:cubicBezTo>
                  <a:pt x="2045346" y="660357"/>
                  <a:pt x="2166676" y="654391"/>
                  <a:pt x="2135144" y="636501"/>
                </a:cubicBezTo>
                <a:cubicBezTo>
                  <a:pt x="2276591" y="665055"/>
                  <a:pt x="2293173" y="591792"/>
                  <a:pt x="2440292" y="593862"/>
                </a:cubicBezTo>
                <a:cubicBezTo>
                  <a:pt x="2495160" y="534824"/>
                  <a:pt x="2473343" y="585644"/>
                  <a:pt x="2547829" y="566150"/>
                </a:cubicBezTo>
                <a:cubicBezTo>
                  <a:pt x="2545438" y="614169"/>
                  <a:pt x="2632278" y="528280"/>
                  <a:pt x="2658055" y="578727"/>
                </a:cubicBezTo>
                <a:cubicBezTo>
                  <a:pt x="2670795" y="573581"/>
                  <a:pt x="2682322" y="567005"/>
                  <a:pt x="2693698" y="560029"/>
                </a:cubicBezTo>
                <a:lnTo>
                  <a:pt x="2699673" y="556400"/>
                </a:lnTo>
                <a:lnTo>
                  <a:pt x="2727306" y="550698"/>
                </a:lnTo>
                <a:lnTo>
                  <a:pt x="2730451" y="538058"/>
                </a:lnTo>
                <a:lnTo>
                  <a:pt x="2768713" y="521575"/>
                </a:lnTo>
                <a:cubicBezTo>
                  <a:pt x="2783756" y="517104"/>
                  <a:pt x="2800788" y="514291"/>
                  <a:pt x="2820868" y="514160"/>
                </a:cubicBezTo>
                <a:cubicBezTo>
                  <a:pt x="2894791" y="532885"/>
                  <a:pt x="2981506" y="465507"/>
                  <a:pt x="3073635" y="491294"/>
                </a:cubicBezTo>
                <a:cubicBezTo>
                  <a:pt x="3106872" y="496624"/>
                  <a:pt x="3205785" y="487718"/>
                  <a:pt x="3222071" y="470559"/>
                </a:cubicBezTo>
                <a:cubicBezTo>
                  <a:pt x="3242193" y="465514"/>
                  <a:pt x="3267163" y="469136"/>
                  <a:pt x="3274069" y="451605"/>
                </a:cubicBezTo>
                <a:cubicBezTo>
                  <a:pt x="3286659" y="430165"/>
                  <a:pt x="3363648" y="455571"/>
                  <a:pt x="3349632" y="432583"/>
                </a:cubicBezTo>
                <a:cubicBezTo>
                  <a:pt x="3404182" y="449847"/>
                  <a:pt x="3438210" y="404323"/>
                  <a:pt x="3479593" y="390437"/>
                </a:cubicBezTo>
                <a:cubicBezTo>
                  <a:pt x="3523240" y="408403"/>
                  <a:pt x="3567027" y="361554"/>
                  <a:pt x="3660110" y="348726"/>
                </a:cubicBezTo>
                <a:cubicBezTo>
                  <a:pt x="3708299" y="369683"/>
                  <a:pt x="3662447" y="344775"/>
                  <a:pt x="3750023" y="370678"/>
                </a:cubicBezTo>
                <a:cubicBezTo>
                  <a:pt x="3752092" y="367132"/>
                  <a:pt x="3816880" y="365055"/>
                  <a:pt x="3844133" y="360648"/>
                </a:cubicBezTo>
                <a:cubicBezTo>
                  <a:pt x="3871386" y="356240"/>
                  <a:pt x="3882848" y="332490"/>
                  <a:pt x="3913545" y="344235"/>
                </a:cubicBezTo>
                <a:cubicBezTo>
                  <a:pt x="4050255" y="376864"/>
                  <a:pt x="4159924" y="363190"/>
                  <a:pt x="4266740" y="361454"/>
                </a:cubicBezTo>
                <a:cubicBezTo>
                  <a:pt x="4385770" y="354374"/>
                  <a:pt x="4314535" y="340143"/>
                  <a:pt x="4430770" y="342643"/>
                </a:cubicBezTo>
                <a:cubicBezTo>
                  <a:pt x="4439969" y="322594"/>
                  <a:pt x="4478290" y="314645"/>
                  <a:pt x="4512664" y="319948"/>
                </a:cubicBezTo>
                <a:cubicBezTo>
                  <a:pt x="4570011" y="315138"/>
                  <a:pt x="4549085" y="269599"/>
                  <a:pt x="4616423" y="290914"/>
                </a:cubicBezTo>
                <a:cubicBezTo>
                  <a:pt x="4599641" y="270277"/>
                  <a:pt x="4692085" y="269216"/>
                  <a:pt x="4691675" y="254011"/>
                </a:cubicBezTo>
                <a:lnTo>
                  <a:pt x="4689051" y="250968"/>
                </a:lnTo>
                <a:lnTo>
                  <a:pt x="4719994" y="245307"/>
                </a:lnTo>
                <a:cubicBezTo>
                  <a:pt x="4732635" y="242775"/>
                  <a:pt x="4745300" y="240335"/>
                  <a:pt x="4752894" y="239875"/>
                </a:cubicBezTo>
                <a:lnTo>
                  <a:pt x="4769329" y="233585"/>
                </a:lnTo>
                <a:lnTo>
                  <a:pt x="4775634" y="234063"/>
                </a:lnTo>
                <a:lnTo>
                  <a:pt x="4790452" y="233572"/>
                </a:lnTo>
                <a:cubicBezTo>
                  <a:pt x="4789989" y="236356"/>
                  <a:pt x="4789525" y="239141"/>
                  <a:pt x="4789062" y="241924"/>
                </a:cubicBezTo>
                <a:cubicBezTo>
                  <a:pt x="4786342" y="249932"/>
                  <a:pt x="4804560" y="248631"/>
                  <a:pt x="4827826" y="246977"/>
                </a:cubicBezTo>
                <a:cubicBezTo>
                  <a:pt x="4875782" y="239569"/>
                  <a:pt x="4874112" y="283413"/>
                  <a:pt x="4892569" y="249933"/>
                </a:cubicBezTo>
                <a:lnTo>
                  <a:pt x="4896611" y="240448"/>
                </a:lnTo>
                <a:lnTo>
                  <a:pt x="4917286" y="243659"/>
                </a:lnTo>
                <a:cubicBezTo>
                  <a:pt x="4923060" y="243799"/>
                  <a:pt x="4981729" y="240979"/>
                  <a:pt x="4981173" y="247103"/>
                </a:cubicBezTo>
                <a:cubicBezTo>
                  <a:pt x="5024880" y="220690"/>
                  <a:pt x="5014146" y="257963"/>
                  <a:pt x="5060397" y="263688"/>
                </a:cubicBezTo>
                <a:cubicBezTo>
                  <a:pt x="5093356" y="238589"/>
                  <a:pt x="5157892" y="275351"/>
                  <a:pt x="5252996" y="270655"/>
                </a:cubicBezTo>
                <a:cubicBezTo>
                  <a:pt x="5288840" y="241872"/>
                  <a:pt x="5287005" y="287921"/>
                  <a:pt x="5358056" y="247248"/>
                </a:cubicBezTo>
                <a:cubicBezTo>
                  <a:pt x="5361752" y="250257"/>
                  <a:pt x="5403312" y="238215"/>
                  <a:pt x="5426496" y="235142"/>
                </a:cubicBezTo>
                <a:cubicBezTo>
                  <a:pt x="5449679" y="232069"/>
                  <a:pt x="5473549" y="245611"/>
                  <a:pt x="5497161" y="228808"/>
                </a:cubicBezTo>
                <a:cubicBezTo>
                  <a:pt x="5611861" y="172767"/>
                  <a:pt x="5723211" y="165860"/>
                  <a:pt x="5826043" y="148073"/>
                </a:cubicBezTo>
                <a:cubicBezTo>
                  <a:pt x="5943127" y="133166"/>
                  <a:pt x="5872659" y="193078"/>
                  <a:pt x="6013415" y="137316"/>
                </a:cubicBezTo>
                <a:cubicBezTo>
                  <a:pt x="6031924" y="154783"/>
                  <a:pt x="6050745" y="154258"/>
                  <a:pt x="6080994" y="142938"/>
                </a:cubicBezTo>
                <a:cubicBezTo>
                  <a:pt x="6138083" y="137090"/>
                  <a:pt x="6140195" y="184383"/>
                  <a:pt x="6194152" y="151772"/>
                </a:cubicBezTo>
                <a:cubicBezTo>
                  <a:pt x="6187280" y="177783"/>
                  <a:pt x="6304222" y="153410"/>
                  <a:pt x="6281379" y="181626"/>
                </a:cubicBezTo>
                <a:cubicBezTo>
                  <a:pt x="6321899" y="201819"/>
                  <a:pt x="6335111" y="162590"/>
                  <a:pt x="6374947" y="179799"/>
                </a:cubicBezTo>
                <a:cubicBezTo>
                  <a:pt x="6417404" y="181336"/>
                  <a:pt x="6402484" y="169694"/>
                  <a:pt x="6448518" y="164378"/>
                </a:cubicBezTo>
                <a:cubicBezTo>
                  <a:pt x="6504958" y="162488"/>
                  <a:pt x="6493438" y="111203"/>
                  <a:pt x="6544700" y="167161"/>
                </a:cubicBezTo>
                <a:cubicBezTo>
                  <a:pt x="6601507" y="148697"/>
                  <a:pt x="6566269" y="164386"/>
                  <a:pt x="6648353" y="172250"/>
                </a:cubicBezTo>
                <a:cubicBezTo>
                  <a:pt x="6680008" y="155223"/>
                  <a:pt x="6707960" y="160673"/>
                  <a:pt x="6736227" y="173216"/>
                </a:cubicBezTo>
                <a:cubicBezTo>
                  <a:pt x="6813963" y="164284"/>
                  <a:pt x="6888143" y="181296"/>
                  <a:pt x="6977218" y="184289"/>
                </a:cubicBezTo>
                <a:cubicBezTo>
                  <a:pt x="7040424" y="188318"/>
                  <a:pt x="7000278" y="216835"/>
                  <a:pt x="7065221" y="227531"/>
                </a:cubicBezTo>
                <a:cubicBezTo>
                  <a:pt x="7130163" y="238228"/>
                  <a:pt x="7291878" y="238208"/>
                  <a:pt x="7366876" y="248468"/>
                </a:cubicBezTo>
                <a:cubicBezTo>
                  <a:pt x="7491356" y="206752"/>
                  <a:pt x="7367734" y="280166"/>
                  <a:pt x="7565449" y="258950"/>
                </a:cubicBezTo>
                <a:cubicBezTo>
                  <a:pt x="7575959" y="252432"/>
                  <a:pt x="7600854" y="257628"/>
                  <a:pt x="7599285" y="266021"/>
                </a:cubicBezTo>
                <a:cubicBezTo>
                  <a:pt x="7611616" y="262940"/>
                  <a:pt x="7639946" y="245819"/>
                  <a:pt x="7644411" y="258986"/>
                </a:cubicBezTo>
                <a:cubicBezTo>
                  <a:pt x="7708015" y="258012"/>
                  <a:pt x="7770249" y="247724"/>
                  <a:pt x="7825110" y="229109"/>
                </a:cubicBezTo>
                <a:cubicBezTo>
                  <a:pt x="7949762" y="247028"/>
                  <a:pt x="7921956" y="197757"/>
                  <a:pt x="7965804" y="190545"/>
                </a:cubicBezTo>
                <a:cubicBezTo>
                  <a:pt x="8039439" y="213878"/>
                  <a:pt x="8063651" y="191475"/>
                  <a:pt x="8147401" y="205617"/>
                </a:cubicBezTo>
                <a:cubicBezTo>
                  <a:pt x="8166453" y="196610"/>
                  <a:pt x="8225048" y="207099"/>
                  <a:pt x="8256033" y="193713"/>
                </a:cubicBezTo>
                <a:cubicBezTo>
                  <a:pt x="8311388" y="242017"/>
                  <a:pt x="8350376" y="178592"/>
                  <a:pt x="8410677" y="172167"/>
                </a:cubicBezTo>
                <a:cubicBezTo>
                  <a:pt x="8470978" y="165743"/>
                  <a:pt x="8572470" y="206385"/>
                  <a:pt x="8617841" y="155167"/>
                </a:cubicBezTo>
                <a:cubicBezTo>
                  <a:pt x="8646050" y="160448"/>
                  <a:pt x="8664949" y="183631"/>
                  <a:pt x="8715976" y="178374"/>
                </a:cubicBezTo>
                <a:cubicBezTo>
                  <a:pt x="8737194" y="188216"/>
                  <a:pt x="8738009" y="189511"/>
                  <a:pt x="8778827" y="172936"/>
                </a:cubicBezTo>
                <a:cubicBezTo>
                  <a:pt x="8725277" y="146372"/>
                  <a:pt x="8850819" y="175612"/>
                  <a:pt x="8840778" y="143149"/>
                </a:cubicBezTo>
                <a:cubicBezTo>
                  <a:pt x="8903519" y="121096"/>
                  <a:pt x="9021861" y="150359"/>
                  <a:pt x="9010380" y="91891"/>
                </a:cubicBezTo>
                <a:cubicBezTo>
                  <a:pt x="9027103" y="56852"/>
                  <a:pt x="9112524" y="108357"/>
                  <a:pt x="9110856" y="70997"/>
                </a:cubicBezTo>
                <a:cubicBezTo>
                  <a:pt x="9148189" y="94250"/>
                  <a:pt x="9209809" y="53285"/>
                  <a:pt x="9268817" y="53082"/>
                </a:cubicBezTo>
                <a:cubicBezTo>
                  <a:pt x="9279135" y="35997"/>
                  <a:pt x="9292736" y="36520"/>
                  <a:pt x="9316667" y="45047"/>
                </a:cubicBezTo>
                <a:cubicBezTo>
                  <a:pt x="9352186" y="45862"/>
                  <a:pt x="9390008" y="39799"/>
                  <a:pt x="9428209" y="29923"/>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8813623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1E80E61-A6A3-8359-CD82-1AB8736DBD65}"/>
              </a:ext>
            </a:extLst>
          </p:cNvPr>
          <p:cNvSpPr>
            <a:spLocks noGrp="1"/>
          </p:cNvSpPr>
          <p:nvPr>
            <p:ph type="title"/>
          </p:nvPr>
        </p:nvSpPr>
        <p:spPr>
          <a:xfrm>
            <a:off x="761800" y="762001"/>
            <a:ext cx="5334197" cy="1160584"/>
          </a:xfrm>
        </p:spPr>
        <p:txBody>
          <a:bodyPr anchor="ctr">
            <a:normAutofit fontScale="90000"/>
          </a:bodyPr>
          <a:lstStyle/>
          <a:p>
            <a:r>
              <a:rPr lang="en-GB" sz="4000" dirty="0"/>
              <a:t>Welsh Language Commissioner</a:t>
            </a:r>
          </a:p>
        </p:txBody>
      </p:sp>
      <p:sp>
        <p:nvSpPr>
          <p:cNvPr id="3" name="Content Placeholder 2">
            <a:extLst>
              <a:ext uri="{FF2B5EF4-FFF2-40B4-BE49-F238E27FC236}">
                <a16:creationId xmlns:a16="http://schemas.microsoft.com/office/drawing/2014/main" id="{6B68758E-C2BC-D914-9F57-F6AE76C05DCE}"/>
              </a:ext>
            </a:extLst>
          </p:cNvPr>
          <p:cNvSpPr>
            <a:spLocks noGrp="1"/>
          </p:cNvSpPr>
          <p:nvPr>
            <p:ph idx="1"/>
          </p:nvPr>
        </p:nvSpPr>
        <p:spPr>
          <a:xfrm>
            <a:off x="761800" y="1922586"/>
            <a:ext cx="5334197" cy="4665784"/>
          </a:xfrm>
        </p:spPr>
        <p:txBody>
          <a:bodyPr anchor="ctr">
            <a:normAutofit/>
          </a:bodyPr>
          <a:lstStyle/>
          <a:p>
            <a:r>
              <a:rPr lang="en-GB" sz="2000" b="0" i="0" dirty="0">
                <a:effectLst/>
                <a:latin typeface="Arial" panose="020B0604020202020204" pitchFamily="34" charset="0"/>
                <a:cs typeface="Arial" panose="020B0604020202020204" pitchFamily="34" charset="0"/>
              </a:rPr>
              <a:t>Efa Gruffudd Jones is the Welsh Language Commissioner and has been in the role since 2023. </a:t>
            </a:r>
          </a:p>
          <a:p>
            <a:r>
              <a:rPr lang="en-GB" sz="2000" b="0" i="0" dirty="0">
                <a:effectLst/>
                <a:latin typeface="Arial" panose="020B0604020202020204" pitchFamily="34" charset="0"/>
                <a:cs typeface="Arial" panose="020B0604020202020204" pitchFamily="34" charset="0"/>
              </a:rPr>
              <a:t>The Welsh Language Commissioner's main statutory aim is to promote and facilitate the use of the Welsh language. The Commissioner's vision is for a Wales where people can use Welsh in their everyday lives.</a:t>
            </a:r>
          </a:p>
          <a:p>
            <a:r>
              <a:rPr lang="en-GB" sz="2000" b="0" i="0" dirty="0">
                <a:effectLst/>
                <a:latin typeface="Arial" panose="020B0604020202020204" pitchFamily="34" charset="0"/>
                <a:cs typeface="Arial" panose="020B0604020202020204" pitchFamily="34" charset="0"/>
              </a:rPr>
              <a:t>The Commissioner has an important role to play in increasing the provision of services in Welsh and the use of the language and upholding the rights of Welsh speakers.</a:t>
            </a:r>
            <a:endParaRPr lang="en-GB" sz="20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337FC155-246F-6BE8-4A5D-1C34B60B4752}"/>
              </a:ext>
            </a:extLst>
          </p:cNvPr>
          <p:cNvPicPr>
            <a:picLocks noChangeAspect="1"/>
          </p:cNvPicPr>
          <p:nvPr/>
        </p:nvPicPr>
        <p:blipFill>
          <a:blip r:embed="rId2"/>
          <a:srcRect l="15040" r="14293" b="2"/>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150782468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EFFC4E0B-F445-452F-8F93-02D34A04438E}"/>
              </a:ext>
            </a:extLst>
          </p:cNvPr>
          <p:cNvPicPr>
            <a:picLocks noChangeAspect="1"/>
          </p:cNvPicPr>
          <p:nvPr/>
        </p:nvPicPr>
        <p:blipFill>
          <a:blip r:embed="rId2"/>
          <a:srcRect l="2711" r="1" b="1"/>
          <a:stretch/>
        </p:blipFill>
        <p:spPr>
          <a:xfrm>
            <a:off x="2522356" y="10"/>
            <a:ext cx="9669642" cy="6857990"/>
          </a:xfrm>
          <a:prstGeom prst="rect">
            <a:avLst/>
          </a:prstGeom>
        </p:spPr>
      </p:pic>
      <p:sp>
        <p:nvSpPr>
          <p:cNvPr id="19" name="Rectangle 18">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5BFC80F-BA0B-4930-8801-6BA40C86E0CB}"/>
              </a:ext>
            </a:extLst>
          </p:cNvPr>
          <p:cNvSpPr>
            <a:spLocks noGrp="1"/>
          </p:cNvSpPr>
          <p:nvPr>
            <p:ph type="title"/>
          </p:nvPr>
        </p:nvSpPr>
        <p:spPr>
          <a:xfrm>
            <a:off x="838200" y="365125"/>
            <a:ext cx="3822189" cy="1899912"/>
          </a:xfrm>
        </p:spPr>
        <p:txBody>
          <a:bodyPr>
            <a:normAutofit/>
          </a:bodyPr>
          <a:lstStyle/>
          <a:p>
            <a:r>
              <a:rPr lang="en-GB" sz="4000"/>
              <a:t>Discuss</a:t>
            </a:r>
          </a:p>
        </p:txBody>
      </p:sp>
      <p:sp>
        <p:nvSpPr>
          <p:cNvPr id="3" name="Content Placeholder 2">
            <a:extLst>
              <a:ext uri="{FF2B5EF4-FFF2-40B4-BE49-F238E27FC236}">
                <a16:creationId xmlns:a16="http://schemas.microsoft.com/office/drawing/2014/main" id="{4F5BFF3E-E368-A671-01A4-F7AEA41335FE}"/>
              </a:ext>
            </a:extLst>
          </p:cNvPr>
          <p:cNvSpPr>
            <a:spLocks noGrp="1"/>
          </p:cNvSpPr>
          <p:nvPr>
            <p:ph idx="1"/>
          </p:nvPr>
        </p:nvSpPr>
        <p:spPr>
          <a:xfrm>
            <a:off x="838200" y="2434201"/>
            <a:ext cx="3822189" cy="3742762"/>
          </a:xfrm>
        </p:spPr>
        <p:txBody>
          <a:bodyPr>
            <a:normAutofit/>
          </a:bodyPr>
          <a:lstStyle/>
          <a:p>
            <a:pPr marL="0" indent="0">
              <a:buNone/>
            </a:pPr>
            <a:r>
              <a:rPr lang="en-GB" sz="2000"/>
              <a:t>Why do you think its important for Welsh Police Officers to be able to communicate in Welsh?</a:t>
            </a:r>
          </a:p>
        </p:txBody>
      </p:sp>
    </p:spTree>
    <p:extLst>
      <p:ext uri="{BB962C8B-B14F-4D97-AF65-F5344CB8AC3E}">
        <p14:creationId xmlns:p14="http://schemas.microsoft.com/office/powerpoint/2010/main" val="3855879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Slide Background">
            <a:extLst>
              <a:ext uri="{FF2B5EF4-FFF2-40B4-BE49-F238E27FC236}">
                <a16:creationId xmlns:a16="http://schemas.microsoft.com/office/drawing/2014/main" id="{AA857166-A416-4C5E-8AA9-5D5D1E13D1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5" name="Rectangle 14">
            <a:extLst>
              <a:ext uri="{FF2B5EF4-FFF2-40B4-BE49-F238E27FC236}">
                <a16:creationId xmlns:a16="http://schemas.microsoft.com/office/drawing/2014/main" id="{13A48C6C-3CC4-4EE5-A773-EC1EB7F59C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0" y="0"/>
            <a:ext cx="4617491" cy="6858000"/>
          </a:xfrm>
          <a:prstGeom prst="rect">
            <a:avLst/>
          </a:prstGeom>
          <a:ln>
            <a:noFill/>
          </a:ln>
          <a:effectLst>
            <a:outerShdw blurRad="203200" dist="88900" dir="21540000" sx="94000" sy="94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F489C2E0-4895-4B72-85EA-7EE9FAFFDC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0" y="-1"/>
            <a:ext cx="4617491" cy="5136739"/>
          </a:xfrm>
          <a:prstGeom prst="rect">
            <a:avLst/>
          </a:prstGeom>
          <a:ln>
            <a:noFill/>
          </a:ln>
          <a:effectLst>
            <a:outerShdw blurRad="177800" dist="101600" dir="5400000" sx="97000" sy="97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4FCDC92-8741-37D0-834F-99CBA938F3D7}"/>
              </a:ext>
            </a:extLst>
          </p:cNvPr>
          <p:cNvSpPr>
            <a:spLocks noGrp="1"/>
          </p:cNvSpPr>
          <p:nvPr>
            <p:ph type="title"/>
          </p:nvPr>
        </p:nvSpPr>
        <p:spPr>
          <a:xfrm>
            <a:off x="652887" y="996462"/>
            <a:ext cx="3482041" cy="3610044"/>
          </a:xfrm>
        </p:spPr>
        <p:txBody>
          <a:bodyPr vert="horz" lIns="91440" tIns="45720" rIns="91440" bIns="45720" rtlCol="0" anchor="ctr">
            <a:normAutofit fontScale="90000"/>
          </a:bodyPr>
          <a:lstStyle/>
          <a:p>
            <a:r>
              <a:rPr lang="en-US" kern="1200" dirty="0">
                <a:solidFill>
                  <a:schemeClr val="tx1"/>
                </a:solidFill>
                <a:latin typeface="+mj-lt"/>
                <a:ea typeface="+mj-ea"/>
                <a:cs typeface="+mj-cs"/>
              </a:rPr>
              <a:t>Further reading</a:t>
            </a:r>
            <a:br>
              <a:rPr lang="en-US" kern="1200" dirty="0">
                <a:solidFill>
                  <a:schemeClr val="tx1"/>
                </a:solidFill>
                <a:latin typeface="+mj-lt"/>
                <a:ea typeface="+mj-ea"/>
                <a:cs typeface="+mj-cs"/>
              </a:rPr>
            </a:br>
            <a:br>
              <a:rPr lang="en-US" sz="2700" kern="1200" dirty="0">
                <a:solidFill>
                  <a:schemeClr val="tx1"/>
                </a:solidFill>
                <a:latin typeface="+mj-lt"/>
                <a:ea typeface="+mj-ea"/>
                <a:cs typeface="+mj-cs"/>
              </a:rPr>
            </a:br>
            <a:r>
              <a:rPr lang="en-US" sz="2700" kern="1200" dirty="0">
                <a:solidFill>
                  <a:schemeClr val="tx1"/>
                </a:solidFill>
                <a:latin typeface="+mj-lt"/>
                <a:ea typeface="+mj-ea"/>
                <a:cs typeface="+mj-cs"/>
              </a:rPr>
              <a:t>See link saved within Moodle</a:t>
            </a:r>
            <a:br>
              <a:rPr lang="en-US" kern="1200" dirty="0">
                <a:solidFill>
                  <a:schemeClr val="tx1"/>
                </a:solidFill>
                <a:latin typeface="+mj-lt"/>
                <a:ea typeface="+mj-ea"/>
                <a:cs typeface="+mj-cs"/>
              </a:rPr>
            </a:br>
            <a:br>
              <a:rPr lang="en-US" kern="1200" dirty="0">
                <a:solidFill>
                  <a:schemeClr val="tx1"/>
                </a:solidFill>
                <a:latin typeface="+mj-lt"/>
                <a:ea typeface="+mj-ea"/>
                <a:cs typeface="+mj-cs"/>
              </a:rPr>
            </a:br>
            <a:endParaRPr lang="en-US" kern="1200" dirty="0">
              <a:solidFill>
                <a:schemeClr val="tx1"/>
              </a:solidFill>
              <a:latin typeface="+mj-lt"/>
              <a:ea typeface="+mj-ea"/>
              <a:cs typeface="+mj-cs"/>
            </a:endParaRPr>
          </a:p>
        </p:txBody>
      </p:sp>
      <p:pic>
        <p:nvPicPr>
          <p:cNvPr id="5" name="Content Placeholder 4">
            <a:hlinkClick r:id="rId2"/>
            <a:extLst>
              <a:ext uri="{FF2B5EF4-FFF2-40B4-BE49-F238E27FC236}">
                <a16:creationId xmlns:a16="http://schemas.microsoft.com/office/drawing/2014/main" id="{49E33672-32EA-F578-3A2B-E6CEC435FD04}"/>
              </a:ext>
            </a:extLst>
          </p:cNvPr>
          <p:cNvPicPr>
            <a:picLocks noGrp="1" noChangeAspect="1"/>
          </p:cNvPicPr>
          <p:nvPr>
            <p:ph idx="1"/>
          </p:nvPr>
        </p:nvPicPr>
        <p:blipFill>
          <a:blip r:embed="rId3"/>
          <a:stretch>
            <a:fillRect/>
          </a:stretch>
        </p:blipFill>
        <p:spPr>
          <a:xfrm>
            <a:off x="6419343" y="617921"/>
            <a:ext cx="3969561" cy="5711599"/>
          </a:xfrm>
          <a:prstGeom prst="rect">
            <a:avLst/>
          </a:prstGeom>
        </p:spPr>
      </p:pic>
      <p:pic>
        <p:nvPicPr>
          <p:cNvPr id="7" name="Picture 6">
            <a:extLst>
              <a:ext uri="{FF2B5EF4-FFF2-40B4-BE49-F238E27FC236}">
                <a16:creationId xmlns:a16="http://schemas.microsoft.com/office/drawing/2014/main" id="{59DD4C75-012F-DEC9-EB13-5D6D9AA48B51}"/>
              </a:ext>
            </a:extLst>
          </p:cNvPr>
          <p:cNvPicPr>
            <a:picLocks noChangeAspect="1"/>
          </p:cNvPicPr>
          <p:nvPr/>
        </p:nvPicPr>
        <p:blipFill>
          <a:blip r:embed="rId4"/>
          <a:stretch>
            <a:fillRect/>
          </a:stretch>
        </p:blipFill>
        <p:spPr>
          <a:xfrm>
            <a:off x="494174" y="4513385"/>
            <a:ext cx="4119666" cy="2218791"/>
          </a:xfrm>
          <a:prstGeom prst="rect">
            <a:avLst/>
          </a:prstGeom>
        </p:spPr>
      </p:pic>
    </p:spTree>
    <p:extLst>
      <p:ext uri="{BB962C8B-B14F-4D97-AF65-F5344CB8AC3E}">
        <p14:creationId xmlns:p14="http://schemas.microsoft.com/office/powerpoint/2010/main" val="256901926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120969-ABBA-3FFD-0942-6E0ECFB042D6}"/>
              </a:ext>
            </a:extLst>
          </p:cNvPr>
          <p:cNvSpPr>
            <a:spLocks noGrp="1"/>
          </p:cNvSpPr>
          <p:nvPr>
            <p:ph type="title"/>
          </p:nvPr>
        </p:nvSpPr>
        <p:spPr/>
        <p:txBody>
          <a:bodyPr/>
          <a:lstStyle/>
          <a:p>
            <a:r>
              <a:rPr lang="en-GB" dirty="0"/>
              <a:t>Task - tomorrow</a:t>
            </a:r>
          </a:p>
        </p:txBody>
      </p:sp>
      <p:sp>
        <p:nvSpPr>
          <p:cNvPr id="3" name="Content Placeholder 2">
            <a:extLst>
              <a:ext uri="{FF2B5EF4-FFF2-40B4-BE49-F238E27FC236}">
                <a16:creationId xmlns:a16="http://schemas.microsoft.com/office/drawing/2014/main" id="{4123000C-D950-84BE-84D8-628DBE945AB9}"/>
              </a:ext>
            </a:extLst>
          </p:cNvPr>
          <p:cNvSpPr>
            <a:spLocks noGrp="1"/>
          </p:cNvSpPr>
          <p:nvPr>
            <p:ph idx="1"/>
          </p:nvPr>
        </p:nvSpPr>
        <p:spPr/>
        <p:txBody>
          <a:bodyPr>
            <a:normAutofit lnSpcReduction="10000"/>
          </a:bodyPr>
          <a:lstStyle/>
          <a:p>
            <a:r>
              <a:rPr lang="en-GB" dirty="0">
                <a:hlinkClick r:id="rId3"/>
              </a:rPr>
              <a:t>Layout 1</a:t>
            </a:r>
            <a:endParaRPr lang="en-GB" dirty="0">
              <a:solidFill>
                <a:srgbClr val="467886"/>
              </a:solidFill>
              <a:hlinkClick r:id="rId4">
                <a:extLst>
                  <a:ext uri="{A12FA001-AC4F-418D-AE19-62706E023703}">
                    <ahyp:hlinkClr xmlns:ahyp="http://schemas.microsoft.com/office/drawing/2018/hyperlinkcolor" val="tx"/>
                  </a:ext>
                </a:extLst>
              </a:hlinkClick>
            </a:endParaRPr>
          </a:p>
          <a:p>
            <a:r>
              <a:rPr lang="en-GB" dirty="0">
                <a:hlinkClick r:id="rId4">
                  <a:extLst>
                    <a:ext uri="{A12FA001-AC4F-418D-AE19-62706E023703}">
                      <ahyp:hlinkClr xmlns:ahyp="http://schemas.microsoft.com/office/drawing/2018/hyperlinkcolor" val="tx"/>
                    </a:ext>
                  </a:extLst>
                </a:hlinkClick>
              </a:rPr>
              <a:t>Read the above document and bring your opinions tomorrow on the effect of the strikes in Wales.</a:t>
            </a:r>
          </a:p>
          <a:p>
            <a:pPr marL="0" indent="0">
              <a:buNone/>
            </a:pPr>
            <a:r>
              <a:rPr lang="en-GB" dirty="0">
                <a:solidFill>
                  <a:srgbClr val="467886"/>
                </a:solidFill>
                <a:hlinkClick r:id="rId4">
                  <a:extLst>
                    <a:ext uri="{A12FA001-AC4F-418D-AE19-62706E023703}">
                      <ahyp:hlinkClr xmlns:ahyp="http://schemas.microsoft.com/office/drawing/2018/hyperlinkcolor" val="tx"/>
                    </a:ext>
                  </a:extLst>
                </a:hlinkClick>
              </a:rPr>
              <a:t>Miners SPEAK OUT On Police Brutality | Miners' Strike 1984: The Battle for Britain | Channel 4</a:t>
            </a:r>
            <a:endParaRPr lang="en-GB" dirty="0">
              <a:hlinkClick r:id="rId5"/>
            </a:endParaRPr>
          </a:p>
          <a:p>
            <a:r>
              <a:rPr lang="en-GB" dirty="0">
                <a:hlinkClick r:id="rId6"/>
              </a:rPr>
              <a:t>What happened at the 'Battle of Orgreave'? – video explainer | Police | The Guardian</a:t>
            </a:r>
            <a:endParaRPr lang="en-GB" dirty="0">
              <a:hlinkClick r:id="rId5"/>
            </a:endParaRPr>
          </a:p>
          <a:p>
            <a:r>
              <a:rPr lang="en-GB" dirty="0">
                <a:hlinkClick r:id="rId5"/>
              </a:rPr>
              <a:t>Maggie and the miners - were the army at the ready?</a:t>
            </a:r>
            <a:endParaRPr lang="en-GB" dirty="0"/>
          </a:p>
          <a:p>
            <a:endParaRPr lang="en-GB" dirty="0"/>
          </a:p>
          <a:p>
            <a:r>
              <a:rPr lang="en-GB" dirty="0">
                <a:hlinkClick r:id="rId7"/>
              </a:rPr>
              <a:t>Miners' strike - 30 years since the pit crisis of 1984</a:t>
            </a:r>
            <a:endParaRPr lang="en-GB" dirty="0"/>
          </a:p>
          <a:p>
            <a:endParaRPr lang="en-GB" dirty="0"/>
          </a:p>
        </p:txBody>
      </p:sp>
    </p:spTree>
    <p:extLst>
      <p:ext uri="{BB962C8B-B14F-4D97-AF65-F5344CB8AC3E}">
        <p14:creationId xmlns:p14="http://schemas.microsoft.com/office/powerpoint/2010/main" val="405791177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AF941C-2AFF-11A5-EE91-462B43F669A5}"/>
              </a:ext>
            </a:extLst>
          </p:cNvPr>
          <p:cNvSpPr>
            <a:spLocks noGrp="1"/>
          </p:cNvSpPr>
          <p:nvPr>
            <p:ph type="title"/>
          </p:nvPr>
        </p:nvSpPr>
        <p:spPr/>
        <p:txBody>
          <a:bodyPr/>
          <a:lstStyle/>
          <a:p>
            <a:r>
              <a:rPr lang="en-GB" dirty="0"/>
              <a:t>Tuesday Class</a:t>
            </a:r>
          </a:p>
        </p:txBody>
      </p:sp>
      <p:sp>
        <p:nvSpPr>
          <p:cNvPr id="3" name="Content Placeholder 2">
            <a:extLst>
              <a:ext uri="{FF2B5EF4-FFF2-40B4-BE49-F238E27FC236}">
                <a16:creationId xmlns:a16="http://schemas.microsoft.com/office/drawing/2014/main" id="{A70CF6A5-78FF-2C09-EEE0-07A7E356715E}"/>
              </a:ext>
            </a:extLst>
          </p:cNvPr>
          <p:cNvSpPr>
            <a:spLocks noGrp="1"/>
          </p:cNvSpPr>
          <p:nvPr>
            <p:ph idx="1"/>
          </p:nvPr>
        </p:nvSpPr>
        <p:spPr/>
        <p:txBody>
          <a:bodyPr/>
          <a:lstStyle/>
          <a:p>
            <a:r>
              <a:rPr lang="en-GB" dirty="0"/>
              <a:t>Discuss</a:t>
            </a:r>
          </a:p>
          <a:p>
            <a:endParaRPr lang="en-GB" dirty="0"/>
          </a:p>
          <a:p>
            <a:r>
              <a:rPr lang="en-GB" dirty="0">
                <a:hlinkClick r:id="rId2"/>
              </a:rPr>
              <a:t>What happened at the 'Battle of Orgreave'? – video explainer | Police | The Guardian</a:t>
            </a:r>
            <a:endParaRPr lang="en-GB" dirty="0">
              <a:hlinkClick r:id="rId3"/>
            </a:endParaRPr>
          </a:p>
          <a:p>
            <a:endParaRPr lang="en-GB" dirty="0"/>
          </a:p>
        </p:txBody>
      </p:sp>
    </p:spTree>
    <p:extLst>
      <p:ext uri="{BB962C8B-B14F-4D97-AF65-F5344CB8AC3E}">
        <p14:creationId xmlns:p14="http://schemas.microsoft.com/office/powerpoint/2010/main" val="305002685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77D6B2E-37A3-429E-A37C-F30ED64872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CEAD642-85CF-4750-8432-7C80C901F0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1723" y="-1"/>
            <a:ext cx="12225953" cy="6868071"/>
          </a:xfrm>
          <a:prstGeom prst="rect">
            <a:avLst/>
          </a:prstGeom>
          <a:gradFill>
            <a:gsLst>
              <a:gs pos="0">
                <a:srgbClr val="000000"/>
              </a:gs>
              <a:gs pos="100000">
                <a:schemeClr val="accent1">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A33EEAE-15D5-4119-8C1E-89D943F91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41959" y="-3"/>
            <a:ext cx="11772269" cy="6868074"/>
          </a:xfrm>
          <a:prstGeom prst="rect">
            <a:avLst/>
          </a:prstGeom>
          <a:gradFill>
            <a:gsLst>
              <a:gs pos="21000">
                <a:schemeClr val="accent1">
                  <a:lumMod val="50000"/>
                  <a:alpha val="83000"/>
                </a:schemeClr>
              </a:gs>
              <a:gs pos="100000">
                <a:schemeClr val="accent1">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30D8B3B-9B80-4025-B934-26DC7D7CD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5200" y="0"/>
            <a:ext cx="3623374" cy="6868072"/>
          </a:xfrm>
          <a:prstGeom prst="rect">
            <a:avLst/>
          </a:prstGeom>
          <a:gradFill>
            <a:gsLst>
              <a:gs pos="0">
                <a:schemeClr val="accent1">
                  <a:lumMod val="75000"/>
                  <a:alpha val="0"/>
                </a:schemeClr>
              </a:gs>
              <a:gs pos="99000">
                <a:srgbClr val="000000">
                  <a:alpha val="41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1064D5D5-227B-4F66-9AEA-46F570E793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5875" y="-3"/>
            <a:ext cx="12233581" cy="6868076"/>
          </a:xfrm>
          <a:prstGeom prst="rect">
            <a:avLst/>
          </a:prstGeom>
          <a:gradFill>
            <a:gsLst>
              <a:gs pos="3000">
                <a:schemeClr val="accent1">
                  <a:lumMod val="75000"/>
                  <a:alpha val="0"/>
                </a:schemeClr>
              </a:gs>
              <a:gs pos="100000">
                <a:srgbClr val="000000">
                  <a:alpha val="73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646B67A4-D328-4747-A82B-65E84FA463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484334" y="-861824"/>
            <a:ext cx="6861931" cy="8597859"/>
          </a:xfrm>
          <a:prstGeom prst="rect">
            <a:avLst/>
          </a:prstGeom>
          <a:gradFill>
            <a:gsLst>
              <a:gs pos="3000">
                <a:schemeClr val="accent1">
                  <a:lumMod val="75000"/>
                  <a:alpha val="0"/>
                </a:schemeClr>
              </a:gs>
              <a:gs pos="100000">
                <a:srgbClr val="000000">
                  <a:alpha val="27000"/>
                </a:srgb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B5A1B09C-1565-46F8-B70F-621C5EB48A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993193">
            <a:off x="1186972" y="1089049"/>
            <a:ext cx="4967533" cy="4988390"/>
          </a:xfrm>
          <a:prstGeom prst="ellipse">
            <a:avLst/>
          </a:prstGeom>
          <a:gradFill>
            <a:gsLst>
              <a:gs pos="0">
                <a:schemeClr val="accent1">
                  <a:alpha val="26000"/>
                </a:schemeClr>
              </a:gs>
              <a:gs pos="85000">
                <a:schemeClr val="accent1">
                  <a:lumMod val="60000"/>
                  <a:lumOff val="4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9352890-8567-DBD8-910C-4B1617AE4064}"/>
              </a:ext>
            </a:extLst>
          </p:cNvPr>
          <p:cNvSpPr>
            <a:spLocks noGrp="1"/>
          </p:cNvSpPr>
          <p:nvPr>
            <p:ph type="title"/>
          </p:nvPr>
        </p:nvSpPr>
        <p:spPr>
          <a:xfrm>
            <a:off x="4162567" y="818984"/>
            <a:ext cx="6714699" cy="3178689"/>
          </a:xfrm>
        </p:spPr>
        <p:txBody>
          <a:bodyPr vert="horz" lIns="91440" tIns="45720" rIns="91440" bIns="45720" rtlCol="0" anchor="b">
            <a:normAutofit/>
          </a:bodyPr>
          <a:lstStyle/>
          <a:p>
            <a:r>
              <a:rPr lang="en-US" sz="4800" kern="1200">
                <a:solidFill>
                  <a:srgbClr val="FFFFFF"/>
                </a:solidFill>
                <a:latin typeface="+mj-lt"/>
                <a:ea typeface="+mj-ea"/>
                <a:cs typeface="+mj-cs"/>
              </a:rPr>
              <a:t>Any Questions?</a:t>
            </a:r>
          </a:p>
        </p:txBody>
      </p:sp>
      <p:sp>
        <p:nvSpPr>
          <p:cNvPr id="22" name="Rectangle 21">
            <a:extLst>
              <a:ext uri="{FF2B5EF4-FFF2-40B4-BE49-F238E27FC236}">
                <a16:creationId xmlns:a16="http://schemas.microsoft.com/office/drawing/2014/main" id="{8C516CC8-80AC-446C-A56E-9F54B7210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4490110"/>
            <a:ext cx="12217710" cy="2377962"/>
          </a:xfrm>
          <a:prstGeom prst="rect">
            <a:avLst/>
          </a:prstGeom>
          <a:gradFill>
            <a:gsLst>
              <a:gs pos="0">
                <a:schemeClr val="accent1">
                  <a:lumMod val="75000"/>
                  <a:alpha val="50000"/>
                </a:schemeClr>
              </a:gs>
              <a:gs pos="99000">
                <a:srgbClr val="000000">
                  <a:alpha val="34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2D6EB3A-1879-FA9A-96CA-99793DD27CA2}"/>
              </a:ext>
            </a:extLst>
          </p:cNvPr>
          <p:cNvSpPr>
            <a:spLocks noGrp="1"/>
          </p:cNvSpPr>
          <p:nvPr>
            <p:ph idx="1"/>
          </p:nvPr>
        </p:nvSpPr>
        <p:spPr>
          <a:xfrm>
            <a:off x="4285397" y="4960961"/>
            <a:ext cx="7055893" cy="1078054"/>
          </a:xfrm>
        </p:spPr>
        <p:txBody>
          <a:bodyPr vert="horz" lIns="91440" tIns="45720" rIns="91440" bIns="45720" rtlCol="0">
            <a:normAutofit/>
          </a:bodyPr>
          <a:lstStyle/>
          <a:p>
            <a:pPr marL="0" indent="0">
              <a:buNone/>
            </a:pPr>
            <a:r>
              <a:rPr lang="en-US" sz="2400" kern="1200" dirty="0" err="1">
                <a:solidFill>
                  <a:srgbClr val="FFFFFF"/>
                </a:solidFill>
                <a:latin typeface="+mn-lt"/>
                <a:ea typeface="+mn-ea"/>
                <a:cs typeface="+mn-cs"/>
              </a:rPr>
              <a:t>Unrhyw</a:t>
            </a:r>
            <a:r>
              <a:rPr lang="en-US" sz="2400" kern="1200" dirty="0">
                <a:solidFill>
                  <a:srgbClr val="FFFFFF"/>
                </a:solidFill>
                <a:latin typeface="+mn-lt"/>
                <a:ea typeface="+mn-ea"/>
                <a:cs typeface="+mn-cs"/>
              </a:rPr>
              <a:t> </a:t>
            </a:r>
            <a:r>
              <a:rPr lang="en-US" sz="2400" kern="1200" dirty="0" err="1">
                <a:solidFill>
                  <a:srgbClr val="FFFFFF"/>
                </a:solidFill>
                <a:latin typeface="+mn-lt"/>
                <a:ea typeface="+mn-ea"/>
                <a:cs typeface="+mn-cs"/>
              </a:rPr>
              <a:t>gwestiynau</a:t>
            </a:r>
            <a:r>
              <a:rPr lang="en-US" sz="2400" kern="1200" dirty="0">
                <a:solidFill>
                  <a:srgbClr val="FFFFFF"/>
                </a:solidFill>
                <a:latin typeface="+mn-lt"/>
                <a:ea typeface="+mn-ea"/>
                <a:cs typeface="+mn-cs"/>
              </a:rPr>
              <a:t>?</a:t>
            </a:r>
          </a:p>
        </p:txBody>
      </p:sp>
    </p:spTree>
    <p:extLst>
      <p:ext uri="{BB962C8B-B14F-4D97-AF65-F5344CB8AC3E}">
        <p14:creationId xmlns:p14="http://schemas.microsoft.com/office/powerpoint/2010/main" val="21762785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433</TotalTime>
  <Words>3058</Words>
  <Application>Microsoft Office PowerPoint</Application>
  <PresentationFormat>Widescreen</PresentationFormat>
  <Paragraphs>251</Paragraphs>
  <Slides>49</Slides>
  <Notes>22</Notes>
  <HiddenSlides>0</HiddenSlides>
  <MMClips>2</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49</vt:i4>
      </vt:variant>
    </vt:vector>
  </HeadingPairs>
  <TitlesOfParts>
    <vt:vector size="57" baseType="lpstr">
      <vt:lpstr>ReithSans</vt:lpstr>
      <vt:lpstr>Aptos</vt:lpstr>
      <vt:lpstr>Aptos Display</vt:lpstr>
      <vt:lpstr>Arial</vt:lpstr>
      <vt:lpstr>Calibri</vt:lpstr>
      <vt:lpstr>Montserrat</vt:lpstr>
      <vt:lpstr>Open Sans</vt:lpstr>
      <vt:lpstr>Office Theme</vt:lpstr>
      <vt:lpstr> Plismona Cymru / Policing Wales </vt:lpstr>
      <vt:lpstr>Learning outcomes</vt:lpstr>
      <vt:lpstr>Assessment 1</vt:lpstr>
      <vt:lpstr>Assignment 1 – Portfolio 3 elements </vt:lpstr>
      <vt:lpstr>Assessment 2</vt:lpstr>
      <vt:lpstr>The history of policing in Wales </vt:lpstr>
      <vt:lpstr>Welsh forces</vt:lpstr>
      <vt:lpstr>Force Areas</vt:lpstr>
      <vt:lpstr>The Miners Strike of 1984</vt:lpstr>
      <vt:lpstr>Arthur Scargill</vt:lpstr>
      <vt:lpstr>PowerPoint Presentation</vt:lpstr>
      <vt:lpstr>Margaret Thatcher </vt:lpstr>
      <vt:lpstr>Thatcherism</vt:lpstr>
      <vt:lpstr>Miscarriages of Justice in Wales</vt:lpstr>
      <vt:lpstr>Sandra Phillips Murder 1985</vt:lpstr>
      <vt:lpstr>Case concerns</vt:lpstr>
      <vt:lpstr>Re-trial – 7 years later. </vt:lpstr>
      <vt:lpstr>Murder of Lynette White 1998</vt:lpstr>
      <vt:lpstr>Conviction and Acquittal</vt:lpstr>
      <vt:lpstr>Miscarriage of Justice</vt:lpstr>
      <vt:lpstr>Police trail collapses</vt:lpstr>
      <vt:lpstr>The Cardiff Three</vt:lpstr>
      <vt:lpstr>PowerPoint Presentation</vt:lpstr>
      <vt:lpstr>What is devolution?</vt:lpstr>
      <vt:lpstr>PowerPoint Presentation</vt:lpstr>
      <vt:lpstr>PowerPoint Presentation</vt:lpstr>
      <vt:lpstr>Continued</vt:lpstr>
      <vt:lpstr>PowerPoint Presentation</vt:lpstr>
      <vt:lpstr>Wales Act 2017</vt:lpstr>
      <vt:lpstr>Devolution and Justice and Policing</vt:lpstr>
      <vt:lpstr>PowerPoint Presentation</vt:lpstr>
      <vt:lpstr>Welsh Government - 2022</vt:lpstr>
      <vt:lpstr>PowerPoint Presentation</vt:lpstr>
      <vt:lpstr>Police and Crime Commissioners</vt:lpstr>
      <vt:lpstr>Police and Crime Commissioners (PCCs)</vt:lpstr>
      <vt:lpstr>Funding</vt:lpstr>
      <vt:lpstr>Why do we have PCCs?</vt:lpstr>
      <vt:lpstr>Main Aims of PCCs </vt:lpstr>
      <vt:lpstr>PowerPoint Presentation</vt:lpstr>
      <vt:lpstr>Who are the PCCs for Wales?</vt:lpstr>
      <vt:lpstr>Legislation</vt:lpstr>
      <vt:lpstr>Welsh Language Act 1993</vt:lpstr>
      <vt:lpstr>Welsh Language (Wales) Measure 2011</vt:lpstr>
      <vt:lpstr>Welsh Language Commissioner</vt:lpstr>
      <vt:lpstr>Discuss</vt:lpstr>
      <vt:lpstr>Further reading  See link saved within Moodle  </vt:lpstr>
      <vt:lpstr>Task - tomorrow</vt:lpstr>
      <vt:lpstr>Tuesday Class</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Kelly Andrews</dc:creator>
  <cp:lastModifiedBy>Jane Davies</cp:lastModifiedBy>
  <cp:revision>128</cp:revision>
  <dcterms:created xsi:type="dcterms:W3CDTF">2024-12-12T09:43:09Z</dcterms:created>
  <dcterms:modified xsi:type="dcterms:W3CDTF">2025-01-24T13:00:48Z</dcterms:modified>
</cp:coreProperties>
</file>