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8" r:id="rId11"/>
    <p:sldId id="265" r:id="rId12"/>
    <p:sldId id="266" r:id="rId13"/>
    <p:sldId id="267"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761" autoAdjust="0"/>
  </p:normalViewPr>
  <p:slideViewPr>
    <p:cSldViewPr>
      <p:cViewPr varScale="1">
        <p:scale>
          <a:sx n="42" d="100"/>
          <a:sy n="42" d="100"/>
        </p:scale>
        <p:origin x="-112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35FCC8-A44D-4F04-A035-2A0378FD8026}" type="datetimeFigureOut">
              <a:rPr lang="en-US" smtClean="0"/>
              <a:t>11/25/2021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570A8E-2A31-4E56-B188-3E639FCD5954}"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In the following section, I am going to make a significant discussion regarding the reasons why this career path has been chosen, and some relevant information regarding this particular industry is also going to be highlighted that would show that the choice is completely justified.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 think that people can develop their carer in such field that they are interested in, and by considering hospitality industry as an interesting industry, I have chosen it.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By considering this matter, I thought that the industry has adequate chances to grow in a significant manner in the future, and it has caused me to think that the job demand in the industry would be enhanced in the future, and it can be regarded as the most important reason to choose this industry.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Hence, the interest of securing a good job easily can be regarded as a significant reason why I have chosen this industry.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It means that I have chosen the industry by considering self-esteem-related purposes.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IN" sz="1200" kern="1200" dirty="0">
                <a:solidFill>
                  <a:schemeClr val="tx1"/>
                </a:solidFill>
                <a:latin typeface="+mn-lt"/>
                <a:ea typeface="+mn-ea"/>
                <a:cs typeface="+mn-cs"/>
              </a:rPr>
              <a:t>I think that my communication skill is a bit good</a:t>
            </a:r>
          </a:p>
          <a:p>
            <a:pPr lvl="0"/>
            <a:r>
              <a:rPr lang="en-IN" sz="1200" kern="1200" dirty="0">
                <a:solidFill>
                  <a:schemeClr val="tx1"/>
                </a:solidFill>
                <a:latin typeface="+mn-lt"/>
                <a:ea typeface="+mn-ea"/>
                <a:cs typeface="+mn-cs"/>
              </a:rPr>
              <a:t>It is a fact that communication plays an important role in each aspect of life (</a:t>
            </a:r>
            <a:r>
              <a:rPr lang="en-IN" sz="1200" kern="1200" dirty="0" err="1">
                <a:solidFill>
                  <a:schemeClr val="tx1"/>
                </a:solidFill>
                <a:latin typeface="+mn-lt"/>
                <a:ea typeface="+mn-ea"/>
                <a:cs typeface="+mn-cs"/>
              </a:rPr>
              <a:t>Genç</a:t>
            </a:r>
            <a:r>
              <a:rPr lang="en-IN" sz="1200" kern="1200" dirty="0">
                <a:solidFill>
                  <a:schemeClr val="tx1"/>
                </a:solidFill>
                <a:latin typeface="+mn-lt"/>
                <a:ea typeface="+mn-ea"/>
                <a:cs typeface="+mn-cs"/>
              </a:rPr>
              <a:t>, 2017), and in hospitality industry, the skill is important </a:t>
            </a:r>
          </a:p>
          <a:p>
            <a:pPr lvl="0"/>
            <a:r>
              <a:rPr lang="en-IN" sz="1200" kern="1200" dirty="0">
                <a:solidFill>
                  <a:schemeClr val="tx1"/>
                </a:solidFill>
                <a:latin typeface="+mn-lt"/>
                <a:ea typeface="+mn-ea"/>
                <a:cs typeface="+mn-cs"/>
              </a:rPr>
              <a:t>Apart from that, I prefer being associated with diversified people, and it is required in the concerned industry</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Due to this matter, the number of staff might be reduced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All of these factors are causing the industry to lose staff</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All of these factors have influenced me to think that this industry would be the right choice for me.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discussion has been made by considering current situations, and proper justification behind my choice has been provided and this justification is definitely considerable. </a:t>
            </a:r>
          </a:p>
          <a:p>
            <a:endParaRPr lang="en-IN" dirty="0"/>
          </a:p>
        </p:txBody>
      </p:sp>
      <p:sp>
        <p:nvSpPr>
          <p:cNvPr id="4" name="Slide Number Placeholder 3"/>
          <p:cNvSpPr>
            <a:spLocks noGrp="1"/>
          </p:cNvSpPr>
          <p:nvPr>
            <p:ph type="sldNum" sz="quarter" idx="10"/>
          </p:nvPr>
        </p:nvSpPr>
        <p:spPr/>
        <p:txBody>
          <a:bodyPr/>
          <a:lstStyle/>
          <a:p>
            <a:fld id="{70570A8E-2A31-4E56-B188-3E639FCD5954}" type="slidenum">
              <a:rPr lang="en-IN" smtClean="0"/>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548E7B8C-7E31-4B64-B611-45306DE761D3}" type="datetimeFigureOut">
              <a:rPr lang="en-US" smtClean="0"/>
              <a:t>11/25/2021</a:t>
            </a:fld>
            <a:endParaRPr lang="en-IN"/>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IN"/>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1981F799-8667-41BE-B793-EA4AA65A6FE8}"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8E7B8C-7E31-4B64-B611-45306DE761D3}" type="datetimeFigureOut">
              <a:rPr lang="en-US" smtClean="0"/>
              <a:t>11/25/2021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81F799-8667-41BE-B793-EA4AA65A6FE8}"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548E7B8C-7E31-4B64-B611-45306DE761D3}" type="datetimeFigureOut">
              <a:rPr lang="en-US" smtClean="0"/>
              <a:t>11/25/2021</a:t>
            </a:fld>
            <a:endParaRPr lang="en-IN"/>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IN"/>
          </a:p>
        </p:txBody>
      </p:sp>
      <p:sp>
        <p:nvSpPr>
          <p:cNvPr id="6" name="Slide Number Placeholder 5"/>
          <p:cNvSpPr>
            <a:spLocks noGrp="1"/>
          </p:cNvSpPr>
          <p:nvPr>
            <p:ph type="sldNum" sz="quarter" idx="12"/>
          </p:nvPr>
        </p:nvSpPr>
        <p:spPr>
          <a:xfrm>
            <a:off x="6733952" y="6555112"/>
            <a:ext cx="588336" cy="228600"/>
          </a:xfrm>
        </p:spPr>
        <p:txBody>
          <a:bodyPr/>
          <a:lstStyle/>
          <a:p>
            <a:fld id="{1981F799-8667-41BE-B793-EA4AA65A6FE8}"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8E7B8C-7E31-4B64-B611-45306DE761D3}" type="datetimeFigureOut">
              <a:rPr lang="en-US" smtClean="0"/>
              <a:t>11/25/2021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81F799-8667-41BE-B793-EA4AA65A6FE8}"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8E7B8C-7E31-4B64-B611-45306DE761D3}" type="datetimeFigureOut">
              <a:rPr lang="en-US" smtClean="0"/>
              <a:t>11/25/2021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981F799-8667-41BE-B793-EA4AA65A6FE8}"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48E7B8C-7E31-4B64-B611-45306DE761D3}" type="datetimeFigureOut">
              <a:rPr lang="en-US" smtClean="0"/>
              <a:t>11/25/2021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981F799-8667-41BE-B793-EA4AA65A6FE8}"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548E7B8C-7E31-4B64-B611-45306DE761D3}" type="datetimeFigureOut">
              <a:rPr lang="en-US" smtClean="0"/>
              <a:t>11/25/2021</a:t>
            </a:fld>
            <a:endParaRPr lang="en-IN"/>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IN"/>
          </a:p>
        </p:txBody>
      </p:sp>
      <p:sp>
        <p:nvSpPr>
          <p:cNvPr id="4" name="Slide Number Placeholder 3"/>
          <p:cNvSpPr>
            <a:spLocks noGrp="1"/>
          </p:cNvSpPr>
          <p:nvPr>
            <p:ph type="sldNum" sz="quarter" idx="12"/>
          </p:nvPr>
        </p:nvSpPr>
        <p:spPr/>
        <p:txBody>
          <a:bodyPr/>
          <a:lstStyle/>
          <a:p>
            <a:fld id="{1981F799-8667-41BE-B793-EA4AA65A6FE8}"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8E7B8C-7E31-4B64-B611-45306DE761D3}" type="datetimeFigureOut">
              <a:rPr lang="en-US" smtClean="0"/>
              <a:t>11/25/2021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81F799-8667-41BE-B793-EA4AA65A6FE8}"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548E7B8C-7E31-4B64-B611-45306DE761D3}" type="datetimeFigureOut">
              <a:rPr lang="en-US" smtClean="0"/>
              <a:t>11/25/2021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81F799-8667-41BE-B793-EA4AA65A6FE8}" type="slidenum">
              <a:rPr lang="en-IN" smtClean="0"/>
              <a:t>‹#›</a:t>
            </a:fld>
            <a:endParaRPr lang="en-IN"/>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8E7B8C-7E31-4B64-B611-45306DE761D3}" type="datetimeFigureOut">
              <a:rPr lang="en-US" smtClean="0"/>
              <a:t>11/25/2021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81F799-8667-41BE-B793-EA4AA65A6FE8}"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548E7B8C-7E31-4B64-B611-45306DE761D3}" type="datetimeFigureOut">
              <a:rPr lang="en-US" smtClean="0"/>
              <a:t>11/25/2021</a:t>
            </a:fld>
            <a:endParaRPr lang="en-IN"/>
          </a:p>
        </p:txBody>
      </p:sp>
      <p:sp>
        <p:nvSpPr>
          <p:cNvPr id="5" name="Footer Placeholder 4"/>
          <p:cNvSpPr>
            <a:spLocks noGrp="1"/>
          </p:cNvSpPr>
          <p:nvPr>
            <p:ph type="ftr" sz="quarter" idx="11"/>
          </p:nvPr>
        </p:nvSpPr>
        <p:spPr>
          <a:xfrm>
            <a:off x="457200" y="6556248"/>
            <a:ext cx="3657600" cy="228600"/>
          </a:xfrm>
        </p:spPr>
        <p:txBody>
          <a:bodyPr/>
          <a:lstStyle/>
          <a:p>
            <a:endParaRPr lang="en-IN"/>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1981F799-8667-41BE-B793-EA4AA65A6FE8}"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548E7B8C-7E31-4B64-B611-45306DE761D3}" type="datetimeFigureOut">
              <a:rPr lang="en-US" smtClean="0"/>
              <a:t>11/25/2021</a:t>
            </a:fld>
            <a:endParaRPr lang="en-IN"/>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IN"/>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1981F799-8667-41BE-B793-EA4AA65A6FE8}"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b="1" dirty="0"/>
              <a:t>ASSESSMENT</a:t>
            </a:r>
            <a:endParaRPr lang="en-IN" dirty="0"/>
          </a:p>
        </p:txBody>
      </p:sp>
      <p:sp>
        <p:nvSpPr>
          <p:cNvPr id="3" name="Subtitle 2"/>
          <p:cNvSpPr>
            <a:spLocks noGrp="1"/>
          </p:cNvSpPr>
          <p:nvPr>
            <p:ph type="subTitle" idx="1"/>
          </p:nvPr>
        </p:nvSpPr>
        <p:spPr/>
        <p:txBody>
          <a:bodyPr/>
          <a:lstStyle/>
          <a:p>
            <a:endParaRPr lang="en-IN" dirty="0"/>
          </a:p>
        </p:txBody>
      </p:sp>
      <p:pic>
        <p:nvPicPr>
          <p:cNvPr id="23553" name="Picture 1"/>
          <p:cNvPicPr>
            <a:picLocks noChangeAspect="1" noChangeArrowheads="1"/>
          </p:cNvPicPr>
          <p:nvPr/>
        </p:nvPicPr>
        <p:blipFill>
          <a:blip r:embed="rId2"/>
          <a:srcRect/>
          <a:stretch>
            <a:fillRect/>
          </a:stretch>
        </p:blipFill>
        <p:spPr bwMode="auto">
          <a:xfrm>
            <a:off x="2857456" y="3643314"/>
            <a:ext cx="5715072" cy="2128842"/>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Introduction</a:t>
            </a:r>
            <a:br>
              <a:rPr lang="en-IN" b="1" dirty="0"/>
            </a:br>
            <a:endParaRPr lang="en-IN" dirty="0"/>
          </a:p>
        </p:txBody>
      </p:sp>
      <p:sp>
        <p:nvSpPr>
          <p:cNvPr id="3" name="Content Placeholder 2"/>
          <p:cNvSpPr>
            <a:spLocks noGrp="1"/>
          </p:cNvSpPr>
          <p:nvPr>
            <p:ph idx="1"/>
          </p:nvPr>
        </p:nvSpPr>
        <p:spPr/>
        <p:txBody>
          <a:bodyPr>
            <a:normAutofit/>
          </a:bodyPr>
          <a:lstStyle/>
          <a:p>
            <a:pPr lvl="0"/>
            <a:r>
              <a:rPr lang="en-IN" dirty="0"/>
              <a:t>It is a fact that choosing the right path for career development can be regarded as the most important step in order to ensure a better future</a:t>
            </a:r>
          </a:p>
          <a:p>
            <a:pPr lvl="0"/>
            <a:r>
              <a:rPr lang="en-IN" dirty="0"/>
              <a:t>At the time when the matter comes to choosing the future path of career, it becomes important to think of two factors mainly and these factors are personal interest, and growth opportunity</a:t>
            </a:r>
          </a:p>
          <a:p>
            <a:pPr lvl="0"/>
            <a:r>
              <a:rPr lang="en-IN" dirty="0"/>
              <a:t>By considering all of these factors, I have chosen hospitality industry for my future</a:t>
            </a:r>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54164"/>
          </a:xfrm>
        </p:spPr>
        <p:txBody>
          <a:bodyPr>
            <a:normAutofit fontScale="90000"/>
          </a:bodyPr>
          <a:lstStyle/>
          <a:p>
            <a:r>
              <a:rPr lang="en-IN" b="1" dirty="0"/>
              <a:t>Why hospitality industry has been chosen</a:t>
            </a:r>
            <a:br>
              <a:rPr lang="en-IN" b="1" dirty="0"/>
            </a:br>
            <a:endParaRPr lang="en-IN" dirty="0"/>
          </a:p>
        </p:txBody>
      </p:sp>
      <p:sp>
        <p:nvSpPr>
          <p:cNvPr id="3" name="Content Placeholder 2"/>
          <p:cNvSpPr>
            <a:spLocks noGrp="1"/>
          </p:cNvSpPr>
          <p:nvPr>
            <p:ph idx="1"/>
          </p:nvPr>
        </p:nvSpPr>
        <p:spPr>
          <a:xfrm>
            <a:off x="457200" y="2357430"/>
            <a:ext cx="8229600" cy="3768733"/>
          </a:xfrm>
        </p:spPr>
        <p:txBody>
          <a:bodyPr/>
          <a:lstStyle/>
          <a:p>
            <a:pPr lvl="0"/>
            <a:r>
              <a:rPr lang="en-IN" dirty="0"/>
              <a:t>First of all, I have to state that I have an interest in the industry</a:t>
            </a:r>
          </a:p>
          <a:p>
            <a:pPr lvl="0"/>
            <a:r>
              <a:rPr lang="en-IN" dirty="0"/>
              <a:t>In other words, it can be stated that there is a personal interest, and that is why I have thought that I can develop an effective career in this field, and that is why this industry has been chosen</a:t>
            </a:r>
          </a:p>
          <a:p>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endParaRPr lang="en-IN" dirty="0"/>
          </a:p>
        </p:txBody>
      </p:sp>
      <p:sp>
        <p:nvSpPr>
          <p:cNvPr id="3" name="Content Placeholder 2"/>
          <p:cNvSpPr>
            <a:spLocks noGrp="1"/>
          </p:cNvSpPr>
          <p:nvPr>
            <p:ph idx="1"/>
          </p:nvPr>
        </p:nvSpPr>
        <p:spPr/>
        <p:txBody>
          <a:bodyPr/>
          <a:lstStyle/>
          <a:p>
            <a:pPr lvl="0"/>
            <a:r>
              <a:rPr lang="en-IN" dirty="0"/>
              <a:t>Before choosing the industry, I have provided adequate attention to its growth </a:t>
            </a:r>
          </a:p>
          <a:p>
            <a:pPr lvl="0"/>
            <a:r>
              <a:rPr lang="en-IN" dirty="0"/>
              <a:t>In the UK, the hospitality industry can be regarded as one of the core industries that is responsible to cater the needs of guests (www.planradar.com, 2021)</a:t>
            </a:r>
          </a:p>
          <a:p>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endParaRPr lang="en-IN" dirty="0"/>
          </a:p>
        </p:txBody>
      </p:sp>
      <p:sp>
        <p:nvSpPr>
          <p:cNvPr id="3" name="Content Placeholder 2"/>
          <p:cNvSpPr>
            <a:spLocks noGrp="1"/>
          </p:cNvSpPr>
          <p:nvPr>
            <p:ph idx="1"/>
          </p:nvPr>
        </p:nvSpPr>
        <p:spPr>
          <a:xfrm>
            <a:off x="457200" y="1600200"/>
            <a:ext cx="4329114" cy="4525963"/>
          </a:xfrm>
        </p:spPr>
        <p:txBody>
          <a:bodyPr>
            <a:normAutofit fontScale="62500" lnSpcReduction="20000"/>
          </a:bodyPr>
          <a:lstStyle/>
          <a:p>
            <a:pPr lvl="0"/>
            <a:r>
              <a:rPr lang="en-IN" dirty="0"/>
              <a:t>Hotels can be regarded as an integral part of the industry</a:t>
            </a:r>
          </a:p>
          <a:p>
            <a:pPr lvl="0"/>
            <a:r>
              <a:rPr lang="en-IN" dirty="0"/>
              <a:t>By considering the information shared by </a:t>
            </a:r>
            <a:r>
              <a:rPr lang="en-IN" dirty="0" err="1"/>
              <a:t>Statista</a:t>
            </a:r>
            <a:r>
              <a:rPr lang="en-IN" dirty="0"/>
              <a:t>, it has been possible to understand that by 2021, the profitability rate of hotels would be significant</a:t>
            </a:r>
          </a:p>
          <a:p>
            <a:pPr lvl="0"/>
            <a:r>
              <a:rPr lang="en-IN" dirty="0"/>
              <a:t>It means that the hospitality industry would be flourished, and the employment capacity of it would also be increased</a:t>
            </a:r>
          </a:p>
          <a:p>
            <a:pPr lvl="0"/>
            <a:r>
              <a:rPr lang="en-IN" dirty="0"/>
              <a:t>If their employment capacity would be increased, then securing a job might be easier for me, and such thoughts have influenced me to choose the industry for my future</a:t>
            </a:r>
          </a:p>
          <a:p>
            <a:pPr lvl="0"/>
            <a:r>
              <a:rPr lang="en-IN" dirty="0"/>
              <a:t>Here, a graph, related to the revenue of hotels in the UK has been [provided, and the graph is effective enough to show the anticipated growth of the industry </a:t>
            </a:r>
          </a:p>
          <a:p>
            <a:endParaRPr lang="en-IN" dirty="0"/>
          </a:p>
        </p:txBody>
      </p:sp>
      <p:pic>
        <p:nvPicPr>
          <p:cNvPr id="1026" name="Picture 2"/>
          <p:cNvPicPr>
            <a:picLocks noChangeAspect="1" noChangeArrowheads="1"/>
          </p:cNvPicPr>
          <p:nvPr/>
        </p:nvPicPr>
        <p:blipFill>
          <a:blip r:embed="rId3"/>
          <a:srcRect/>
          <a:stretch>
            <a:fillRect/>
          </a:stretch>
        </p:blipFill>
        <p:spPr bwMode="auto">
          <a:xfrm>
            <a:off x="5286380" y="2214554"/>
            <a:ext cx="3295650" cy="292417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endParaRPr lang="en-IN" dirty="0"/>
          </a:p>
        </p:txBody>
      </p:sp>
      <p:sp>
        <p:nvSpPr>
          <p:cNvPr id="3" name="Content Placeholder 2"/>
          <p:cNvSpPr>
            <a:spLocks noGrp="1"/>
          </p:cNvSpPr>
          <p:nvPr>
            <p:ph idx="1"/>
          </p:nvPr>
        </p:nvSpPr>
        <p:spPr/>
        <p:txBody>
          <a:bodyPr>
            <a:normAutofit/>
          </a:bodyPr>
          <a:lstStyle/>
          <a:p>
            <a:pPr lvl="0"/>
            <a:r>
              <a:rPr lang="en-IN" dirty="0"/>
              <a:t>By considering the information shared by Institute of Hospitality, it can be stated that the industry has a well respected network (www.instituteofhospitality.org, 2021)</a:t>
            </a:r>
          </a:p>
          <a:p>
            <a:pPr lvl="0"/>
            <a:r>
              <a:rPr lang="en-IN" dirty="0"/>
              <a:t>It goes without saying that people always want to be associated with such an industry where respect is served</a:t>
            </a:r>
          </a:p>
          <a:p>
            <a:pPr lvl="0"/>
            <a:r>
              <a:rPr lang="en-IN" dirty="0"/>
              <a:t>I have thought that the industry would value my qualities and would provide me with adequate respect so that the industry can be perfect for me </a:t>
            </a:r>
          </a:p>
          <a:p>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endParaRPr lang="en-IN" dirty="0"/>
          </a:p>
        </p:txBody>
      </p:sp>
      <p:sp>
        <p:nvSpPr>
          <p:cNvPr id="3" name="Content Placeholder 2"/>
          <p:cNvSpPr>
            <a:spLocks noGrp="1"/>
          </p:cNvSpPr>
          <p:nvPr>
            <p:ph idx="1"/>
          </p:nvPr>
        </p:nvSpPr>
        <p:spPr/>
        <p:txBody>
          <a:bodyPr>
            <a:normAutofit/>
          </a:bodyPr>
          <a:lstStyle/>
          <a:p>
            <a:pPr lvl="0"/>
            <a:r>
              <a:rPr lang="en-IN" dirty="0"/>
              <a:t>I think that my communication skill is a bit good</a:t>
            </a:r>
          </a:p>
          <a:p>
            <a:pPr lvl="0"/>
            <a:r>
              <a:rPr lang="en-IN" dirty="0"/>
              <a:t>It is a fact that communication plays an important role in each aspect of life (</a:t>
            </a:r>
            <a:r>
              <a:rPr lang="en-IN" dirty="0" err="1"/>
              <a:t>Genç</a:t>
            </a:r>
            <a:r>
              <a:rPr lang="en-IN" dirty="0"/>
              <a:t>, 2017), and in hospitality industry, the skill is important </a:t>
            </a:r>
          </a:p>
          <a:p>
            <a:pPr lvl="0"/>
            <a:r>
              <a:rPr lang="en-IN" dirty="0"/>
              <a:t>Apart from that, I prefer being associated with diversified people, and it is required in the concerned industry</a:t>
            </a:r>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25602"/>
          </a:xfrm>
        </p:spPr>
        <p:txBody>
          <a:bodyPr>
            <a:normAutofit fontScale="90000"/>
          </a:bodyPr>
          <a:lstStyle/>
          <a:p>
            <a:r>
              <a:rPr lang="en-IN" b="1" dirty="0"/>
              <a:t>Why there is currently a shortage of staff</a:t>
            </a:r>
            <a:br>
              <a:rPr lang="en-IN" b="1" dirty="0"/>
            </a:br>
            <a:endParaRPr lang="en-IN" dirty="0"/>
          </a:p>
        </p:txBody>
      </p:sp>
      <p:sp>
        <p:nvSpPr>
          <p:cNvPr id="3" name="Content Placeholder 2"/>
          <p:cNvSpPr>
            <a:spLocks noGrp="1"/>
          </p:cNvSpPr>
          <p:nvPr>
            <p:ph idx="1"/>
          </p:nvPr>
        </p:nvSpPr>
        <p:spPr>
          <a:xfrm>
            <a:off x="457200" y="2428868"/>
            <a:ext cx="8229600" cy="3697295"/>
          </a:xfrm>
        </p:spPr>
        <p:txBody>
          <a:bodyPr/>
          <a:lstStyle/>
          <a:p>
            <a:pPr lvl="0"/>
            <a:r>
              <a:rPr lang="en-IN" dirty="0"/>
              <a:t>In this situation, Covid-19 is affecting almost all of the industries</a:t>
            </a:r>
          </a:p>
          <a:p>
            <a:pPr lvl="0"/>
            <a:r>
              <a:rPr lang="en-IN" dirty="0"/>
              <a:t>The hospitality industry has been affected in an effective manner due to the pandemic situation </a:t>
            </a:r>
          </a:p>
          <a:p>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endParaRPr lang="en-IN" dirty="0"/>
          </a:p>
        </p:txBody>
      </p:sp>
      <p:sp>
        <p:nvSpPr>
          <p:cNvPr id="3" name="Content Placeholder 2"/>
          <p:cNvSpPr>
            <a:spLocks noGrp="1"/>
          </p:cNvSpPr>
          <p:nvPr>
            <p:ph idx="1"/>
          </p:nvPr>
        </p:nvSpPr>
        <p:spPr/>
        <p:txBody>
          <a:bodyPr/>
          <a:lstStyle/>
          <a:p>
            <a:pPr lvl="0"/>
            <a:r>
              <a:rPr lang="en-IN" dirty="0"/>
              <a:t>The psychological toll of losing jobs can be a reason why people are showing interest in leaving the industry</a:t>
            </a:r>
          </a:p>
          <a:p>
            <a:r>
              <a:rPr lang="en-IN" dirty="0"/>
              <a:t>It means that job-related uncertainty is a significant reason to be considered here</a:t>
            </a:r>
          </a:p>
          <a:p>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endParaRPr lang="en-IN" dirty="0"/>
          </a:p>
        </p:txBody>
      </p:sp>
      <p:sp>
        <p:nvSpPr>
          <p:cNvPr id="3" name="Content Placeholder 2"/>
          <p:cNvSpPr>
            <a:spLocks noGrp="1"/>
          </p:cNvSpPr>
          <p:nvPr>
            <p:ph idx="1"/>
          </p:nvPr>
        </p:nvSpPr>
        <p:spPr/>
        <p:txBody>
          <a:bodyPr/>
          <a:lstStyle/>
          <a:p>
            <a:pPr lvl="0"/>
            <a:r>
              <a:rPr lang="en-IN" dirty="0"/>
              <a:t>However, the matter is that all individuals are not leaving the job by considering this factor</a:t>
            </a:r>
          </a:p>
          <a:p>
            <a:pPr lvl="0"/>
            <a:r>
              <a:rPr lang="en-IN" dirty="0"/>
              <a:t>Work pressure, work complexity, inability to cope with diversified people might be some reasons why some people are considering leaving the industry</a:t>
            </a:r>
          </a:p>
          <a:p>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endParaRPr lang="en-IN" dirty="0"/>
          </a:p>
        </p:txBody>
      </p:sp>
      <p:sp>
        <p:nvSpPr>
          <p:cNvPr id="3" name="Content Placeholder 2"/>
          <p:cNvSpPr>
            <a:spLocks noGrp="1"/>
          </p:cNvSpPr>
          <p:nvPr>
            <p:ph idx="1"/>
          </p:nvPr>
        </p:nvSpPr>
        <p:spPr/>
        <p:txBody>
          <a:bodyPr/>
          <a:lstStyle/>
          <a:p>
            <a:pPr lvl="0"/>
            <a:r>
              <a:rPr lang="en-IN" dirty="0"/>
              <a:t>However, I think that such issues would not be faced my me</a:t>
            </a:r>
          </a:p>
          <a:p>
            <a:pPr lvl="0"/>
            <a:r>
              <a:rPr lang="en-IN" dirty="0"/>
              <a:t>I think that the industry would be stabilized in the nearest future</a:t>
            </a:r>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Conclusion </a:t>
            </a:r>
            <a:br>
              <a:rPr lang="en-IN" b="1" dirty="0"/>
            </a:br>
            <a:endParaRPr lang="en-IN" dirty="0"/>
          </a:p>
        </p:txBody>
      </p:sp>
      <p:sp>
        <p:nvSpPr>
          <p:cNvPr id="3" name="Content Placeholder 2"/>
          <p:cNvSpPr>
            <a:spLocks noGrp="1"/>
          </p:cNvSpPr>
          <p:nvPr>
            <p:ph idx="1"/>
          </p:nvPr>
        </p:nvSpPr>
        <p:spPr/>
        <p:txBody>
          <a:bodyPr/>
          <a:lstStyle/>
          <a:p>
            <a:pPr lvl="0"/>
            <a:r>
              <a:rPr lang="en-IN" dirty="0"/>
              <a:t>Here, I have provided some reasons why I have chosen the industry for my future</a:t>
            </a:r>
          </a:p>
          <a:p>
            <a:pPr lvl="0"/>
            <a:r>
              <a:rPr lang="en-IN" dirty="0"/>
              <a:t>I think that the reasons are effective, and I also think that It has been the perfect choice for me</a:t>
            </a:r>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References</a:t>
            </a:r>
          </a:p>
        </p:txBody>
      </p:sp>
      <p:sp>
        <p:nvSpPr>
          <p:cNvPr id="3" name="Content Placeholder 2"/>
          <p:cNvSpPr>
            <a:spLocks noGrp="1"/>
          </p:cNvSpPr>
          <p:nvPr>
            <p:ph idx="1"/>
          </p:nvPr>
        </p:nvSpPr>
        <p:spPr/>
        <p:txBody>
          <a:bodyPr>
            <a:normAutofit fontScale="77500" lnSpcReduction="20000"/>
          </a:bodyPr>
          <a:lstStyle/>
          <a:p>
            <a:r>
              <a:rPr lang="en-IN" dirty="0" err="1"/>
              <a:t>Genç</a:t>
            </a:r>
            <a:r>
              <a:rPr lang="en-IN" dirty="0"/>
              <a:t>, R., 2017. The importance of communication in sustainability &amp; sustainable strategies. </a:t>
            </a:r>
            <a:r>
              <a:rPr lang="en-IN" i="1" dirty="0" err="1"/>
              <a:t>Procedia</a:t>
            </a:r>
            <a:r>
              <a:rPr lang="en-IN" i="1" dirty="0"/>
              <a:t> Manufacturing</a:t>
            </a:r>
            <a:r>
              <a:rPr lang="en-IN" dirty="0"/>
              <a:t>, </a:t>
            </a:r>
            <a:r>
              <a:rPr lang="en-IN" i="1" dirty="0"/>
              <a:t>8</a:t>
            </a:r>
            <a:r>
              <a:rPr lang="en-IN" dirty="0"/>
              <a:t>, pp.511-516.</a:t>
            </a:r>
          </a:p>
          <a:p>
            <a:r>
              <a:rPr lang="en-IN" dirty="0"/>
              <a:t>www.instituteofhospitality.org, 2021. </a:t>
            </a:r>
            <a:r>
              <a:rPr lang="en-IN" i="1" dirty="0"/>
              <a:t>The Institute of Hospitality is the global professional body for hospitality</a:t>
            </a:r>
            <a:r>
              <a:rPr lang="en-IN" dirty="0"/>
              <a:t>. [online] Institute of Hospitality. Available at: &lt;https://www.instituteofhospitality.org/&gt; [Accessed 22 November 2021].</a:t>
            </a:r>
          </a:p>
          <a:p>
            <a:r>
              <a:rPr lang="en-IN" dirty="0" err="1"/>
              <a:t>Statista</a:t>
            </a:r>
            <a:r>
              <a:rPr lang="en-IN" dirty="0"/>
              <a:t>, 2021. </a:t>
            </a:r>
            <a:r>
              <a:rPr lang="en-IN" i="1" dirty="0"/>
              <a:t>Hotels market - Revenue in the United Kingdom in 2025 | </a:t>
            </a:r>
            <a:r>
              <a:rPr lang="en-IN" i="1" dirty="0" err="1"/>
              <a:t>Statista</a:t>
            </a:r>
            <a:r>
              <a:rPr lang="en-IN" dirty="0"/>
              <a:t>. [online] </a:t>
            </a:r>
            <a:r>
              <a:rPr lang="en-IN" dirty="0" err="1"/>
              <a:t>Statista</a:t>
            </a:r>
            <a:r>
              <a:rPr lang="en-IN" dirty="0"/>
              <a:t>. Available at: &lt;https://www.statista.com/forecasts/515548/revenue-in-the-hotels-market-in-the-united-kingdom&gt; [Accessed 22 November 2021].</a:t>
            </a:r>
          </a:p>
          <a:p>
            <a:r>
              <a:rPr lang="en-IN" dirty="0"/>
              <a:t>www.planradar.com, 2021. </a:t>
            </a:r>
            <a:r>
              <a:rPr lang="en-IN" i="1" dirty="0"/>
              <a:t>UK hospitality industry growth analysis for 2019 - </a:t>
            </a:r>
            <a:r>
              <a:rPr lang="en-IN" i="1" dirty="0" err="1"/>
              <a:t>PlanRadar</a:t>
            </a:r>
            <a:r>
              <a:rPr lang="en-IN" dirty="0"/>
              <a:t>. [online] </a:t>
            </a:r>
            <a:r>
              <a:rPr lang="en-IN" dirty="0" err="1"/>
              <a:t>PlanRadar</a:t>
            </a:r>
            <a:r>
              <a:rPr lang="en-IN" dirty="0"/>
              <a:t>. Available at: &lt;https://www.planradar.com/uk-hospitality-industry-growth/&gt; [Accessed 22 November 2021].</a:t>
            </a:r>
          </a:p>
          <a:p>
            <a:r>
              <a:rPr lang="en-IN" dirty="0"/>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srcRect/>
          <a:stretch>
            <a:fillRect/>
          </a:stretch>
        </p:blipFill>
        <p:spPr bwMode="auto">
          <a:xfrm>
            <a:off x="1285852" y="1142984"/>
            <a:ext cx="6215106" cy="392909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5</TotalTime>
  <Words>953</Words>
  <Application>Microsoft Office PowerPoint</Application>
  <PresentationFormat>On-screen Show (4:3)</PresentationFormat>
  <Paragraphs>68</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Opulent</vt:lpstr>
      <vt:lpstr>ASSESSMENT</vt:lpstr>
      <vt:lpstr>Introduction </vt:lpstr>
      <vt:lpstr>Why hospitality industry has been chosen </vt:lpstr>
      <vt:lpstr>Cont…</vt:lpstr>
      <vt:lpstr>Cont…</vt:lpstr>
      <vt:lpstr>Cont…</vt:lpstr>
      <vt:lpstr>Cont…</vt:lpstr>
      <vt:lpstr>Why there is currently a shortage of staff </vt:lpstr>
      <vt:lpstr>Cont…</vt:lpstr>
      <vt:lpstr>Cont…</vt:lpstr>
      <vt:lpstr>Cont…</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dc:title>
  <dc:creator>USER</dc:creator>
  <cp:lastModifiedBy>USER</cp:lastModifiedBy>
  <cp:revision>3</cp:revision>
  <dcterms:created xsi:type="dcterms:W3CDTF">2021-11-22T14:39:14Z</dcterms:created>
  <dcterms:modified xsi:type="dcterms:W3CDTF">2021-11-25T14:03:34Z</dcterms:modified>
</cp:coreProperties>
</file>