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5"/>
  </p:notesMasterIdLst>
  <p:sldIdLst>
    <p:sldId id="342" r:id="rId2"/>
    <p:sldId id="421" r:id="rId3"/>
    <p:sldId id="380" r:id="rId4"/>
    <p:sldId id="366" r:id="rId5"/>
    <p:sldId id="420" r:id="rId6"/>
    <p:sldId id="399" r:id="rId7"/>
    <p:sldId id="402" r:id="rId8"/>
    <p:sldId id="400" r:id="rId9"/>
    <p:sldId id="401" r:id="rId10"/>
    <p:sldId id="403" r:id="rId11"/>
    <p:sldId id="367" r:id="rId12"/>
    <p:sldId id="404" r:id="rId13"/>
    <p:sldId id="405" r:id="rId14"/>
    <p:sldId id="406" r:id="rId15"/>
    <p:sldId id="418" r:id="rId16"/>
    <p:sldId id="419" r:id="rId17"/>
    <p:sldId id="369" r:id="rId18"/>
    <p:sldId id="437" r:id="rId19"/>
    <p:sldId id="407" r:id="rId20"/>
    <p:sldId id="409" r:id="rId21"/>
    <p:sldId id="408" r:id="rId22"/>
    <p:sldId id="368" r:id="rId23"/>
    <p:sldId id="410" r:id="rId24"/>
    <p:sldId id="411" r:id="rId25"/>
    <p:sldId id="413" r:id="rId26"/>
    <p:sldId id="412" r:id="rId27"/>
    <p:sldId id="414" r:id="rId28"/>
    <p:sldId id="417" r:id="rId29"/>
    <p:sldId id="416" r:id="rId30"/>
    <p:sldId id="433" r:id="rId31"/>
    <p:sldId id="436" r:id="rId32"/>
    <p:sldId id="373" r:id="rId33"/>
    <p:sldId id="36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54687D-850F-4FED-82FA-7E2673698D49}" v="8" dt="2023-10-02T11:49:54.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659" autoAdjust="0"/>
  </p:normalViewPr>
  <p:slideViewPr>
    <p:cSldViewPr snapToGrid="0">
      <p:cViewPr varScale="1">
        <p:scale>
          <a:sx n="67" d="100"/>
          <a:sy n="67" d="100"/>
        </p:scale>
        <p:origin x="18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265640461"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2289246978" sldId="404"/>
        </pc:sldMkLst>
      </pc:sldChg>
      <pc:sldChg chg="add">
        <pc:chgData name="Hoang Dang Nguyen" userId="1de6b3a7-5191-4a0c-8968-b8f905305e1d" providerId="ADAL" clId="{4176C480-C5DF-44DD-80A8-3C6CA5F971F1}" dt="2023-09-20T13:48:17.753" v="0"/>
        <pc:sldMkLst>
          <pc:docMk/>
          <pc:sldMk cId="2341372521" sldId="405"/>
        </pc:sldMkLst>
      </pc:sldChg>
      <pc:sldChg chg="add">
        <pc:chgData name="Hoang Dang Nguyen" userId="1de6b3a7-5191-4a0c-8968-b8f905305e1d" providerId="ADAL" clId="{4176C480-C5DF-44DD-80A8-3C6CA5F971F1}" dt="2023-09-20T13:48:17.753" v="0"/>
        <pc:sldMkLst>
          <pc:docMk/>
          <pc:sldMk cId="795772539"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8754687D-850F-4FED-82FA-7E2673698D49}"/>
    <pc:docChg chg="undo custSel addSld delSld modSld">
      <pc:chgData name="Hoang Dang Nguyen" userId="1de6b3a7-5191-4a0c-8968-b8f905305e1d" providerId="ADAL" clId="{8754687D-850F-4FED-82FA-7E2673698D49}" dt="2023-10-02T11:53:46.339" v="314" actId="47"/>
      <pc:docMkLst>
        <pc:docMk/>
      </pc:docMkLst>
      <pc:sldChg chg="add">
        <pc:chgData name="Hoang Dang Nguyen" userId="1de6b3a7-5191-4a0c-8968-b8f905305e1d" providerId="ADAL" clId="{8754687D-850F-4FED-82FA-7E2673698D49}" dt="2023-10-02T11:49:54.944" v="71"/>
        <pc:sldMkLst>
          <pc:docMk/>
          <pc:sldMk cId="265640461" sldId="367"/>
        </pc:sldMkLst>
      </pc:sldChg>
      <pc:sldChg chg="modSp del mod">
        <pc:chgData name="Hoang Dang Nguyen" userId="1de6b3a7-5191-4a0c-8968-b8f905305e1d" providerId="ADAL" clId="{8754687D-850F-4FED-82FA-7E2673698D49}" dt="2023-10-02T11:49:48.968" v="70" actId="2696"/>
        <pc:sldMkLst>
          <pc:docMk/>
          <pc:sldMk cId="265640461" sldId="367"/>
        </pc:sldMkLst>
        <pc:spChg chg="mod">
          <ac:chgData name="Hoang Dang Nguyen" userId="1de6b3a7-5191-4a0c-8968-b8f905305e1d" providerId="ADAL" clId="{8754687D-850F-4FED-82FA-7E2673698D49}" dt="2023-10-02T11:49:31.729" v="63" actId="20577"/>
          <ac:spMkLst>
            <pc:docMk/>
            <pc:sldMk cId="265640461" sldId="367"/>
            <ac:spMk id="29698" creationId="{00ED7452-3F0C-7E73-4FDE-5546C6AA7E41}"/>
          </ac:spMkLst>
        </pc:spChg>
      </pc:sldChg>
      <pc:sldChg chg="modSp mod">
        <pc:chgData name="Hoang Dang Nguyen" userId="1de6b3a7-5191-4a0c-8968-b8f905305e1d" providerId="ADAL" clId="{8754687D-850F-4FED-82FA-7E2673698D49}" dt="2023-10-02T11:49:27.873" v="61" actId="20577"/>
        <pc:sldMkLst>
          <pc:docMk/>
          <pc:sldMk cId="0" sldId="369"/>
        </pc:sldMkLst>
        <pc:spChg chg="mod">
          <ac:chgData name="Hoang Dang Nguyen" userId="1de6b3a7-5191-4a0c-8968-b8f905305e1d" providerId="ADAL" clId="{8754687D-850F-4FED-82FA-7E2673698D49}" dt="2023-10-02T11:49:27.873" v="61" actId="20577"/>
          <ac:spMkLst>
            <pc:docMk/>
            <pc:sldMk cId="0" sldId="369"/>
            <ac:spMk id="27650" creationId="{D7F055EF-2EBB-643B-CF8B-06A8E157E35C}"/>
          </ac:spMkLst>
        </pc:spChg>
      </pc:sldChg>
      <pc:sldChg chg="modSp del mod">
        <pc:chgData name="Hoang Dang Nguyen" userId="1de6b3a7-5191-4a0c-8968-b8f905305e1d" providerId="ADAL" clId="{8754687D-850F-4FED-82FA-7E2673698D49}" dt="2023-10-02T11:49:48.968" v="70" actId="2696"/>
        <pc:sldMkLst>
          <pc:docMk/>
          <pc:sldMk cId="2289246978" sldId="404"/>
        </pc:sldMkLst>
        <pc:spChg chg="mod">
          <ac:chgData name="Hoang Dang Nguyen" userId="1de6b3a7-5191-4a0c-8968-b8f905305e1d" providerId="ADAL" clId="{8754687D-850F-4FED-82FA-7E2673698D49}" dt="2023-10-02T11:49:34.331" v="65" actId="20577"/>
          <ac:spMkLst>
            <pc:docMk/>
            <pc:sldMk cId="2289246978" sldId="404"/>
            <ac:spMk id="31746" creationId="{29A95312-2DF4-740C-C34A-74700F00A735}"/>
          </ac:spMkLst>
        </pc:spChg>
      </pc:sldChg>
      <pc:sldChg chg="add">
        <pc:chgData name="Hoang Dang Nguyen" userId="1de6b3a7-5191-4a0c-8968-b8f905305e1d" providerId="ADAL" clId="{8754687D-850F-4FED-82FA-7E2673698D49}" dt="2023-10-02T11:49:54.944" v="71"/>
        <pc:sldMkLst>
          <pc:docMk/>
          <pc:sldMk cId="2289246978" sldId="404"/>
        </pc:sldMkLst>
      </pc:sldChg>
      <pc:sldChg chg="modSp del mod">
        <pc:chgData name="Hoang Dang Nguyen" userId="1de6b3a7-5191-4a0c-8968-b8f905305e1d" providerId="ADAL" clId="{8754687D-850F-4FED-82FA-7E2673698D49}" dt="2023-10-02T11:49:48.968" v="70" actId="2696"/>
        <pc:sldMkLst>
          <pc:docMk/>
          <pc:sldMk cId="2341372521" sldId="405"/>
        </pc:sldMkLst>
        <pc:spChg chg="mod">
          <ac:chgData name="Hoang Dang Nguyen" userId="1de6b3a7-5191-4a0c-8968-b8f905305e1d" providerId="ADAL" clId="{8754687D-850F-4FED-82FA-7E2673698D49}" dt="2023-10-02T11:49:40.257" v="69" actId="20577"/>
          <ac:spMkLst>
            <pc:docMk/>
            <pc:sldMk cId="2341372521" sldId="405"/>
            <ac:spMk id="33794" creationId="{0763E77B-4C25-EA23-911E-B03A58E6DA82}"/>
          </ac:spMkLst>
        </pc:spChg>
      </pc:sldChg>
      <pc:sldChg chg="add">
        <pc:chgData name="Hoang Dang Nguyen" userId="1de6b3a7-5191-4a0c-8968-b8f905305e1d" providerId="ADAL" clId="{8754687D-850F-4FED-82FA-7E2673698D49}" dt="2023-10-02T11:49:54.944" v="71"/>
        <pc:sldMkLst>
          <pc:docMk/>
          <pc:sldMk cId="2341372521" sldId="405"/>
        </pc:sldMkLst>
      </pc:sldChg>
      <pc:sldChg chg="add">
        <pc:chgData name="Hoang Dang Nguyen" userId="1de6b3a7-5191-4a0c-8968-b8f905305e1d" providerId="ADAL" clId="{8754687D-850F-4FED-82FA-7E2673698D49}" dt="2023-10-02T11:49:54.944" v="71"/>
        <pc:sldMkLst>
          <pc:docMk/>
          <pc:sldMk cId="795772539" sldId="406"/>
        </pc:sldMkLst>
      </pc:sldChg>
      <pc:sldChg chg="modSp del mod">
        <pc:chgData name="Hoang Dang Nguyen" userId="1de6b3a7-5191-4a0c-8968-b8f905305e1d" providerId="ADAL" clId="{8754687D-850F-4FED-82FA-7E2673698D49}" dt="2023-10-02T11:49:48.968" v="70" actId="2696"/>
        <pc:sldMkLst>
          <pc:docMk/>
          <pc:sldMk cId="795772539" sldId="406"/>
        </pc:sldMkLst>
        <pc:spChg chg="mod">
          <ac:chgData name="Hoang Dang Nguyen" userId="1de6b3a7-5191-4a0c-8968-b8f905305e1d" providerId="ADAL" clId="{8754687D-850F-4FED-82FA-7E2673698D49}" dt="2023-10-02T11:49:37.097" v="67" actId="20577"/>
          <ac:spMkLst>
            <pc:docMk/>
            <pc:sldMk cId="795772539" sldId="406"/>
            <ac:spMk id="35842" creationId="{FCCB434E-C382-B260-EF62-3D8162D818B5}"/>
          </ac:spMkLst>
        </pc:spChg>
      </pc:sldChg>
      <pc:sldChg chg="modSp mod">
        <pc:chgData name="Hoang Dang Nguyen" userId="1de6b3a7-5191-4a0c-8968-b8f905305e1d" providerId="ADAL" clId="{8754687D-850F-4FED-82FA-7E2673698D49}" dt="2023-10-02T11:49:23.578" v="57" actId="20577"/>
        <pc:sldMkLst>
          <pc:docMk/>
          <pc:sldMk cId="0" sldId="418"/>
        </pc:sldMkLst>
        <pc:spChg chg="mod">
          <ac:chgData name="Hoang Dang Nguyen" userId="1de6b3a7-5191-4a0c-8968-b8f905305e1d" providerId="ADAL" clId="{8754687D-850F-4FED-82FA-7E2673698D49}" dt="2023-10-02T11:49:23.578" v="57" actId="20577"/>
          <ac:spMkLst>
            <pc:docMk/>
            <pc:sldMk cId="0" sldId="418"/>
            <ac:spMk id="23554" creationId="{3AE0A5AC-AB37-6C6D-5706-5B6844BD3CE2}"/>
          </ac:spMkLst>
        </pc:spChg>
      </pc:sldChg>
      <pc:sldChg chg="modSp mod">
        <pc:chgData name="Hoang Dang Nguyen" userId="1de6b3a7-5191-4a0c-8968-b8f905305e1d" providerId="ADAL" clId="{8754687D-850F-4FED-82FA-7E2673698D49}" dt="2023-10-02T11:49:25.601" v="59" actId="20577"/>
        <pc:sldMkLst>
          <pc:docMk/>
          <pc:sldMk cId="0" sldId="419"/>
        </pc:sldMkLst>
        <pc:spChg chg="mod">
          <ac:chgData name="Hoang Dang Nguyen" userId="1de6b3a7-5191-4a0c-8968-b8f905305e1d" providerId="ADAL" clId="{8754687D-850F-4FED-82FA-7E2673698D49}" dt="2023-10-02T11:49:25.601" v="59" actId="20577"/>
          <ac:spMkLst>
            <pc:docMk/>
            <pc:sldMk cId="0" sldId="419"/>
            <ac:spMk id="25602" creationId="{D8663D99-71EB-452D-938A-6CACA34FFA04}"/>
          </ac:spMkLst>
        </pc:spChg>
      </pc:sldChg>
      <pc:sldChg chg="modSp mod">
        <pc:chgData name="Hoang Dang Nguyen" userId="1de6b3a7-5191-4a0c-8968-b8f905305e1d" providerId="ADAL" clId="{8754687D-850F-4FED-82FA-7E2673698D49}" dt="2023-10-02T11:49:10.506" v="55" actId="5793"/>
        <pc:sldMkLst>
          <pc:docMk/>
          <pc:sldMk cId="0" sldId="421"/>
        </pc:sldMkLst>
        <pc:graphicFrameChg chg="mod modGraphic">
          <ac:chgData name="Hoang Dang Nguyen" userId="1de6b3a7-5191-4a0c-8968-b8f905305e1d" providerId="ADAL" clId="{8754687D-850F-4FED-82FA-7E2673698D49}" dt="2023-10-02T11:49:10.506" v="55" actId="5793"/>
          <ac:graphicFrameMkLst>
            <pc:docMk/>
            <pc:sldMk cId="0" sldId="421"/>
            <ac:graphicFrameMk id="2" creationId="{81EAAD08-0A7E-4832-C236-291640BC3B37}"/>
          </ac:graphicFrameMkLst>
        </pc:graphicFrameChg>
      </pc:sldChg>
      <pc:sldChg chg="modSp add del mod">
        <pc:chgData name="Hoang Dang Nguyen" userId="1de6b3a7-5191-4a0c-8968-b8f905305e1d" providerId="ADAL" clId="{8754687D-850F-4FED-82FA-7E2673698D49}" dt="2023-10-02T11:50:38.523" v="135" actId="20577"/>
        <pc:sldMkLst>
          <pc:docMk/>
          <pc:sldMk cId="714084256" sldId="423"/>
        </pc:sldMkLst>
        <pc:spChg chg="mod">
          <ac:chgData name="Hoang Dang Nguyen" userId="1de6b3a7-5191-4a0c-8968-b8f905305e1d" providerId="ADAL" clId="{8754687D-850F-4FED-82FA-7E2673698D49}" dt="2023-10-02T11:50:38.523" v="135" actId="20577"/>
          <ac:spMkLst>
            <pc:docMk/>
            <pc:sldMk cId="714084256" sldId="423"/>
            <ac:spMk id="12" creationId="{3C976E9C-3007-A345-D8C5-097FC6FF0039}"/>
          </ac:spMkLst>
        </pc:spChg>
      </pc:sldChg>
      <pc:sldChg chg="add del">
        <pc:chgData name="Hoang Dang Nguyen" userId="1de6b3a7-5191-4a0c-8968-b8f905305e1d" providerId="ADAL" clId="{8754687D-850F-4FED-82FA-7E2673698D49}" dt="2023-10-02T11:53:33.228" v="311" actId="47"/>
        <pc:sldMkLst>
          <pc:docMk/>
          <pc:sldMk cId="2388187305" sldId="424"/>
        </pc:sldMkLst>
      </pc:sldChg>
      <pc:sldChg chg="modSp add del mod">
        <pc:chgData name="Hoang Dang Nguyen" userId="1de6b3a7-5191-4a0c-8968-b8f905305e1d" providerId="ADAL" clId="{8754687D-850F-4FED-82FA-7E2673698D49}" dt="2023-10-02T11:52:28.610" v="307" actId="404"/>
        <pc:sldMkLst>
          <pc:docMk/>
          <pc:sldMk cId="1954790182" sldId="425"/>
        </pc:sldMkLst>
        <pc:spChg chg="mod">
          <ac:chgData name="Hoang Dang Nguyen" userId="1de6b3a7-5191-4a0c-8968-b8f905305e1d" providerId="ADAL" clId="{8754687D-850F-4FED-82FA-7E2673698D49}" dt="2023-10-02T11:52:28.610" v="307" actId="404"/>
          <ac:spMkLst>
            <pc:docMk/>
            <pc:sldMk cId="1954790182" sldId="425"/>
            <ac:spMk id="12" creationId="{3C976E9C-3007-A345-D8C5-097FC6FF0039}"/>
          </ac:spMkLst>
        </pc:spChg>
      </pc:sldChg>
      <pc:sldChg chg="add del">
        <pc:chgData name="Hoang Dang Nguyen" userId="1de6b3a7-5191-4a0c-8968-b8f905305e1d" providerId="ADAL" clId="{8754687D-850F-4FED-82FA-7E2673698D49}" dt="2023-10-02T11:53:35.650" v="312" actId="47"/>
        <pc:sldMkLst>
          <pc:docMk/>
          <pc:sldMk cId="2849146447" sldId="426"/>
        </pc:sldMkLst>
      </pc:sldChg>
      <pc:sldChg chg="modSp mod">
        <pc:chgData name="Hoang Dang Nguyen" userId="1de6b3a7-5191-4a0c-8968-b8f905305e1d" providerId="ADAL" clId="{8754687D-850F-4FED-82FA-7E2673698D49}" dt="2023-10-02T11:53:12.033" v="310" actId="20577"/>
        <pc:sldMkLst>
          <pc:docMk/>
          <pc:sldMk cId="4224723609" sldId="427"/>
        </pc:sldMkLst>
        <pc:spChg chg="mod">
          <ac:chgData name="Hoang Dang Nguyen" userId="1de6b3a7-5191-4a0c-8968-b8f905305e1d" providerId="ADAL" clId="{8754687D-850F-4FED-82FA-7E2673698D49}" dt="2023-10-02T11:53:12.033" v="310" actId="20577"/>
          <ac:spMkLst>
            <pc:docMk/>
            <pc:sldMk cId="4224723609" sldId="427"/>
            <ac:spMk id="2" creationId="{007D365B-71E8-EEA1-3C2D-EE7B7FEDE7A4}"/>
          </ac:spMkLst>
        </pc:spChg>
        <pc:spChg chg="mod">
          <ac:chgData name="Hoang Dang Nguyen" userId="1de6b3a7-5191-4a0c-8968-b8f905305e1d" providerId="ADAL" clId="{8754687D-850F-4FED-82FA-7E2673698D49}" dt="2023-10-02T11:53:04.379" v="308" actId="6549"/>
          <ac:spMkLst>
            <pc:docMk/>
            <pc:sldMk cId="4224723609" sldId="427"/>
            <ac:spMk id="12" creationId="{3C976E9C-3007-A345-D8C5-097FC6FF0039}"/>
          </ac:spMkLst>
        </pc:spChg>
      </pc:sldChg>
      <pc:sldChg chg="del">
        <pc:chgData name="Hoang Dang Nguyen" userId="1de6b3a7-5191-4a0c-8968-b8f905305e1d" providerId="ADAL" clId="{8754687D-850F-4FED-82FA-7E2673698D49}" dt="2023-10-02T11:53:38.273" v="313" actId="47"/>
        <pc:sldMkLst>
          <pc:docMk/>
          <pc:sldMk cId="2618352493" sldId="428"/>
        </pc:sldMkLst>
      </pc:sldChg>
      <pc:sldChg chg="del">
        <pc:chgData name="Hoang Dang Nguyen" userId="1de6b3a7-5191-4a0c-8968-b8f905305e1d" providerId="ADAL" clId="{8754687D-850F-4FED-82FA-7E2673698D49}" dt="2023-10-02T11:53:46.339" v="314" actId="47"/>
        <pc:sldMkLst>
          <pc:docMk/>
          <pc:sldMk cId="62040637" sldId="432"/>
        </pc:sldMkLst>
      </pc:sldChg>
      <pc:sldChg chg="addSp delSp modSp add del mod modAnim modNotesTx">
        <pc:chgData name="Hoang Dang Nguyen" userId="1de6b3a7-5191-4a0c-8968-b8f905305e1d" providerId="ADAL" clId="{8754687D-850F-4FED-82FA-7E2673698D49}" dt="2023-10-02T11:47:47.503" v="49" actId="2696"/>
        <pc:sldMkLst>
          <pc:docMk/>
          <pc:sldMk cId="1105576661" sldId="437"/>
        </pc:sldMkLst>
        <pc:spChg chg="mod">
          <ac:chgData name="Hoang Dang Nguyen" userId="1de6b3a7-5191-4a0c-8968-b8f905305e1d" providerId="ADAL" clId="{8754687D-850F-4FED-82FA-7E2673698D49}" dt="2023-10-02T11:47:45.921" v="48" actId="6549"/>
          <ac:spMkLst>
            <pc:docMk/>
            <pc:sldMk cId="1105576661" sldId="437"/>
            <ac:spMk id="9218" creationId="{1CA15F00-959D-6A33-495F-E30AAFD4C10E}"/>
          </ac:spMkLst>
        </pc:spChg>
        <pc:spChg chg="del mod">
          <ac:chgData name="Hoang Dang Nguyen" userId="1de6b3a7-5191-4a0c-8968-b8f905305e1d" providerId="ADAL" clId="{8754687D-850F-4FED-82FA-7E2673698D49}" dt="2023-10-02T11:47:32.377" v="15"/>
          <ac:spMkLst>
            <pc:docMk/>
            <pc:sldMk cId="1105576661" sldId="437"/>
            <ac:spMk id="9219" creationId="{CC9080E7-7437-1057-6AA4-225BBDCDCC00}"/>
          </ac:spMkLst>
        </pc:spChg>
        <pc:picChg chg="add mod">
          <ac:chgData name="Hoang Dang Nguyen" userId="1de6b3a7-5191-4a0c-8968-b8f905305e1d" providerId="ADAL" clId="{8754687D-850F-4FED-82FA-7E2673698D49}" dt="2023-10-02T11:47:36.394" v="17" actId="14100"/>
          <ac:picMkLst>
            <pc:docMk/>
            <pc:sldMk cId="1105576661" sldId="437"/>
            <ac:picMk id="2" creationId="{7688A026-E8D2-8513-B363-709AFB56EFE8}"/>
          </ac:picMkLst>
        </pc:picChg>
      </pc:sldChg>
      <pc:sldChg chg="add">
        <pc:chgData name="Hoang Dang Nguyen" userId="1de6b3a7-5191-4a0c-8968-b8f905305e1d" providerId="ADAL" clId="{8754687D-850F-4FED-82FA-7E2673698D49}" dt="2023-10-02T11:48:28.286" v="50"/>
        <pc:sldMkLst>
          <pc:docMk/>
          <pc:sldMk cId="3935340581" sldId="437"/>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01F0B8CA-4577-4DDD-833F-A8A0B6D34F47}"/>
    <pc:docChg chg="delSld">
      <pc:chgData name="Hoang Dang Nguyen" userId="1de6b3a7-5191-4a0c-8968-b8f905305e1d" providerId="ADAL" clId="{01F0B8CA-4577-4DDD-833F-A8A0B6D34F47}" dt="2023-10-02T12:23:06.332" v="7" actId="47"/>
      <pc:docMkLst>
        <pc:docMk/>
      </pc:docMkLst>
      <pc:sldChg chg="del">
        <pc:chgData name="Hoang Dang Nguyen" userId="1de6b3a7-5191-4a0c-8968-b8f905305e1d" providerId="ADAL" clId="{01F0B8CA-4577-4DDD-833F-A8A0B6D34F47}" dt="2023-10-02T12:22:43.949" v="0" actId="47"/>
        <pc:sldMkLst>
          <pc:docMk/>
          <pc:sldMk cId="290787176" sldId="422"/>
        </pc:sldMkLst>
      </pc:sldChg>
      <pc:sldChg chg="del">
        <pc:chgData name="Hoang Dang Nguyen" userId="1de6b3a7-5191-4a0c-8968-b8f905305e1d" providerId="ADAL" clId="{01F0B8CA-4577-4DDD-833F-A8A0B6D34F47}" dt="2023-10-02T12:22:50.994" v="1" actId="47"/>
        <pc:sldMkLst>
          <pc:docMk/>
          <pc:sldMk cId="714084256" sldId="423"/>
        </pc:sldMkLst>
      </pc:sldChg>
      <pc:sldChg chg="del">
        <pc:chgData name="Hoang Dang Nguyen" userId="1de6b3a7-5191-4a0c-8968-b8f905305e1d" providerId="ADAL" clId="{01F0B8CA-4577-4DDD-833F-A8A0B6D34F47}" dt="2023-10-02T12:22:53.764" v="2" actId="47"/>
        <pc:sldMkLst>
          <pc:docMk/>
          <pc:sldMk cId="1954790182" sldId="425"/>
        </pc:sldMkLst>
      </pc:sldChg>
      <pc:sldChg chg="del">
        <pc:chgData name="Hoang Dang Nguyen" userId="1de6b3a7-5191-4a0c-8968-b8f905305e1d" providerId="ADAL" clId="{01F0B8CA-4577-4DDD-833F-A8A0B6D34F47}" dt="2023-10-02T12:22:56.817" v="3" actId="47"/>
        <pc:sldMkLst>
          <pc:docMk/>
          <pc:sldMk cId="4224723609" sldId="427"/>
        </pc:sldMkLst>
      </pc:sldChg>
      <pc:sldChg chg="del">
        <pc:chgData name="Hoang Dang Nguyen" userId="1de6b3a7-5191-4a0c-8968-b8f905305e1d" providerId="ADAL" clId="{01F0B8CA-4577-4DDD-833F-A8A0B6D34F47}" dt="2023-10-02T12:23:04.076" v="5" actId="47"/>
        <pc:sldMkLst>
          <pc:docMk/>
          <pc:sldMk cId="238811503" sldId="429"/>
        </pc:sldMkLst>
      </pc:sldChg>
      <pc:sldChg chg="del">
        <pc:chgData name="Hoang Dang Nguyen" userId="1de6b3a7-5191-4a0c-8968-b8f905305e1d" providerId="ADAL" clId="{01F0B8CA-4577-4DDD-833F-A8A0B6D34F47}" dt="2023-10-02T12:23:00.854" v="4" actId="47"/>
        <pc:sldMkLst>
          <pc:docMk/>
          <pc:sldMk cId="1436413093" sldId="431"/>
        </pc:sldMkLst>
      </pc:sldChg>
      <pc:sldChg chg="del">
        <pc:chgData name="Hoang Dang Nguyen" userId="1de6b3a7-5191-4a0c-8968-b8f905305e1d" providerId="ADAL" clId="{01F0B8CA-4577-4DDD-833F-A8A0B6D34F47}" dt="2023-10-02T12:23:05.416" v="6" actId="47"/>
        <pc:sldMkLst>
          <pc:docMk/>
          <pc:sldMk cId="4288001336" sldId="434"/>
        </pc:sldMkLst>
      </pc:sldChg>
      <pc:sldChg chg="del">
        <pc:chgData name="Hoang Dang Nguyen" userId="1de6b3a7-5191-4a0c-8968-b8f905305e1d" providerId="ADAL" clId="{01F0B8CA-4577-4DDD-833F-A8A0B6D34F47}" dt="2023-10-02T12:23:06.332" v="7" actId="47"/>
        <pc:sldMkLst>
          <pc:docMk/>
          <pc:sldMk cId="1233194692" sldId="4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A507BF1-1F0D-CE7A-B74E-E9C453EA34A1}"/>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7349E478-023E-B0B8-7418-0646958B07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2292" name="Slide Number Placeholder 3">
            <a:extLst>
              <a:ext uri="{FF2B5EF4-FFF2-40B4-BE49-F238E27FC236}">
                <a16:creationId xmlns:a16="http://schemas.microsoft.com/office/drawing/2014/main" id="{340958B8-B7D2-084E-0650-24B6B05AC77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CC5F85-DDBC-4B53-A2F1-08060AECB37B}"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DA21B915-D73D-473B-6020-3182C22B24F4}"/>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98127EF1-8AB3-3D0C-E79B-9334B453468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4340" name="Slide Number Placeholder 3">
            <a:extLst>
              <a:ext uri="{FF2B5EF4-FFF2-40B4-BE49-F238E27FC236}">
                <a16:creationId xmlns:a16="http://schemas.microsoft.com/office/drawing/2014/main" id="{F820D0D3-12CA-A6F4-4D46-A9C34C0BD8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8601C58-16C8-489E-96E4-141609A3F0BC}"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C59A9C7-8E34-E5C9-9040-9F0579531B2E}"/>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9FFC8D0E-20A7-B0DB-E074-7210173536B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6388" name="Slide Number Placeholder 3">
            <a:extLst>
              <a:ext uri="{FF2B5EF4-FFF2-40B4-BE49-F238E27FC236}">
                <a16:creationId xmlns:a16="http://schemas.microsoft.com/office/drawing/2014/main" id="{AC85ABC5-854B-5270-C51C-D96A8E83760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1DBD4D-042E-43D3-9942-014EFF1FA96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E31EC30-FBC5-2EA6-96A5-6417B2091FA2}"/>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B2061D49-7EB6-E076-58CE-CC2CC16DB5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Students may explain these by asking “If there isn’t an organisational structure, would this be a problem?” for each item here.</a:t>
            </a:r>
          </a:p>
        </p:txBody>
      </p:sp>
      <p:sp>
        <p:nvSpPr>
          <p:cNvPr id="18436" name="Slide Number Placeholder 3">
            <a:extLst>
              <a:ext uri="{FF2B5EF4-FFF2-40B4-BE49-F238E27FC236}">
                <a16:creationId xmlns:a16="http://schemas.microsoft.com/office/drawing/2014/main" id="{A9066C7F-752A-81BA-0058-5993EA07677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8617F7-0EF9-4E8B-8AB7-8DC6B85E479F}"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95DC022-7E1F-8FFA-0B02-29FAB3CC99A8}"/>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F9450610-C814-6761-0920-9A3647B1F59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Activity: what would you think if you find out that you have no purpose in your current team/group/organisation?</a:t>
            </a:r>
          </a:p>
        </p:txBody>
      </p:sp>
      <p:sp>
        <p:nvSpPr>
          <p:cNvPr id="20484" name="Slide Number Placeholder 3">
            <a:extLst>
              <a:ext uri="{FF2B5EF4-FFF2-40B4-BE49-F238E27FC236}">
                <a16:creationId xmlns:a16="http://schemas.microsoft.com/office/drawing/2014/main" id="{C4BFB28A-3CCC-90B9-4E96-7050963FCF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99069-C4C9-4F15-8AC7-64822A55D3E9}"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10D3344-BCEB-EF8A-100D-9B17DD85B76F}"/>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3875416-D652-8FC2-11C5-25BFC88AD7B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Calibri Light" panose="020F0302020204030204" pitchFamily="34" charset="0"/>
              <a:buAutoNum type="arabicPeriod"/>
            </a:pPr>
            <a:r>
              <a:rPr lang="en-GB" altLang="en-US">
                <a:solidFill>
                  <a:srgbClr val="555555"/>
                </a:solidFill>
                <a:latin typeface="robotoregular"/>
              </a:rPr>
              <a:t>Major purpose or function – The most common basis for grouping activities is according to specialisation, the use of the same set of resources, or the shared expertise of members of staff. It is a matter for decision in each organisation as to which activities are important enough to be organised into separate functions, departments or sections. Work may be departmentalised and based, for example, on differentiation between task and element functions.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Product or service – Contributions of different specialists are integrated into separate, semi-autonomous units with collective responsibility for a major part of the business process or for a complete cycle of work. An example is the bringing together of all activities concerned with a particular production line, product or service. Another example is a hospital where staff are grouped together in different units dealing with particular treatments such as accidents and emergency, medical or surgery.</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Location – Different services are provided by area or geographical boundaries according to particular needs or demands, the convenience of consumers, or for ease of administration. Examples are the provision of local authority services for people living in a particular locality, sales territories for business firms or the grouping of a number of retail shops under an area manager </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Nature of work performed – Where there is some special common feature of the work such as the need for speedy decisions, accuracy, confidentiality/security, or where local conditions require first-hand knowledge not immediately available elsewhere. Another example may be the grouping of equipment or machinery which is noisy or which produces dust, fumes or unpleasant odours.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Common time scales – Division according to time scales, for example shift working. In a further education college there may be separate departments or groupings to deal with the different needs of full-time day and part-time evening students. In a hotel, activities in the kitchen tend to be short-term with a range of different tasks to be co-ordinated very quickly. Other activities, for example forecasting future room occupancy, are longer-term decisions and subject to different organisational requirements.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Nature of staff employed – Division based on a particular skill, special qualification or responsibility – for example, the division of work between surgeons, doctors and nurses, or between barristers, solicitors and legal executives. Work may also be planned deliberately to give a variety of tasks and responsibilities to provide improved job satisfaction or to assist in the training of staff.</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Customers of clients served – Separate groups may be established to deal with different consumer requirements – for example, division between trade or retail customers or between home or export sales. In hospitals there are different groupings dealing with, for example, patients in the gynaecology, geriatric and children’s wards. Government departments are often grouped according to whom services are provided for example the unemployed, low-pay families, students, or senior citizens.</a:t>
            </a:r>
            <a:endParaRPr lang="en-GB" altLang="en-US"/>
          </a:p>
        </p:txBody>
      </p:sp>
      <p:sp>
        <p:nvSpPr>
          <p:cNvPr id="22532" name="Slide Number Placeholder 3">
            <a:extLst>
              <a:ext uri="{FF2B5EF4-FFF2-40B4-BE49-F238E27FC236}">
                <a16:creationId xmlns:a16="http://schemas.microsoft.com/office/drawing/2014/main" id="{2BD42162-BA57-AB65-18EC-47980B4BE9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149AC4-6F9C-429F-A62C-253F4BFFD43D}"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6AFE89D6-FFBD-7870-9A92-726A6C715046}"/>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908821E8-FAC6-F574-AA5A-A79F9AD81D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0724" name="Slide Number Placeholder 3">
            <a:extLst>
              <a:ext uri="{FF2B5EF4-FFF2-40B4-BE49-F238E27FC236}">
                <a16:creationId xmlns:a16="http://schemas.microsoft.com/office/drawing/2014/main" id="{C9ADA3E4-CC0B-C6E4-796F-E25134F2F48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000C3C-D05A-4A83-B5ED-D44172D76389}"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595894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34C6DD2D-C401-AB65-1511-C5823B527077}"/>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39444CAF-E015-017F-35A2-D310191FBD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64BEFA2B-6AF7-EE24-CD28-0A9720F43E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F899E5-333F-48A0-A82E-B0DE12302A28}"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291098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4B2D8AF4-730E-C572-A0DA-F966AE5DE782}"/>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E8C1D45C-8136-596E-296C-55FC8BCD05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4820" name="Slide Number Placeholder 3">
            <a:extLst>
              <a:ext uri="{FF2B5EF4-FFF2-40B4-BE49-F238E27FC236}">
                <a16:creationId xmlns:a16="http://schemas.microsoft.com/office/drawing/2014/main" id="{81AFCA3F-7F0A-B306-F58C-CC8EBBC07F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6D7F9E-F491-45D7-9744-9EEE65C564DC}"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4054169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FDBB697-7771-16D9-4204-7E94DE68E96A}"/>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F828CCD-9CC9-6510-CD07-2ED5C162BC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Factors: </a:t>
            </a:r>
            <a:r>
              <a:rPr lang="en-GB" altLang="en-US">
                <a:solidFill>
                  <a:srgbClr val="555555"/>
                </a:solidFill>
                <a:latin typeface="robotoregular"/>
              </a:rPr>
              <a:t>importance of decision-making, urgency of the situation and time scales, technological developments, changes in structure, the prevailing organisational climate and the nature of staff employed.</a:t>
            </a:r>
          </a:p>
          <a:p>
            <a:r>
              <a:rPr lang="en-GB" altLang="en-US">
                <a:solidFill>
                  <a:srgbClr val="555555"/>
                </a:solidFill>
                <a:latin typeface="robotoregular"/>
              </a:rPr>
              <a:t>This can be a class activity.</a:t>
            </a:r>
            <a:endParaRPr lang="en-GB" altLang="en-US"/>
          </a:p>
        </p:txBody>
      </p:sp>
      <p:sp>
        <p:nvSpPr>
          <p:cNvPr id="36868" name="Slide Number Placeholder 3">
            <a:extLst>
              <a:ext uri="{FF2B5EF4-FFF2-40B4-BE49-F238E27FC236}">
                <a16:creationId xmlns:a16="http://schemas.microsoft.com/office/drawing/2014/main" id="{9BBB00E0-6DD6-7099-310C-6964F133F7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C10338-CF11-4DE9-B095-400859260863}"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309535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327F0FD-0050-BBC2-C8E6-2CC1B88A4334}"/>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21E132B-7FE1-48E5-DD90-415E609708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The mechanistic system is a more rigid structure unable to deal adequately with rapid change; it is therefore more appropriate for stable environmental conditions. The characteristics of a mechanistic management system are similar to those of bureaucracy. An example might be a traditional high-class and expensive hotel operating along classical lines with an established reputation and type of customer. Major fast-food chains that tend to operate along the lines of scientific management may also require a mechanistic structure.</a:t>
            </a:r>
          </a:p>
          <a:p>
            <a:pPr marL="171450" indent="-171450">
              <a:buFontTx/>
              <a:buChar char="•"/>
            </a:pPr>
            <a:r>
              <a:rPr lang="en-GB" altLang="en-US">
                <a:solidFill>
                  <a:srgbClr val="555555"/>
                </a:solidFill>
                <a:latin typeface="robotoregular"/>
              </a:rPr>
              <a:t>The organic system is a more fluid structure appropriate to changing conditions. It appears to be required when new problems and unforeseen circumstances arise constantly and require actions outside defined roles in the hierarchical structure. A holiday or tourist hotel with an unpredictable demand, offering a range of functions and with many different types of customers, requires an organic structure. A summary of the characteristics of mechanistic and organic organisations is provided by Litterer (see Table 12.1).</a:t>
            </a:r>
          </a:p>
        </p:txBody>
      </p:sp>
      <p:sp>
        <p:nvSpPr>
          <p:cNvPr id="24580" name="Slide Number Placeholder 3">
            <a:extLst>
              <a:ext uri="{FF2B5EF4-FFF2-40B4-BE49-F238E27FC236}">
                <a16:creationId xmlns:a16="http://schemas.microsoft.com/office/drawing/2014/main" id="{F7E58790-0DC6-F365-84FC-41FBFB8B4F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818CDB-F361-43EF-9A82-877338B31A1F}"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9E4BD44-9355-519A-D678-6E80514FDB43}"/>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97E85538-2E91-5900-1666-650A43FBB42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a:solidFill>
                <a:srgbClr val="555555"/>
              </a:solidFill>
              <a:latin typeface="robotoregular"/>
            </a:endParaRPr>
          </a:p>
        </p:txBody>
      </p:sp>
      <p:sp>
        <p:nvSpPr>
          <p:cNvPr id="26628" name="Slide Number Placeholder 3">
            <a:extLst>
              <a:ext uri="{FF2B5EF4-FFF2-40B4-BE49-F238E27FC236}">
                <a16:creationId xmlns:a16="http://schemas.microsoft.com/office/drawing/2014/main" id="{63CCA414-8D9E-AFAB-EA6D-8014AA1B16D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A352E2-0BE0-4C18-B55D-18FB861322A8}"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Why would anyone want boundaryless organisations? Are there any boundaryless organisations?</a:t>
            </a:r>
          </a:p>
          <a:p>
            <a:pPr marL="171450" indent="-171450">
              <a:buFontTx/>
              <a:buChar char="•"/>
            </a:pPr>
            <a:r>
              <a:rPr lang="en-GB" altLang="en-US">
                <a:solidFill>
                  <a:srgbClr val="555555"/>
                </a:solidFill>
                <a:latin typeface="robotoregular"/>
              </a:rPr>
              <a:t>A project team may be set up as a separate unit on a temporary basis for the attainment of a particular task. Members of staff from different departments or sections are assigned to the team for the duration of a particular project. When this task is completed the project team is disbanded or members of the unit are reassigned to a new task. Project teams may be used for people working together on a common task or to co-ordinate work on a specific project such as the design and development, production and testing of a new product; or the design and implementation of a new system or procedure. For example, project teams have been used in many military systems, aeronautics and space programmes.</a:t>
            </a:r>
          </a:p>
          <a:p>
            <a:pPr marL="171450" indent="-171450">
              <a:buFontTx/>
              <a:buChar char="•"/>
            </a:pPr>
            <a:r>
              <a:rPr lang="en-GB" altLang="en-US">
                <a:solidFill>
                  <a:srgbClr val="555555"/>
                </a:solidFill>
                <a:latin typeface="robotoregular"/>
              </a:rPr>
              <a:t>The matrix structure is a combination of: </a:t>
            </a:r>
          </a:p>
          <a:p>
            <a:pPr marL="628650" lvl="1" indent="-171450">
              <a:buFontTx/>
              <a:buChar char="•"/>
            </a:pPr>
            <a:r>
              <a:rPr lang="en-GB" altLang="en-US">
                <a:solidFill>
                  <a:srgbClr val="555555"/>
                </a:solidFill>
                <a:latin typeface="robotoregular"/>
              </a:rPr>
              <a:t> departments which provide a stable base for specialised activities and a permanent location for members of staff;</a:t>
            </a:r>
          </a:p>
          <a:p>
            <a:pPr marL="628650" lvl="1" indent="-171450">
              <a:buFontTx/>
              <a:buChar char="•"/>
            </a:pPr>
            <a:r>
              <a:rPr lang="en-GB" altLang="en-US">
                <a:solidFill>
                  <a:srgbClr val="555555"/>
                </a:solidFill>
                <a:latin typeface="robotoregular"/>
              </a:rPr>
              <a:t>and units that integrate various activities of different functions on a project team, product, programme, geographical or systems basis.</a:t>
            </a:r>
          </a:p>
          <a:p>
            <a:pPr marL="171450" indent="-171450">
              <a:buFontTx/>
              <a:buChar char="•"/>
            </a:pPr>
            <a:r>
              <a:rPr lang="en-GB" altLang="en-US">
                <a:solidFill>
                  <a:srgbClr val="555555"/>
                </a:solidFill>
                <a:latin typeface="robotoregular"/>
              </a:rPr>
              <a:t>Boundaryless organisation: eliminate internal barriers: both vertical boundaries between different levels of the management hierarchy and horizontal boundaries between different departments; and external barriers between the company, suppliers and customers.</a:t>
            </a: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https://www.youtube.com/watch?v=ppXbtMAafik</a:t>
            </a:r>
          </a:p>
          <a:p>
            <a:pPr eaLnBrk="1" hangingPunct="1"/>
            <a:r>
              <a:rPr lang="en-GB" altLang="en-US" dirty="0"/>
              <a:t>1:50</a:t>
            </a:r>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35953922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E04B40E-730F-64E4-808E-47EE9CA4091B}"/>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1EA1B636-F2A0-EE6A-34D9-55DB57FE104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Question: what is a “good” span of control? What would happen if there is no hierarchy nor chain of command?</a:t>
            </a:r>
          </a:p>
        </p:txBody>
      </p:sp>
      <p:sp>
        <p:nvSpPr>
          <p:cNvPr id="38916" name="Slide Number Placeholder 3">
            <a:extLst>
              <a:ext uri="{FF2B5EF4-FFF2-40B4-BE49-F238E27FC236}">
                <a16:creationId xmlns:a16="http://schemas.microsoft.com/office/drawing/2014/main" id="{E8863CCD-F662-7DEB-C59B-A003BBECC7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31C23F-11A3-4273-A0DC-B26C8438A43B}"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AACF09B-A0FC-E570-BBD9-9AC609638A95}"/>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55D0F2F2-3414-6A1C-3CDB-F6B17E35ADA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0964" name="Slide Number Placeholder 3">
            <a:extLst>
              <a:ext uri="{FF2B5EF4-FFF2-40B4-BE49-F238E27FC236}">
                <a16:creationId xmlns:a16="http://schemas.microsoft.com/office/drawing/2014/main" id="{3DFA0547-6E43-2E0F-F5C6-14C41EED8B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1DDDBE-7C9B-4978-902E-CDE55D958E24}"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ACF3718-4A8F-06A8-E559-B493A9000AF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0934697C-78B8-FAF5-63C7-83885263334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3012" name="Slide Number Placeholder 3">
            <a:extLst>
              <a:ext uri="{FF2B5EF4-FFF2-40B4-BE49-F238E27FC236}">
                <a16:creationId xmlns:a16="http://schemas.microsoft.com/office/drawing/2014/main" id="{3BA1E55C-EB9E-8A9D-CD4E-4CFF4060A63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E2D770-506C-4B15-A68B-75E1362AE97B}"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4C529231-E81B-4E91-975D-BBCD9BDD286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A72D0472-95A6-7BA2-DFF3-5FE26142D3C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In line relationships , authority flows vertically down through the structure – the chain of command. There is a direct relationship between superior and subordinate, with each subordinate responsible to only one person. Line relationships are associated with departmental division of work and organisational control. Line managers have authority and responsibility for matters and activities within their own department.</a:t>
            </a:r>
          </a:p>
          <a:p>
            <a:pPr marL="171450" indent="-171450">
              <a:buFontTx/>
              <a:buChar char="•"/>
            </a:pPr>
            <a:r>
              <a:rPr lang="en-GB" altLang="en-US">
                <a:solidFill>
                  <a:srgbClr val="555555"/>
                </a:solidFill>
                <a:latin typeface="robotoregular"/>
              </a:rPr>
              <a:t>Functional relationships apply to people in specialist or advisory positions. They offer a common service throughout all departments of the organisation but have no direct authority over those who make use of the service. For example, the HR manager has no direct authority over staff in other departments – this is the responsibility of the line manager. However, as the position and role of the HR manager would have been sanctioned by top management, other staff might be expected to accept the advice which is given.</a:t>
            </a:r>
            <a:endParaRPr lang="en-GB" altLang="en-US"/>
          </a:p>
        </p:txBody>
      </p:sp>
      <p:sp>
        <p:nvSpPr>
          <p:cNvPr id="45060" name="Slide Number Placeholder 3">
            <a:extLst>
              <a:ext uri="{FF2B5EF4-FFF2-40B4-BE49-F238E27FC236}">
                <a16:creationId xmlns:a16="http://schemas.microsoft.com/office/drawing/2014/main" id="{ABB9F1EF-E70C-2B70-F752-92FF953B24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B10D1C-FB91-4D6D-AA7B-F0A0E7ACB316}"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35CF52F-D0D9-B976-54B4-E324A565D19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5C77A921-4618-B250-1F82-262508309F0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Staff relationships arise from the appointment of personal assistants, advisers or aides to senior members of staff. They exercise only ‘representative’ authority and often act in a ‘gatekeeper’ role. There is no formal relationship with other staff except where delegated authority and responsibility have been given for some specific activity. In practice however personal assistants often have influence over other staff. This may be because of the close relationship between the personal assistant and the superior, their knowledge and experience or strength of personality.</a:t>
            </a:r>
          </a:p>
          <a:p>
            <a:pPr marL="171450" indent="-171450">
              <a:buFontTx/>
              <a:buChar char="•"/>
            </a:pPr>
            <a:r>
              <a:rPr lang="en-GB" altLang="en-US">
                <a:solidFill>
                  <a:srgbClr val="555555"/>
                </a:solidFill>
                <a:latin typeface="robotoregular"/>
              </a:rPr>
              <a:t>Lateral relationships exist between individuals in different departments or sections, especially individuals on the same level. These lateral relationships are based on contact and consultation and are necessary to maintain co-ordination and effective organisational performance. Lateral relationships may be specified formally but in practice they depend upon the co-operation of staff and in effect are a type of informal relationship.</a:t>
            </a:r>
            <a:endParaRPr lang="en-GB" altLang="en-US"/>
          </a:p>
        </p:txBody>
      </p:sp>
      <p:sp>
        <p:nvSpPr>
          <p:cNvPr id="47108" name="Slide Number Placeholder 3">
            <a:extLst>
              <a:ext uri="{FF2B5EF4-FFF2-40B4-BE49-F238E27FC236}">
                <a16:creationId xmlns:a16="http://schemas.microsoft.com/office/drawing/2014/main" id="{53CD6A50-358A-FE5E-4554-AFAB20A9E2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6C8C93-6B51-44ED-A06B-07580D03EFB7}"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3AE6830-8C26-4123-A31A-DC7191964783}"/>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20AFED6-D24A-BFE0-F8A6-471A510D80C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a:p>
        </p:txBody>
      </p:sp>
      <p:sp>
        <p:nvSpPr>
          <p:cNvPr id="49156" name="Slide Number Placeholder 3">
            <a:extLst>
              <a:ext uri="{FF2B5EF4-FFF2-40B4-BE49-F238E27FC236}">
                <a16:creationId xmlns:a16="http://schemas.microsoft.com/office/drawing/2014/main" id="{B27DEC34-71BF-13B7-ABBA-68E87BD8B4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BAA7BF-3197-48E1-8F02-0EFD0D164453}"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481BE221-546D-DE34-38A4-2B8D141D6E43}"/>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FB37998A-64D9-7542-EAA5-04824100FA5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A ‘ role ’ is the expected pattern of behaviours associated with members occupying a particular position within the structure of the organisation. The concept of role differentiation helps to clarify structure and define the pattern of complex relationships within the group.</a:t>
            </a:r>
          </a:p>
          <a:p>
            <a:pPr marL="171450" indent="-171450">
              <a:buFontTx/>
              <a:buChar char="•"/>
            </a:pPr>
            <a:r>
              <a:rPr lang="en-GB" altLang="en-US">
                <a:solidFill>
                  <a:srgbClr val="555555"/>
                </a:solidFill>
                <a:latin typeface="robotoregular"/>
              </a:rPr>
              <a:t>Not all role expectations are prescribed formally, however. There will be certain patterns of behaviour which, although not specified formally, will be expected of members. These informal role expectations may be imposed by the group itself or at least communicated to a person by other members of the group. Recall the Hawthorne studies discussed in Chapter 11. Examples include general conduct, mutual support to co-members, attitudes towards superiors, means of communicating, dress and appearance. Members may not always be consciously aware of these informal expectations yet they still serve as important determinants of behaviour. Under this heading could be included the concept of a psychological contract (discussed in Chapter 1).</a:t>
            </a:r>
          </a:p>
          <a:p>
            <a:pPr marL="171450" indent="-171450">
              <a:buFontTx/>
              <a:buChar char="•"/>
            </a:pPr>
            <a:r>
              <a:rPr lang="en-GB" altLang="en-US">
                <a:solidFill>
                  <a:srgbClr val="555555"/>
                </a:solidFill>
                <a:latin typeface="robotoregular"/>
              </a:rPr>
              <a:t>Some members may have the opportunity to determine largely their own role expectations, where, for example, formal expectations are specified loosely or only in very general terms.</a:t>
            </a:r>
          </a:p>
          <a:p>
            <a:pPr marL="171450" indent="-171450">
              <a:buFontTx/>
              <a:buChar char="•"/>
            </a:pPr>
            <a:endParaRPr lang="en-GB" altLang="en-US"/>
          </a:p>
        </p:txBody>
      </p:sp>
      <p:sp>
        <p:nvSpPr>
          <p:cNvPr id="51204" name="Slide Number Placeholder 3">
            <a:extLst>
              <a:ext uri="{FF2B5EF4-FFF2-40B4-BE49-F238E27FC236}">
                <a16:creationId xmlns:a16="http://schemas.microsoft.com/office/drawing/2014/main" id="{DBB3508E-ECB2-FFCB-280D-2AC121B7EDA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BC25E8-4E69-48CD-B96C-92AB1C86802A}"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4CE0C0E6-83DE-BB8B-C6FE-6CC9FA66830E}"/>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DAF96803-68CF-51F1-A2FC-297785C7848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A ‘ role ’ is the expected pattern of behaviours associated with members occupying a particular position within the structure of the organisation. The concept of role differentiation helps to clarify structure and define the pattern of complex relationships within the group.</a:t>
            </a:r>
          </a:p>
          <a:p>
            <a:pPr marL="171450" indent="-171450">
              <a:buFontTx/>
              <a:buChar char="•"/>
            </a:pPr>
            <a:r>
              <a:rPr lang="en-GB" altLang="en-US">
                <a:solidFill>
                  <a:srgbClr val="555555"/>
                </a:solidFill>
                <a:latin typeface="robotoregular"/>
              </a:rPr>
              <a:t>Asks students: what do you think about your role in this module? What are your roles in your life ? E.g. being a kid, a breadwinner, a mother, a nationalist, etc.</a:t>
            </a:r>
            <a:endParaRPr lang="en-GB" altLang="en-US"/>
          </a:p>
        </p:txBody>
      </p:sp>
      <p:sp>
        <p:nvSpPr>
          <p:cNvPr id="53252" name="Slide Number Placeholder 3">
            <a:extLst>
              <a:ext uri="{FF2B5EF4-FFF2-40B4-BE49-F238E27FC236}">
                <a16:creationId xmlns:a16="http://schemas.microsoft.com/office/drawing/2014/main" id="{AA98E232-3292-EC00-3BE9-512B52558EC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6BE36-BAB0-4829-9E1E-C272A5F67CC2}"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3B16552-FEF8-17CD-0547-3207A9536D5B}"/>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C9B1D840-611A-BD6C-2710-C7CAF54A2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Ask student if there is any issues with their role in this module? Or in their life?</a:t>
            </a:r>
          </a:p>
          <a:p>
            <a:pPr marL="171450" indent="-171450">
              <a:buFontTx/>
              <a:buChar char="•"/>
            </a:pPr>
            <a:r>
              <a:rPr lang="en-GB" altLang="en-US">
                <a:solidFill>
                  <a:srgbClr val="555555"/>
                </a:solidFill>
                <a:latin typeface="robotoregular"/>
              </a:rPr>
              <a:t>Role incompatibility arises when a person faces a situation in which simultaneous different or contradictory expectations create conflict or inconsistency. Compliance with one set of expectations makes it difficult or impossible to comply with other expectations. A typical example concerns the person ‘in the middle’, such as the supervisor or section head, who faces opposing expectations from workers and from senior management.</a:t>
            </a:r>
          </a:p>
          <a:p>
            <a:pPr marL="171450" indent="-171450">
              <a:buFontTx/>
              <a:buChar char="•"/>
            </a:pPr>
            <a:r>
              <a:rPr lang="en-GB" altLang="en-US">
                <a:solidFill>
                  <a:srgbClr val="555555"/>
                </a:solidFill>
                <a:latin typeface="robotoregular"/>
              </a:rPr>
              <a:t>Role ambiguity occurs when there is lack of sufficient information or clarity as to the precise requirements of the role and the person is unsure what to do. The person’s perception of their role may differ from the expectations of others. It is likely to arise in large, diverse groups or at times of constant change. Uncertainty often relates to such matters as extent of the person’s authority and responsibility, standards of work, time for completion, and evaluation and appraisal of performance.</a:t>
            </a:r>
          </a:p>
          <a:p>
            <a:pPr marL="171450" indent="-171450">
              <a:buFontTx/>
              <a:buChar char="•"/>
            </a:pPr>
            <a:r>
              <a:rPr lang="en-GB" altLang="en-US">
                <a:solidFill>
                  <a:srgbClr val="555555"/>
                </a:solidFill>
                <a:latin typeface="robotoregular"/>
              </a:rPr>
              <a:t>Role overload is when a person faces too many separate roles or too great a variety of expectations. This leads to a conflict of priority and potential stress. Some writers distinguish between role overload and work overload. Role overload is seen as the total role set and implies that the person has too many separate roles to handle. Work overload is a problem of quantity with too many expectations of a single role.</a:t>
            </a:r>
          </a:p>
          <a:p>
            <a:pPr marL="171450" indent="-171450">
              <a:buFontTx/>
              <a:buChar char="•"/>
            </a:pPr>
            <a:r>
              <a:rPr lang="en-GB" altLang="en-US">
                <a:solidFill>
                  <a:srgbClr val="555555"/>
                </a:solidFill>
                <a:latin typeface="robotoregular"/>
              </a:rPr>
              <a:t>Role underload can arise when the prescribed role expectations fall short of the person’s perception of their role. The person may feel their role is not demanding enough and that they have the capacity to undertake a larger or more varied role, or an increased number of roles. Role underload may arise, for example, when a new member of staff is first appointed or from the initial effects of empowerment.</a:t>
            </a:r>
            <a:endParaRPr lang="en-GB" altLang="en-US"/>
          </a:p>
          <a:p>
            <a:pPr marL="171450" indent="-171450">
              <a:buFontTx/>
              <a:buChar char="•"/>
            </a:pPr>
            <a:endParaRPr lang="en-GB" altLang="en-US"/>
          </a:p>
        </p:txBody>
      </p:sp>
      <p:sp>
        <p:nvSpPr>
          <p:cNvPr id="55300" name="Slide Number Placeholder 3">
            <a:extLst>
              <a:ext uri="{FF2B5EF4-FFF2-40B4-BE49-F238E27FC236}">
                <a16:creationId xmlns:a16="http://schemas.microsoft.com/office/drawing/2014/main" id="{477206BD-FB5E-F4CD-F2A3-0CBA791499A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4036AE-BFE4-4D5C-A6D8-8DC6C0B66503}"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952CFF2-788C-E6AE-63B8-5D968BA05736}"/>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4A133244-C476-A3C6-F21C-F46C0AB36CA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In the routine type of organisation there is minimum discretion at both the technical and supervisory levels, but the power of the middle management level is high, co-ordination is based on planning and there is likely to be low interdependence between the two groups. This arrangement approaches a bureaucratic structure. In the non-routine type of organisation there is a high level of discretion and power at both the technical and supervisory levels, co-ordination is through feedback and there is high group interdependence. This model resembles an organic structure.</a:t>
            </a:r>
          </a:p>
          <a:p>
            <a:pPr marL="171450" indent="-171450">
              <a:buFontTx/>
              <a:buChar char="•"/>
            </a:pPr>
            <a:r>
              <a:rPr lang="en-GB" altLang="en-US">
                <a:solidFill>
                  <a:srgbClr val="555555"/>
                </a:solidFill>
                <a:latin typeface="robotoregular"/>
              </a:rPr>
              <a:t>There is a closeness and overlap of structure and culture. ‘Many of the processes and practices we observe in an organisation could as readily be said to be part of the structure of the organisation as part of its culture.’</a:t>
            </a:r>
          </a:p>
          <a:p>
            <a:pPr marL="171450" indent="-171450">
              <a:buFontTx/>
              <a:buChar char="•"/>
            </a:pPr>
            <a:r>
              <a:rPr lang="en-GB" altLang="en-US">
                <a:solidFill>
                  <a:srgbClr val="555555"/>
                </a:solidFill>
                <a:latin typeface="robotoregular"/>
              </a:rPr>
              <a:t>Outsoucing can increase flexibility and quality of organisational capabilities, but it blurs organisational boundaries.</a:t>
            </a:r>
          </a:p>
          <a:p>
            <a:pPr marL="171450" indent="-171450">
              <a:buFontTx/>
              <a:buChar char="•"/>
            </a:pPr>
            <a:r>
              <a:rPr lang="en-GB" altLang="en-US">
                <a:solidFill>
                  <a:srgbClr val="555555"/>
                </a:solidFill>
                <a:latin typeface="robotoregular"/>
              </a:rPr>
              <a:t>Thomas reports on the increase in outsourcing legal and company secretarial activities. Outsourcing can address cost reduction, lack of expertise or work that does not make a full-time role but it is a very radical answer to cost cutting. It may cause more difficulties than it solves. When a company outsources an activity, it cannot just forget about it. The company and its directors are still accountable for the activity, and needs to review and monitor the outsourced work. 36 Overell suggests that although there is lack of hard evidence of consequences of outsourcing, there are grounds for prospective concern. With outsourcing, power seems to be no longer about direct control but about the ability to coordinate an intricate web of organisations</a:t>
            </a:r>
          </a:p>
          <a:p>
            <a:pPr marL="171450" indent="-171450">
              <a:buFontTx/>
              <a:buChar char="•"/>
            </a:pPr>
            <a:endParaRPr lang="en-GB" altLang="en-US"/>
          </a:p>
        </p:txBody>
      </p:sp>
      <p:sp>
        <p:nvSpPr>
          <p:cNvPr id="57348" name="Slide Number Placeholder 3">
            <a:extLst>
              <a:ext uri="{FF2B5EF4-FFF2-40B4-BE49-F238E27FC236}">
                <a16:creationId xmlns:a16="http://schemas.microsoft.com/office/drawing/2014/main" id="{47FA38B7-A787-DECF-5086-285A0C1A5F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6E774D-EC18-4E36-BDE6-41E9A8C95D9C}"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A8F5008-7B58-09AC-6E82-AE5F39C729A7}"/>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8ECA590C-55A5-80E4-3D36-97BBDCA35E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a:p>
        </p:txBody>
      </p:sp>
      <p:sp>
        <p:nvSpPr>
          <p:cNvPr id="59396" name="Slide Number Placeholder 3">
            <a:extLst>
              <a:ext uri="{FF2B5EF4-FFF2-40B4-BE49-F238E27FC236}">
                <a16:creationId xmlns:a16="http://schemas.microsoft.com/office/drawing/2014/main" id="{004486AD-947D-AF38-8CAF-8690E8E8B0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34E812-9CD4-428A-90F3-20F64E17D426}"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31</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ppXbtMAafik?feature=oembed" TargetMode="Externa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32.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9D274A4-3AB5-993F-0196-27BECAE9E3C6}"/>
              </a:ext>
            </a:extLst>
          </p:cNvPr>
          <p:cNvSpPr>
            <a:spLocks noGrp="1"/>
          </p:cNvSpPr>
          <p:nvPr>
            <p:ph type="ctrTitle"/>
          </p:nvPr>
        </p:nvSpPr>
        <p:spPr>
          <a:xfrm>
            <a:off x="2555875" y="3060700"/>
            <a:ext cx="4392613" cy="936625"/>
          </a:xfrm>
        </p:spPr>
        <p:txBody>
          <a:bodyPr/>
          <a:lstStyle/>
          <a:p>
            <a:r>
              <a:rPr lang="en-GB" altLang="en-US" b="1" dirty="0"/>
              <a:t>LCBB4003</a:t>
            </a:r>
          </a:p>
        </p:txBody>
      </p:sp>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6148" name="TextBox 1">
            <a:extLst>
              <a:ext uri="{FF2B5EF4-FFF2-40B4-BE49-F238E27FC236}">
                <a16:creationId xmlns:a16="http://schemas.microsoft.com/office/drawing/2014/main" id="{B03C41A6-7F92-3E98-4A55-C01F05788F39}"/>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3: Session 1: LECTURE</a:t>
            </a:r>
          </a:p>
          <a:p>
            <a:pPr>
              <a:spcBef>
                <a:spcPct val="0"/>
              </a:spcBef>
              <a:buFontTx/>
              <a:buNone/>
            </a:pPr>
            <a:r>
              <a:rPr lang="en-GB" altLang="en-US" sz="2800" b="1" dirty="0">
                <a:solidFill>
                  <a:srgbClr val="FFFF00"/>
                </a:solidFill>
                <a:latin typeface="Arial" panose="020B0604020202020204" pitchFamily="34" charset="0"/>
              </a:rPr>
              <a:t>Organisational structure</a:t>
            </a:r>
          </a:p>
        </p:txBody>
      </p:sp>
      <p:sp>
        <p:nvSpPr>
          <p:cNvPr id="5" name="Subtitle 4">
            <a:extLst>
              <a:ext uri="{FF2B5EF4-FFF2-40B4-BE49-F238E27FC236}">
                <a16:creationId xmlns:a16="http://schemas.microsoft.com/office/drawing/2014/main" id="{7974858A-6A14-27B4-0C6D-E4C1313B50E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graphicFrame>
        <p:nvGraphicFramePr>
          <p:cNvPr id="2" name="Table 2">
            <a:extLst>
              <a:ext uri="{FF2B5EF4-FFF2-40B4-BE49-F238E27FC236}">
                <a16:creationId xmlns:a16="http://schemas.microsoft.com/office/drawing/2014/main" id="{81EAAD08-0A7E-4832-C236-291640BC3B37}"/>
              </a:ext>
            </a:extLst>
          </p:cNvPr>
          <p:cNvGraphicFramePr>
            <a:graphicFrameLocks noGrp="1"/>
          </p:cNvGraphicFramePr>
          <p:nvPr>
            <p:extLst>
              <p:ext uri="{D42A27DB-BD31-4B8C-83A1-F6EECF244321}">
                <p14:modId xmlns:p14="http://schemas.microsoft.com/office/powerpoint/2010/main" val="2105505020"/>
              </p:ext>
            </p:extLst>
          </p:nvPr>
        </p:nvGraphicFramePr>
        <p:xfrm>
          <a:off x="457200" y="2708275"/>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000" dirty="0"/>
                        <a:t>Definition</a:t>
                      </a:r>
                    </a:p>
                    <a:p>
                      <a:pPr marL="355600" indent="-355600" eaLnBrk="1" hangingPunct="1">
                        <a:buFont typeface="Myriad Pro"/>
                        <a:buAutoNum type="arabicPeriod"/>
                      </a:pPr>
                      <a:r>
                        <a:rPr lang="en-US" altLang="en-US" sz="2000" dirty="0"/>
                        <a:t>What it does</a:t>
                      </a:r>
                    </a:p>
                    <a:p>
                      <a:pPr marL="355600" indent="-355600" eaLnBrk="1" hangingPunct="1">
                        <a:buFont typeface="Myriad Pro"/>
                        <a:buAutoNum type="arabicPeriod"/>
                      </a:pPr>
                      <a:r>
                        <a:rPr lang="en-US" altLang="en-US" sz="2000" dirty="0"/>
                        <a:t>Purposes</a:t>
                      </a:r>
                    </a:p>
                    <a:p>
                      <a:pPr marL="355600" indent="-355600" eaLnBrk="1" hangingPunct="1">
                        <a:buFont typeface="Myriad Pro"/>
                        <a:buAutoNum type="arabicPeriod"/>
                      </a:pPr>
                      <a:r>
                        <a:rPr lang="en-US" altLang="en-US" sz="2000" dirty="0"/>
                        <a:t>Division of work</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US" altLang="en-US" sz="2000" dirty="0" err="1"/>
                        <a:t>Centralisation</a:t>
                      </a:r>
                      <a:r>
                        <a:rPr lang="en-US" altLang="en-US" sz="2000" dirty="0"/>
                        <a:t> and decentralization</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000" dirty="0">
                          <a:cs typeface="Arial" panose="020B0604020202020204" pitchFamily="34" charset="0"/>
                        </a:rPr>
                        <a:t>Special organisational structure</a:t>
                      </a:r>
                    </a:p>
                    <a:p>
                      <a:pPr marL="0" marR="0" lvl="0" indent="0" algn="l" defTabSz="914400" rtl="0" eaLnBrk="1" fontAlgn="auto" latinLnBrk="0" hangingPunct="1">
                        <a:lnSpc>
                          <a:spcPct val="100000"/>
                        </a:lnSpc>
                        <a:spcBef>
                          <a:spcPts val="0"/>
                        </a:spcBef>
                        <a:spcAft>
                          <a:spcPts val="0"/>
                        </a:spcAft>
                        <a:buClrTx/>
                        <a:buSzTx/>
                        <a:buFont typeface="Myriad Pro"/>
                        <a:buNone/>
                        <a:tabLst/>
                        <a:defRPr/>
                      </a:pPr>
                      <a:endParaRPr lang="en-US" altLang="en-US" sz="2000" dirty="0"/>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endParaRPr lang="en-GB" sz="2000" dirty="0"/>
                    </a:p>
                    <a:p>
                      <a:pPr marL="355600" indent="-355600" eaLnBrk="1" hangingPunct="1">
                        <a:buFont typeface="Myriad Pro"/>
                        <a:buAutoNum type="arabicPeriod"/>
                      </a:pPr>
                      <a:endParaRPr lang="en-US" altLang="en-US" sz="20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GB" altLang="en-US" sz="2000" dirty="0">
                          <a:cs typeface="Arial" panose="020B0604020202020204" pitchFamily="34" charset="0"/>
                        </a:rPr>
                        <a:t>Design principles of organisation</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GB" sz="2000" dirty="0">
                          <a:cs typeface="Arial" panose="020B0604020202020204" pitchFamily="34" charset="0"/>
                        </a:rPr>
                        <a:t>Formal organisational relationships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GB" sz="2000" dirty="0">
                          <a:cs typeface="Arial" panose="020B0604020202020204" pitchFamily="34" charset="0"/>
                        </a:rPr>
                        <a:t>Roles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GB" sz="2000" dirty="0">
                          <a:cs typeface="Arial" panose="020B0604020202020204" pitchFamily="34" charset="0"/>
                        </a:rPr>
                        <a:t>Factors affecting organisational design</a:t>
                      </a:r>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9C4D862-673F-225D-F585-44FB76243881}"/>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5A0C2F63-B759-2008-A61A-F178499AFDDF}"/>
              </a:ext>
            </a:extLst>
          </p:cNvPr>
          <p:cNvSpPr>
            <a:spLocks noGrp="1"/>
          </p:cNvSpPr>
          <p:nvPr>
            <p:ph idx="1"/>
          </p:nvPr>
        </p:nvSpPr>
        <p:spPr>
          <a:xfrm>
            <a:off x="457200" y="1600200"/>
            <a:ext cx="8229600" cy="3916363"/>
          </a:xfrm>
        </p:spPr>
        <p:txBody>
          <a:bodyPr/>
          <a:lstStyle/>
          <a:p>
            <a:r>
              <a:rPr lang="en-GB" altLang="en-US"/>
              <a:t>Chapter 11 and 12 of </a:t>
            </a:r>
            <a:r>
              <a:rPr lang="en-GB" altLang="en-US">
                <a:cs typeface="Calibri" panose="020F0502020204030204" pitchFamily="34" charset="0"/>
              </a:rPr>
              <a:t>Mullins, L. J. (2019) Organisational behaviour in the workplace. 12th Ed. Harlow: Pearson Education Limited.</a:t>
            </a:r>
          </a:p>
          <a:p>
            <a:endParaRPr lang="en-GB" altLang="en-US">
              <a:cs typeface="Calibri" panose="020F0502020204030204" pitchFamily="34" charset="0"/>
            </a:endParaRPr>
          </a:p>
          <a:p>
            <a:endParaRPr lang="en-GB" altLang="en-US"/>
          </a:p>
        </p:txBody>
      </p:sp>
      <p:sp>
        <p:nvSpPr>
          <p:cNvPr id="4" name="Date Placeholder 3">
            <a:extLst>
              <a:ext uri="{FF2B5EF4-FFF2-40B4-BE49-F238E27FC236}">
                <a16:creationId xmlns:a16="http://schemas.microsoft.com/office/drawing/2014/main" id="{6B1EE40A-5986-6C57-8647-99BC3BF1EF0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8197" name="Slide Number Placeholder 4">
            <a:extLst>
              <a:ext uri="{FF2B5EF4-FFF2-40B4-BE49-F238E27FC236}">
                <a16:creationId xmlns:a16="http://schemas.microsoft.com/office/drawing/2014/main" id="{D2924BD7-B3B8-EC22-1339-7F4C36CFE28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36997E-01CE-4428-BD0B-94D1DD2563B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2">
            <a:extLst>
              <a:ext uri="{FF2B5EF4-FFF2-40B4-BE49-F238E27FC236}">
                <a16:creationId xmlns:a16="http://schemas.microsoft.com/office/drawing/2014/main" id="{AB0C55B5-FC4C-2F8E-271A-62FD986A9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981" y="3352309"/>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US" altLang="en-US" sz="2400" b="1"/>
              <a:t>Organisational structure </a:t>
            </a:r>
            <a:r>
              <a:rPr lang="en-US" altLang="en-US" sz="2400"/>
              <a:t>is the formal system of task and authority relationships that controls how people are to cooperate and use resources to achieve the organization’s goals.</a:t>
            </a:r>
          </a:p>
          <a:p>
            <a:r>
              <a:rPr lang="en-US" altLang="en-US" sz="2400" b="1"/>
              <a:t>Organisational chart </a:t>
            </a:r>
            <a:r>
              <a:rPr lang="en-US" altLang="en-US" sz="2400"/>
              <a:t>is the visual description of the organizational structure.</a:t>
            </a:r>
            <a:endParaRPr lang="en-GB" altLang="en-US" sz="240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4DABC33-BF91-5713-BDEA-7085DE9403A3}"/>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pic>
        <p:nvPicPr>
          <p:cNvPr id="11267" name="Content Placeholder 2">
            <a:extLst>
              <a:ext uri="{FF2B5EF4-FFF2-40B4-BE49-F238E27FC236}">
                <a16:creationId xmlns:a16="http://schemas.microsoft.com/office/drawing/2014/main" id="{D3F4E3F7-5802-E1F5-1A3E-857CF389F3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323975" y="0"/>
            <a:ext cx="7797800" cy="6858000"/>
          </a:xfrm>
        </p:spPr>
      </p:pic>
      <p:sp>
        <p:nvSpPr>
          <p:cNvPr id="4" name="Date Placeholder 3">
            <a:extLst>
              <a:ext uri="{FF2B5EF4-FFF2-40B4-BE49-F238E27FC236}">
                <a16:creationId xmlns:a16="http://schemas.microsoft.com/office/drawing/2014/main" id="{26F760FC-94B3-324A-B504-77DA7641254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1269" name="Slide Number Placeholder 4">
            <a:extLst>
              <a:ext uri="{FF2B5EF4-FFF2-40B4-BE49-F238E27FC236}">
                <a16:creationId xmlns:a16="http://schemas.microsoft.com/office/drawing/2014/main" id="{6059DEC7-8BFB-0A65-792E-E77D10CE8D4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D7167D3-68E8-4387-BDD6-CD1CA74A6F04}"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1270" name="Content Placeholder 2">
            <a:extLst>
              <a:ext uri="{FF2B5EF4-FFF2-40B4-BE49-F238E27FC236}">
                <a16:creationId xmlns:a16="http://schemas.microsoft.com/office/drawing/2014/main" id="{21B2171F-723C-9EE1-0D0F-0BB2E2166736}"/>
              </a:ext>
            </a:extLst>
          </p:cNvPr>
          <p:cNvSpPr txBox="1">
            <a:spLocks/>
          </p:cNvSpPr>
          <p:nvPr/>
        </p:nvSpPr>
        <p:spPr bwMode="auto">
          <a:xfrm>
            <a:off x="457200" y="1600200"/>
            <a:ext cx="1811338"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Arial" panose="020B0604020202020204" pitchFamily="34" charset="0"/>
              <a:buNone/>
            </a:pPr>
            <a:r>
              <a:rPr lang="en-GB" altLang="en-US" sz="1800"/>
              <a:t>Mullins (2019, p. 485)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9BB8F27-BFE6-FA66-8EA4-DCCA74277951}"/>
              </a:ext>
            </a:extLst>
          </p:cNvPr>
          <p:cNvSpPr>
            <a:spLocks noGrp="1"/>
          </p:cNvSpPr>
          <p:nvPr>
            <p:ph type="title"/>
          </p:nvPr>
        </p:nvSpPr>
        <p:spPr>
          <a:xfrm>
            <a:off x="457200" y="198438"/>
            <a:ext cx="8229600" cy="1143000"/>
          </a:xfrm>
        </p:spPr>
        <p:txBody>
          <a:bodyPr/>
          <a:lstStyle/>
          <a:p>
            <a:r>
              <a:rPr lang="en-US" altLang="en-US"/>
              <a:t>2. What it does</a:t>
            </a:r>
            <a:endParaRPr lang="en-GB" altLang="en-US"/>
          </a:p>
        </p:txBody>
      </p:sp>
      <p:sp>
        <p:nvSpPr>
          <p:cNvPr id="13315" name="Content Placeholder 2">
            <a:extLst>
              <a:ext uri="{FF2B5EF4-FFF2-40B4-BE49-F238E27FC236}">
                <a16:creationId xmlns:a16="http://schemas.microsoft.com/office/drawing/2014/main" id="{54672EE4-2F6D-0D6C-3537-0AC0A1655B89}"/>
              </a:ext>
            </a:extLst>
          </p:cNvPr>
          <p:cNvSpPr>
            <a:spLocks noGrp="1"/>
          </p:cNvSpPr>
          <p:nvPr>
            <p:ph idx="1"/>
          </p:nvPr>
        </p:nvSpPr>
        <p:spPr>
          <a:xfrm>
            <a:off x="457200" y="1600200"/>
            <a:ext cx="8229600" cy="3916363"/>
          </a:xfrm>
        </p:spPr>
        <p:txBody>
          <a:bodyPr/>
          <a:lstStyle/>
          <a:p>
            <a:r>
              <a:rPr lang="en-US" altLang="en-US" sz="2000"/>
              <a:t>Controls coordination and motivation</a:t>
            </a:r>
          </a:p>
          <a:p>
            <a:r>
              <a:rPr lang="en-GB" altLang="en-US" sz="2000"/>
              <a:t>Shapes behaviour of people and the organisation</a:t>
            </a:r>
          </a:p>
          <a:p>
            <a:r>
              <a:rPr lang="en-GB" altLang="en-US" sz="2000"/>
              <a:t>Is a response to contingencies involving environment technology and human resources</a:t>
            </a:r>
          </a:p>
          <a:p>
            <a:r>
              <a:rPr lang="en-GB" altLang="en-US" sz="2000"/>
              <a:t>Evolves as organisation grows and differentiates</a:t>
            </a:r>
          </a:p>
          <a:p>
            <a:r>
              <a:rPr lang="en-GB" altLang="en-US" sz="2000"/>
              <a:t>Can be managed and changed through the process of organisational design.</a:t>
            </a:r>
          </a:p>
          <a:p>
            <a:r>
              <a:rPr lang="en-GB" altLang="en-US" sz="2000"/>
              <a:t>Is a means of improving organisational performance</a:t>
            </a:r>
          </a:p>
          <a:p>
            <a:r>
              <a:rPr lang="en-GB" altLang="en-US" sz="2000"/>
              <a:t>The correct design of structure is of most significance in determining organisational performance.</a:t>
            </a:r>
          </a:p>
        </p:txBody>
      </p:sp>
      <p:sp>
        <p:nvSpPr>
          <p:cNvPr id="4" name="Date Placeholder 3">
            <a:extLst>
              <a:ext uri="{FF2B5EF4-FFF2-40B4-BE49-F238E27FC236}">
                <a16:creationId xmlns:a16="http://schemas.microsoft.com/office/drawing/2014/main" id="{22EE9997-0970-E69C-517A-998C980C38F8}"/>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824CB883-3FFD-95A9-54B1-C92FCF3E70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0574129-13C6-4B23-811E-76FFE338A796}"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2EDDC1E-DC39-0C1A-9D72-73E176B619D2}"/>
              </a:ext>
            </a:extLst>
          </p:cNvPr>
          <p:cNvSpPr>
            <a:spLocks noGrp="1"/>
          </p:cNvSpPr>
          <p:nvPr>
            <p:ph type="title"/>
          </p:nvPr>
        </p:nvSpPr>
        <p:spPr>
          <a:xfrm>
            <a:off x="457200" y="198438"/>
            <a:ext cx="8229600" cy="1143000"/>
          </a:xfrm>
        </p:spPr>
        <p:txBody>
          <a:bodyPr/>
          <a:lstStyle/>
          <a:p>
            <a:r>
              <a:rPr lang="en-US" altLang="en-US"/>
              <a:t>2. What it does</a:t>
            </a:r>
            <a:endParaRPr lang="en-GB" altLang="en-US"/>
          </a:p>
        </p:txBody>
      </p:sp>
      <p:sp>
        <p:nvSpPr>
          <p:cNvPr id="15363" name="Content Placeholder 2">
            <a:extLst>
              <a:ext uri="{FF2B5EF4-FFF2-40B4-BE49-F238E27FC236}">
                <a16:creationId xmlns:a16="http://schemas.microsoft.com/office/drawing/2014/main" id="{AF8DF30B-386F-FE28-5B6B-502E6DD9A140}"/>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2800"/>
              <a:t>“Good organisation structure does not by itself produce good performance. But a poor organisation structure makes good performance impossible, no matter how good the individual managers may be. To improve organisation structure . . . will therefore always improve performance.”</a:t>
            </a:r>
          </a:p>
          <a:p>
            <a:pPr marL="0" indent="0">
              <a:buFont typeface="Arial" panose="020B0604020202020204" pitchFamily="34" charset="0"/>
              <a:buNone/>
            </a:pPr>
            <a:endParaRPr lang="en-GB" altLang="en-US" sz="2800"/>
          </a:p>
        </p:txBody>
      </p:sp>
      <p:sp>
        <p:nvSpPr>
          <p:cNvPr id="4" name="Date Placeholder 3">
            <a:extLst>
              <a:ext uri="{FF2B5EF4-FFF2-40B4-BE49-F238E27FC236}">
                <a16:creationId xmlns:a16="http://schemas.microsoft.com/office/drawing/2014/main" id="{56AEBDEA-12D0-DEDC-D96F-CE66A96950E9}"/>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5365" name="Slide Number Placeholder 4">
            <a:extLst>
              <a:ext uri="{FF2B5EF4-FFF2-40B4-BE49-F238E27FC236}">
                <a16:creationId xmlns:a16="http://schemas.microsoft.com/office/drawing/2014/main" id="{A924078F-955B-D188-868D-85E995C3EE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CA798C-1078-4906-91EA-E6830EBAB3B0}"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1F3D657-9622-402A-DCC9-7D8A07B71855}"/>
              </a:ext>
            </a:extLst>
          </p:cNvPr>
          <p:cNvSpPr>
            <a:spLocks noGrp="1"/>
          </p:cNvSpPr>
          <p:nvPr>
            <p:ph type="title"/>
          </p:nvPr>
        </p:nvSpPr>
        <p:spPr>
          <a:xfrm>
            <a:off x="457200" y="198438"/>
            <a:ext cx="8229600" cy="1143000"/>
          </a:xfrm>
        </p:spPr>
        <p:txBody>
          <a:bodyPr/>
          <a:lstStyle/>
          <a:p>
            <a:r>
              <a:rPr lang="en-US" altLang="en-US"/>
              <a:t>3. Purposes</a:t>
            </a:r>
            <a:endParaRPr lang="en-GB" altLang="en-US"/>
          </a:p>
        </p:txBody>
      </p:sp>
      <p:sp>
        <p:nvSpPr>
          <p:cNvPr id="9219" name="Content Placeholder 2">
            <a:extLst>
              <a:ext uri="{FF2B5EF4-FFF2-40B4-BE49-F238E27FC236}">
                <a16:creationId xmlns:a16="http://schemas.microsoft.com/office/drawing/2014/main" id="{7D1B6C78-926E-43D5-E0B9-0B0FA3D2817C}"/>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altLang="en-US" sz="2000" b="1"/>
              <a:t>Organisational structure provide for:</a:t>
            </a:r>
          </a:p>
          <a:p>
            <a:pPr>
              <a:defRPr/>
            </a:pPr>
            <a:r>
              <a:rPr lang="en-GB" altLang="en-US" sz="2000"/>
              <a:t>economic and efficient performance of the organisation and level of resource utilisation;</a:t>
            </a:r>
          </a:p>
          <a:p>
            <a:pPr>
              <a:defRPr/>
            </a:pPr>
            <a:r>
              <a:rPr lang="en-GB" altLang="en-US" sz="2000"/>
              <a:t>monitoring activities of the organisation;</a:t>
            </a:r>
          </a:p>
          <a:p>
            <a:pPr>
              <a:defRPr/>
            </a:pPr>
            <a:r>
              <a:rPr lang="en-GB" altLang="en-US" sz="2000"/>
              <a:t>accountability for areas of work undertaken by groups and individual members of the organisation;</a:t>
            </a:r>
          </a:p>
          <a:p>
            <a:pPr>
              <a:defRPr/>
            </a:pPr>
            <a:r>
              <a:rPr lang="en-GB" sz="2000"/>
              <a:t>co-ordination of different parts of the organisation and different areas of work;</a:t>
            </a:r>
          </a:p>
          <a:p>
            <a:pPr>
              <a:defRPr/>
            </a:pPr>
            <a:r>
              <a:rPr lang="en-GB" sz="2000"/>
              <a:t>flexibility in order to respond to future demands and developments, and to adapt to changing environmental influences;</a:t>
            </a:r>
          </a:p>
          <a:p>
            <a:pPr>
              <a:defRPr/>
            </a:pPr>
            <a:r>
              <a:rPr lang="en-GB" sz="2000"/>
              <a:t>and social satisfaction of members working in the organisation.</a:t>
            </a:r>
            <a:endParaRPr lang="en-GB" altLang="en-US" sz="2000"/>
          </a:p>
        </p:txBody>
      </p:sp>
      <p:sp>
        <p:nvSpPr>
          <p:cNvPr id="4" name="Date Placeholder 3">
            <a:extLst>
              <a:ext uri="{FF2B5EF4-FFF2-40B4-BE49-F238E27FC236}">
                <a16:creationId xmlns:a16="http://schemas.microsoft.com/office/drawing/2014/main" id="{5A843A72-079E-0F33-D9BA-7CACD31E884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7413" name="Slide Number Placeholder 4">
            <a:extLst>
              <a:ext uri="{FF2B5EF4-FFF2-40B4-BE49-F238E27FC236}">
                <a16:creationId xmlns:a16="http://schemas.microsoft.com/office/drawing/2014/main" id="{CB84196C-83AA-E010-6DD7-6542F14DD9D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B1986BC-AF21-4030-A2A7-AB80431D721C}"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312DCEA-F5A1-DFD3-358C-461C95A69A6A}"/>
              </a:ext>
            </a:extLst>
          </p:cNvPr>
          <p:cNvSpPr>
            <a:spLocks noGrp="1"/>
          </p:cNvSpPr>
          <p:nvPr>
            <p:ph type="title"/>
          </p:nvPr>
        </p:nvSpPr>
        <p:spPr>
          <a:xfrm>
            <a:off x="457200" y="198438"/>
            <a:ext cx="8229600" cy="1143000"/>
          </a:xfrm>
        </p:spPr>
        <p:txBody>
          <a:bodyPr/>
          <a:lstStyle/>
          <a:p>
            <a:r>
              <a:rPr lang="en-US" altLang="en-US"/>
              <a:t>3. Purposes</a:t>
            </a:r>
            <a:endParaRPr lang="en-GB" altLang="en-US"/>
          </a:p>
        </p:txBody>
      </p:sp>
      <p:sp>
        <p:nvSpPr>
          <p:cNvPr id="9219" name="Content Placeholder 2">
            <a:extLst>
              <a:ext uri="{FF2B5EF4-FFF2-40B4-BE49-F238E27FC236}">
                <a16:creationId xmlns:a16="http://schemas.microsoft.com/office/drawing/2014/main" id="{4022FDC6-312F-246A-FA2C-67A060E6CAB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altLang="en-US" sz="2000" b="1"/>
              <a:t>Bad organisational structure promotes:</a:t>
            </a:r>
          </a:p>
          <a:p>
            <a:pPr>
              <a:defRPr/>
            </a:pPr>
            <a:r>
              <a:rPr lang="en-GB" altLang="en-US" sz="2000"/>
              <a:t>low motivation and morale,</a:t>
            </a:r>
          </a:p>
          <a:p>
            <a:pPr>
              <a:defRPr/>
            </a:pPr>
            <a:r>
              <a:rPr lang="en-GB" altLang="en-US" sz="2000"/>
              <a:t>late and inappropriate decisions,</a:t>
            </a:r>
          </a:p>
          <a:p>
            <a:pPr>
              <a:defRPr/>
            </a:pPr>
            <a:r>
              <a:rPr lang="en-GB" altLang="en-US" sz="2000"/>
              <a:t>conflict and lack of co-ordination,</a:t>
            </a:r>
          </a:p>
          <a:p>
            <a:pPr>
              <a:defRPr/>
            </a:pPr>
            <a:r>
              <a:rPr lang="en-GB" altLang="en-US" sz="2000"/>
              <a:t>a generally poor response to new opportunities and external change and</a:t>
            </a:r>
          </a:p>
          <a:p>
            <a:pPr>
              <a:defRPr/>
            </a:pPr>
            <a:r>
              <a:rPr lang="en-GB" altLang="en-US" sz="2000"/>
              <a:t>rising costs.</a:t>
            </a:r>
          </a:p>
        </p:txBody>
      </p:sp>
      <p:sp>
        <p:nvSpPr>
          <p:cNvPr id="4" name="Date Placeholder 3">
            <a:extLst>
              <a:ext uri="{FF2B5EF4-FFF2-40B4-BE49-F238E27FC236}">
                <a16:creationId xmlns:a16="http://schemas.microsoft.com/office/drawing/2014/main" id="{FDD4002A-5F9F-C10E-547C-439CE9C6B37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9461" name="Slide Number Placeholder 4">
            <a:extLst>
              <a:ext uri="{FF2B5EF4-FFF2-40B4-BE49-F238E27FC236}">
                <a16:creationId xmlns:a16="http://schemas.microsoft.com/office/drawing/2014/main" id="{B59F5F3B-47FD-FD04-1353-EE0A9D0F05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C8E9B0F-2CCA-45E0-B96F-1D6C5540C7A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ECADEB2-5F70-1427-1884-69117563F2ED}"/>
              </a:ext>
            </a:extLst>
          </p:cNvPr>
          <p:cNvSpPr>
            <a:spLocks noGrp="1"/>
          </p:cNvSpPr>
          <p:nvPr>
            <p:ph type="title"/>
          </p:nvPr>
        </p:nvSpPr>
        <p:spPr>
          <a:xfrm>
            <a:off x="457200" y="198438"/>
            <a:ext cx="8229600" cy="1143000"/>
          </a:xfrm>
        </p:spPr>
        <p:txBody>
          <a:bodyPr/>
          <a:lstStyle/>
          <a:p>
            <a:r>
              <a:rPr lang="en-US" altLang="en-US"/>
              <a:t>4. Division of work</a:t>
            </a:r>
            <a:endParaRPr lang="en-GB" altLang="en-US"/>
          </a:p>
        </p:txBody>
      </p:sp>
      <p:sp>
        <p:nvSpPr>
          <p:cNvPr id="21507" name="Content Placeholder 2">
            <a:extLst>
              <a:ext uri="{FF2B5EF4-FFF2-40B4-BE49-F238E27FC236}">
                <a16:creationId xmlns:a16="http://schemas.microsoft.com/office/drawing/2014/main" id="{F155AA06-9AA3-31FA-644C-665A787C485B}"/>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000"/>
              <a:t>Major purpose or function</a:t>
            </a:r>
          </a:p>
          <a:p>
            <a:pPr marL="457200" indent="-457200">
              <a:buFont typeface="Myriad Pro"/>
              <a:buAutoNum type="arabicPeriod"/>
            </a:pPr>
            <a:r>
              <a:rPr lang="en-GB" altLang="en-US" sz="2000"/>
              <a:t>Product or service</a:t>
            </a:r>
          </a:p>
          <a:p>
            <a:pPr marL="457200" indent="-457200">
              <a:buFont typeface="Myriad Pro"/>
              <a:buAutoNum type="arabicPeriod"/>
            </a:pPr>
            <a:r>
              <a:rPr lang="en-GB" altLang="en-US" sz="2000"/>
              <a:t>Location</a:t>
            </a:r>
          </a:p>
          <a:p>
            <a:pPr marL="457200" indent="-457200">
              <a:buFont typeface="Myriad Pro"/>
              <a:buAutoNum type="arabicPeriod"/>
            </a:pPr>
            <a:r>
              <a:rPr lang="en-GB" altLang="en-US" sz="2000"/>
              <a:t>Nature of work performance</a:t>
            </a:r>
          </a:p>
          <a:p>
            <a:pPr marL="457200" indent="-457200">
              <a:buFont typeface="Myriad Pro"/>
              <a:buAutoNum type="arabicPeriod"/>
            </a:pPr>
            <a:r>
              <a:rPr lang="en-GB" altLang="en-US" sz="2000"/>
              <a:t>Common time scales</a:t>
            </a:r>
          </a:p>
          <a:p>
            <a:pPr marL="457200" indent="-457200">
              <a:buFont typeface="Myriad Pro"/>
              <a:buAutoNum type="arabicPeriod"/>
            </a:pPr>
            <a:r>
              <a:rPr lang="en-GB" altLang="en-US" sz="2000"/>
              <a:t>Nature of staff employed</a:t>
            </a:r>
          </a:p>
          <a:p>
            <a:pPr marL="457200" indent="-457200">
              <a:buFont typeface="Myriad Pro"/>
              <a:buAutoNum type="arabicPeriod"/>
            </a:pPr>
            <a:r>
              <a:rPr lang="en-GB" altLang="en-US" sz="2000"/>
              <a:t>Customers or clients served</a:t>
            </a:r>
          </a:p>
        </p:txBody>
      </p:sp>
      <p:sp>
        <p:nvSpPr>
          <p:cNvPr id="4" name="Date Placeholder 3">
            <a:extLst>
              <a:ext uri="{FF2B5EF4-FFF2-40B4-BE49-F238E27FC236}">
                <a16:creationId xmlns:a16="http://schemas.microsoft.com/office/drawing/2014/main" id="{4462836E-9F7C-E3BA-CF05-737F452980A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1509" name="Slide Number Placeholder 4">
            <a:extLst>
              <a:ext uri="{FF2B5EF4-FFF2-40B4-BE49-F238E27FC236}">
                <a16:creationId xmlns:a16="http://schemas.microsoft.com/office/drawing/2014/main" id="{5104D089-C527-BE75-E5C7-5C70E8F8E87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99465-089A-4A37-A5C6-D0B5017386FE}"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0ED7452-3F0C-7E73-4FDE-5546C6AA7E41}"/>
              </a:ext>
            </a:extLst>
          </p:cNvPr>
          <p:cNvSpPr>
            <a:spLocks noGrp="1"/>
          </p:cNvSpPr>
          <p:nvPr>
            <p:ph type="title"/>
          </p:nvPr>
        </p:nvSpPr>
        <p:spPr/>
        <p:txBody>
          <a:bodyPr/>
          <a:lstStyle/>
          <a:p>
            <a:r>
              <a:rPr lang="en-US" altLang="en-US" dirty="0"/>
              <a:t>5. </a:t>
            </a:r>
            <a:r>
              <a:rPr lang="en-US" altLang="en-US" dirty="0" err="1"/>
              <a:t>Centralisation</a:t>
            </a:r>
            <a:r>
              <a:rPr lang="en-US" altLang="en-US" dirty="0"/>
              <a:t> and </a:t>
            </a:r>
            <a:r>
              <a:rPr lang="en-US" altLang="en-US" dirty="0" err="1"/>
              <a:t>decentralisation</a:t>
            </a:r>
            <a:endParaRPr lang="en-GB" altLang="en-US" dirty="0"/>
          </a:p>
        </p:txBody>
      </p:sp>
      <p:sp>
        <p:nvSpPr>
          <p:cNvPr id="29699" name="Content Placeholder 2">
            <a:extLst>
              <a:ext uri="{FF2B5EF4-FFF2-40B4-BE49-F238E27FC236}">
                <a16:creationId xmlns:a16="http://schemas.microsoft.com/office/drawing/2014/main" id="{805AFD3E-DFAA-EC05-3D1C-8EAE452CEBC1}"/>
              </a:ext>
            </a:extLst>
          </p:cNvPr>
          <p:cNvSpPr>
            <a:spLocks noGrp="1"/>
          </p:cNvSpPr>
          <p:nvPr>
            <p:ph idx="1"/>
          </p:nvPr>
        </p:nvSpPr>
        <p:spPr>
          <a:xfrm>
            <a:off x="457200" y="1600200"/>
            <a:ext cx="8229600" cy="3916363"/>
          </a:xfrm>
        </p:spPr>
        <p:txBody>
          <a:bodyPr/>
          <a:lstStyle/>
          <a:p>
            <a:pPr hangingPunct="1">
              <a:spcBef>
                <a:spcPts val="600"/>
              </a:spcBef>
            </a:pPr>
            <a:r>
              <a:rPr lang="en-GB" altLang="en-US" sz="2800" b="1"/>
              <a:t>Centralisation</a:t>
            </a:r>
            <a:r>
              <a:rPr lang="en-GB" altLang="en-US" sz="2800"/>
              <a:t>: The degree to which decision making power is concentrated at the top managerial of the organisation.</a:t>
            </a:r>
          </a:p>
          <a:p>
            <a:pPr hangingPunct="1">
              <a:spcBef>
                <a:spcPts val="600"/>
              </a:spcBef>
            </a:pPr>
            <a:r>
              <a:rPr lang="en-GB" altLang="en-US" sz="2800" b="1"/>
              <a:t>Decentralisation</a:t>
            </a:r>
            <a:r>
              <a:rPr lang="en-GB" altLang="en-US" sz="2800"/>
              <a:t>: The degree to which decision making power is shared to the lower managerial positions in the organisation.</a:t>
            </a:r>
          </a:p>
        </p:txBody>
      </p:sp>
      <p:sp>
        <p:nvSpPr>
          <p:cNvPr id="4" name="Date Placeholder 3">
            <a:extLst>
              <a:ext uri="{FF2B5EF4-FFF2-40B4-BE49-F238E27FC236}">
                <a16:creationId xmlns:a16="http://schemas.microsoft.com/office/drawing/2014/main" id="{9B1594E2-CD12-4F2D-9FB9-E49F67AE3DF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9701" name="Slide Number Placeholder 4">
            <a:extLst>
              <a:ext uri="{FF2B5EF4-FFF2-40B4-BE49-F238E27FC236}">
                <a16:creationId xmlns:a16="http://schemas.microsoft.com/office/drawing/2014/main" id="{116F9D34-6681-B082-9A5D-B6CA9AB92E9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B0F8745-5B6C-4CC7-A1A2-E2C26520E4BB}"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265640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9A95312-2DF4-740C-C34A-74700F00A735}"/>
              </a:ext>
            </a:extLst>
          </p:cNvPr>
          <p:cNvSpPr>
            <a:spLocks noGrp="1"/>
          </p:cNvSpPr>
          <p:nvPr>
            <p:ph type="title"/>
          </p:nvPr>
        </p:nvSpPr>
        <p:spPr/>
        <p:txBody>
          <a:bodyPr/>
          <a:lstStyle/>
          <a:p>
            <a:r>
              <a:rPr lang="en-US" altLang="en-US" dirty="0"/>
              <a:t>5. </a:t>
            </a:r>
            <a:r>
              <a:rPr lang="en-US" altLang="en-US" dirty="0" err="1"/>
              <a:t>Centralisation</a:t>
            </a:r>
            <a:r>
              <a:rPr lang="en-US" altLang="en-US" dirty="0"/>
              <a:t> and </a:t>
            </a:r>
            <a:r>
              <a:rPr lang="en-US" altLang="en-US" dirty="0" err="1"/>
              <a:t>decentralisation</a:t>
            </a:r>
            <a:endParaRPr lang="en-GB" altLang="en-US" dirty="0"/>
          </a:p>
        </p:txBody>
      </p:sp>
      <p:sp>
        <p:nvSpPr>
          <p:cNvPr id="12291" name="Content Placeholder 2">
            <a:extLst>
              <a:ext uri="{FF2B5EF4-FFF2-40B4-BE49-F238E27FC236}">
                <a16:creationId xmlns:a16="http://schemas.microsoft.com/office/drawing/2014/main" id="{E8A067C1-F1DD-6635-2E9A-FA857042EF84}"/>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defRPr/>
            </a:pPr>
            <a:r>
              <a:rPr lang="en-GB" sz="2000" b="1"/>
              <a:t>Advantages of centralisation</a:t>
            </a:r>
            <a:endParaRPr lang="en-GB" sz="1800" b="1"/>
          </a:p>
          <a:p>
            <a:pPr hangingPunct="1">
              <a:spcBef>
                <a:spcPts val="600"/>
              </a:spcBef>
              <a:buFont typeface="+mj-lt"/>
              <a:buAutoNum type="arabicPeriod"/>
              <a:defRPr/>
            </a:pPr>
            <a:r>
              <a:rPr lang="en-GB" sz="1800"/>
              <a:t>the easier implementation of a common policy for the organisation as a whole;</a:t>
            </a:r>
          </a:p>
          <a:p>
            <a:pPr hangingPunct="1">
              <a:spcBef>
                <a:spcPts val="600"/>
              </a:spcBef>
              <a:buFont typeface="+mj-lt"/>
              <a:buAutoNum type="arabicPeriod"/>
              <a:defRPr/>
            </a:pPr>
            <a:r>
              <a:rPr lang="en-GB" sz="1800"/>
              <a:t>provides a consistent strategy across the organisation;</a:t>
            </a:r>
          </a:p>
          <a:p>
            <a:pPr hangingPunct="1">
              <a:spcBef>
                <a:spcPts val="600"/>
              </a:spcBef>
              <a:buFont typeface="+mj-lt"/>
              <a:buAutoNum type="arabicPeriod"/>
              <a:defRPr/>
            </a:pPr>
            <a:r>
              <a:rPr lang="en-GB" sz="1800"/>
              <a:t>prevents sub-units from becoming too independent;</a:t>
            </a:r>
          </a:p>
          <a:p>
            <a:pPr hangingPunct="1">
              <a:spcBef>
                <a:spcPts val="600"/>
              </a:spcBef>
              <a:buFont typeface="+mj-lt"/>
              <a:buAutoNum type="arabicPeriod"/>
              <a:defRPr/>
            </a:pPr>
            <a:r>
              <a:rPr lang="en-GB" sz="1800"/>
              <a:t>makes for easier co-ordination and management control;</a:t>
            </a:r>
          </a:p>
          <a:p>
            <a:pPr hangingPunct="1">
              <a:spcBef>
                <a:spcPts val="600"/>
              </a:spcBef>
              <a:buFont typeface="+mj-lt"/>
              <a:buAutoNum type="arabicPeriod"/>
              <a:defRPr/>
            </a:pPr>
            <a:r>
              <a:rPr lang="en-GB" sz="1800"/>
              <a:t>improved economies of scale and a reduction in overhead costs;</a:t>
            </a:r>
          </a:p>
          <a:p>
            <a:pPr hangingPunct="1">
              <a:spcBef>
                <a:spcPts val="600"/>
              </a:spcBef>
              <a:buFont typeface="+mj-lt"/>
              <a:buAutoNum type="arabicPeriod"/>
              <a:defRPr/>
            </a:pPr>
            <a:r>
              <a:rPr lang="en-GB" sz="1800"/>
              <a:t>greater use of specialisation, including better facilities and equipment;</a:t>
            </a:r>
          </a:p>
          <a:p>
            <a:pPr hangingPunct="1">
              <a:spcBef>
                <a:spcPts val="600"/>
              </a:spcBef>
              <a:buFont typeface="+mj-lt"/>
              <a:buAutoNum type="arabicPeriod"/>
              <a:defRPr/>
            </a:pPr>
            <a:r>
              <a:rPr lang="en-GB" sz="1800"/>
              <a:t>improved decision-making, which might otherwise be slower and a result of compromise because of diﬀused authority.</a:t>
            </a:r>
            <a:endParaRPr lang="en-GB" altLang="en-US"/>
          </a:p>
        </p:txBody>
      </p:sp>
      <p:sp>
        <p:nvSpPr>
          <p:cNvPr id="4" name="Date Placeholder 3">
            <a:extLst>
              <a:ext uri="{FF2B5EF4-FFF2-40B4-BE49-F238E27FC236}">
                <a16:creationId xmlns:a16="http://schemas.microsoft.com/office/drawing/2014/main" id="{85EAAEE4-DF25-4F21-8979-8E7CA81F8DF4}"/>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1749" name="Slide Number Placeholder 4">
            <a:extLst>
              <a:ext uri="{FF2B5EF4-FFF2-40B4-BE49-F238E27FC236}">
                <a16:creationId xmlns:a16="http://schemas.microsoft.com/office/drawing/2014/main" id="{59C9DE0D-726E-B240-C9D2-385FCFFCE44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1AB88BA-7B3D-4255-AAF7-1812B8ED0156}"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2289246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763E77B-4C25-EA23-911E-B03A58E6DA82}"/>
              </a:ext>
            </a:extLst>
          </p:cNvPr>
          <p:cNvSpPr>
            <a:spLocks noGrp="1"/>
          </p:cNvSpPr>
          <p:nvPr>
            <p:ph type="title"/>
          </p:nvPr>
        </p:nvSpPr>
        <p:spPr/>
        <p:txBody>
          <a:bodyPr/>
          <a:lstStyle/>
          <a:p>
            <a:r>
              <a:rPr lang="en-US" altLang="en-US" dirty="0"/>
              <a:t>5. </a:t>
            </a:r>
            <a:r>
              <a:rPr lang="en-US" altLang="en-US" dirty="0" err="1"/>
              <a:t>Centralisation</a:t>
            </a:r>
            <a:r>
              <a:rPr lang="en-US" altLang="en-US" dirty="0"/>
              <a:t> and </a:t>
            </a:r>
            <a:r>
              <a:rPr lang="en-US" altLang="en-US" dirty="0" err="1"/>
              <a:t>decentralisation</a:t>
            </a:r>
            <a:endParaRPr lang="en-GB" altLang="en-US" dirty="0"/>
          </a:p>
        </p:txBody>
      </p:sp>
      <p:sp>
        <p:nvSpPr>
          <p:cNvPr id="12291" name="Content Placeholder 2">
            <a:extLst>
              <a:ext uri="{FF2B5EF4-FFF2-40B4-BE49-F238E27FC236}">
                <a16:creationId xmlns:a16="http://schemas.microsoft.com/office/drawing/2014/main" id="{599C27D4-BFE3-AB0A-0545-C639C95E9A8A}"/>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defRPr/>
            </a:pPr>
            <a:r>
              <a:rPr lang="en-GB" sz="2000" b="1"/>
              <a:t>Advantages of decentralisation</a:t>
            </a:r>
          </a:p>
          <a:p>
            <a:pPr marL="457200" indent="-457200" hangingPunct="1">
              <a:spcBef>
                <a:spcPts val="600"/>
              </a:spcBef>
              <a:buFont typeface="+mj-lt"/>
              <a:buAutoNum type="arabicPeriod"/>
              <a:defRPr/>
            </a:pPr>
            <a:r>
              <a:rPr lang="en-GB" sz="1800"/>
              <a:t>enables decisions to be made closer to the operational level of work</a:t>
            </a:r>
          </a:p>
          <a:p>
            <a:pPr marL="457200" indent="-457200" hangingPunct="1">
              <a:spcBef>
                <a:spcPts val="600"/>
              </a:spcBef>
              <a:buFont typeface="+mj-lt"/>
              <a:buAutoNum type="arabicPeriod"/>
              <a:defRPr/>
            </a:pPr>
            <a:r>
              <a:rPr lang="en-GB" sz="1800"/>
              <a:t>increased responsiveness to local circumstances;</a:t>
            </a:r>
          </a:p>
          <a:p>
            <a:pPr marL="457200" indent="-457200" hangingPunct="1">
              <a:spcBef>
                <a:spcPts val="600"/>
              </a:spcBef>
              <a:buFont typeface="+mj-lt"/>
              <a:buAutoNum type="arabicPeriod"/>
              <a:defRPr/>
            </a:pPr>
            <a:r>
              <a:rPr lang="en-GB" sz="1800"/>
              <a:t>improved level of personal customer service;</a:t>
            </a:r>
          </a:p>
          <a:p>
            <a:pPr marL="457200" indent="-457200" hangingPunct="1">
              <a:spcBef>
                <a:spcPts val="600"/>
              </a:spcBef>
              <a:buFont typeface="+mj-lt"/>
              <a:buAutoNum type="arabicPeriod"/>
              <a:defRPr/>
            </a:pPr>
            <a:r>
              <a:rPr lang="en-GB" sz="1800"/>
              <a:t>more in keeping with developments in ﬂatter and more ﬂexible structures;</a:t>
            </a:r>
          </a:p>
          <a:p>
            <a:pPr marL="457200" indent="-457200" hangingPunct="1">
              <a:spcBef>
                <a:spcPts val="600"/>
              </a:spcBef>
              <a:buFont typeface="+mj-lt"/>
              <a:buAutoNum type="arabicPeriod"/>
              <a:defRPr/>
            </a:pPr>
            <a:r>
              <a:rPr lang="en-GB" sz="1800"/>
              <a:t>support services, such as administration, are more likely to be eﬀective if provided as close as possible to the activities they are intended to serve;</a:t>
            </a:r>
          </a:p>
          <a:p>
            <a:pPr marL="457200" indent="-457200" hangingPunct="1">
              <a:spcBef>
                <a:spcPts val="600"/>
              </a:spcBef>
              <a:buFont typeface="+mj-lt"/>
              <a:buAutoNum type="arabicPeriod"/>
              <a:defRPr/>
            </a:pPr>
            <a:r>
              <a:rPr lang="en-GB" sz="1800"/>
              <a:t>provides opportunities for training and development in management;</a:t>
            </a:r>
          </a:p>
          <a:p>
            <a:pPr marL="457200" indent="-457200" hangingPunct="1">
              <a:spcBef>
                <a:spcPts val="600"/>
              </a:spcBef>
              <a:buFont typeface="+mj-lt"/>
              <a:buAutoNum type="arabicPeriod"/>
              <a:defRPr/>
            </a:pPr>
            <a:r>
              <a:rPr lang="en-GB" sz="1800"/>
              <a:t>usually, it has an encouraging eﬀect on the motivation and morale of staﬀ.</a:t>
            </a:r>
            <a:endParaRPr lang="en-GB" altLang="en-US" sz="2800"/>
          </a:p>
        </p:txBody>
      </p:sp>
      <p:sp>
        <p:nvSpPr>
          <p:cNvPr id="4" name="Date Placeholder 3">
            <a:extLst>
              <a:ext uri="{FF2B5EF4-FFF2-40B4-BE49-F238E27FC236}">
                <a16:creationId xmlns:a16="http://schemas.microsoft.com/office/drawing/2014/main" id="{F58A8865-E3AE-3156-C865-F35D3A859CB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3797" name="Slide Number Placeholder 4">
            <a:extLst>
              <a:ext uri="{FF2B5EF4-FFF2-40B4-BE49-F238E27FC236}">
                <a16:creationId xmlns:a16="http://schemas.microsoft.com/office/drawing/2014/main" id="{F9B63F1E-E522-B6E6-3703-1A085EC503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0903DBD-29BD-4477-AD9B-C7EA64057DDA}"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2341372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CCB434E-C382-B260-EF62-3D8162D818B5}"/>
              </a:ext>
            </a:extLst>
          </p:cNvPr>
          <p:cNvSpPr>
            <a:spLocks noGrp="1"/>
          </p:cNvSpPr>
          <p:nvPr>
            <p:ph type="title"/>
          </p:nvPr>
        </p:nvSpPr>
        <p:spPr/>
        <p:txBody>
          <a:bodyPr/>
          <a:lstStyle/>
          <a:p>
            <a:r>
              <a:rPr lang="en-US" altLang="en-US" dirty="0"/>
              <a:t>5. </a:t>
            </a:r>
            <a:r>
              <a:rPr lang="en-US" altLang="en-US" dirty="0" err="1"/>
              <a:t>Centralisation</a:t>
            </a:r>
            <a:r>
              <a:rPr lang="en-US" altLang="en-US" dirty="0"/>
              <a:t> and </a:t>
            </a:r>
            <a:r>
              <a:rPr lang="en-US" altLang="en-US" dirty="0" err="1"/>
              <a:t>decentralisation</a:t>
            </a:r>
            <a:endParaRPr lang="en-GB" altLang="en-US" dirty="0"/>
          </a:p>
        </p:txBody>
      </p:sp>
      <p:sp>
        <p:nvSpPr>
          <p:cNvPr id="12291" name="Content Placeholder 2">
            <a:extLst>
              <a:ext uri="{FF2B5EF4-FFF2-40B4-BE49-F238E27FC236}">
                <a16:creationId xmlns:a16="http://schemas.microsoft.com/office/drawing/2014/main" id="{47E80D09-9AE1-9F64-2A69-A2592CC88E29}"/>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defRPr/>
            </a:pPr>
            <a:r>
              <a:rPr lang="en-GB" b="1"/>
              <a:t>Questions: </a:t>
            </a:r>
          </a:p>
          <a:p>
            <a:pPr marL="457200" indent="-457200" hangingPunct="1">
              <a:spcBef>
                <a:spcPts val="600"/>
              </a:spcBef>
              <a:buFont typeface="+mj-lt"/>
              <a:buAutoNum type="arabicPeriod"/>
              <a:defRPr/>
            </a:pPr>
            <a:r>
              <a:rPr lang="en-GB"/>
              <a:t>When should centralisation be prioritised?</a:t>
            </a:r>
          </a:p>
          <a:p>
            <a:pPr marL="457200" indent="-457200" hangingPunct="1">
              <a:spcBef>
                <a:spcPts val="600"/>
              </a:spcBef>
              <a:buFont typeface="+mj-lt"/>
              <a:buAutoNum type="arabicPeriod"/>
              <a:defRPr/>
            </a:pPr>
            <a:r>
              <a:rPr lang="en-GB"/>
              <a:t>When should decentralisation be prioritised?</a:t>
            </a:r>
            <a:endParaRPr lang="en-GB" altLang="en-US" sz="4000"/>
          </a:p>
        </p:txBody>
      </p:sp>
      <p:sp>
        <p:nvSpPr>
          <p:cNvPr id="4" name="Date Placeholder 3">
            <a:extLst>
              <a:ext uri="{FF2B5EF4-FFF2-40B4-BE49-F238E27FC236}">
                <a16:creationId xmlns:a16="http://schemas.microsoft.com/office/drawing/2014/main" id="{556D6D7C-7FFB-B6C7-0DAD-15D0856EF3A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5845" name="Slide Number Placeholder 4">
            <a:extLst>
              <a:ext uri="{FF2B5EF4-FFF2-40B4-BE49-F238E27FC236}">
                <a16:creationId xmlns:a16="http://schemas.microsoft.com/office/drawing/2014/main" id="{0E5A3CB5-0283-AE9A-F309-B29C418D4F6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5BE401D-4E37-485C-9BAE-CBFA4AF73B57}"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extLst>
      <p:ext uri="{BB962C8B-B14F-4D97-AF65-F5344CB8AC3E}">
        <p14:creationId xmlns:p14="http://schemas.microsoft.com/office/powerpoint/2010/main" val="795772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AE0A5AC-AB37-6C6D-5706-5B6844BD3CE2}"/>
              </a:ext>
            </a:extLst>
          </p:cNvPr>
          <p:cNvSpPr>
            <a:spLocks noGrp="1"/>
          </p:cNvSpPr>
          <p:nvPr>
            <p:ph type="title"/>
          </p:nvPr>
        </p:nvSpPr>
        <p:spPr/>
        <p:txBody>
          <a:bodyPr/>
          <a:lstStyle/>
          <a:p>
            <a:r>
              <a:rPr lang="en-US" altLang="en-US" dirty="0"/>
              <a:t>6. Special </a:t>
            </a:r>
            <a:r>
              <a:rPr lang="en-US" altLang="en-US" dirty="0" err="1"/>
              <a:t>organisational</a:t>
            </a:r>
            <a:r>
              <a:rPr lang="en-US" altLang="en-US" dirty="0"/>
              <a:t> structure</a:t>
            </a:r>
            <a:endParaRPr lang="en-GB" altLang="en-US" dirty="0"/>
          </a:p>
        </p:txBody>
      </p:sp>
      <p:sp>
        <p:nvSpPr>
          <p:cNvPr id="23555" name="Content Placeholder 2">
            <a:extLst>
              <a:ext uri="{FF2B5EF4-FFF2-40B4-BE49-F238E27FC236}">
                <a16:creationId xmlns:a16="http://schemas.microsoft.com/office/drawing/2014/main" id="{46075DC6-C66E-FF66-89C6-628E8AB44043}"/>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b="1" dirty="0">
                <a:cs typeface="Times New Roman" panose="02020603050405020304" pitchFamily="18" charset="0"/>
              </a:rPr>
              <a:t>Organic structure</a:t>
            </a:r>
            <a:r>
              <a:rPr lang="en-GB" altLang="en-US" sz="2400" dirty="0">
                <a:cs typeface="Times New Roman" panose="02020603050405020304" pitchFamily="18" charset="0"/>
              </a:rPr>
              <a:t>:  a fluid structure appropriate to changing conditions</a:t>
            </a:r>
          </a:p>
          <a:p>
            <a:pPr algn="just" hangingPunct="1">
              <a:spcBef>
                <a:spcPts val="1200"/>
              </a:spcBef>
            </a:pPr>
            <a:r>
              <a:rPr lang="en-GB" altLang="en-US" sz="2400" b="1" dirty="0">
                <a:cs typeface="Times New Roman" panose="02020603050405020304" pitchFamily="18" charset="0"/>
              </a:rPr>
              <a:t>Mechanistic structure</a:t>
            </a:r>
            <a:r>
              <a:rPr lang="en-GB" altLang="en-US" sz="2400" dirty="0">
                <a:cs typeface="Times New Roman" panose="02020603050405020304" pitchFamily="18" charset="0"/>
              </a:rPr>
              <a:t>:  a rigid structure good at handling stable environmental conditions.</a:t>
            </a:r>
          </a:p>
          <a:p>
            <a:pPr algn="just" hangingPunct="1">
              <a:spcBef>
                <a:spcPts val="1200"/>
              </a:spcBef>
            </a:pPr>
            <a:r>
              <a:rPr lang="en-GB" altLang="en-US" sz="2400" dirty="0">
                <a:cs typeface="Times New Roman" panose="02020603050405020304" pitchFamily="18" charset="0"/>
              </a:rPr>
              <a:t>Illustration next slide (Mullins, 2019, p. 479)</a:t>
            </a:r>
          </a:p>
        </p:txBody>
      </p:sp>
      <p:sp>
        <p:nvSpPr>
          <p:cNvPr id="4" name="Date Placeholder 3">
            <a:extLst>
              <a:ext uri="{FF2B5EF4-FFF2-40B4-BE49-F238E27FC236}">
                <a16:creationId xmlns:a16="http://schemas.microsoft.com/office/drawing/2014/main" id="{0E16C0DD-17CC-B548-FBA7-96BD4F7A2144}"/>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3557" name="Slide Number Placeholder 4">
            <a:extLst>
              <a:ext uri="{FF2B5EF4-FFF2-40B4-BE49-F238E27FC236}">
                <a16:creationId xmlns:a16="http://schemas.microsoft.com/office/drawing/2014/main" id="{2EF533B0-1691-C1B5-4060-6B364208B7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E408293-A4E5-411C-B17E-3D14DCB65B55}"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8663D99-71EB-452D-938A-6CACA34FFA04}"/>
              </a:ext>
            </a:extLst>
          </p:cNvPr>
          <p:cNvSpPr>
            <a:spLocks noGrp="1"/>
          </p:cNvSpPr>
          <p:nvPr>
            <p:ph type="title"/>
          </p:nvPr>
        </p:nvSpPr>
        <p:spPr>
          <a:xfrm>
            <a:off x="457200" y="20638"/>
            <a:ext cx="8229600" cy="1143000"/>
          </a:xfrm>
        </p:spPr>
        <p:txBody>
          <a:bodyPr/>
          <a:lstStyle/>
          <a:p>
            <a:r>
              <a:rPr lang="en-US" altLang="en-US" sz="3200" dirty="0"/>
              <a:t>6. Special </a:t>
            </a:r>
            <a:r>
              <a:rPr lang="en-US" altLang="en-US" sz="3200" dirty="0" err="1"/>
              <a:t>organisational</a:t>
            </a:r>
            <a:r>
              <a:rPr lang="en-US" altLang="en-US" sz="3200" dirty="0"/>
              <a:t> structure</a:t>
            </a:r>
            <a:endParaRPr lang="en-GB" altLang="en-US" sz="3200" dirty="0"/>
          </a:p>
        </p:txBody>
      </p:sp>
      <p:sp>
        <p:nvSpPr>
          <p:cNvPr id="25603" name="Content Placeholder 2">
            <a:extLst>
              <a:ext uri="{FF2B5EF4-FFF2-40B4-BE49-F238E27FC236}">
                <a16:creationId xmlns:a16="http://schemas.microsoft.com/office/drawing/2014/main" id="{8B071CBC-6C2C-AD96-BEB4-3661A2713510}"/>
              </a:ext>
            </a:extLst>
          </p:cNvPr>
          <p:cNvSpPr>
            <a:spLocks noGrp="1"/>
          </p:cNvSpPr>
          <p:nvPr>
            <p:ph idx="1"/>
          </p:nvPr>
        </p:nvSpPr>
        <p:spPr>
          <a:xfrm>
            <a:off x="457200" y="1600200"/>
            <a:ext cx="8435975" cy="3916363"/>
          </a:xfrm>
        </p:spPr>
        <p:txBody>
          <a:bodyPr/>
          <a:lstStyle/>
          <a:p>
            <a:pPr algn="just" hangingPunct="1">
              <a:spcBef>
                <a:spcPts val="1200"/>
              </a:spcBef>
            </a:pPr>
            <a:endParaRPr lang="en-GB" altLang="en-US" sz="2400">
              <a:cs typeface="Times New Roman" panose="02020603050405020304" pitchFamily="18" charset="0"/>
            </a:endParaRPr>
          </a:p>
        </p:txBody>
      </p:sp>
      <p:sp>
        <p:nvSpPr>
          <p:cNvPr id="4" name="Date Placeholder 3">
            <a:extLst>
              <a:ext uri="{FF2B5EF4-FFF2-40B4-BE49-F238E27FC236}">
                <a16:creationId xmlns:a16="http://schemas.microsoft.com/office/drawing/2014/main" id="{A98A6E7E-A773-5740-0FB6-8545CEA31E33}"/>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5605" name="Slide Number Placeholder 4">
            <a:extLst>
              <a:ext uri="{FF2B5EF4-FFF2-40B4-BE49-F238E27FC236}">
                <a16:creationId xmlns:a16="http://schemas.microsoft.com/office/drawing/2014/main" id="{5CAC7864-475C-7624-B073-2E2A80EC2C0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43AD3A8-EE9A-411D-ABDF-DBB589AA0C9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25606" name="Picture 5">
            <a:extLst>
              <a:ext uri="{FF2B5EF4-FFF2-40B4-BE49-F238E27FC236}">
                <a16:creationId xmlns:a16="http://schemas.microsoft.com/office/drawing/2014/main" id="{E2569E21-144A-249F-232E-873D0DAD3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3" y="908050"/>
            <a:ext cx="9163051"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US" altLang="en-US" dirty="0"/>
              <a:t>6. Special </a:t>
            </a:r>
            <a:r>
              <a:rPr lang="en-US" altLang="en-US" dirty="0" err="1"/>
              <a:t>organisational</a:t>
            </a:r>
            <a:r>
              <a:rPr lang="en-US" altLang="en-US" dirty="0"/>
              <a:t> structure</a:t>
            </a:r>
            <a:endParaRPr lang="en-GB" altLang="en-US"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b="1">
                <a:cs typeface="Times New Roman" panose="02020603050405020304" pitchFamily="18" charset="0"/>
              </a:rPr>
              <a:t>Project teams</a:t>
            </a:r>
            <a:r>
              <a:rPr lang="en-GB" altLang="en-US" sz="2400">
                <a:cs typeface="Times New Roman" panose="02020603050405020304" pitchFamily="18" charset="0"/>
              </a:rPr>
              <a:t>: may be set up as a separate unit on a temporary basis for the attainment of a particular task.</a:t>
            </a:r>
          </a:p>
          <a:p>
            <a:pPr algn="just" hangingPunct="1">
              <a:spcBef>
                <a:spcPts val="1200"/>
              </a:spcBef>
            </a:pPr>
            <a:r>
              <a:rPr lang="en-GB" altLang="en-US" sz="2400" b="1">
                <a:cs typeface="Times New Roman" panose="02020603050405020304" pitchFamily="18" charset="0"/>
              </a:rPr>
              <a:t>Matrix organisation</a:t>
            </a:r>
            <a:r>
              <a:rPr lang="en-GB" altLang="en-US" sz="2400">
                <a:cs typeface="Times New Roman" panose="02020603050405020304" pitchFamily="18" charset="0"/>
              </a:rPr>
              <a:t>: are managed by more than one manager at the same time.</a:t>
            </a:r>
          </a:p>
          <a:p>
            <a:pPr algn="just" hangingPunct="1">
              <a:spcBef>
                <a:spcPts val="1200"/>
              </a:spcBef>
            </a:pPr>
            <a:r>
              <a:rPr lang="en-GB" altLang="en-US" sz="2400" b="1">
                <a:cs typeface="Times New Roman" panose="02020603050405020304" pitchFamily="18" charset="0"/>
              </a:rPr>
              <a:t>Boundaryless organisation</a:t>
            </a:r>
            <a:r>
              <a:rPr lang="en-GB" altLang="en-US" sz="2400">
                <a:cs typeface="Times New Roman" panose="02020603050405020304" pitchFamily="18" charset="0"/>
              </a:rPr>
              <a:t>: eliminate internal barriers and external barriers between the organisation and its internal and external stakeholders.</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err="1"/>
              <a:t>Organisation</a:t>
            </a:r>
            <a:r>
              <a:rPr lang="en-US" altLang="en-US" dirty="0"/>
              <a:t> design</a:t>
            </a:r>
            <a:endParaRPr lang="en-GB" altLang="en-US" dirty="0"/>
          </a:p>
        </p:txBody>
      </p:sp>
      <p:pic>
        <p:nvPicPr>
          <p:cNvPr id="2" name="Online Media 1" title="What is Organisation Design?">
            <a:hlinkClick r:id="" action="ppaction://media"/>
            <a:extLst>
              <a:ext uri="{FF2B5EF4-FFF2-40B4-BE49-F238E27FC236}">
                <a16:creationId xmlns:a16="http://schemas.microsoft.com/office/drawing/2014/main" id="{7688A026-E8D2-8513-B363-709AFB56EFE8}"/>
              </a:ext>
            </a:extLst>
          </p:cNvPr>
          <p:cNvPicPr>
            <a:picLocks noGrp="1" noRot="1" noChangeAspect="1"/>
          </p:cNvPicPr>
          <p:nvPr>
            <p:ph idx="1"/>
            <a:videoFile r:link="rId1"/>
          </p:nvPr>
        </p:nvPicPr>
        <p:blipFill>
          <a:blip r:embed="rId4"/>
          <a:stretch>
            <a:fillRect/>
          </a:stretch>
        </p:blipFill>
        <p:spPr>
          <a:xfrm>
            <a:off x="0" y="1676400"/>
            <a:ext cx="9170192" cy="5181600"/>
          </a:xfrm>
          <a:prstGeom prst="rect">
            <a:avLst/>
          </a:prstGeom>
        </p:spPr>
      </p:pic>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extLst>
      <p:ext uri="{BB962C8B-B14F-4D97-AF65-F5344CB8AC3E}">
        <p14:creationId xmlns:p14="http://schemas.microsoft.com/office/powerpoint/2010/main" val="393534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068A25B-EB18-FF28-7E78-DF4A1CB788B3}"/>
              </a:ext>
            </a:extLst>
          </p:cNvPr>
          <p:cNvSpPr>
            <a:spLocks noGrp="1"/>
          </p:cNvSpPr>
          <p:nvPr>
            <p:ph type="title"/>
          </p:nvPr>
        </p:nvSpPr>
        <p:spPr/>
        <p:txBody>
          <a:bodyPr/>
          <a:lstStyle/>
          <a:p>
            <a:r>
              <a:rPr lang="en-US" altLang="en-US" dirty="0"/>
              <a:t>7. Design principles of </a:t>
            </a:r>
            <a:r>
              <a:rPr lang="en-US" altLang="en-US" dirty="0" err="1"/>
              <a:t>organisation</a:t>
            </a:r>
            <a:endParaRPr lang="en-GB" altLang="en-US" dirty="0"/>
          </a:p>
        </p:txBody>
      </p:sp>
      <p:sp>
        <p:nvSpPr>
          <p:cNvPr id="37891" name="Content Placeholder 2">
            <a:extLst>
              <a:ext uri="{FF2B5EF4-FFF2-40B4-BE49-F238E27FC236}">
                <a16:creationId xmlns:a16="http://schemas.microsoft.com/office/drawing/2014/main" id="{8371148A-EDD9-A339-EA38-33DD2CAD9180}"/>
              </a:ext>
            </a:extLst>
          </p:cNvPr>
          <p:cNvSpPr>
            <a:spLocks noGrp="1"/>
          </p:cNvSpPr>
          <p:nvPr>
            <p:ph idx="1"/>
          </p:nvPr>
        </p:nvSpPr>
        <p:spPr>
          <a:xfrm>
            <a:off x="457200" y="1600200"/>
            <a:ext cx="8229600" cy="3916363"/>
          </a:xfrm>
        </p:spPr>
        <p:txBody>
          <a:bodyPr/>
          <a:lstStyle/>
          <a:p>
            <a:pPr hangingPunct="1">
              <a:spcBef>
                <a:spcPts val="600"/>
              </a:spcBef>
            </a:pPr>
            <a:r>
              <a:rPr lang="en-GB" altLang="en-US" sz="2400" b="1" dirty="0"/>
              <a:t>The hierarchy</a:t>
            </a:r>
            <a:r>
              <a:rPr lang="en-GB" altLang="en-US" sz="2400" dirty="0"/>
              <a:t>: clearly delineated levels of authority throughout the organisation as a means of co-ordination and control.</a:t>
            </a:r>
          </a:p>
          <a:p>
            <a:pPr hangingPunct="1">
              <a:spcBef>
                <a:spcPts val="600"/>
              </a:spcBef>
            </a:pPr>
            <a:r>
              <a:rPr lang="en-GB" altLang="en-US" sz="2400" b="1" dirty="0"/>
              <a:t>The span of control</a:t>
            </a:r>
            <a:r>
              <a:rPr lang="en-GB" altLang="en-US" sz="2400" dirty="0"/>
              <a:t>: the number of subordinates who report directly to a given manager or supervisor.</a:t>
            </a:r>
          </a:p>
          <a:p>
            <a:pPr hangingPunct="1">
              <a:spcBef>
                <a:spcPts val="600"/>
              </a:spcBef>
            </a:pPr>
            <a:r>
              <a:rPr lang="en-GB" altLang="en-US" sz="2400" b="1" dirty="0"/>
              <a:t>The chain of command</a:t>
            </a:r>
            <a:r>
              <a:rPr lang="en-GB" altLang="en-US" sz="2400" dirty="0"/>
              <a:t>: establishes the vertical graduation of authority and responsibility, and framework of relationships in an unbroken line down from the top of the organisation.</a:t>
            </a:r>
          </a:p>
        </p:txBody>
      </p:sp>
      <p:sp>
        <p:nvSpPr>
          <p:cNvPr id="4" name="Date Placeholder 3">
            <a:extLst>
              <a:ext uri="{FF2B5EF4-FFF2-40B4-BE49-F238E27FC236}">
                <a16:creationId xmlns:a16="http://schemas.microsoft.com/office/drawing/2014/main" id="{C0596050-A095-1E2F-73C9-5EA0B5AA75C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7893" name="Slide Number Placeholder 4">
            <a:extLst>
              <a:ext uri="{FF2B5EF4-FFF2-40B4-BE49-F238E27FC236}">
                <a16:creationId xmlns:a16="http://schemas.microsoft.com/office/drawing/2014/main" id="{D10477F4-29F3-54AC-98B5-C0223BC781E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02CDB3-4931-4ACA-AE03-CAE19A2B555D}"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095B7BD-FC80-83D9-79D4-DB15690A9AAA}"/>
              </a:ext>
            </a:extLst>
          </p:cNvPr>
          <p:cNvSpPr>
            <a:spLocks noGrp="1"/>
          </p:cNvSpPr>
          <p:nvPr>
            <p:ph type="title"/>
          </p:nvPr>
        </p:nvSpPr>
        <p:spPr/>
        <p:txBody>
          <a:bodyPr/>
          <a:lstStyle/>
          <a:p>
            <a:r>
              <a:rPr lang="en-US" altLang="en-US"/>
              <a:t>7. Design principles of organisation</a:t>
            </a:r>
            <a:endParaRPr lang="en-GB" altLang="en-US"/>
          </a:p>
        </p:txBody>
      </p:sp>
      <p:sp>
        <p:nvSpPr>
          <p:cNvPr id="39939" name="Content Placeholder 2">
            <a:extLst>
              <a:ext uri="{FF2B5EF4-FFF2-40B4-BE49-F238E27FC236}">
                <a16:creationId xmlns:a16="http://schemas.microsoft.com/office/drawing/2014/main" id="{A50E8B6F-B385-13AD-1515-5F98D47AF942}"/>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pPr>
            <a:r>
              <a:rPr lang="en-GB" altLang="en-US" sz="4000" b="1"/>
              <a:t>Peter principle:</a:t>
            </a:r>
          </a:p>
          <a:p>
            <a:pPr marL="0" indent="0" hangingPunct="1">
              <a:spcBef>
                <a:spcPts val="600"/>
              </a:spcBef>
              <a:buFont typeface="Arial" panose="020B0604020202020204" pitchFamily="34" charset="0"/>
              <a:buNone/>
            </a:pPr>
            <a:r>
              <a:rPr lang="en-GB" altLang="en-US" sz="4000"/>
              <a:t>“In a hierarchy every employee tends to rise to their level of incompetence.”</a:t>
            </a:r>
          </a:p>
        </p:txBody>
      </p:sp>
      <p:sp>
        <p:nvSpPr>
          <p:cNvPr id="4" name="Date Placeholder 3">
            <a:extLst>
              <a:ext uri="{FF2B5EF4-FFF2-40B4-BE49-F238E27FC236}">
                <a16:creationId xmlns:a16="http://schemas.microsoft.com/office/drawing/2014/main" id="{5F17A169-685C-F797-339B-CF01EE6D7C3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39941" name="Slide Number Placeholder 4">
            <a:extLst>
              <a:ext uri="{FF2B5EF4-FFF2-40B4-BE49-F238E27FC236}">
                <a16:creationId xmlns:a16="http://schemas.microsoft.com/office/drawing/2014/main" id="{9C2FD975-F490-5B93-12F0-FCF255E868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DBE598-D7D1-4DB3-BB02-194E4336874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E56A95D-A907-7BC5-C4AD-2E3C6BB8860B}"/>
              </a:ext>
            </a:extLst>
          </p:cNvPr>
          <p:cNvSpPr>
            <a:spLocks noGrp="1"/>
          </p:cNvSpPr>
          <p:nvPr>
            <p:ph type="title"/>
          </p:nvPr>
        </p:nvSpPr>
        <p:spPr/>
        <p:txBody>
          <a:bodyPr/>
          <a:lstStyle/>
          <a:p>
            <a:r>
              <a:rPr lang="en-US" altLang="en-US"/>
              <a:t>7. Design principles of organisation</a:t>
            </a:r>
            <a:endParaRPr lang="en-GB" altLang="en-US"/>
          </a:p>
        </p:txBody>
      </p:sp>
      <p:sp>
        <p:nvSpPr>
          <p:cNvPr id="41987" name="Content Placeholder 2">
            <a:extLst>
              <a:ext uri="{FF2B5EF4-FFF2-40B4-BE49-F238E27FC236}">
                <a16:creationId xmlns:a16="http://schemas.microsoft.com/office/drawing/2014/main" id="{BB698C30-2BFA-4CBE-3E6D-6640508F71CB}"/>
              </a:ext>
            </a:extLst>
          </p:cNvPr>
          <p:cNvSpPr>
            <a:spLocks noGrp="1"/>
          </p:cNvSpPr>
          <p:nvPr>
            <p:ph idx="1"/>
          </p:nvPr>
        </p:nvSpPr>
        <p:spPr>
          <a:xfrm>
            <a:off x="457200" y="1600200"/>
            <a:ext cx="1522413" cy="3916363"/>
          </a:xfrm>
        </p:spPr>
        <p:txBody>
          <a:bodyPr/>
          <a:lstStyle/>
          <a:p>
            <a:pPr marL="0" indent="0" hangingPunct="1">
              <a:spcBef>
                <a:spcPts val="600"/>
              </a:spcBef>
              <a:buFont typeface="Arial" panose="020B0604020202020204" pitchFamily="34" charset="0"/>
              <a:buNone/>
            </a:pPr>
            <a:r>
              <a:rPr lang="en-GB" altLang="en-US" sz="2000"/>
              <a:t>(Mullins, 2019, p. 462)</a:t>
            </a:r>
          </a:p>
        </p:txBody>
      </p:sp>
      <p:sp>
        <p:nvSpPr>
          <p:cNvPr id="4" name="Date Placeholder 3">
            <a:extLst>
              <a:ext uri="{FF2B5EF4-FFF2-40B4-BE49-F238E27FC236}">
                <a16:creationId xmlns:a16="http://schemas.microsoft.com/office/drawing/2014/main" id="{25F57914-F522-2A4A-5C80-BBB633345143}"/>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1989" name="Slide Number Placeholder 4">
            <a:extLst>
              <a:ext uri="{FF2B5EF4-FFF2-40B4-BE49-F238E27FC236}">
                <a16:creationId xmlns:a16="http://schemas.microsoft.com/office/drawing/2014/main" id="{849630A6-4333-FF33-DEED-F51A5F0FF68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B85481-0509-4C3A-AA5B-705B233FE5E9}"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41990" name="Picture 2">
            <a:extLst>
              <a:ext uri="{FF2B5EF4-FFF2-40B4-BE49-F238E27FC236}">
                <a16:creationId xmlns:a16="http://schemas.microsoft.com/office/drawing/2014/main" id="{748D147E-D2AA-DEE3-667A-2C41B3488D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413" y="1541463"/>
            <a:ext cx="6732587" cy="545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146793F-C83C-B5FD-CD32-92B9FC31497E}"/>
              </a:ext>
            </a:extLst>
          </p:cNvPr>
          <p:cNvSpPr>
            <a:spLocks noGrp="1"/>
          </p:cNvSpPr>
          <p:nvPr>
            <p:ph type="title"/>
          </p:nvPr>
        </p:nvSpPr>
        <p:spPr/>
        <p:txBody>
          <a:bodyPr/>
          <a:lstStyle/>
          <a:p>
            <a:r>
              <a:rPr lang="en-US" altLang="en-US"/>
              <a:t>8. Formal organisational relationships</a:t>
            </a:r>
            <a:endParaRPr lang="en-GB" altLang="en-US"/>
          </a:p>
        </p:txBody>
      </p:sp>
      <p:sp>
        <p:nvSpPr>
          <p:cNvPr id="44035" name="Content Placeholder 2">
            <a:extLst>
              <a:ext uri="{FF2B5EF4-FFF2-40B4-BE49-F238E27FC236}">
                <a16:creationId xmlns:a16="http://schemas.microsoft.com/office/drawing/2014/main" id="{32CB01ED-1053-659D-FFA2-0F165697C76F}"/>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b="1" dirty="0">
                <a:cs typeface="Times New Roman" panose="02020603050405020304" pitchFamily="18" charset="0"/>
              </a:rPr>
              <a:t>Line relationship</a:t>
            </a:r>
            <a:r>
              <a:rPr lang="en-GB" altLang="en-US" sz="2400" dirty="0">
                <a:cs typeface="Times New Roman" panose="02020603050405020304" pitchFamily="18" charset="0"/>
              </a:rPr>
              <a:t>: authority flows vertically down through the structure – the chain of command. There is a direct relationship between superior and subordinate, with each subordinate responsible to only one person.</a:t>
            </a:r>
          </a:p>
          <a:p>
            <a:pPr algn="just" hangingPunct="1">
              <a:spcBef>
                <a:spcPts val="1200"/>
              </a:spcBef>
            </a:pPr>
            <a:r>
              <a:rPr lang="en-GB" altLang="en-US" sz="2400" b="1" dirty="0">
                <a:cs typeface="Times New Roman" panose="02020603050405020304" pitchFamily="18" charset="0"/>
              </a:rPr>
              <a:t>Functional relationship</a:t>
            </a:r>
            <a:r>
              <a:rPr lang="en-GB" altLang="en-US" sz="2400" dirty="0">
                <a:cs typeface="Times New Roman" panose="02020603050405020304" pitchFamily="18" charset="0"/>
              </a:rPr>
              <a:t>: apply to people in specialist or advisory positions. They offer a common service throughout all departments of the organisation but have no direct authority over those who make use of the service.</a:t>
            </a:r>
          </a:p>
        </p:txBody>
      </p:sp>
      <p:sp>
        <p:nvSpPr>
          <p:cNvPr id="4" name="Date Placeholder 3">
            <a:extLst>
              <a:ext uri="{FF2B5EF4-FFF2-40B4-BE49-F238E27FC236}">
                <a16:creationId xmlns:a16="http://schemas.microsoft.com/office/drawing/2014/main" id="{A641FE3C-8296-E026-B40B-D7EE90A07F9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4037" name="Slide Number Placeholder 4">
            <a:extLst>
              <a:ext uri="{FF2B5EF4-FFF2-40B4-BE49-F238E27FC236}">
                <a16:creationId xmlns:a16="http://schemas.microsoft.com/office/drawing/2014/main" id="{5DAA989D-D183-6034-1A82-CA05C4C9F1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722D5EE-B16E-4527-8D5E-C58CEC7FE95C}"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D075B9D-84FA-7606-2728-8448DCC4A64E}"/>
              </a:ext>
            </a:extLst>
          </p:cNvPr>
          <p:cNvSpPr>
            <a:spLocks noGrp="1"/>
          </p:cNvSpPr>
          <p:nvPr>
            <p:ph type="title"/>
          </p:nvPr>
        </p:nvSpPr>
        <p:spPr/>
        <p:txBody>
          <a:bodyPr/>
          <a:lstStyle/>
          <a:p>
            <a:r>
              <a:rPr lang="en-US" altLang="en-US"/>
              <a:t>8. Formal organisational relationships</a:t>
            </a:r>
            <a:endParaRPr lang="en-GB" altLang="en-US"/>
          </a:p>
        </p:txBody>
      </p:sp>
      <p:sp>
        <p:nvSpPr>
          <p:cNvPr id="46083" name="Content Placeholder 2">
            <a:extLst>
              <a:ext uri="{FF2B5EF4-FFF2-40B4-BE49-F238E27FC236}">
                <a16:creationId xmlns:a16="http://schemas.microsoft.com/office/drawing/2014/main" id="{0A211206-E33B-BE34-FF3A-87ADCD770B47}"/>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b="1" dirty="0">
                <a:cs typeface="Times New Roman" panose="02020603050405020304" pitchFamily="18" charset="0"/>
              </a:rPr>
              <a:t>Staff relationship</a:t>
            </a:r>
            <a:r>
              <a:rPr lang="en-GB" altLang="en-US" sz="2400" dirty="0">
                <a:cs typeface="Times New Roman" panose="02020603050405020304" pitchFamily="18" charset="0"/>
              </a:rPr>
              <a:t>: arise from the appointment of personal assistants, advisers or aides to senior members of staff. They exercise only ‘representative’ authority and often act in a ‘gatekeeper’ role.</a:t>
            </a:r>
          </a:p>
          <a:p>
            <a:pPr algn="just" hangingPunct="1">
              <a:spcBef>
                <a:spcPts val="1200"/>
              </a:spcBef>
            </a:pPr>
            <a:r>
              <a:rPr lang="en-GB" altLang="en-US" sz="2400" b="1" dirty="0">
                <a:cs typeface="Times New Roman" panose="02020603050405020304" pitchFamily="18" charset="0"/>
              </a:rPr>
              <a:t>Lateral relationship</a:t>
            </a:r>
            <a:r>
              <a:rPr lang="en-GB" altLang="en-US" sz="2400" dirty="0">
                <a:cs typeface="Times New Roman" panose="02020603050405020304" pitchFamily="18" charset="0"/>
              </a:rPr>
              <a:t>: exist between individuals in different departments or sections, especially individuals on the same level.</a:t>
            </a:r>
          </a:p>
        </p:txBody>
      </p:sp>
      <p:sp>
        <p:nvSpPr>
          <p:cNvPr id="4" name="Date Placeholder 3">
            <a:extLst>
              <a:ext uri="{FF2B5EF4-FFF2-40B4-BE49-F238E27FC236}">
                <a16:creationId xmlns:a16="http://schemas.microsoft.com/office/drawing/2014/main" id="{B45968BB-FCC9-A98F-3107-317325DFAEB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D484977A-85BD-5409-FBD6-4974279A52E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DFF16E4-D0D5-4006-AE78-E3C528DEF7DA}"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3D415356-78C9-7676-EC56-A9E296ACFD31}"/>
              </a:ext>
            </a:extLst>
          </p:cNvPr>
          <p:cNvSpPr>
            <a:spLocks noGrp="1"/>
          </p:cNvSpPr>
          <p:nvPr>
            <p:ph type="title"/>
          </p:nvPr>
        </p:nvSpPr>
        <p:spPr/>
        <p:txBody>
          <a:bodyPr/>
          <a:lstStyle/>
          <a:p>
            <a:r>
              <a:rPr lang="en-US" altLang="en-US"/>
              <a:t>8. Formal organisational relationships</a:t>
            </a:r>
            <a:endParaRPr lang="en-GB" altLang="en-US"/>
          </a:p>
        </p:txBody>
      </p:sp>
      <p:pic>
        <p:nvPicPr>
          <p:cNvPr id="48131" name="Content Placeholder 2">
            <a:extLst>
              <a:ext uri="{FF2B5EF4-FFF2-40B4-BE49-F238E27FC236}">
                <a16:creationId xmlns:a16="http://schemas.microsoft.com/office/drawing/2014/main" id="{FDB15D5C-1CCE-1F65-9FAC-1470325415B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73225" y="1628775"/>
            <a:ext cx="7500938" cy="5297488"/>
          </a:xfrm>
        </p:spPr>
      </p:pic>
      <p:sp>
        <p:nvSpPr>
          <p:cNvPr id="4" name="Date Placeholder 3">
            <a:extLst>
              <a:ext uri="{FF2B5EF4-FFF2-40B4-BE49-F238E27FC236}">
                <a16:creationId xmlns:a16="http://schemas.microsoft.com/office/drawing/2014/main" id="{6AE2D0DF-BA6C-0D44-9157-BCE0432B199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8133" name="Slide Number Placeholder 4">
            <a:extLst>
              <a:ext uri="{FF2B5EF4-FFF2-40B4-BE49-F238E27FC236}">
                <a16:creationId xmlns:a16="http://schemas.microsoft.com/office/drawing/2014/main" id="{F4BC1061-B81E-05C4-E2E6-1BD89328C13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F33902D-94EB-4DD5-8B78-2F2F469994AE}"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48134" name="Content Placeholder 2">
            <a:extLst>
              <a:ext uri="{FF2B5EF4-FFF2-40B4-BE49-F238E27FC236}">
                <a16:creationId xmlns:a16="http://schemas.microsoft.com/office/drawing/2014/main" id="{059F6DB2-DB18-E327-E02A-C27AB3640D2A}"/>
              </a:ext>
            </a:extLst>
          </p:cNvPr>
          <p:cNvSpPr txBox="1">
            <a:spLocks/>
          </p:cNvSpPr>
          <p:nvPr/>
        </p:nvSpPr>
        <p:spPr bwMode="auto">
          <a:xfrm>
            <a:off x="457200" y="1600200"/>
            <a:ext cx="1216025"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hangingPunct="1">
              <a:spcBef>
                <a:spcPts val="600"/>
              </a:spcBef>
              <a:buFont typeface="Arial" panose="020B0604020202020204" pitchFamily="34" charset="0"/>
              <a:buNone/>
            </a:pPr>
            <a:r>
              <a:rPr lang="en-GB" altLang="en-US" sz="2000"/>
              <a:t>(Mullins, 2019, p. 463)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A00A82B-9A34-F32F-57BF-8632CE92459E}"/>
              </a:ext>
            </a:extLst>
          </p:cNvPr>
          <p:cNvSpPr>
            <a:spLocks noGrp="1"/>
          </p:cNvSpPr>
          <p:nvPr>
            <p:ph type="title"/>
          </p:nvPr>
        </p:nvSpPr>
        <p:spPr/>
        <p:txBody>
          <a:bodyPr/>
          <a:lstStyle/>
          <a:p>
            <a:r>
              <a:rPr lang="en-US" altLang="en-US"/>
              <a:t>9. Roles</a:t>
            </a:r>
            <a:endParaRPr lang="en-GB" altLang="en-US"/>
          </a:p>
        </p:txBody>
      </p:sp>
      <p:sp>
        <p:nvSpPr>
          <p:cNvPr id="50179" name="Content Placeholder 2">
            <a:extLst>
              <a:ext uri="{FF2B5EF4-FFF2-40B4-BE49-F238E27FC236}">
                <a16:creationId xmlns:a16="http://schemas.microsoft.com/office/drawing/2014/main" id="{D02B0A3A-36C8-6A9B-1561-F618099E8B35}"/>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b="1" dirty="0">
                <a:cs typeface="Times New Roman" panose="02020603050405020304" pitchFamily="18" charset="0"/>
              </a:rPr>
              <a:t>Role</a:t>
            </a:r>
            <a:r>
              <a:rPr lang="en-GB" altLang="en-US" sz="2000" dirty="0">
                <a:cs typeface="Times New Roman" panose="02020603050405020304" pitchFamily="18" charset="0"/>
              </a:rPr>
              <a:t>: the expected pattern of behaviours associated with members occupying a particular position within the structure of the organisation. </a:t>
            </a:r>
          </a:p>
          <a:p>
            <a:pPr algn="just" hangingPunct="1">
              <a:spcBef>
                <a:spcPts val="1200"/>
              </a:spcBef>
            </a:pPr>
            <a:r>
              <a:rPr lang="en-GB" altLang="en-US" sz="2000" b="1" dirty="0">
                <a:cs typeface="Times New Roman" panose="02020603050405020304" pitchFamily="18" charset="0"/>
              </a:rPr>
              <a:t>Role expectations</a:t>
            </a:r>
            <a:r>
              <a:rPr lang="en-GB" altLang="en-US" sz="2000" dirty="0">
                <a:cs typeface="Times New Roman" panose="02020603050405020304" pitchFamily="18" charset="0"/>
              </a:rPr>
              <a:t>: usually formally defined, usually by employment contracts, rules and regulations, standing orders, policy decisions, job descriptions, or directives from superiors.</a:t>
            </a:r>
          </a:p>
          <a:p>
            <a:pPr algn="just" hangingPunct="1">
              <a:spcBef>
                <a:spcPts val="1200"/>
              </a:spcBef>
            </a:pPr>
            <a:r>
              <a:rPr lang="en-GB" altLang="en-US" sz="2000" b="1" dirty="0">
                <a:cs typeface="Times New Roman" panose="02020603050405020304" pitchFamily="18" charset="0"/>
              </a:rPr>
              <a:t>Self-established roles</a:t>
            </a:r>
            <a:r>
              <a:rPr lang="en-GB" altLang="en-US" sz="2000" dirty="0">
                <a:cs typeface="Times New Roman" panose="02020603050405020304" pitchFamily="18" charset="0"/>
              </a:rPr>
              <a:t>: can be self-defined, for example when formal role descriptions are loosely defined. </a:t>
            </a:r>
          </a:p>
          <a:p>
            <a:pPr algn="just" hangingPunct="1">
              <a:spcBef>
                <a:spcPts val="1200"/>
              </a:spcBef>
            </a:pPr>
            <a:endParaRPr lang="en-GB" altLang="en-US" sz="2000" dirty="0">
              <a:cs typeface="Times New Roman" panose="02020603050405020304" pitchFamily="18" charset="0"/>
            </a:endParaRPr>
          </a:p>
        </p:txBody>
      </p:sp>
      <p:sp>
        <p:nvSpPr>
          <p:cNvPr id="4" name="Date Placeholder 3">
            <a:extLst>
              <a:ext uri="{FF2B5EF4-FFF2-40B4-BE49-F238E27FC236}">
                <a16:creationId xmlns:a16="http://schemas.microsoft.com/office/drawing/2014/main" id="{8C476CAB-B891-EC5E-D290-3B2DBF5DBF3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50181" name="Slide Number Placeholder 4">
            <a:extLst>
              <a:ext uri="{FF2B5EF4-FFF2-40B4-BE49-F238E27FC236}">
                <a16:creationId xmlns:a16="http://schemas.microsoft.com/office/drawing/2014/main" id="{90AE2B05-EB88-F3B4-D008-3E706A3087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9F63D8-069A-402E-ADFB-4F78113309E9}"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31C4441B-8B57-DA8A-FA4A-6444734F1337}"/>
              </a:ext>
            </a:extLst>
          </p:cNvPr>
          <p:cNvSpPr>
            <a:spLocks noGrp="1"/>
          </p:cNvSpPr>
          <p:nvPr>
            <p:ph type="title"/>
          </p:nvPr>
        </p:nvSpPr>
        <p:spPr/>
        <p:txBody>
          <a:bodyPr/>
          <a:lstStyle/>
          <a:p>
            <a:r>
              <a:rPr lang="en-US" altLang="en-US"/>
              <a:t>9. Roles</a:t>
            </a:r>
            <a:endParaRPr lang="en-GB" altLang="en-US"/>
          </a:p>
        </p:txBody>
      </p:sp>
      <p:sp>
        <p:nvSpPr>
          <p:cNvPr id="52227" name="Content Placeholder 2">
            <a:extLst>
              <a:ext uri="{FF2B5EF4-FFF2-40B4-BE49-F238E27FC236}">
                <a16:creationId xmlns:a16="http://schemas.microsoft.com/office/drawing/2014/main" id="{1B6A9F92-EE08-EFD6-09DB-61F3071B3B40}"/>
              </a:ext>
            </a:extLst>
          </p:cNvPr>
          <p:cNvSpPr>
            <a:spLocks noGrp="1"/>
          </p:cNvSpPr>
          <p:nvPr>
            <p:ph idx="1"/>
          </p:nvPr>
        </p:nvSpPr>
        <p:spPr>
          <a:xfrm>
            <a:off x="457200" y="1600200"/>
            <a:ext cx="1450975" cy="3916363"/>
          </a:xfrm>
        </p:spPr>
        <p:txBody>
          <a:bodyPr/>
          <a:lstStyle/>
          <a:p>
            <a:pPr marL="0" indent="0" algn="just" hangingPunct="1">
              <a:spcBef>
                <a:spcPts val="1200"/>
              </a:spcBef>
              <a:buFont typeface="Arial" panose="020B0604020202020204" pitchFamily="34" charset="0"/>
              <a:buNone/>
            </a:pPr>
            <a:r>
              <a:rPr lang="en-GB" altLang="en-US" sz="2000">
                <a:cs typeface="Times New Roman" panose="02020603050405020304" pitchFamily="18" charset="0"/>
              </a:rPr>
              <a:t>Mullins (2019, p.468)</a:t>
            </a:r>
            <a:endParaRPr lang="en-GB" altLang="en-US" sz="2400">
              <a:cs typeface="Calibri" panose="020F0502020204030204" pitchFamily="34" charset="0"/>
            </a:endParaRPr>
          </a:p>
        </p:txBody>
      </p:sp>
      <p:sp>
        <p:nvSpPr>
          <p:cNvPr id="4" name="Date Placeholder 3">
            <a:extLst>
              <a:ext uri="{FF2B5EF4-FFF2-40B4-BE49-F238E27FC236}">
                <a16:creationId xmlns:a16="http://schemas.microsoft.com/office/drawing/2014/main" id="{63394F68-B58F-24DE-1942-6BBAC280F75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52229" name="Slide Number Placeholder 4">
            <a:extLst>
              <a:ext uri="{FF2B5EF4-FFF2-40B4-BE49-F238E27FC236}">
                <a16:creationId xmlns:a16="http://schemas.microsoft.com/office/drawing/2014/main" id="{ED730D60-0559-C377-B2CF-C3A343E4A69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5C0B67-3F4C-4E4C-8C6D-10100F40E838}"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pic>
        <p:nvPicPr>
          <p:cNvPr id="52230" name="Picture 2">
            <a:extLst>
              <a:ext uri="{FF2B5EF4-FFF2-40B4-BE49-F238E27FC236}">
                <a16:creationId xmlns:a16="http://schemas.microsoft.com/office/drawing/2014/main" id="{B233EAFE-2D18-13A5-337C-BFFF015B29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813" y="1173163"/>
            <a:ext cx="7596187" cy="568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9EB2F0B3-8D8B-B502-B714-46FA0EE223F0}"/>
              </a:ext>
            </a:extLst>
          </p:cNvPr>
          <p:cNvSpPr>
            <a:spLocks noGrp="1"/>
          </p:cNvSpPr>
          <p:nvPr>
            <p:ph type="title"/>
          </p:nvPr>
        </p:nvSpPr>
        <p:spPr/>
        <p:txBody>
          <a:bodyPr/>
          <a:lstStyle/>
          <a:p>
            <a:r>
              <a:rPr lang="en-US" altLang="en-US"/>
              <a:t>9. Roles</a:t>
            </a:r>
            <a:endParaRPr lang="en-GB" altLang="en-US"/>
          </a:p>
        </p:txBody>
      </p:sp>
      <p:sp>
        <p:nvSpPr>
          <p:cNvPr id="54275" name="Content Placeholder 2">
            <a:extLst>
              <a:ext uri="{FF2B5EF4-FFF2-40B4-BE49-F238E27FC236}">
                <a16:creationId xmlns:a16="http://schemas.microsoft.com/office/drawing/2014/main" id="{E24AA9B7-1847-7BC3-3FC0-64EC674081C1}"/>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b="1" dirty="0">
                <a:cs typeface="Times New Roman" panose="02020603050405020304" pitchFamily="18" charset="0"/>
              </a:rPr>
              <a:t>Role incompatibility</a:t>
            </a:r>
            <a:r>
              <a:rPr lang="en-GB" altLang="en-US" sz="2000" dirty="0">
                <a:cs typeface="Times New Roman" panose="02020603050405020304" pitchFamily="18" charset="0"/>
              </a:rPr>
              <a:t>: simultaneous different or contradictory expectations create conflict or inconsistency. </a:t>
            </a:r>
          </a:p>
          <a:p>
            <a:pPr algn="just" hangingPunct="1">
              <a:spcBef>
                <a:spcPts val="1200"/>
              </a:spcBef>
            </a:pPr>
            <a:r>
              <a:rPr lang="en-GB" altLang="en-US" sz="2000" b="1" dirty="0">
                <a:cs typeface="Times New Roman" panose="02020603050405020304" pitchFamily="18" charset="0"/>
              </a:rPr>
              <a:t>Role ambiguity</a:t>
            </a:r>
            <a:r>
              <a:rPr lang="en-GB" altLang="en-US" sz="2000" dirty="0">
                <a:cs typeface="Times New Roman" panose="02020603050405020304" pitchFamily="18" charset="0"/>
              </a:rPr>
              <a:t>: lack of sufficient information or clarity as to the precise requirements of the role and the person is unsure what to do.</a:t>
            </a:r>
          </a:p>
          <a:p>
            <a:pPr algn="just" hangingPunct="1">
              <a:spcBef>
                <a:spcPts val="1200"/>
              </a:spcBef>
            </a:pPr>
            <a:r>
              <a:rPr lang="en-GB" altLang="en-US" sz="2000" b="1" dirty="0">
                <a:cs typeface="Times New Roman" panose="02020603050405020304" pitchFamily="18" charset="0"/>
              </a:rPr>
              <a:t>Role overload</a:t>
            </a:r>
            <a:r>
              <a:rPr lang="en-GB" altLang="en-US" sz="2000" dirty="0">
                <a:cs typeface="Times New Roman" panose="02020603050405020304" pitchFamily="18" charset="0"/>
              </a:rPr>
              <a:t>: too many separate roles or too great a variety of expectations. </a:t>
            </a:r>
          </a:p>
          <a:p>
            <a:pPr algn="just" hangingPunct="1">
              <a:spcBef>
                <a:spcPts val="1200"/>
              </a:spcBef>
            </a:pPr>
            <a:r>
              <a:rPr lang="en-GB" altLang="en-US" sz="2000" b="1" dirty="0">
                <a:cs typeface="Times New Roman" panose="02020603050405020304" pitchFamily="18" charset="0"/>
              </a:rPr>
              <a:t>Role underload</a:t>
            </a:r>
            <a:r>
              <a:rPr lang="en-GB" altLang="en-US" sz="2000" dirty="0">
                <a:cs typeface="Times New Roman" panose="02020603050405020304" pitchFamily="18" charset="0"/>
              </a:rPr>
              <a:t>:</a:t>
            </a:r>
            <a:r>
              <a:rPr lang="en-GB" altLang="en-US" sz="2000" b="1" dirty="0">
                <a:cs typeface="Times New Roman" panose="02020603050405020304" pitchFamily="18" charset="0"/>
              </a:rPr>
              <a:t> </a:t>
            </a:r>
            <a:r>
              <a:rPr lang="en-GB" altLang="en-US" sz="2000" dirty="0">
                <a:cs typeface="Times New Roman" panose="02020603050405020304" pitchFamily="18" charset="0"/>
              </a:rPr>
              <a:t>the prescribed role expectations fall short of the person’s perception of their role.</a:t>
            </a:r>
          </a:p>
        </p:txBody>
      </p:sp>
      <p:sp>
        <p:nvSpPr>
          <p:cNvPr id="4" name="Date Placeholder 3">
            <a:extLst>
              <a:ext uri="{FF2B5EF4-FFF2-40B4-BE49-F238E27FC236}">
                <a16:creationId xmlns:a16="http://schemas.microsoft.com/office/drawing/2014/main" id="{41664BD0-3DB1-228D-A759-5794AEFCC32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54277" name="Slide Number Placeholder 4">
            <a:extLst>
              <a:ext uri="{FF2B5EF4-FFF2-40B4-BE49-F238E27FC236}">
                <a16:creationId xmlns:a16="http://schemas.microsoft.com/office/drawing/2014/main" id="{1D596B76-FB1F-BE7D-5B88-24F5A920FE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2B7CB09-F1A9-4ABD-9C60-AE2370E76F47}"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511D7AE5-A1FA-7011-E9A2-FFA9365EEB91}"/>
              </a:ext>
            </a:extLst>
          </p:cNvPr>
          <p:cNvSpPr>
            <a:spLocks noGrp="1"/>
          </p:cNvSpPr>
          <p:nvPr>
            <p:ph type="title"/>
          </p:nvPr>
        </p:nvSpPr>
        <p:spPr/>
        <p:txBody>
          <a:bodyPr/>
          <a:lstStyle/>
          <a:p>
            <a:r>
              <a:rPr lang="en-US" altLang="en-US"/>
              <a:t>10. Factors affecting organisational design</a:t>
            </a:r>
            <a:endParaRPr lang="en-GB" altLang="en-US"/>
          </a:p>
        </p:txBody>
      </p:sp>
      <p:sp>
        <p:nvSpPr>
          <p:cNvPr id="56323" name="Content Placeholder 2">
            <a:extLst>
              <a:ext uri="{FF2B5EF4-FFF2-40B4-BE49-F238E27FC236}">
                <a16:creationId xmlns:a16="http://schemas.microsoft.com/office/drawing/2014/main" id="{B0E955C8-26BD-AC96-2F13-2B02D813F0C5}"/>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1800" dirty="0">
                <a:cs typeface="Times New Roman" panose="02020603050405020304" pitchFamily="18" charset="0"/>
              </a:rPr>
              <a:t>Also called contingency factors</a:t>
            </a:r>
          </a:p>
          <a:p>
            <a:pPr algn="just" hangingPunct="1">
              <a:spcBef>
                <a:spcPts val="1200"/>
              </a:spcBef>
            </a:pPr>
            <a:r>
              <a:rPr lang="en-GB" altLang="en-US" sz="1800" b="1" dirty="0">
                <a:cs typeface="Times New Roman" panose="02020603050405020304" pitchFamily="18" charset="0"/>
              </a:rPr>
              <a:t>Organisational purposes</a:t>
            </a:r>
            <a:r>
              <a:rPr lang="en-GB" altLang="en-US" sz="1800" dirty="0">
                <a:cs typeface="Times New Roman" panose="02020603050405020304" pitchFamily="18" charset="0"/>
              </a:rPr>
              <a:t>: e.g.  Government civil service quires strict controls on procedures and authorisations.</a:t>
            </a:r>
          </a:p>
          <a:p>
            <a:pPr algn="just" hangingPunct="1">
              <a:spcBef>
                <a:spcPts val="1200"/>
              </a:spcBef>
            </a:pPr>
            <a:r>
              <a:rPr lang="en-GB" altLang="en-US" sz="1800" b="1" dirty="0">
                <a:cs typeface="Times New Roman" panose="02020603050405020304" pitchFamily="18" charset="0"/>
              </a:rPr>
              <a:t>Technology</a:t>
            </a:r>
            <a:r>
              <a:rPr lang="en-GB" altLang="en-US" sz="1800" dirty="0">
                <a:cs typeface="Times New Roman" panose="02020603050405020304" pitchFamily="18" charset="0"/>
              </a:rPr>
              <a:t>: routine technology favours mechanistic structure;  non-routine technology favours organic structure</a:t>
            </a:r>
          </a:p>
          <a:p>
            <a:pPr algn="just" hangingPunct="1">
              <a:spcBef>
                <a:spcPts val="1200"/>
              </a:spcBef>
            </a:pPr>
            <a:r>
              <a:rPr lang="en-GB" altLang="en-US" sz="1800" b="1" dirty="0">
                <a:cs typeface="Times New Roman" panose="02020603050405020304" pitchFamily="18" charset="0"/>
              </a:rPr>
              <a:t>Uncertain external environment</a:t>
            </a:r>
            <a:r>
              <a:rPr lang="en-GB" altLang="en-US" sz="1800" dirty="0">
                <a:cs typeface="Times New Roman" panose="02020603050405020304" pitchFamily="18" charset="0"/>
              </a:rPr>
              <a:t>: highly uncertainty environment promotes organic structure; highly certainty encourages mechanistic structure.</a:t>
            </a:r>
          </a:p>
          <a:p>
            <a:pPr algn="just" hangingPunct="1">
              <a:spcBef>
                <a:spcPts val="1200"/>
              </a:spcBef>
            </a:pPr>
            <a:r>
              <a:rPr lang="en-GB" altLang="en-US" sz="1800" b="1" dirty="0">
                <a:cs typeface="Times New Roman" panose="02020603050405020304" pitchFamily="18" charset="0"/>
              </a:rPr>
              <a:t>Culture</a:t>
            </a:r>
            <a:r>
              <a:rPr lang="en-GB" altLang="en-US" sz="1800" dirty="0">
                <a:cs typeface="Times New Roman" panose="02020603050405020304" pitchFamily="18" charset="0"/>
              </a:rPr>
              <a:t>: Organisational structure and culture are multidetermined.</a:t>
            </a:r>
          </a:p>
          <a:p>
            <a:pPr algn="just" hangingPunct="1">
              <a:spcBef>
                <a:spcPts val="1200"/>
              </a:spcBef>
            </a:pPr>
            <a:r>
              <a:rPr lang="en-GB" altLang="en-US" sz="1800" b="1" dirty="0">
                <a:cs typeface="Times New Roman" panose="02020603050405020304" pitchFamily="18" charset="0"/>
              </a:rPr>
              <a:t>Outsourcing</a:t>
            </a:r>
            <a:r>
              <a:rPr lang="en-GB" altLang="en-US" sz="1800" dirty="0">
                <a:cs typeface="Times New Roman" panose="02020603050405020304" pitchFamily="18" charset="0"/>
              </a:rPr>
              <a:t>: may demand organic structure. </a:t>
            </a:r>
          </a:p>
          <a:p>
            <a:pPr algn="just" hangingPunct="1">
              <a:spcBef>
                <a:spcPts val="1200"/>
              </a:spcBef>
            </a:pPr>
            <a:r>
              <a:rPr lang="en-GB" altLang="en-US" sz="1800" b="1" dirty="0">
                <a:cs typeface="Times New Roman" panose="02020603050405020304" pitchFamily="18" charset="0"/>
              </a:rPr>
              <a:t>Demand for flexibility</a:t>
            </a:r>
            <a:r>
              <a:rPr lang="en-GB" altLang="en-US" sz="1800" dirty="0">
                <a:cs typeface="Times New Roman" panose="02020603050405020304" pitchFamily="18" charset="0"/>
              </a:rPr>
              <a:t>: COVID, competition, etc.</a:t>
            </a:r>
          </a:p>
          <a:p>
            <a:pPr algn="just" hangingPunct="1">
              <a:spcBef>
                <a:spcPts val="1200"/>
              </a:spcBef>
            </a:pPr>
            <a:endParaRPr lang="en-GB" altLang="en-US" sz="1800" dirty="0">
              <a:cs typeface="Times New Roman" panose="02020603050405020304" pitchFamily="18" charset="0"/>
            </a:endParaRPr>
          </a:p>
        </p:txBody>
      </p:sp>
      <p:sp>
        <p:nvSpPr>
          <p:cNvPr id="4" name="Date Placeholder 3">
            <a:extLst>
              <a:ext uri="{FF2B5EF4-FFF2-40B4-BE49-F238E27FC236}">
                <a16:creationId xmlns:a16="http://schemas.microsoft.com/office/drawing/2014/main" id="{9E682B00-B086-BEE3-66A9-4422F769CFB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56325" name="Slide Number Placeholder 4">
            <a:extLst>
              <a:ext uri="{FF2B5EF4-FFF2-40B4-BE49-F238E27FC236}">
                <a16:creationId xmlns:a16="http://schemas.microsoft.com/office/drawing/2014/main" id="{3073C232-6D51-9163-9519-FE42BCFDE73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67D8A18-B6E2-4CD7-B81B-AFE3809875E4}"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80CE72A5-9292-00C7-14CF-D8ACBB19E7F1}"/>
              </a:ext>
            </a:extLst>
          </p:cNvPr>
          <p:cNvSpPr>
            <a:spLocks noGrp="1"/>
          </p:cNvSpPr>
          <p:nvPr>
            <p:ph type="title"/>
          </p:nvPr>
        </p:nvSpPr>
        <p:spPr/>
        <p:txBody>
          <a:bodyPr/>
          <a:lstStyle/>
          <a:p>
            <a:r>
              <a:rPr lang="en-US" altLang="en-US"/>
              <a:t>10. Organisational goal and organisation design and</a:t>
            </a:r>
            <a:endParaRPr lang="en-GB" altLang="en-US"/>
          </a:p>
        </p:txBody>
      </p:sp>
      <p:sp>
        <p:nvSpPr>
          <p:cNvPr id="58371" name="Content Placeholder 2">
            <a:extLst>
              <a:ext uri="{FF2B5EF4-FFF2-40B4-BE49-F238E27FC236}">
                <a16:creationId xmlns:a16="http://schemas.microsoft.com/office/drawing/2014/main" id="{4680DFF9-5D88-2A49-AD51-B7854CEA7BB3}"/>
              </a:ext>
            </a:extLst>
          </p:cNvPr>
          <p:cNvSpPr>
            <a:spLocks noGrp="1"/>
          </p:cNvSpPr>
          <p:nvPr>
            <p:ph idx="1"/>
          </p:nvPr>
        </p:nvSpPr>
        <p:spPr>
          <a:xfrm>
            <a:off x="457200" y="1600200"/>
            <a:ext cx="8229600" cy="3916363"/>
          </a:xfrm>
        </p:spPr>
        <p:txBody>
          <a:bodyPr/>
          <a:lstStyle/>
          <a:p>
            <a:pPr algn="just" hangingPunct="1">
              <a:spcBef>
                <a:spcPts val="1200"/>
              </a:spcBef>
            </a:pPr>
            <a:endParaRPr lang="en-GB" altLang="en-US" sz="2000">
              <a:cs typeface="Times New Roman" panose="02020603050405020304" pitchFamily="18" charset="0"/>
            </a:endParaRPr>
          </a:p>
        </p:txBody>
      </p:sp>
      <p:sp>
        <p:nvSpPr>
          <p:cNvPr id="4" name="Date Placeholder 3">
            <a:extLst>
              <a:ext uri="{FF2B5EF4-FFF2-40B4-BE49-F238E27FC236}">
                <a16:creationId xmlns:a16="http://schemas.microsoft.com/office/drawing/2014/main" id="{A5206BBD-474E-D289-C561-C5F1F1C5390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58373" name="Slide Number Placeholder 4">
            <a:extLst>
              <a:ext uri="{FF2B5EF4-FFF2-40B4-BE49-F238E27FC236}">
                <a16:creationId xmlns:a16="http://schemas.microsoft.com/office/drawing/2014/main" id="{DE7AF90B-1C8B-4F27-673B-1EABD5C724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63AF9C5-89C0-49DE-B302-BBDB858605BF}"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pic>
        <p:nvPicPr>
          <p:cNvPr id="58374" name="Picture 2">
            <a:extLst>
              <a:ext uri="{FF2B5EF4-FFF2-40B4-BE49-F238E27FC236}">
                <a16:creationId xmlns:a16="http://schemas.microsoft.com/office/drawing/2014/main" id="{59C9C5A0-3AE2-1AF6-C6FE-AC31AE7D8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0"/>
            <a:ext cx="81899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5" name="TextBox 7">
            <a:extLst>
              <a:ext uri="{FF2B5EF4-FFF2-40B4-BE49-F238E27FC236}">
                <a16:creationId xmlns:a16="http://schemas.microsoft.com/office/drawing/2014/main" id="{D6D7DCF0-FF9A-C9CA-8340-BF7E72ECB51A}"/>
              </a:ext>
            </a:extLst>
          </p:cNvPr>
          <p:cNvSpPr txBox="1">
            <a:spLocks noChangeArrowheads="1"/>
          </p:cNvSpPr>
          <p:nvPr/>
        </p:nvSpPr>
        <p:spPr bwMode="auto">
          <a:xfrm>
            <a:off x="5364163" y="6154738"/>
            <a:ext cx="3282950" cy="369887"/>
          </a:xfrm>
          <a:prstGeom prst="rect">
            <a:avLst/>
          </a:prstGeom>
          <a:solidFill>
            <a:schemeClr val="bg1"/>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cs typeface="Times New Roman" panose="02020603050405020304" pitchFamily="18" charset="0"/>
              </a:rPr>
              <a:t>Source: Mullins (2019, p. 474)</a:t>
            </a:r>
            <a:endParaRPr lang="en-GB" altLang="en-US" sz="1800">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600" dirty="0"/>
              <a:t>Organisational structure</a:t>
            </a:r>
          </a:p>
          <a:p>
            <a:r>
              <a:rPr lang="en-GB" sz="1600" dirty="0"/>
              <a:t>Organisational chart</a:t>
            </a:r>
          </a:p>
          <a:p>
            <a:r>
              <a:rPr lang="en-GB" sz="1600" dirty="0"/>
              <a:t>Purposes of organisational structure</a:t>
            </a:r>
          </a:p>
          <a:p>
            <a:r>
              <a:rPr lang="en-GB" sz="1600" dirty="0"/>
              <a:t>Division of work (function, product, location, nature of work, time scale, nature of staff, customers)</a:t>
            </a:r>
          </a:p>
          <a:p>
            <a:r>
              <a:rPr lang="en-GB" sz="1600" dirty="0"/>
              <a:t>Centralisation</a:t>
            </a:r>
          </a:p>
          <a:p>
            <a:r>
              <a:rPr lang="en-GB" sz="1600" dirty="0"/>
              <a:t>Decentralisation</a:t>
            </a:r>
          </a:p>
          <a:p>
            <a:r>
              <a:rPr lang="en-GB" sz="1600" dirty="0"/>
              <a:t>Peter principle</a:t>
            </a:r>
          </a:p>
          <a:p>
            <a:r>
              <a:rPr lang="en-GB" sz="1600" dirty="0"/>
              <a:t>Hierarchy</a:t>
            </a:r>
          </a:p>
          <a:p>
            <a:r>
              <a:rPr lang="en-GB" sz="1600" dirty="0"/>
              <a:t>Span of control</a:t>
            </a:r>
          </a:p>
          <a:p>
            <a:r>
              <a:rPr lang="en-GB" sz="1600" dirty="0"/>
              <a:t>Chain of command</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30</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t>Line relationship</a:t>
            </a:r>
          </a:p>
          <a:p>
            <a:r>
              <a:rPr lang="en-GB" sz="1600" dirty="0"/>
              <a:t>Functional relationship</a:t>
            </a:r>
          </a:p>
          <a:p>
            <a:r>
              <a:rPr lang="en-GB" sz="1600" dirty="0"/>
              <a:t>Staff relationship</a:t>
            </a:r>
          </a:p>
          <a:p>
            <a:r>
              <a:rPr lang="en-GB" sz="1600" dirty="0"/>
              <a:t>Lateral relationship</a:t>
            </a:r>
          </a:p>
          <a:p>
            <a:r>
              <a:rPr lang="en-GB" sz="1600" dirty="0"/>
              <a:t>Roles</a:t>
            </a:r>
          </a:p>
          <a:p>
            <a:r>
              <a:rPr lang="en-GB" sz="1600" dirty="0"/>
              <a:t>Role expectations</a:t>
            </a:r>
          </a:p>
          <a:p>
            <a:r>
              <a:rPr lang="en-GB" sz="1600" dirty="0"/>
              <a:t>Self-established roles</a:t>
            </a:r>
          </a:p>
          <a:p>
            <a:r>
              <a:rPr lang="en-GB" sz="1600" dirty="0"/>
              <a:t>Role incompatibility</a:t>
            </a:r>
          </a:p>
          <a:p>
            <a:r>
              <a:rPr lang="en-GB" sz="1600" dirty="0"/>
              <a:t>Role ambiguity</a:t>
            </a:r>
          </a:p>
          <a:p>
            <a:r>
              <a:rPr lang="en-GB" sz="1600" dirty="0"/>
              <a:t>Role overload</a:t>
            </a:r>
          </a:p>
          <a:p>
            <a:r>
              <a:rPr lang="en-GB" sz="1600" dirty="0"/>
              <a:t>Role underload</a:t>
            </a:r>
          </a:p>
          <a:p>
            <a:r>
              <a:rPr lang="en-GB" sz="1600" dirty="0"/>
              <a:t>Contingency factors</a:t>
            </a:r>
          </a:p>
        </p:txBody>
      </p:sp>
    </p:spTree>
    <p:extLst>
      <p:ext uri="{BB962C8B-B14F-4D97-AF65-F5344CB8AC3E}">
        <p14:creationId xmlns:p14="http://schemas.microsoft.com/office/powerpoint/2010/main" val="2124964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Select one company. Identify its organisational structure. Is it a suitable structure? Why or why not? Email your answer as an MS Word file to the lecturer before the next class. Your email should have the subject as: </a:t>
            </a:r>
            <a:r>
              <a:rPr lang="en-GB" sz="1600" dirty="0">
                <a:solidFill>
                  <a:srgbClr val="7030A0"/>
                </a:solidFill>
              </a:rPr>
              <a:t>Your full </a:t>
            </a:r>
            <a:r>
              <a:rPr lang="en-GB" sz="1600" dirty="0" err="1">
                <a:solidFill>
                  <a:srgbClr val="7030A0"/>
                </a:solidFill>
              </a:rPr>
              <a:t>name_Your</a:t>
            </a:r>
            <a:r>
              <a:rPr lang="en-GB" sz="1600" dirty="0">
                <a:solidFill>
                  <a:srgbClr val="7030A0"/>
                </a:solidFill>
              </a:rPr>
              <a:t> student </a:t>
            </a:r>
            <a:r>
              <a:rPr lang="en-GB" sz="1600" dirty="0" err="1">
                <a:solidFill>
                  <a:srgbClr val="7030A0"/>
                </a:solidFill>
              </a:rPr>
              <a:t>ID_IMW_Week</a:t>
            </a:r>
            <a:r>
              <a:rPr lang="en-GB" sz="1600">
                <a:solidFill>
                  <a:srgbClr val="7030A0"/>
                </a:solidFill>
              </a:rPr>
              <a:t> 3_structure.</a:t>
            </a:r>
            <a:endParaRPr lang="en-GB" sz="16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31</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Jose : r/funny">
            <a:extLst>
              <a:ext uri="{FF2B5EF4-FFF2-40B4-BE49-F238E27FC236}">
                <a16:creationId xmlns:a16="http://schemas.microsoft.com/office/drawing/2014/main" id="{2BEFBA33-9D04-C184-A04B-E2E3A11EA7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5504" y="1417638"/>
            <a:ext cx="4518572" cy="5076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33</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TotalTime>
  <Words>3928</Words>
  <Application>Microsoft Office PowerPoint</Application>
  <PresentationFormat>On-screen Show (4:3)</PresentationFormat>
  <Paragraphs>295</Paragraphs>
  <Slides>33</Slides>
  <Notes>27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Aharoni</vt:lpstr>
      <vt:lpstr>Arial</vt:lpstr>
      <vt:lpstr>Calibri</vt:lpstr>
      <vt:lpstr>Calibri Light</vt:lpstr>
      <vt:lpstr>Myriad Pro</vt:lpstr>
      <vt:lpstr>robotoregular</vt:lpstr>
      <vt:lpstr>Verdana</vt:lpstr>
      <vt:lpstr>20140311PresentationUWTSDTemplate</vt:lpstr>
      <vt:lpstr>LCBB4003</vt:lpstr>
      <vt:lpstr>Lesson Aims</vt:lpstr>
      <vt:lpstr>Main materials</vt:lpstr>
      <vt:lpstr>1. Definition</vt:lpstr>
      <vt:lpstr>1. Definition</vt:lpstr>
      <vt:lpstr>2. What it does</vt:lpstr>
      <vt:lpstr>2. What it does</vt:lpstr>
      <vt:lpstr>3. Purposes</vt:lpstr>
      <vt:lpstr>3. Purposes</vt:lpstr>
      <vt:lpstr>4. Division of work</vt:lpstr>
      <vt:lpstr>5. Centralisation and decentralisation</vt:lpstr>
      <vt:lpstr>5. Centralisation and decentralisation</vt:lpstr>
      <vt:lpstr>5. Centralisation and decentralisation</vt:lpstr>
      <vt:lpstr>5. Centralisation and decentralisation</vt:lpstr>
      <vt:lpstr>6. Special organisational structure</vt:lpstr>
      <vt:lpstr>6. Special organisational structure</vt:lpstr>
      <vt:lpstr>6. Special organisational structure</vt:lpstr>
      <vt:lpstr>Organisation design</vt:lpstr>
      <vt:lpstr>7. Design principles of organisation</vt:lpstr>
      <vt:lpstr>7. Design principles of organisation</vt:lpstr>
      <vt:lpstr>7. Design principles of organisation</vt:lpstr>
      <vt:lpstr>8. Formal organisational relationships</vt:lpstr>
      <vt:lpstr>8. Formal organisational relationships</vt:lpstr>
      <vt:lpstr>8. Formal organisational relationships</vt:lpstr>
      <vt:lpstr>9. Roles</vt:lpstr>
      <vt:lpstr>9. Roles</vt:lpstr>
      <vt:lpstr>9. Roles</vt:lpstr>
      <vt:lpstr>10. Factors affecting organisational design</vt:lpstr>
      <vt:lpstr>10. Organisational goal and organisation design and</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2023-10-02T12:23:08Z</dcterms:modified>
</cp:coreProperties>
</file>