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0"/>
  </p:notesMasterIdLst>
  <p:sldIdLst>
    <p:sldId id="257" r:id="rId2"/>
    <p:sldId id="256" r:id="rId3"/>
    <p:sldId id="273"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ecd3af249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ecd3af249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a:extLst>
            <a:ext uri="{FF2B5EF4-FFF2-40B4-BE49-F238E27FC236}">
              <a16:creationId xmlns:a16="http://schemas.microsoft.com/office/drawing/2014/main" id="{2E3C6D6A-95AA-4899-3F2A-4B9487618D18}"/>
            </a:ext>
          </a:extLst>
        </p:cNvPr>
        <p:cNvGrpSpPr/>
        <p:nvPr/>
      </p:nvGrpSpPr>
      <p:grpSpPr>
        <a:xfrm>
          <a:off x="0" y="0"/>
          <a:ext cx="0" cy="0"/>
          <a:chOff x="0" y="0"/>
          <a:chExt cx="0" cy="0"/>
        </a:xfrm>
      </p:grpSpPr>
      <p:sp>
        <p:nvSpPr>
          <p:cNvPr id="58" name="Google Shape;58;g3ecd3af2497_0_0:notes">
            <a:extLst>
              <a:ext uri="{FF2B5EF4-FFF2-40B4-BE49-F238E27FC236}">
                <a16:creationId xmlns:a16="http://schemas.microsoft.com/office/drawing/2014/main" id="{F78630BE-2041-AC96-B8C8-AB8CCBF0645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ecd3af2497_0_0:notes">
            <a:extLst>
              <a:ext uri="{FF2B5EF4-FFF2-40B4-BE49-F238E27FC236}">
                <a16:creationId xmlns:a16="http://schemas.microsoft.com/office/drawing/2014/main" id="{79140855-2437-D276-A37E-684F3D41E77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58274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ecd3af2497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ecd3af2497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presentation will critically explore the links between health, wellbeing and sustainable development in health and social care. It will examine the interconnections of these concepts and how they affect the development of policy, service delivery, and outcomes at the population level. The key theoretical models, governance models, and healthcare approaches that foster integrated care will be assessed. It will also review current challenges and propose suggestions for enhancing health, wellbeing and sustainable development outcomes at local and national levels.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ecd3af2497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ecd3af2497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Health is not just absence of disease, but a state of complete physical, mental and social wellbeing. This wider understanding acknowledges that social factors, lifestyle choices and environmental factors are important factors that affect health. To ensure wellbeing throughout a lifespan, recent figures show that in the UK men can expect to enjoy around 60.7 years in good health. Wellbeing is not just about being physically well; it has emotional, psychological, social and economic aspects that help people to lead a full life. Its importance is highlighted by increasing mental health issues, as the number of workers who experienced work-related stress, depression and anxiety rose to around 875,000 in one of the last few years, resulting in important social and economic consequences (Guardian, 2026). Sustainable development means achieving sustainable development in order to satisfy current needs without harming the ability of future generations to satisfy their own needs. In healthcare, sustainability is about sustainable development for better health, the most efficient use of resources and the reduction of inequalities. This is reflected in the importance of it in the global policy frameworks, specifically Sustainable Development Goal 3 which aims, among other goals, to ensure healthy lives and promote wellbeing for all ages.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ecd3af2497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ecd3af2497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Incorporation of health and wellbeing approaches has gained in significance in providing person centred and holistic health care. Modern health care systems go beyond treatment of disease and consider the relationship between physical, social, mental and environmental factors (Olaboye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2024). This can help to facilitate preventive interventions, early diagnosis, health promotion and coordination of care services to enhance overall quality of life. Integrated care models enable working together between health and social care providers, community organisations and public health services with a focus on the wider determinants of health. This is especially vital in the context of the many mental health problems burdening England, estimated to cost the country around £300 billion a year due to health care costs, loss of productivity, and economic inactivity (‌Who, 2026). Sustainable development frameworks, such as the “Health in All Policies” approach, encourage the integration of health into decision-making processes in sectors that impact health, like housing, education, employment and transport. Integrated approaches can help to reduce inequalities and improve population health, wellbeing, and more sustainable healthcare systems to meet the future's needs by tackling underlying causes of poor health.</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ecd3af2497_0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ecd3af2497_0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Incorporation of health and wellbeing approaches has gained in significance in providing person centred and holistic health care. Modern health care systems go beyond treatment of disease and consider the relationship between physical, social, mental and environmental factors (Olaboye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2024). This can help to facilitate preventive interventions, early diagnosis, health promotion and coordination of care services to enhance overall quality of life. Integrated care models enable working together between health and social care providers, community organisations and public health services with a focus on the wider determinants of health. This is especially vital in the context of the many mental health problems burdening England, estimated to cost the country around £300 billion a year due to health care costs, loss of productivity, and economic inactivity (‌Who, 2026). Sustainable development frameworks, such as the “Health in All Policies” approach, encourage the integration of health into decision-making processes in sectors that impact health, like housing, education, employment and transport. Integrated approaches can help to reduce inequalities and improve population health, wellbeing, and more sustainable healthcare systems to meet the future's needs by tackling underlying causes of poor health.</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ecd3af2497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ecd3af2497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are various perspectives of the theory that have influenced our thoughts and understanding of health, wellbeing and healthcare service provision. The Biomedical Model emphasizes that health is defined as the absence of disease, and biological causes, diagnosis and treatment are emphasized. Although this model has played a major role in medical progress, it has been faulted for ignoring social and psychological factors that affect health. The Social Model, by contrast, highlights that social determinants of health have a significant impact on health outcomes, including income, education, employment, housing and environmental factors (Mamun and Alam, 2025). This view provides insights into the profound disparities in health status among groups of people that can stem from inequalities. A wealth of evidence exists that shows that there are differences in healthy life expectancy between socio-economic groups and it reflects the influence of the social context on wellbeing. The Biopsychosocial Model is a more complete model of health that incorporates the biological, psychological, and social components. It acknowledges that health is a function of the inter-relationship between physical factors, mental health, behaviors, and environmental factors (Green, 2023). The model is especially applicable to today's health issues such as mental health conditions. The prevalence of common mental health conditions is over a fifth of adults, highlighting the need for a health care system that takes into account more than just physical illness, but multiple aspects of wellbeing.</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ecd3af2497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ecd3af2497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are various perspectives of the theory that have influenced our thoughts and understanding of health, wellbeing and healthcare service provision. The Biomedical Model emphasizes that health is defined as the absence of disease, and biological causes, diagnosis and treatment are emphasized. Although this model has played a major role in medical progress, it has been faulted for ignoring social and psychological factors that affect health. The Social Model, by contrast, highlights that social determinants of health have a significant impact on health outcomes, including income, education, employment, housing and environmental factors (Mamun and Alam, 2025). This view provides insights into the profound disparities in health status among groups of people that can stem from inequalities. A wealth of evidence exists that shows that there are differences in healthy life expectancy between socio-economic groups and it reflects the influence of the social context on wellbeing. The Biopsychosocial Model is a more complete model of health that incorporates the biological, psychological, and social components. It acknowledges that health is a function of the inter-relationship between physical factors, mental health, behaviors, and environmental factors (Green, 2023). The model is especially applicable to today's health issues such as mental health conditions. The prevalence of common mental health conditions is over a fifth of adults, highlighting the need for a health care system that takes into account more than just physical illness, but multiple aspects of wellbeing.</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ecd3af2497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ecd3af2497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focus in health policy has been shifting over the years toward a focus on prevention, health promotion, and mental wellbeing, in addition to traditional health treatment services. The governments have put significant effort into improving the health care system to increase access, shorten waiting lists, and to improve population health outcomes. New spending statistics suggest that the UK spent around £317 billion on health and wellbeing in 2024 and this figure has increased since then, highlighting the increasing significance of health and wellbeing in national policy agendas (‌Who, 2026). The goal of preventive policies is to minimize the impact of chronic disease through early intervention, screening initiatives, vaccination efforts and public health campaigns. The rising population of patients suffering from mental illness and the need for mental health services have also increased the importance of mental health strategies (Amdam, 2024). Further investments have been made to the mental health system and building capacity. But, there are still many issues to contend with. Healthcare systems are still facing challenges from funding limitations, staffing challenges, regulatory complexities, and growing service demand.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ecd3af2497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3ecd3af2497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focus in health policy has been shifting over the years toward a focus on prevention, health promotion, and mental wellbeing, in addition to traditional health treatment services. The governments have put significant effort into improving the health care system to increase access, shorten waiting lists, and to improve population health outcomes. New spending statistics suggest that the UK spent around £317 billion on health and wellbeing in 2024 and this figure has increased since then, highlighting the increasing significance of health and wellbeing in national policy agendas (‌Who, 2026). The goal of preventive policies is to minimize the impact of chronic disease through early intervention, screening initiatives, vaccination efforts and public health campaigns. The rising population of patients suffering from mental illness and the need for mental health services have also increased the importance of mental health strategies (Amdam, 2024). Further investments have been made to the mental health system and building capacity. But, there are still many issues to contend with. Healthcare systems are still facing challenges from funding limitations, staffing challenges, regulatory complexities, and growing service demand.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ecd3af2497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3ecd3af2497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provision of services is increasingly highlighting wellness programmes, telehealth services and community-based programmes as a way of delivering person-centred, holistic care. These strategies promote prevention, early intervention and long-term management of physical and mental health issues. Convenience and accessibility for patients has improved, as more than 50% of healthcare interactions for some services were conducted remotely after the pandemic (Statista, 2024). Telehealth has grown much and more than half of all health interactions for some services are now virtual, making it more convenient and accessible for patients. Community health programmes also contribute to wellbeing by addressing the local health needs and promote self-management. A holistic approach to care is found in the hospitals, incorporating medical, psychological and social care, understanding that health is a multi-faceted phenomenon (Himashree, 2025). Evidence suggests that using an integrated care model can decrease hospitalizations and increase patient satisfaction. These advances ensure better, more efficient health care and aid in sustaining the system through more efficient use of resources and health improvements for a variety of populations.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3ecd3af2497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3ecd3af2497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provision of services is increasingly highlighting wellness programmes, telehealth services and community-based programmes as a way of delivering person-centred, holistic care. These strategies promote prevention, early intervention and long-term management of physical and mental health issues. Convenience and accessibility for patients has improved, as more than 50% of healthcare interactions for some services were conducted remotely after the pandemic (Statista, 2024). Telehealth has grown much and more than half of all health interactions for some services are now virtual, making it more convenient and accessible for patients. Community health programmes also contribute to wellbeing by addressing the local health needs and promote self-management. A holistic approach to care is found in the hospitals, incorporating medical, psychological and social care, understanding that health is a multi-faceted phenomenon (Himashree, 2025). Evidence suggests that using an integrated care model can decrease hospitalizations and increase patient satisfaction. These advances ensure better, more efficient health care and aid in sustaining the system through more efficient use of resources and health improvements for a variety of populations.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3ecd3af2497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3ecd3af2497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Public health programs are an important component of supporting wellbeing and healthy lifestyles and can provide environments that promote wellbeing. Smoking cessation campaigns, exercise, healthy eating and mental health campaigns are all working to decrease the burden of disease and increase the health of the population. There is evidence that tobacco use continues to cause more than 80,000 deaths every year in the UK and hence the need for prevention programmes. Smoking rates have dropped to around 11.9% of adults and public awareness campaigns have helped reduce this (Who, 2026). In addition to that, there are programs that promote exercise and better nutrition to combat the obesity problem that is plaguing approximately 26% of the adult population. The interventions have wider social benefits as they save health resources, value of production and quality of life. Public health strategies are thus able to contribute to not only individual health, but also long-term sustainable development goals.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3ecd3af2497_0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3ecd3af2497_0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Paradoxically, even with universal healthcare provision, equity and access continue to be great issues facing healthcare systems. Access gaps, as well as gaps in the quality of care and health outcomes, persist with disadvantaged groups, especially socially excluded groups and those living in poverty and unemployment (Alitabar and Hadi, 2025). The data demonstrates that there are significant inequalities in healthy life expectancy between the most deprived and least deprived communities – inequalities that are of the order of 18 years or more in some areas. Social determinants of health such as education, housing, income and environment affect these inequalities. In response to these challenges, governments and health care providers have taken specific steps, such as targeting vulnerable populations with support, improving preventive health services, and increasing community outreach initiatives. Integrated care initiatives and policies focused on reducing health inequalities aim to improve accessibility and ensure fair distribution of healthcare resources, contributing to better population health and social justice.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3ecd3af2497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3ecd3af2497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discussion critically explored the link between health, wellbeing and sustainable development in health and social care. It covered major concepts, discussed strategies for integrated health care, explored theories and models, described policies, discussed service delivery systems, public health policies, and equity and access issues. The analysis showed how holistic and sustainable health care practices have a significant impact in enhancing population outcomes and in minimizing inequalities. In general, the objectives of the discussion were met with a comprehensive evaluation and critical examination.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3ecd3af2497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3ecd3af2497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ecd3af2497_0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3ecd3af2497_0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society/health"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statista.com/topics/8164/mental-health-in-the-uk/" TargetMode="External"/><Relationship Id="rId5" Type="http://schemas.openxmlformats.org/officeDocument/2006/relationships/hyperlink" Target="https://www.who.int/health-topics/health-promotion" TargetMode="External"/><Relationship Id="rId4" Type="http://schemas.openxmlformats.org/officeDocument/2006/relationships/hyperlink" Target="https://www.who.int/data/gho/data/themes/world-health-statistics"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60"/>
        <p:cNvGrpSpPr/>
        <p:nvPr/>
      </p:nvGrpSpPr>
      <p:grpSpPr>
        <a:xfrm>
          <a:off x="0" y="0"/>
          <a:ext cx="0" cy="0"/>
          <a:chOff x="0" y="0"/>
          <a:chExt cx="0" cy="0"/>
        </a:xfrm>
      </p:grpSpPr>
      <p:sp>
        <p:nvSpPr>
          <p:cNvPr id="3" name="Text Placeholder 2">
            <a:extLst>
              <a:ext uri="{FF2B5EF4-FFF2-40B4-BE49-F238E27FC236}">
                <a16:creationId xmlns:a16="http://schemas.microsoft.com/office/drawing/2014/main" id="{3324BBC4-E270-9187-6ACA-C9E2D23541F0}"/>
              </a:ext>
            </a:extLst>
          </p:cNvPr>
          <p:cNvSpPr>
            <a:spLocks noGrp="1"/>
          </p:cNvSpPr>
          <p:nvPr>
            <p:ph type="body" idx="1"/>
          </p:nvPr>
        </p:nvSpPr>
        <p:spPr/>
        <p:txBody>
          <a:bodyPr>
            <a:normAutofit/>
          </a:bodyPr>
          <a:lstStyle/>
          <a:p>
            <a:pPr marL="114300" indent="0">
              <a:buNone/>
            </a:pPr>
            <a:r>
              <a:rPr lang="en-GB" sz="3600" dirty="0"/>
              <a:t>Student Name: Dorothy Tweneboah</a:t>
            </a:r>
          </a:p>
          <a:p>
            <a:pPr marL="114300" indent="0">
              <a:buNone/>
            </a:pPr>
            <a:r>
              <a:rPr lang="en-GB" sz="3600" dirty="0"/>
              <a:t>Student ID: 2314173</a:t>
            </a:r>
          </a:p>
          <a:p>
            <a:pPr marL="114300" indent="0">
              <a:buNone/>
            </a:pPr>
            <a:r>
              <a:rPr lang="en-GB" sz="3600" dirty="0"/>
              <a:t>Lecturer: Junaid Shaikh</a:t>
            </a:r>
          </a:p>
          <a:p>
            <a:pPr marL="114300" indent="0">
              <a:buNone/>
            </a:pPr>
            <a:r>
              <a:rPr lang="en-GB" sz="3600" dirty="0"/>
              <a:t>Module: BMHP6030</a:t>
            </a:r>
          </a:p>
        </p:txBody>
      </p:sp>
      <p:sp>
        <p:nvSpPr>
          <p:cNvPr id="5" name="Title 4">
            <a:extLst>
              <a:ext uri="{FF2B5EF4-FFF2-40B4-BE49-F238E27FC236}">
                <a16:creationId xmlns:a16="http://schemas.microsoft.com/office/drawing/2014/main" id="{31166743-341D-D5A4-30B1-0135EB880650}"/>
              </a:ext>
            </a:extLst>
          </p:cNvPr>
          <p:cNvSpPr>
            <a:spLocks noGrp="1"/>
          </p:cNvSpPr>
          <p:nvPr>
            <p:ph type="title"/>
          </p:nvPr>
        </p:nvSpPr>
        <p:spPr/>
        <p:txBody>
          <a:bodyPr>
            <a:normAutofit fontScale="90000"/>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0" y="394175"/>
            <a:ext cx="8520600" cy="2744700"/>
          </a:xfrm>
          <a:prstGeom prst="rect">
            <a:avLst/>
          </a:prstGeom>
          <a:solidFill>
            <a:schemeClr val="lt1"/>
          </a:solidFill>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sz="6100">
                <a:latin typeface="Times New Roman"/>
                <a:ea typeface="Times New Roman"/>
                <a:cs typeface="Times New Roman"/>
                <a:sym typeface="Times New Roman"/>
              </a:rPr>
              <a:t>Health, Wellbeing and Sustainable </a:t>
            </a:r>
            <a:endParaRPr sz="6100">
              <a:latin typeface="Times New Roman"/>
              <a:ea typeface="Times New Roman"/>
              <a:cs typeface="Times New Roman"/>
              <a:sym typeface="Times New Roman"/>
            </a:endParaRPr>
          </a:p>
          <a:p>
            <a:pPr marL="0" lvl="0" indent="0" algn="ctr" rtl="0">
              <a:spcBef>
                <a:spcPts val="0"/>
              </a:spcBef>
              <a:spcAft>
                <a:spcPts val="0"/>
              </a:spcAft>
              <a:buNone/>
            </a:pPr>
            <a:r>
              <a:rPr lang="en" sz="6100">
                <a:latin typeface="Times New Roman"/>
                <a:ea typeface="Times New Roman"/>
                <a:cs typeface="Times New Roman"/>
                <a:sym typeface="Times New Roman"/>
              </a:rPr>
              <a:t>Development </a:t>
            </a:r>
            <a:endParaRPr sz="6100">
              <a:latin typeface="Times New Roman"/>
              <a:ea typeface="Times New Roman"/>
              <a:cs typeface="Times New Roman"/>
              <a:sym typeface="Times New Roman"/>
            </a:endParaRPr>
          </a:p>
        </p:txBody>
      </p:sp>
      <p:pic>
        <p:nvPicPr>
          <p:cNvPr id="55" name="Google Shape;55;p13"/>
          <p:cNvPicPr preferRelativeResize="0"/>
          <p:nvPr/>
        </p:nvPicPr>
        <p:blipFill>
          <a:blip r:embed="rId3">
            <a:alphaModFix/>
          </a:blip>
          <a:stretch>
            <a:fillRect/>
          </a:stretch>
        </p:blipFill>
        <p:spPr>
          <a:xfrm>
            <a:off x="773600" y="3291275"/>
            <a:ext cx="3021910" cy="1699825"/>
          </a:xfrm>
          <a:prstGeom prst="rect">
            <a:avLst/>
          </a:prstGeom>
          <a:noFill/>
          <a:ln>
            <a:noFill/>
          </a:ln>
        </p:spPr>
      </p:pic>
      <p:pic>
        <p:nvPicPr>
          <p:cNvPr id="56" name="Google Shape;56;p13"/>
          <p:cNvPicPr preferRelativeResize="0"/>
          <p:nvPr/>
        </p:nvPicPr>
        <p:blipFill>
          <a:blip r:embed="rId4">
            <a:alphaModFix/>
          </a:blip>
          <a:stretch>
            <a:fillRect/>
          </a:stretch>
        </p:blipFill>
        <p:spPr>
          <a:xfrm>
            <a:off x="5273110" y="3291275"/>
            <a:ext cx="3021912" cy="169982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60">
          <a:extLst>
            <a:ext uri="{FF2B5EF4-FFF2-40B4-BE49-F238E27FC236}">
              <a16:creationId xmlns:a16="http://schemas.microsoft.com/office/drawing/2014/main" id="{06D54448-CBA0-1A1F-6997-20AFD3AECAB0}"/>
            </a:ext>
          </a:extLst>
        </p:cNvPr>
        <p:cNvGrpSpPr/>
        <p:nvPr/>
      </p:nvGrpSpPr>
      <p:grpSpPr>
        <a:xfrm>
          <a:off x="0" y="0"/>
          <a:ext cx="0" cy="0"/>
          <a:chOff x="0" y="0"/>
          <a:chExt cx="0" cy="0"/>
        </a:xfrm>
      </p:grpSpPr>
      <p:sp>
        <p:nvSpPr>
          <p:cNvPr id="61" name="Google Shape;61;p14">
            <a:extLst>
              <a:ext uri="{FF2B5EF4-FFF2-40B4-BE49-F238E27FC236}">
                <a16:creationId xmlns:a16="http://schemas.microsoft.com/office/drawing/2014/main" id="{C162F498-9B3F-403A-2ECA-A75D2BCD2C71}"/>
              </a:ext>
            </a:extLst>
          </p:cNvPr>
          <p:cNvSpPr txBox="1">
            <a:spLocks noGrp="1"/>
          </p:cNvSpPr>
          <p:nvPr>
            <p:ph type="title"/>
          </p:nvPr>
        </p:nvSpPr>
        <p:spPr>
          <a:xfrm>
            <a:off x="311700" y="445025"/>
            <a:ext cx="8520600" cy="572700"/>
          </a:xfrm>
          <a:prstGeom prst="rect">
            <a:avLst/>
          </a:prstGeom>
          <a:solidFill>
            <a:schemeClr val="lt1"/>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latin typeface="Times New Roman"/>
                <a:ea typeface="Times New Roman"/>
                <a:cs typeface="Times New Roman"/>
                <a:sym typeface="Times New Roman"/>
              </a:rPr>
              <a:t>Table of Content</a:t>
            </a:r>
            <a:endParaRPr>
              <a:latin typeface="Times New Roman"/>
              <a:ea typeface="Times New Roman"/>
              <a:cs typeface="Times New Roman"/>
              <a:sym typeface="Times New Roman"/>
            </a:endParaRPr>
          </a:p>
        </p:txBody>
      </p:sp>
      <p:sp>
        <p:nvSpPr>
          <p:cNvPr id="62" name="Google Shape;62;p14">
            <a:extLst>
              <a:ext uri="{FF2B5EF4-FFF2-40B4-BE49-F238E27FC236}">
                <a16:creationId xmlns:a16="http://schemas.microsoft.com/office/drawing/2014/main" id="{B4B9C4B3-0054-8D35-31A8-543EBCDB072F}"/>
              </a:ext>
            </a:extLst>
          </p:cNvPr>
          <p:cNvSpPr txBox="1">
            <a:spLocks noGrp="1"/>
          </p:cNvSpPr>
          <p:nvPr>
            <p:ph type="body" idx="1"/>
          </p:nvPr>
        </p:nvSpPr>
        <p:spPr>
          <a:xfrm>
            <a:off x="311700" y="1152475"/>
            <a:ext cx="8520600" cy="3416400"/>
          </a:xfrm>
          <a:prstGeom prst="rect">
            <a:avLst/>
          </a:prstGeom>
          <a:solidFill>
            <a:schemeClr val="lt1"/>
          </a:solidFill>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 sz="4800" b="1">
                <a:latin typeface="Times New Roman"/>
                <a:ea typeface="Times New Roman"/>
                <a:cs typeface="Times New Roman"/>
                <a:sym typeface="Times New Roman"/>
              </a:rPr>
              <a:t>Introduction	</a:t>
            </a:r>
            <a:endParaRPr sz="4800" b="1">
              <a:latin typeface="Times New Roman"/>
              <a:ea typeface="Times New Roman"/>
              <a:cs typeface="Times New Roman"/>
              <a:sym typeface="Times New Roman"/>
            </a:endParaRPr>
          </a:p>
          <a:p>
            <a:pPr marL="0" lvl="0" indent="0" algn="l" rtl="0">
              <a:spcBef>
                <a:spcPts val="1200"/>
              </a:spcBef>
              <a:spcAft>
                <a:spcPts val="0"/>
              </a:spcAft>
              <a:buNone/>
            </a:pPr>
            <a:r>
              <a:rPr lang="en" sz="4800" b="1">
                <a:latin typeface="Times New Roman"/>
                <a:ea typeface="Times New Roman"/>
                <a:cs typeface="Times New Roman"/>
                <a:sym typeface="Times New Roman"/>
              </a:rPr>
              <a:t>a) Definition and Discussion of Key Concepts	</a:t>
            </a:r>
            <a:endParaRPr sz="4800" b="1">
              <a:latin typeface="Times New Roman"/>
              <a:ea typeface="Times New Roman"/>
              <a:cs typeface="Times New Roman"/>
              <a:sym typeface="Times New Roman"/>
            </a:endParaRPr>
          </a:p>
          <a:p>
            <a:pPr marL="0" lvl="0" indent="0" algn="l" rtl="0">
              <a:spcBef>
                <a:spcPts val="1200"/>
              </a:spcBef>
              <a:spcAft>
                <a:spcPts val="0"/>
              </a:spcAft>
              <a:buNone/>
            </a:pPr>
            <a:r>
              <a:rPr lang="en" sz="4800" b="1">
                <a:latin typeface="Times New Roman"/>
                <a:ea typeface="Times New Roman"/>
                <a:cs typeface="Times New Roman"/>
                <a:sym typeface="Times New Roman"/>
              </a:rPr>
              <a:t>b) Incorporating Health and Wellbeing Approaches into the curriculum	</a:t>
            </a:r>
            <a:endParaRPr sz="4800" b="1">
              <a:latin typeface="Times New Roman"/>
              <a:ea typeface="Times New Roman"/>
              <a:cs typeface="Times New Roman"/>
              <a:sym typeface="Times New Roman"/>
            </a:endParaRPr>
          </a:p>
          <a:p>
            <a:pPr marL="0" lvl="0" indent="0" algn="l" rtl="0">
              <a:spcBef>
                <a:spcPts val="1200"/>
              </a:spcBef>
              <a:spcAft>
                <a:spcPts val="0"/>
              </a:spcAft>
              <a:buNone/>
            </a:pPr>
            <a:r>
              <a:rPr lang="en" sz="4800" b="1">
                <a:latin typeface="Times New Roman"/>
                <a:ea typeface="Times New Roman"/>
                <a:cs typeface="Times New Roman"/>
                <a:sym typeface="Times New Roman"/>
              </a:rPr>
              <a:t>c) Theoretical Perspectives	</a:t>
            </a:r>
            <a:endParaRPr sz="4800" b="1">
              <a:latin typeface="Times New Roman"/>
              <a:ea typeface="Times New Roman"/>
              <a:cs typeface="Times New Roman"/>
              <a:sym typeface="Times New Roman"/>
            </a:endParaRPr>
          </a:p>
          <a:p>
            <a:pPr marL="0" lvl="0" indent="0" algn="l" rtl="0">
              <a:spcBef>
                <a:spcPts val="1200"/>
              </a:spcBef>
              <a:spcAft>
                <a:spcPts val="0"/>
              </a:spcAft>
              <a:buNone/>
            </a:pPr>
            <a:r>
              <a:rPr lang="en" sz="4800" b="1">
                <a:latin typeface="Times New Roman"/>
                <a:ea typeface="Times New Roman"/>
                <a:cs typeface="Times New Roman"/>
                <a:sym typeface="Times New Roman"/>
              </a:rPr>
              <a:t>d) Policy and Governance</a:t>
            </a:r>
            <a:endParaRPr sz="4800" b="1">
              <a:latin typeface="Times New Roman"/>
              <a:ea typeface="Times New Roman"/>
              <a:cs typeface="Times New Roman"/>
              <a:sym typeface="Times New Roman"/>
            </a:endParaRPr>
          </a:p>
          <a:p>
            <a:pPr marL="0" lvl="0" indent="0" algn="l" rtl="0">
              <a:spcBef>
                <a:spcPts val="1200"/>
              </a:spcBef>
              <a:spcAft>
                <a:spcPts val="0"/>
              </a:spcAft>
              <a:buNone/>
            </a:pPr>
            <a:r>
              <a:rPr lang="en" sz="4800" b="1">
                <a:latin typeface="Times New Roman"/>
                <a:ea typeface="Times New Roman"/>
                <a:cs typeface="Times New Roman"/>
                <a:sym typeface="Times New Roman"/>
              </a:rPr>
              <a:t>e) Service Delivery and Case Examples</a:t>
            </a:r>
            <a:endParaRPr sz="4800" b="1">
              <a:latin typeface="Times New Roman"/>
              <a:ea typeface="Times New Roman"/>
              <a:cs typeface="Times New Roman"/>
              <a:sym typeface="Times New Roman"/>
            </a:endParaRPr>
          </a:p>
          <a:p>
            <a:pPr marL="0" lvl="0" indent="0" algn="l" rtl="0">
              <a:spcBef>
                <a:spcPts val="1200"/>
              </a:spcBef>
              <a:spcAft>
                <a:spcPts val="0"/>
              </a:spcAft>
              <a:buNone/>
            </a:pPr>
            <a:r>
              <a:rPr lang="en" sz="4800" b="1">
                <a:latin typeface="Times New Roman"/>
                <a:ea typeface="Times New Roman"/>
                <a:cs typeface="Times New Roman"/>
                <a:sym typeface="Times New Roman"/>
              </a:rPr>
              <a:t>f) Public Health initiatives</a:t>
            </a:r>
            <a:endParaRPr sz="4800" b="1">
              <a:latin typeface="Times New Roman"/>
              <a:ea typeface="Times New Roman"/>
              <a:cs typeface="Times New Roman"/>
              <a:sym typeface="Times New Roman"/>
            </a:endParaRPr>
          </a:p>
          <a:p>
            <a:pPr marL="0" lvl="0" indent="0" algn="l" rtl="0">
              <a:spcBef>
                <a:spcPts val="1200"/>
              </a:spcBef>
              <a:spcAft>
                <a:spcPts val="0"/>
              </a:spcAft>
              <a:buNone/>
            </a:pPr>
            <a:r>
              <a:rPr lang="en" sz="4800" b="1">
                <a:latin typeface="Times New Roman"/>
                <a:ea typeface="Times New Roman"/>
                <a:cs typeface="Times New Roman"/>
                <a:sym typeface="Times New Roman"/>
              </a:rPr>
              <a:t>g) Equity and Access</a:t>
            </a:r>
            <a:endParaRPr sz="4800" b="1">
              <a:latin typeface="Times New Roman"/>
              <a:ea typeface="Times New Roman"/>
              <a:cs typeface="Times New Roman"/>
              <a:sym typeface="Times New Roman"/>
            </a:endParaRPr>
          </a:p>
          <a:p>
            <a:pPr marL="0" lvl="0" indent="0" algn="l" rtl="0">
              <a:spcBef>
                <a:spcPts val="1200"/>
              </a:spcBef>
              <a:spcAft>
                <a:spcPts val="0"/>
              </a:spcAft>
              <a:buNone/>
            </a:pPr>
            <a:r>
              <a:rPr lang="en" sz="4800" b="1">
                <a:latin typeface="Times New Roman"/>
                <a:ea typeface="Times New Roman"/>
                <a:cs typeface="Times New Roman"/>
                <a:sym typeface="Times New Roman"/>
              </a:rPr>
              <a:t>Conclusion	</a:t>
            </a:r>
            <a:endParaRPr sz="4800" b="1">
              <a:latin typeface="Times New Roman"/>
              <a:ea typeface="Times New Roman"/>
              <a:cs typeface="Times New Roman"/>
              <a:sym typeface="Times New Roman"/>
            </a:endParaRPr>
          </a:p>
          <a:p>
            <a:pPr marL="0" lvl="0" indent="0" algn="l" rtl="0">
              <a:spcBef>
                <a:spcPts val="1200"/>
              </a:spcBef>
              <a:spcAft>
                <a:spcPts val="0"/>
              </a:spcAft>
              <a:buNone/>
            </a:pPr>
            <a:r>
              <a:rPr lang="en" sz="4800" b="1">
                <a:latin typeface="Times New Roman"/>
                <a:ea typeface="Times New Roman"/>
                <a:cs typeface="Times New Roman"/>
                <a:sym typeface="Times New Roman"/>
              </a:rPr>
              <a:t>References List</a:t>
            </a:r>
            <a:r>
              <a:rPr lang="en"/>
              <a:t>	</a:t>
            </a:r>
            <a:endParaRPr/>
          </a:p>
          <a:p>
            <a:pPr marL="0" lvl="0" indent="0" algn="l" rtl="0">
              <a:spcBef>
                <a:spcPts val="1200"/>
              </a:spcBef>
              <a:spcAft>
                <a:spcPts val="0"/>
              </a:spcAft>
              <a:buNone/>
            </a:pPr>
            <a:endParaRPr/>
          </a:p>
          <a:p>
            <a:pPr marL="0" lvl="0" indent="0" algn="l" rtl="0">
              <a:spcBef>
                <a:spcPts val="1200"/>
              </a:spcBef>
              <a:spcAft>
                <a:spcPts val="1200"/>
              </a:spcAft>
              <a:buNone/>
            </a:pPr>
            <a:endParaRPr/>
          </a:p>
        </p:txBody>
      </p:sp>
    </p:spTree>
    <p:extLst>
      <p:ext uri="{BB962C8B-B14F-4D97-AF65-F5344CB8AC3E}">
        <p14:creationId xmlns:p14="http://schemas.microsoft.com/office/powerpoint/2010/main" val="2216396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2820" b="1">
                <a:latin typeface="Times New Roman"/>
                <a:ea typeface="Times New Roman"/>
                <a:cs typeface="Times New Roman"/>
                <a:sym typeface="Times New Roman"/>
              </a:rPr>
              <a:t>Introduction</a:t>
            </a:r>
            <a:endParaRPr sz="2820" b="1">
              <a:latin typeface="Times New Roman"/>
              <a:ea typeface="Times New Roman"/>
              <a:cs typeface="Times New Roman"/>
              <a:sym typeface="Times New Roman"/>
            </a:endParaRPr>
          </a:p>
        </p:txBody>
      </p:sp>
      <p:sp>
        <p:nvSpPr>
          <p:cNvPr id="68" name="Google Shape;68;p15"/>
          <p:cNvSpPr txBox="1">
            <a:spLocks noGrp="1"/>
          </p:cNvSpPr>
          <p:nvPr>
            <p:ph type="body" idx="1"/>
          </p:nvPr>
        </p:nvSpPr>
        <p:spPr>
          <a:xfrm>
            <a:off x="200475" y="1152475"/>
            <a:ext cx="5673600" cy="3431400"/>
          </a:xfrm>
          <a:prstGeom prst="rect">
            <a:avLst/>
          </a:prstGeom>
          <a:solidFill>
            <a:schemeClr val="lt1"/>
          </a:solidFill>
        </p:spPr>
        <p:txBody>
          <a:bodyPr spcFirstLastPara="1" wrap="square" lIns="91425" tIns="91425" rIns="91425" bIns="91425" anchor="t" anchorCtr="0">
            <a:normAutofit lnSpcReduction="10000"/>
          </a:bodyPr>
          <a:lstStyle/>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This presentation will critically explore the links between health, wellbeing and sustainable development in health and social care</a:t>
            </a:r>
            <a:endParaRPr sz="115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It will examine the interconnections of these concepts and how they affect the development of policy, service delivery, and outcomes at the population level.</a:t>
            </a:r>
            <a:endParaRPr sz="115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he key theoretical models, governance models, and healthcare approaches that foster integrated care will be assessed.</a:t>
            </a:r>
            <a:endParaRPr sz="115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It will also review current challenges and propose suggestions for enhancing health, wellbeing and sustainable development outcomes at local and national levels.</a:t>
            </a:r>
            <a:endParaRPr/>
          </a:p>
        </p:txBody>
      </p:sp>
      <p:pic>
        <p:nvPicPr>
          <p:cNvPr id="69" name="Google Shape;69;p15"/>
          <p:cNvPicPr preferRelativeResize="0"/>
          <p:nvPr/>
        </p:nvPicPr>
        <p:blipFill>
          <a:blip r:embed="rId3">
            <a:alphaModFix/>
          </a:blip>
          <a:stretch>
            <a:fillRect/>
          </a:stretch>
        </p:blipFill>
        <p:spPr>
          <a:xfrm>
            <a:off x="5992650" y="1888475"/>
            <a:ext cx="3008525" cy="1687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311700" y="445025"/>
            <a:ext cx="8520600" cy="5727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2820" b="1">
                <a:latin typeface="Times New Roman"/>
                <a:ea typeface="Times New Roman"/>
                <a:cs typeface="Times New Roman"/>
                <a:sym typeface="Times New Roman"/>
              </a:rPr>
              <a:t>Definition and Discussion of Key Concepts</a:t>
            </a:r>
            <a:endParaRPr sz="2820" b="1">
              <a:latin typeface="Times New Roman"/>
              <a:ea typeface="Times New Roman"/>
              <a:cs typeface="Times New Roman"/>
              <a:sym typeface="Times New Roman"/>
            </a:endParaRPr>
          </a:p>
        </p:txBody>
      </p:sp>
      <p:sp>
        <p:nvSpPr>
          <p:cNvPr id="75" name="Google Shape;75;p16"/>
          <p:cNvSpPr txBox="1">
            <a:spLocks noGrp="1"/>
          </p:cNvSpPr>
          <p:nvPr>
            <p:ph type="body" idx="1"/>
          </p:nvPr>
        </p:nvSpPr>
        <p:spPr>
          <a:xfrm>
            <a:off x="200475" y="1152475"/>
            <a:ext cx="5673600" cy="3431400"/>
          </a:xfrm>
          <a:prstGeom prst="rect">
            <a:avLst/>
          </a:prstGeom>
          <a:solidFill>
            <a:schemeClr val="lt1"/>
          </a:solidFill>
        </p:spPr>
        <p:txBody>
          <a:bodyPr spcFirstLastPara="1" wrap="square" lIns="91425" tIns="91425" rIns="91425" bIns="91425" anchor="t" anchorCtr="0">
            <a:normAutofit fontScale="92500" lnSpcReduction="20000"/>
          </a:bodyPr>
          <a:lstStyle/>
          <a:p>
            <a:pPr marL="457200" lvl="0" indent="-334328" algn="just" rtl="0">
              <a:lnSpc>
                <a:spcPct val="150000"/>
              </a:lnSpc>
              <a:spcBef>
                <a:spcPts val="1000"/>
              </a:spcBef>
              <a:spcAft>
                <a:spcPts val="0"/>
              </a:spcAft>
              <a:buSzPct val="150000"/>
              <a:buChar char="●"/>
            </a:pPr>
            <a:r>
              <a:rPr lang="en" sz="1200">
                <a:solidFill>
                  <a:schemeClr val="dk1"/>
                </a:solidFill>
                <a:latin typeface="Times New Roman"/>
                <a:ea typeface="Times New Roman"/>
                <a:cs typeface="Times New Roman"/>
                <a:sym typeface="Times New Roman"/>
              </a:rPr>
              <a:t>Health is not just absence of disease, but a state of complete physical, mental and social well being.</a:t>
            </a:r>
            <a:endParaRPr sz="1200">
              <a:solidFill>
                <a:schemeClr val="dk1"/>
              </a:solidFill>
              <a:latin typeface="Times New Roman"/>
              <a:ea typeface="Times New Roman"/>
              <a:cs typeface="Times New Roman"/>
              <a:sym typeface="Times New Roman"/>
            </a:endParaRPr>
          </a:p>
          <a:p>
            <a:pPr marL="457200" lvl="0" indent="-334328" algn="just" rtl="0">
              <a:lnSpc>
                <a:spcPct val="150000"/>
              </a:lnSpc>
              <a:spcBef>
                <a:spcPts val="1000"/>
              </a:spcBef>
              <a:spcAft>
                <a:spcPts val="0"/>
              </a:spcAft>
              <a:buSzPct val="150000"/>
              <a:buChar char="●"/>
            </a:pPr>
            <a:r>
              <a:rPr lang="en" sz="1200">
                <a:solidFill>
                  <a:schemeClr val="dk1"/>
                </a:solidFill>
                <a:latin typeface="Times New Roman"/>
                <a:ea typeface="Times New Roman"/>
                <a:cs typeface="Times New Roman"/>
                <a:sym typeface="Times New Roman"/>
              </a:rPr>
              <a:t>This wider understanding acknowledges that social factors, lifestyle choices and environmental factors are important factors that affect health.</a:t>
            </a:r>
            <a:endParaRPr sz="1200">
              <a:solidFill>
                <a:schemeClr val="dk1"/>
              </a:solidFill>
              <a:latin typeface="Times New Roman"/>
              <a:ea typeface="Times New Roman"/>
              <a:cs typeface="Times New Roman"/>
              <a:sym typeface="Times New Roman"/>
            </a:endParaRPr>
          </a:p>
          <a:p>
            <a:pPr marL="457200" lvl="0" indent="-334328" algn="just" rtl="0">
              <a:lnSpc>
                <a:spcPct val="150000"/>
              </a:lnSpc>
              <a:spcBef>
                <a:spcPts val="1000"/>
              </a:spcBef>
              <a:spcAft>
                <a:spcPts val="0"/>
              </a:spcAft>
              <a:buSzPct val="150000"/>
              <a:buChar char="●"/>
            </a:pPr>
            <a:r>
              <a:rPr lang="en" sz="1200">
                <a:solidFill>
                  <a:schemeClr val="dk1"/>
                </a:solidFill>
                <a:latin typeface="Times New Roman"/>
                <a:ea typeface="Times New Roman"/>
                <a:cs typeface="Times New Roman"/>
                <a:sym typeface="Times New Roman"/>
              </a:rPr>
              <a:t>To ensure well being throughout a lifespan, recent figures show that in the UK men can expect to enjoy around 60.7 years in good health.</a:t>
            </a:r>
            <a:endParaRPr sz="1200">
              <a:solidFill>
                <a:schemeClr val="dk1"/>
              </a:solidFill>
              <a:latin typeface="Times New Roman"/>
              <a:ea typeface="Times New Roman"/>
              <a:cs typeface="Times New Roman"/>
              <a:sym typeface="Times New Roman"/>
            </a:endParaRPr>
          </a:p>
          <a:p>
            <a:pPr marL="457200" lvl="0" indent="-334328" algn="just" rtl="0">
              <a:lnSpc>
                <a:spcPct val="150000"/>
              </a:lnSpc>
              <a:spcBef>
                <a:spcPts val="1000"/>
              </a:spcBef>
              <a:spcAft>
                <a:spcPts val="0"/>
              </a:spcAft>
              <a:buSzPct val="150000"/>
              <a:buChar char="●"/>
            </a:pPr>
            <a:r>
              <a:rPr lang="en" sz="1200">
                <a:solidFill>
                  <a:schemeClr val="dk1"/>
                </a:solidFill>
                <a:latin typeface="Times New Roman"/>
                <a:ea typeface="Times New Roman"/>
                <a:cs typeface="Times New Roman"/>
                <a:sym typeface="Times New Roman"/>
              </a:rPr>
              <a:t>Wellbeing is not just about being physically well; it has emotional, psychological, social and economic aspects that help people to lead a full life. </a:t>
            </a:r>
            <a:endParaRPr sz="1200">
              <a:solidFill>
                <a:schemeClr val="dk1"/>
              </a:solidFill>
              <a:latin typeface="Times New Roman"/>
              <a:ea typeface="Times New Roman"/>
              <a:cs typeface="Times New Roman"/>
              <a:sym typeface="Times New Roman"/>
            </a:endParaRPr>
          </a:p>
          <a:p>
            <a:pPr marL="457200" lvl="0" indent="-334328" algn="just" rtl="0">
              <a:lnSpc>
                <a:spcPct val="150000"/>
              </a:lnSpc>
              <a:spcBef>
                <a:spcPts val="1000"/>
              </a:spcBef>
              <a:spcAft>
                <a:spcPts val="0"/>
              </a:spcAft>
              <a:buSzPct val="150000"/>
              <a:buChar char="●"/>
            </a:pPr>
            <a:r>
              <a:rPr lang="en" sz="1200">
                <a:solidFill>
                  <a:schemeClr val="dk1"/>
                </a:solidFill>
                <a:latin typeface="Times New Roman"/>
                <a:ea typeface="Times New Roman"/>
                <a:cs typeface="Times New Roman"/>
                <a:sym typeface="Times New Roman"/>
              </a:rPr>
              <a:t>Its importance is highlighted by increasing mental health issues, as the number of workers who experienced work-related stress</a:t>
            </a:r>
            <a:endParaRPr sz="1200">
              <a:solidFill>
                <a:schemeClr val="dk1"/>
              </a:solidFill>
              <a:latin typeface="Times New Roman"/>
              <a:ea typeface="Times New Roman"/>
              <a:cs typeface="Times New Roman"/>
              <a:sym typeface="Times New Roman"/>
            </a:endParaRPr>
          </a:p>
        </p:txBody>
      </p:sp>
      <p:pic>
        <p:nvPicPr>
          <p:cNvPr id="76" name="Google Shape;76;p16"/>
          <p:cNvPicPr preferRelativeResize="0"/>
          <p:nvPr/>
        </p:nvPicPr>
        <p:blipFill>
          <a:blip r:embed="rId3">
            <a:alphaModFix/>
          </a:blip>
          <a:stretch>
            <a:fillRect/>
          </a:stretch>
        </p:blipFill>
        <p:spPr>
          <a:xfrm>
            <a:off x="5943650" y="2058550"/>
            <a:ext cx="2828925" cy="16192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311700" y="194025"/>
            <a:ext cx="8520600" cy="8238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2520" b="1">
                <a:latin typeface="Times New Roman"/>
                <a:ea typeface="Times New Roman"/>
                <a:cs typeface="Times New Roman"/>
                <a:sym typeface="Times New Roman"/>
              </a:rPr>
              <a:t>Incorporating Health and Wellbeing Approaches into the curriculum</a:t>
            </a:r>
            <a:endParaRPr sz="2520" b="1">
              <a:latin typeface="Times New Roman"/>
              <a:ea typeface="Times New Roman"/>
              <a:cs typeface="Times New Roman"/>
              <a:sym typeface="Times New Roman"/>
            </a:endParaRPr>
          </a:p>
        </p:txBody>
      </p:sp>
      <p:sp>
        <p:nvSpPr>
          <p:cNvPr id="82" name="Google Shape;82;p17"/>
          <p:cNvSpPr txBox="1">
            <a:spLocks noGrp="1"/>
          </p:cNvSpPr>
          <p:nvPr>
            <p:ph type="body" idx="1"/>
          </p:nvPr>
        </p:nvSpPr>
        <p:spPr>
          <a:xfrm>
            <a:off x="200475" y="1152475"/>
            <a:ext cx="5673600" cy="3431400"/>
          </a:xfrm>
          <a:prstGeom prst="rect">
            <a:avLst/>
          </a:prstGeom>
          <a:solidFill>
            <a:schemeClr val="lt1"/>
          </a:solidFill>
        </p:spPr>
        <p:txBody>
          <a:bodyPr spcFirstLastPara="1" wrap="square" lIns="91425" tIns="91425" rIns="91425" bIns="91425" anchor="t" anchorCtr="0">
            <a:normAutofit/>
          </a:bodyPr>
          <a:lstStyle/>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Incorporation of health and wellbeing approaches has gaine</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Modern health care systems go beyond treatment of disease and consider the relationship between physical, social, mental and environmental factors (Olaboye et al., 2024).</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This can help to facilitate preventive interventions, early diagnosis, health promotion and coordination of care services to enhance overall quality of life.</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Integrated care models enable working together between health and social care providers, community organisations </a:t>
            </a:r>
            <a:endParaRPr sz="1200">
              <a:solidFill>
                <a:schemeClr val="dk1"/>
              </a:solidFill>
              <a:latin typeface="Times New Roman"/>
              <a:ea typeface="Times New Roman"/>
              <a:cs typeface="Times New Roman"/>
              <a:sym typeface="Times New Roman"/>
            </a:endParaRPr>
          </a:p>
        </p:txBody>
      </p:sp>
      <p:pic>
        <p:nvPicPr>
          <p:cNvPr id="83" name="Google Shape;83;p17"/>
          <p:cNvPicPr preferRelativeResize="0"/>
          <p:nvPr/>
        </p:nvPicPr>
        <p:blipFill>
          <a:blip r:embed="rId3">
            <a:alphaModFix/>
          </a:blip>
          <a:stretch>
            <a:fillRect/>
          </a:stretch>
        </p:blipFill>
        <p:spPr>
          <a:xfrm>
            <a:off x="6026475" y="1170225"/>
            <a:ext cx="2857500" cy="28765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311700" y="194025"/>
            <a:ext cx="8520600" cy="8238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2520" b="1">
                <a:latin typeface="Times New Roman"/>
                <a:ea typeface="Times New Roman"/>
                <a:cs typeface="Times New Roman"/>
                <a:sym typeface="Times New Roman"/>
              </a:rPr>
              <a:t>Continuation</a:t>
            </a:r>
            <a:endParaRPr sz="2520" b="1">
              <a:latin typeface="Times New Roman"/>
              <a:ea typeface="Times New Roman"/>
              <a:cs typeface="Times New Roman"/>
              <a:sym typeface="Times New Roman"/>
            </a:endParaRPr>
          </a:p>
        </p:txBody>
      </p:sp>
      <p:sp>
        <p:nvSpPr>
          <p:cNvPr id="89" name="Google Shape;89;p18"/>
          <p:cNvSpPr txBox="1">
            <a:spLocks noGrp="1"/>
          </p:cNvSpPr>
          <p:nvPr>
            <p:ph type="body" idx="1"/>
          </p:nvPr>
        </p:nvSpPr>
        <p:spPr>
          <a:xfrm>
            <a:off x="200475" y="1152475"/>
            <a:ext cx="5673600" cy="3431400"/>
          </a:xfrm>
          <a:prstGeom prst="rect">
            <a:avLst/>
          </a:prstGeom>
          <a:solidFill>
            <a:schemeClr val="lt1"/>
          </a:solidFill>
        </p:spPr>
        <p:txBody>
          <a:bodyPr spcFirstLastPara="1" wrap="square" lIns="91425" tIns="91425" rIns="91425" bIns="91425" anchor="t" anchorCtr="0">
            <a:normAutofit/>
          </a:bodyPr>
          <a:lstStyle/>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This is especially vital in the context of the many mental health problems burdening England, estimated to cost the country </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Sustainable development frameworks, such as the “Health in All Policies” approach, encourage the integration of health into decision-making processes in sectors</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Integrated approaches can help to reduce inequalities and improve population health, wellbeing, and more sustainable </a:t>
            </a:r>
            <a:endParaRPr sz="1200">
              <a:solidFill>
                <a:schemeClr val="dk1"/>
              </a:solidFill>
              <a:latin typeface="Times New Roman"/>
              <a:ea typeface="Times New Roman"/>
              <a:cs typeface="Times New Roman"/>
              <a:sym typeface="Times New Roman"/>
            </a:endParaRPr>
          </a:p>
        </p:txBody>
      </p:sp>
      <p:pic>
        <p:nvPicPr>
          <p:cNvPr id="90" name="Google Shape;90;p18"/>
          <p:cNvPicPr preferRelativeResize="0"/>
          <p:nvPr/>
        </p:nvPicPr>
        <p:blipFill>
          <a:blip r:embed="rId3">
            <a:alphaModFix/>
          </a:blip>
          <a:stretch>
            <a:fillRect/>
          </a:stretch>
        </p:blipFill>
        <p:spPr>
          <a:xfrm>
            <a:off x="6026475" y="1170225"/>
            <a:ext cx="2965125" cy="297105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311700" y="194025"/>
            <a:ext cx="8520600" cy="8238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2520" b="1">
                <a:latin typeface="Times New Roman"/>
                <a:ea typeface="Times New Roman"/>
                <a:cs typeface="Times New Roman"/>
                <a:sym typeface="Times New Roman"/>
              </a:rPr>
              <a:t>Theoretical Perspectives</a:t>
            </a:r>
            <a:endParaRPr sz="2520" b="1">
              <a:latin typeface="Times New Roman"/>
              <a:ea typeface="Times New Roman"/>
              <a:cs typeface="Times New Roman"/>
              <a:sym typeface="Times New Roman"/>
            </a:endParaRPr>
          </a:p>
        </p:txBody>
      </p:sp>
      <p:sp>
        <p:nvSpPr>
          <p:cNvPr id="96" name="Google Shape;96;p19"/>
          <p:cNvSpPr txBox="1">
            <a:spLocks noGrp="1"/>
          </p:cNvSpPr>
          <p:nvPr>
            <p:ph type="body" idx="1"/>
          </p:nvPr>
        </p:nvSpPr>
        <p:spPr>
          <a:xfrm>
            <a:off x="200475" y="1152475"/>
            <a:ext cx="5673600" cy="3431400"/>
          </a:xfrm>
          <a:prstGeom prst="rect">
            <a:avLst/>
          </a:prstGeom>
          <a:solidFill>
            <a:schemeClr val="lt1"/>
          </a:solidFill>
        </p:spPr>
        <p:txBody>
          <a:bodyPr spcFirstLastPara="1" wrap="square" lIns="91425" tIns="91425" rIns="91425" bIns="91425" anchor="t" anchorCtr="0">
            <a:normAutofit/>
          </a:bodyPr>
          <a:lstStyle/>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There are various perspectives of the theory that have influenced our thoughts and understanding of health, wellbeing and healthcare service provision.</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The Biomedical Model emphasizes that health is defined as the absence of disease, and biological causes,</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Although this model has played a major role in medical progress, it has been faulted for ignoring social and psychological factors that affect health.</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The Social Model, by contrast, highlights that social determinants of health have a significant impact on health outcomes</a:t>
            </a:r>
            <a:endParaRPr sz="1200">
              <a:solidFill>
                <a:schemeClr val="dk1"/>
              </a:solidFill>
              <a:latin typeface="Times New Roman"/>
              <a:ea typeface="Times New Roman"/>
              <a:cs typeface="Times New Roman"/>
              <a:sym typeface="Times New Roman"/>
            </a:endParaRPr>
          </a:p>
        </p:txBody>
      </p:sp>
      <p:pic>
        <p:nvPicPr>
          <p:cNvPr id="97" name="Google Shape;97;p19"/>
          <p:cNvPicPr preferRelativeResize="0"/>
          <p:nvPr/>
        </p:nvPicPr>
        <p:blipFill>
          <a:blip r:embed="rId3">
            <a:alphaModFix/>
          </a:blip>
          <a:stretch>
            <a:fillRect/>
          </a:stretch>
        </p:blipFill>
        <p:spPr>
          <a:xfrm>
            <a:off x="6026475" y="1170225"/>
            <a:ext cx="2847975" cy="27785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311700" y="194025"/>
            <a:ext cx="8520600" cy="8238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990"/>
              <a:buFont typeface="Arial"/>
              <a:buNone/>
            </a:pPr>
            <a:r>
              <a:rPr lang="en" sz="2520" b="1">
                <a:latin typeface="Times New Roman"/>
                <a:ea typeface="Times New Roman"/>
                <a:cs typeface="Times New Roman"/>
                <a:sym typeface="Times New Roman"/>
              </a:rPr>
              <a:t>Continuation</a:t>
            </a: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p:txBody>
      </p:sp>
      <p:sp>
        <p:nvSpPr>
          <p:cNvPr id="103" name="Google Shape;103;p20"/>
          <p:cNvSpPr txBox="1">
            <a:spLocks noGrp="1"/>
          </p:cNvSpPr>
          <p:nvPr>
            <p:ph type="body" idx="1"/>
          </p:nvPr>
        </p:nvSpPr>
        <p:spPr>
          <a:xfrm>
            <a:off x="200475" y="1152475"/>
            <a:ext cx="5673600" cy="3431400"/>
          </a:xfrm>
          <a:prstGeom prst="rect">
            <a:avLst/>
          </a:prstGeom>
          <a:solidFill>
            <a:schemeClr val="lt1"/>
          </a:solidFill>
        </p:spPr>
        <p:txBody>
          <a:bodyPr spcFirstLastPara="1" wrap="square" lIns="91425" tIns="91425" rIns="91425" bIns="91425" anchor="t" anchorCtr="0">
            <a:normAutofit/>
          </a:bodyPr>
          <a:lstStyle/>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This view provides insights into the profound disparities in health status among groups of people that can stem from inequalities.</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A wealth of evidence exists that shows that there are differences in healthy life expectancy between socio-economic groups</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The Biopsychosocial Model is a more complete model of health that incorporates the biological, psychological, and social components.</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1000"/>
              </a:spcBef>
              <a:spcAft>
                <a:spcPts val="0"/>
              </a:spcAft>
              <a:buSzPts val="1800"/>
              <a:buChar char="●"/>
            </a:pPr>
            <a:r>
              <a:rPr lang="en" sz="1200">
                <a:solidFill>
                  <a:schemeClr val="dk1"/>
                </a:solidFill>
                <a:latin typeface="Times New Roman"/>
                <a:ea typeface="Times New Roman"/>
                <a:cs typeface="Times New Roman"/>
                <a:sym typeface="Times New Roman"/>
              </a:rPr>
              <a:t>The model is especially applicable to today's health issues such as mental health conditions. </a:t>
            </a:r>
            <a:endParaRPr sz="1200">
              <a:solidFill>
                <a:schemeClr val="dk1"/>
              </a:solidFill>
              <a:latin typeface="Times New Roman"/>
              <a:ea typeface="Times New Roman"/>
              <a:cs typeface="Times New Roman"/>
              <a:sym typeface="Times New Roman"/>
            </a:endParaRPr>
          </a:p>
        </p:txBody>
      </p:sp>
      <p:pic>
        <p:nvPicPr>
          <p:cNvPr id="104" name="Google Shape;104;p20"/>
          <p:cNvPicPr preferRelativeResize="0"/>
          <p:nvPr/>
        </p:nvPicPr>
        <p:blipFill>
          <a:blip r:embed="rId3">
            <a:alphaModFix/>
          </a:blip>
          <a:stretch>
            <a:fillRect/>
          </a:stretch>
        </p:blipFill>
        <p:spPr>
          <a:xfrm>
            <a:off x="5974800" y="1363500"/>
            <a:ext cx="2857500" cy="26544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xfrm>
            <a:off x="311700" y="194025"/>
            <a:ext cx="8520600" cy="8238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2520" b="1">
                <a:latin typeface="Times New Roman"/>
                <a:ea typeface="Times New Roman"/>
                <a:cs typeface="Times New Roman"/>
                <a:sym typeface="Times New Roman"/>
              </a:rPr>
              <a:t>Policy and Governance</a:t>
            </a: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p:txBody>
      </p:sp>
      <p:sp>
        <p:nvSpPr>
          <p:cNvPr id="110" name="Google Shape;110;p21"/>
          <p:cNvSpPr txBox="1">
            <a:spLocks noGrp="1"/>
          </p:cNvSpPr>
          <p:nvPr>
            <p:ph type="body" idx="1"/>
          </p:nvPr>
        </p:nvSpPr>
        <p:spPr>
          <a:xfrm>
            <a:off x="200475" y="1152475"/>
            <a:ext cx="5673600" cy="3431400"/>
          </a:xfrm>
          <a:prstGeom prst="rect">
            <a:avLst/>
          </a:prstGeom>
          <a:solidFill>
            <a:schemeClr val="lt1"/>
          </a:solidFill>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SzPts val="1800"/>
              <a:buChar char="●"/>
            </a:pPr>
            <a:r>
              <a:rPr lang="en" sz="1200">
                <a:solidFill>
                  <a:schemeClr val="dk1"/>
                </a:solidFill>
                <a:latin typeface="Times New Roman"/>
                <a:ea typeface="Times New Roman"/>
                <a:cs typeface="Times New Roman"/>
                <a:sym typeface="Times New Roman"/>
              </a:rPr>
              <a:t>The focus in health policy has been shifting over the years toward a focus on prevention, health promotion, and mental wellbeing</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Char char="●"/>
            </a:pPr>
            <a:r>
              <a:rPr lang="en" sz="1200">
                <a:solidFill>
                  <a:schemeClr val="dk1"/>
                </a:solidFill>
                <a:latin typeface="Times New Roman"/>
                <a:ea typeface="Times New Roman"/>
                <a:cs typeface="Times New Roman"/>
                <a:sym typeface="Times New Roman"/>
              </a:rPr>
              <a:t>The governments have put significant effort into improving the health care system to increase access</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Char char="●"/>
            </a:pPr>
            <a:r>
              <a:rPr lang="en" sz="1200">
                <a:solidFill>
                  <a:schemeClr val="dk1"/>
                </a:solidFill>
                <a:latin typeface="Times New Roman"/>
                <a:ea typeface="Times New Roman"/>
                <a:cs typeface="Times New Roman"/>
                <a:sym typeface="Times New Roman"/>
              </a:rPr>
              <a:t>New spending statistics suggest that the UK spent around £317 billion on health and wellbeing in 2024 </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Char char="●"/>
            </a:pPr>
            <a:r>
              <a:rPr lang="en" sz="1200">
                <a:solidFill>
                  <a:schemeClr val="dk1"/>
                </a:solidFill>
                <a:latin typeface="Times New Roman"/>
                <a:ea typeface="Times New Roman"/>
                <a:cs typeface="Times New Roman"/>
                <a:sym typeface="Times New Roman"/>
              </a:rPr>
              <a:t>The goal of preventive policies is to minimize the impact of chronic disease through early intervention, screening initiatives, vaccination efforts</a:t>
            </a:r>
            <a:endParaRPr sz="1200">
              <a:solidFill>
                <a:schemeClr val="dk1"/>
              </a:solidFill>
              <a:latin typeface="Times New Roman"/>
              <a:ea typeface="Times New Roman"/>
              <a:cs typeface="Times New Roman"/>
              <a:sym typeface="Times New Roman"/>
            </a:endParaRPr>
          </a:p>
        </p:txBody>
      </p:sp>
      <p:pic>
        <p:nvPicPr>
          <p:cNvPr id="111" name="Google Shape;111;p21"/>
          <p:cNvPicPr preferRelativeResize="0"/>
          <p:nvPr/>
        </p:nvPicPr>
        <p:blipFill>
          <a:blip r:embed="rId3">
            <a:alphaModFix/>
          </a:blip>
          <a:stretch>
            <a:fillRect/>
          </a:stretch>
        </p:blipFill>
        <p:spPr>
          <a:xfrm>
            <a:off x="6026475" y="1653375"/>
            <a:ext cx="2965126" cy="195264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311700" y="194025"/>
            <a:ext cx="8520600" cy="8238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990"/>
              <a:buFont typeface="Arial"/>
              <a:buNone/>
            </a:pPr>
            <a:r>
              <a:rPr lang="en" sz="2520" b="1">
                <a:latin typeface="Times New Roman"/>
                <a:ea typeface="Times New Roman"/>
                <a:cs typeface="Times New Roman"/>
                <a:sym typeface="Times New Roman"/>
              </a:rPr>
              <a:t>Continuation</a:t>
            </a: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p:txBody>
      </p:sp>
      <p:sp>
        <p:nvSpPr>
          <p:cNvPr id="117" name="Google Shape;117;p22"/>
          <p:cNvSpPr txBox="1">
            <a:spLocks noGrp="1"/>
          </p:cNvSpPr>
          <p:nvPr>
            <p:ph type="body" idx="1"/>
          </p:nvPr>
        </p:nvSpPr>
        <p:spPr>
          <a:xfrm>
            <a:off x="76250" y="1539000"/>
            <a:ext cx="5673600" cy="2644500"/>
          </a:xfrm>
          <a:prstGeom prst="rect">
            <a:avLst/>
          </a:prstGeom>
          <a:solidFill>
            <a:schemeClr val="lt1"/>
          </a:solidFill>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SzPts val="1800"/>
              <a:buChar char="●"/>
            </a:pPr>
            <a:r>
              <a:rPr lang="en" sz="1200">
                <a:solidFill>
                  <a:schemeClr val="dk1"/>
                </a:solidFill>
                <a:latin typeface="Times New Roman"/>
                <a:ea typeface="Times New Roman"/>
                <a:cs typeface="Times New Roman"/>
                <a:sym typeface="Times New Roman"/>
              </a:rPr>
              <a:t>The rising population of patients suffering from mental illness and the need for mental health services have also increased the importance of mental health strategies (Amdam, 2024)</a:t>
            </a:r>
            <a:endParaRPr sz="12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Char char="●"/>
            </a:pPr>
            <a:r>
              <a:rPr lang="en" sz="1200">
                <a:solidFill>
                  <a:schemeClr val="dk1"/>
                </a:solidFill>
                <a:latin typeface="Times New Roman"/>
                <a:ea typeface="Times New Roman"/>
                <a:cs typeface="Times New Roman"/>
                <a:sym typeface="Times New Roman"/>
              </a:rPr>
              <a:t>Further investments have been made to the mental health system and building capacity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Healthcare systems are still facing challenges from funding limitations, staffing challenges, regulatory complexities</a:t>
            </a:r>
            <a:endParaRPr sz="1200">
              <a:solidFill>
                <a:schemeClr val="dk1"/>
              </a:solidFill>
              <a:latin typeface="Times New Roman"/>
              <a:ea typeface="Times New Roman"/>
              <a:cs typeface="Times New Roman"/>
              <a:sym typeface="Times New Roman"/>
            </a:endParaRPr>
          </a:p>
        </p:txBody>
      </p:sp>
      <p:pic>
        <p:nvPicPr>
          <p:cNvPr id="118" name="Google Shape;118;p22"/>
          <p:cNvPicPr preferRelativeResize="0"/>
          <p:nvPr/>
        </p:nvPicPr>
        <p:blipFill>
          <a:blip r:embed="rId3">
            <a:alphaModFix/>
          </a:blip>
          <a:stretch>
            <a:fillRect/>
          </a:stretch>
        </p:blipFill>
        <p:spPr>
          <a:xfrm>
            <a:off x="6026475" y="1170225"/>
            <a:ext cx="2965126" cy="222795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xfrm>
            <a:off x="311700" y="194025"/>
            <a:ext cx="8520600" cy="8238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2520" b="1">
                <a:latin typeface="Times New Roman"/>
                <a:ea typeface="Times New Roman"/>
                <a:cs typeface="Times New Roman"/>
                <a:sym typeface="Times New Roman"/>
              </a:rPr>
              <a:t>e) Service Delivery and Case Examples</a:t>
            </a: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p:txBody>
      </p:sp>
      <p:sp>
        <p:nvSpPr>
          <p:cNvPr id="124" name="Google Shape;124;p23"/>
          <p:cNvSpPr txBox="1">
            <a:spLocks noGrp="1"/>
          </p:cNvSpPr>
          <p:nvPr>
            <p:ph type="body" idx="1"/>
          </p:nvPr>
        </p:nvSpPr>
        <p:spPr>
          <a:xfrm>
            <a:off x="311700" y="1539000"/>
            <a:ext cx="5438100" cy="2920500"/>
          </a:xfrm>
          <a:prstGeom prst="rect">
            <a:avLst/>
          </a:prstGeom>
          <a:solidFill>
            <a:schemeClr val="lt1"/>
          </a:solidFill>
        </p:spPr>
        <p:txBody>
          <a:bodyPr spcFirstLastPara="1" wrap="square" lIns="91425" tIns="91425" rIns="91425" bIns="91425" anchor="t" anchorCtr="0">
            <a:normAutofit lnSpcReduction="20000"/>
          </a:bodyPr>
          <a:lstStyle/>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provision of services is increasingly highlighting wellness programmes, telehealth services and community-based programmes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These strategies promote prevention, early intervention and long-term management of physical and mental health issues.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Convenience and accessibility for patients has improved, as more than 50% of healthcare interactions for some services were conducted remotely after the pandemic (Statista, 2024).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Telehealth has grown much and more than half of all health interactions for some services are now virtual, making it more convenient and accessible for patients. </a:t>
            </a:r>
            <a:endParaRPr sz="1200">
              <a:solidFill>
                <a:schemeClr val="dk1"/>
              </a:solidFill>
              <a:latin typeface="Times New Roman"/>
              <a:ea typeface="Times New Roman"/>
              <a:cs typeface="Times New Roman"/>
              <a:sym typeface="Times New Roman"/>
            </a:endParaRPr>
          </a:p>
        </p:txBody>
      </p:sp>
      <p:pic>
        <p:nvPicPr>
          <p:cNvPr id="125" name="Google Shape;125;p23"/>
          <p:cNvPicPr preferRelativeResize="0"/>
          <p:nvPr/>
        </p:nvPicPr>
        <p:blipFill>
          <a:blip r:embed="rId3">
            <a:alphaModFix/>
          </a:blip>
          <a:stretch>
            <a:fillRect/>
          </a:stretch>
        </p:blipFill>
        <p:spPr>
          <a:xfrm>
            <a:off x="5860850" y="1991575"/>
            <a:ext cx="3089351" cy="1739347"/>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129"/>
        <p:cNvGrpSpPr/>
        <p:nvPr/>
      </p:nvGrpSpPr>
      <p:grpSpPr>
        <a:xfrm>
          <a:off x="0" y="0"/>
          <a:ext cx="0" cy="0"/>
          <a:chOff x="0" y="0"/>
          <a:chExt cx="0" cy="0"/>
        </a:xfrm>
      </p:grpSpPr>
      <p:sp>
        <p:nvSpPr>
          <p:cNvPr id="130" name="Google Shape;130;p24"/>
          <p:cNvSpPr txBox="1">
            <a:spLocks noGrp="1"/>
          </p:cNvSpPr>
          <p:nvPr>
            <p:ph type="title"/>
          </p:nvPr>
        </p:nvSpPr>
        <p:spPr>
          <a:xfrm>
            <a:off x="311700" y="194025"/>
            <a:ext cx="8520600" cy="8238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2520" b="1">
                <a:latin typeface="Times New Roman"/>
                <a:ea typeface="Times New Roman"/>
                <a:cs typeface="Times New Roman"/>
                <a:sym typeface="Times New Roman"/>
              </a:rPr>
              <a:t>Continuation</a:t>
            </a: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p:txBody>
      </p:sp>
      <p:sp>
        <p:nvSpPr>
          <p:cNvPr id="131" name="Google Shape;131;p24"/>
          <p:cNvSpPr txBox="1">
            <a:spLocks noGrp="1"/>
          </p:cNvSpPr>
          <p:nvPr>
            <p:ph type="body" idx="1"/>
          </p:nvPr>
        </p:nvSpPr>
        <p:spPr>
          <a:xfrm>
            <a:off x="186675" y="1531888"/>
            <a:ext cx="5342400" cy="2644500"/>
          </a:xfrm>
          <a:prstGeom prst="rect">
            <a:avLst/>
          </a:prstGeom>
          <a:solidFill>
            <a:schemeClr val="lt1"/>
          </a:solidFill>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Community health programmes also contribute to wellbeing by addressing the local health needs and promote self-management.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 holistic approach to care is found in the hospitals, incorporating medical, psychological and social care, understanding that health is a multi-faceted phenomenon (Himashree, 2025).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Evidence suggests that using an integrated care model can decrease hospitalizations and increase patient satisfaction. </a:t>
            </a:r>
            <a:endParaRPr sz="1200">
              <a:solidFill>
                <a:schemeClr val="dk1"/>
              </a:solidFill>
              <a:latin typeface="Times New Roman"/>
              <a:ea typeface="Times New Roman"/>
              <a:cs typeface="Times New Roman"/>
              <a:sym typeface="Times New Roman"/>
            </a:endParaRPr>
          </a:p>
        </p:txBody>
      </p:sp>
      <p:pic>
        <p:nvPicPr>
          <p:cNvPr id="132" name="Google Shape;132;p24"/>
          <p:cNvPicPr preferRelativeResize="0"/>
          <p:nvPr/>
        </p:nvPicPr>
        <p:blipFill>
          <a:blip r:embed="rId3">
            <a:alphaModFix/>
          </a:blip>
          <a:stretch>
            <a:fillRect/>
          </a:stretch>
        </p:blipFill>
        <p:spPr>
          <a:xfrm>
            <a:off x="5825975" y="1718075"/>
            <a:ext cx="3260151" cy="227212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136"/>
        <p:cNvGrpSpPr/>
        <p:nvPr/>
      </p:nvGrpSpPr>
      <p:grpSpPr>
        <a:xfrm>
          <a:off x="0" y="0"/>
          <a:ext cx="0" cy="0"/>
          <a:chOff x="0" y="0"/>
          <a:chExt cx="0" cy="0"/>
        </a:xfrm>
      </p:grpSpPr>
      <p:sp>
        <p:nvSpPr>
          <p:cNvPr id="137" name="Google Shape;137;p25"/>
          <p:cNvSpPr txBox="1">
            <a:spLocks noGrp="1"/>
          </p:cNvSpPr>
          <p:nvPr>
            <p:ph type="body" idx="1"/>
          </p:nvPr>
        </p:nvSpPr>
        <p:spPr>
          <a:xfrm>
            <a:off x="490375" y="1539000"/>
            <a:ext cx="5259600" cy="2644500"/>
          </a:xfrm>
          <a:prstGeom prst="rect">
            <a:avLst/>
          </a:prstGeom>
          <a:solidFill>
            <a:schemeClr val="lt1"/>
          </a:solidFill>
        </p:spPr>
        <p:txBody>
          <a:bodyPr spcFirstLastPara="1" wrap="square" lIns="91425" tIns="91425" rIns="91425" bIns="91425" anchor="t" anchorCtr="0">
            <a:normAutofit fontScale="92500"/>
          </a:bodyPr>
          <a:lstStyle/>
          <a:p>
            <a:pPr marL="457200" lvl="0" indent="-299085"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Public health programs are an important component of supporting wellbeing and healthy lifestyles and can provide environments that promote wellbeing.</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Smoking cessation campaigns, exercise, healthy eating and mental health campaigns are all working to decrease the burden of disease</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There is evidence that tobacco use continues to cause more than 80,000 deaths every year in the UK and hence the need for prevention programmes</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100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Smoking rates have dropped to around 11.9% of adults and public awareness campaigns have helped reduce this (Who, 2026). </a:t>
            </a:r>
            <a:endParaRPr sz="1200">
              <a:solidFill>
                <a:schemeClr val="dk1"/>
              </a:solidFill>
              <a:latin typeface="Times New Roman"/>
              <a:ea typeface="Times New Roman"/>
              <a:cs typeface="Times New Roman"/>
              <a:sym typeface="Times New Roman"/>
            </a:endParaRPr>
          </a:p>
        </p:txBody>
      </p:sp>
      <p:sp>
        <p:nvSpPr>
          <p:cNvPr id="138" name="Google Shape;138;p25"/>
          <p:cNvSpPr txBox="1">
            <a:spLocks noGrp="1"/>
          </p:cNvSpPr>
          <p:nvPr>
            <p:ph type="title"/>
          </p:nvPr>
        </p:nvSpPr>
        <p:spPr>
          <a:xfrm>
            <a:off x="311700" y="194025"/>
            <a:ext cx="8520600" cy="8238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990"/>
              <a:buFont typeface="Arial"/>
              <a:buNone/>
            </a:pPr>
            <a:r>
              <a:rPr lang="en" sz="2520" b="1">
                <a:latin typeface="Times New Roman"/>
                <a:ea typeface="Times New Roman"/>
                <a:cs typeface="Times New Roman"/>
                <a:sym typeface="Times New Roman"/>
              </a:rPr>
              <a:t>f) Public Health initiatives</a:t>
            </a: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p:txBody>
      </p:sp>
      <p:pic>
        <p:nvPicPr>
          <p:cNvPr id="139" name="Google Shape;139;p25"/>
          <p:cNvPicPr preferRelativeResize="0"/>
          <p:nvPr/>
        </p:nvPicPr>
        <p:blipFill>
          <a:blip r:embed="rId3">
            <a:alphaModFix/>
          </a:blip>
          <a:stretch>
            <a:fillRect/>
          </a:stretch>
        </p:blipFill>
        <p:spPr>
          <a:xfrm>
            <a:off x="5957950" y="1460125"/>
            <a:ext cx="3089225" cy="1287177"/>
          </a:xfrm>
          <a:prstGeom prst="rect">
            <a:avLst/>
          </a:prstGeom>
          <a:noFill/>
          <a:ln>
            <a:noFill/>
          </a:ln>
        </p:spPr>
      </p:pic>
      <p:pic>
        <p:nvPicPr>
          <p:cNvPr id="140" name="Google Shape;140;p25"/>
          <p:cNvPicPr preferRelativeResize="0"/>
          <p:nvPr/>
        </p:nvPicPr>
        <p:blipFill>
          <a:blip r:embed="rId4">
            <a:alphaModFix/>
          </a:blip>
          <a:stretch>
            <a:fillRect/>
          </a:stretch>
        </p:blipFill>
        <p:spPr>
          <a:xfrm>
            <a:off x="5901675" y="2911950"/>
            <a:ext cx="3145500" cy="11715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144"/>
        <p:cNvGrpSpPr/>
        <p:nvPr/>
      </p:nvGrpSpPr>
      <p:grpSpPr>
        <a:xfrm>
          <a:off x="0" y="0"/>
          <a:ext cx="0" cy="0"/>
          <a:chOff x="0" y="0"/>
          <a:chExt cx="0" cy="0"/>
        </a:xfrm>
      </p:grpSpPr>
      <p:sp>
        <p:nvSpPr>
          <p:cNvPr id="145" name="Google Shape;145;p26"/>
          <p:cNvSpPr txBox="1">
            <a:spLocks noGrp="1"/>
          </p:cNvSpPr>
          <p:nvPr>
            <p:ph type="body" idx="1"/>
          </p:nvPr>
        </p:nvSpPr>
        <p:spPr>
          <a:xfrm>
            <a:off x="311700" y="1539000"/>
            <a:ext cx="5438400" cy="2644500"/>
          </a:xfrm>
          <a:prstGeom prst="rect">
            <a:avLst/>
          </a:prstGeom>
          <a:solidFill>
            <a:schemeClr val="lt1"/>
          </a:solidFill>
        </p:spPr>
        <p:txBody>
          <a:bodyPr spcFirstLastPara="1" wrap="square" lIns="91425" tIns="91425" rIns="91425" bIns="91425" anchor="t" anchorCtr="0">
            <a:normAutofit lnSpcReduction="10000"/>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Paradoxically, even with universal healthcare provision, equity and access continue to be great issues facing healthcare systems.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Access gaps, as well as gaps in the quality of care and health outcomes, persist with disadvantaged groups, especially socially excluded groups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data demonstrates that there are significant inequalities in healthy life expectancy between the most deprived</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Social determinants of health such as education, housing, income and environment affect these inequalities</a:t>
            </a:r>
            <a:endParaRPr sz="1200">
              <a:solidFill>
                <a:schemeClr val="dk1"/>
              </a:solidFill>
              <a:latin typeface="Times New Roman"/>
              <a:ea typeface="Times New Roman"/>
              <a:cs typeface="Times New Roman"/>
              <a:sym typeface="Times New Roman"/>
            </a:endParaRPr>
          </a:p>
        </p:txBody>
      </p:sp>
      <p:sp>
        <p:nvSpPr>
          <p:cNvPr id="146" name="Google Shape;146;p26"/>
          <p:cNvSpPr txBox="1">
            <a:spLocks noGrp="1"/>
          </p:cNvSpPr>
          <p:nvPr>
            <p:ph type="title"/>
          </p:nvPr>
        </p:nvSpPr>
        <p:spPr>
          <a:xfrm>
            <a:off x="311700" y="194025"/>
            <a:ext cx="8520600" cy="8238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2520" b="1">
                <a:latin typeface="Times New Roman"/>
                <a:ea typeface="Times New Roman"/>
                <a:cs typeface="Times New Roman"/>
                <a:sym typeface="Times New Roman"/>
              </a:rPr>
              <a:t>g) Equity and Access</a:t>
            </a: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p:txBody>
      </p:sp>
      <p:pic>
        <p:nvPicPr>
          <p:cNvPr id="147" name="Google Shape;147;p26"/>
          <p:cNvPicPr preferRelativeResize="0"/>
          <p:nvPr/>
        </p:nvPicPr>
        <p:blipFill>
          <a:blip r:embed="rId3">
            <a:alphaModFix/>
          </a:blip>
          <a:stretch>
            <a:fillRect/>
          </a:stretch>
        </p:blipFill>
        <p:spPr>
          <a:xfrm>
            <a:off x="5943900" y="1702955"/>
            <a:ext cx="3089098" cy="2425299"/>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151"/>
        <p:cNvGrpSpPr/>
        <p:nvPr/>
      </p:nvGrpSpPr>
      <p:grpSpPr>
        <a:xfrm>
          <a:off x="0" y="0"/>
          <a:ext cx="0" cy="0"/>
          <a:chOff x="0" y="0"/>
          <a:chExt cx="0" cy="0"/>
        </a:xfrm>
      </p:grpSpPr>
      <p:sp>
        <p:nvSpPr>
          <p:cNvPr id="152" name="Google Shape;152;p27"/>
          <p:cNvSpPr txBox="1">
            <a:spLocks noGrp="1"/>
          </p:cNvSpPr>
          <p:nvPr>
            <p:ph type="body" idx="1"/>
          </p:nvPr>
        </p:nvSpPr>
        <p:spPr>
          <a:xfrm>
            <a:off x="311700" y="1539000"/>
            <a:ext cx="5438400" cy="2644500"/>
          </a:xfrm>
          <a:prstGeom prst="rect">
            <a:avLst/>
          </a:prstGeom>
          <a:solidFill>
            <a:schemeClr val="lt1"/>
          </a:solidFill>
        </p:spPr>
        <p:txBody>
          <a:bodyPr spcFirstLastPara="1" wrap="square" lIns="91425" tIns="91425" rIns="91425" bIns="91425" anchor="t" anchorCtr="0">
            <a:normAutofit lnSpcReduction="10000"/>
          </a:bodyPr>
          <a:lstStyle/>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link between health, wellbeing and sustainable development in health and social care.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Major concepts, discussed strategies for integrated health care, explored theories and models, described policies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Ways holistic and sustainable health care practices have a significant impact in enhancing population outcomes and in minimizing inequalities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objectives of the discussion were met with a comprehensive evaluation and critical examination.</a:t>
            </a:r>
            <a:endParaRPr sz="1200">
              <a:solidFill>
                <a:schemeClr val="dk1"/>
              </a:solidFill>
              <a:latin typeface="Times New Roman"/>
              <a:ea typeface="Times New Roman"/>
              <a:cs typeface="Times New Roman"/>
              <a:sym typeface="Times New Roman"/>
            </a:endParaRPr>
          </a:p>
        </p:txBody>
      </p:sp>
      <p:sp>
        <p:nvSpPr>
          <p:cNvPr id="153" name="Google Shape;153;p27"/>
          <p:cNvSpPr txBox="1">
            <a:spLocks noGrp="1"/>
          </p:cNvSpPr>
          <p:nvPr>
            <p:ph type="title"/>
          </p:nvPr>
        </p:nvSpPr>
        <p:spPr>
          <a:xfrm>
            <a:off x="311700" y="194025"/>
            <a:ext cx="8520600" cy="8238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2520" b="1">
                <a:latin typeface="Times New Roman"/>
                <a:ea typeface="Times New Roman"/>
                <a:cs typeface="Times New Roman"/>
                <a:sym typeface="Times New Roman"/>
              </a:rPr>
              <a:t>Conclusion </a:t>
            </a: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p:txBody>
      </p:sp>
      <p:pic>
        <p:nvPicPr>
          <p:cNvPr id="154" name="Google Shape;154;p27"/>
          <p:cNvPicPr preferRelativeResize="0"/>
          <p:nvPr/>
        </p:nvPicPr>
        <p:blipFill>
          <a:blip r:embed="rId3">
            <a:alphaModFix/>
          </a:blip>
          <a:stretch>
            <a:fillRect/>
          </a:stretch>
        </p:blipFill>
        <p:spPr>
          <a:xfrm>
            <a:off x="6025925" y="1650950"/>
            <a:ext cx="2806376" cy="27527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158"/>
        <p:cNvGrpSpPr/>
        <p:nvPr/>
      </p:nvGrpSpPr>
      <p:grpSpPr>
        <a:xfrm>
          <a:off x="0" y="0"/>
          <a:ext cx="0" cy="0"/>
          <a:chOff x="0" y="0"/>
          <a:chExt cx="0" cy="0"/>
        </a:xfrm>
      </p:grpSpPr>
      <p:sp>
        <p:nvSpPr>
          <p:cNvPr id="159" name="Google Shape;159;p28"/>
          <p:cNvSpPr txBox="1">
            <a:spLocks noGrp="1"/>
          </p:cNvSpPr>
          <p:nvPr>
            <p:ph type="body" idx="1"/>
          </p:nvPr>
        </p:nvSpPr>
        <p:spPr>
          <a:xfrm>
            <a:off x="311700" y="1147200"/>
            <a:ext cx="8580000" cy="3671400"/>
          </a:xfrm>
          <a:prstGeom prst="rect">
            <a:avLst/>
          </a:prstGeom>
          <a:solidFill>
            <a:schemeClr val="lt1"/>
          </a:solidFill>
        </p:spPr>
        <p:txBody>
          <a:bodyPr spcFirstLastPara="1" wrap="square" lIns="91425" tIns="91425" rIns="91425" bIns="91425" anchor="t" anchorCtr="0">
            <a:normAutofit fontScale="85000" lnSpcReduction="10000"/>
          </a:bodyPr>
          <a:lstStyle/>
          <a:p>
            <a:pPr marL="457200" lvl="0" indent="-293370"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Alitabar, S. and Hadi, S., (2025). The Biopsychosocial Model in Modern Healthcare: Overcoming Barriers to Holistic Patient Care. </a:t>
            </a:r>
            <a:r>
              <a:rPr lang="en" sz="1200" i="1">
                <a:solidFill>
                  <a:schemeClr val="dk1"/>
                </a:solidFill>
                <a:latin typeface="Times New Roman"/>
                <a:ea typeface="Times New Roman"/>
                <a:cs typeface="Times New Roman"/>
                <a:sym typeface="Times New Roman"/>
              </a:rPr>
              <a:t>International Journal of Body, Mind &amp; Culture (2345-5802)</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12</a:t>
            </a:r>
            <a:r>
              <a:rPr lang="en" sz="1200">
                <a:solidFill>
                  <a:schemeClr val="dk1"/>
                </a:solidFill>
                <a:latin typeface="Times New Roman"/>
                <a:ea typeface="Times New Roman"/>
                <a:cs typeface="Times New Roman"/>
                <a:sym typeface="Times New Roman"/>
              </a:rPr>
              <a:t>(2). </a:t>
            </a:r>
            <a:endParaRPr sz="1200">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Himashree, G., (2025). The biopsychosocial-spiritual model: A holistic approach to health and well-being. </a:t>
            </a:r>
            <a:r>
              <a:rPr lang="en" sz="1200" i="1">
                <a:solidFill>
                  <a:schemeClr val="dk1"/>
                </a:solidFill>
                <a:latin typeface="Times New Roman"/>
                <a:ea typeface="Times New Roman"/>
                <a:cs typeface="Times New Roman"/>
                <a:sym typeface="Times New Roman"/>
              </a:rPr>
              <a:t>Journal of Krishna Institute of Medical Sciences University</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14</a:t>
            </a:r>
            <a:r>
              <a:rPr lang="en" sz="1200">
                <a:solidFill>
                  <a:schemeClr val="dk1"/>
                </a:solidFill>
                <a:latin typeface="Times New Roman"/>
                <a:ea typeface="Times New Roman"/>
                <a:cs typeface="Times New Roman"/>
                <a:sym typeface="Times New Roman"/>
              </a:rPr>
              <a:t>(1), pp.1-2. Himashree, G., 2025. The biopsychosocial-spiritual model: A holistic approach to health and well-being. </a:t>
            </a:r>
            <a:r>
              <a:rPr lang="en" sz="1200" i="1">
                <a:solidFill>
                  <a:schemeClr val="dk1"/>
                </a:solidFill>
                <a:latin typeface="Times New Roman"/>
                <a:ea typeface="Times New Roman"/>
                <a:cs typeface="Times New Roman"/>
                <a:sym typeface="Times New Roman"/>
              </a:rPr>
              <a:t>Journal of Krishna Institute of Medical Sciences University</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14</a:t>
            </a:r>
            <a:r>
              <a:rPr lang="en" sz="1200">
                <a:solidFill>
                  <a:schemeClr val="dk1"/>
                </a:solidFill>
                <a:latin typeface="Times New Roman"/>
                <a:ea typeface="Times New Roman"/>
                <a:cs typeface="Times New Roman"/>
                <a:sym typeface="Times New Roman"/>
              </a:rPr>
              <a:t>(1), pp.1-2. </a:t>
            </a:r>
            <a:endParaRPr sz="1200">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Amdam, R., (2024). </a:t>
            </a:r>
            <a:r>
              <a:rPr lang="en" sz="1200" i="1">
                <a:solidFill>
                  <a:schemeClr val="dk1"/>
                </a:solidFill>
                <a:latin typeface="Times New Roman"/>
                <a:ea typeface="Times New Roman"/>
                <a:cs typeface="Times New Roman"/>
                <a:sym typeface="Times New Roman"/>
              </a:rPr>
              <a:t>New Perspectives in Health Promotion: Health in All Policies (HiAP)</a:t>
            </a:r>
            <a:r>
              <a:rPr lang="en" sz="1200">
                <a:solidFill>
                  <a:schemeClr val="dk1"/>
                </a:solidFill>
                <a:latin typeface="Times New Roman"/>
                <a:ea typeface="Times New Roman"/>
                <a:cs typeface="Times New Roman"/>
                <a:sym typeface="Times New Roman"/>
              </a:rPr>
              <a:t>. Routledge. </a:t>
            </a:r>
            <a:endParaRPr sz="1200">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Green, S.E., (2023). Health impact assessment (HIA) as a tool to mobilise ‘health in all policies’. </a:t>
            </a:r>
            <a:endParaRPr sz="1200">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Mamun, A.A. and Alam, M., (2025). Promoting equity in public health: Addressing inequality and social disparities. </a:t>
            </a:r>
            <a:r>
              <a:rPr lang="en" sz="1200" i="1">
                <a:solidFill>
                  <a:schemeClr val="dk1"/>
                </a:solidFill>
                <a:latin typeface="Times New Roman"/>
                <a:ea typeface="Times New Roman"/>
                <a:cs typeface="Times New Roman"/>
                <a:sym typeface="Times New Roman"/>
              </a:rPr>
              <a:t>Health science reports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8</a:t>
            </a:r>
            <a:r>
              <a:rPr lang="en" sz="1200">
                <a:solidFill>
                  <a:schemeClr val="dk1"/>
                </a:solidFill>
                <a:latin typeface="Times New Roman"/>
                <a:ea typeface="Times New Roman"/>
                <a:cs typeface="Times New Roman"/>
                <a:sym typeface="Times New Roman"/>
              </a:rPr>
              <a:t>(5), p.e70821. </a:t>
            </a:r>
            <a:endParaRPr sz="1200">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Olaboye, J.A., Maha, C.C., Kolawole, T.O. and Abdul, S., (2024). Promoting health and educational equity: Cross-disciplinary strategies for enhancing public health and educational outcomes. </a:t>
            </a:r>
            <a:r>
              <a:rPr lang="en" sz="1200" i="1">
                <a:solidFill>
                  <a:schemeClr val="dk1"/>
                </a:solidFill>
                <a:latin typeface="Times New Roman"/>
                <a:ea typeface="Times New Roman"/>
                <a:cs typeface="Times New Roman"/>
                <a:sym typeface="Times New Roman"/>
              </a:rPr>
              <a:t>International Journal of Applied Research in Social Sciences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6</a:t>
            </a:r>
            <a:r>
              <a:rPr lang="en" sz="1200">
                <a:solidFill>
                  <a:schemeClr val="dk1"/>
                </a:solidFill>
                <a:latin typeface="Times New Roman"/>
                <a:ea typeface="Times New Roman"/>
                <a:cs typeface="Times New Roman"/>
                <a:sym typeface="Times New Roman"/>
              </a:rPr>
              <a:t>(6), pp.1178-1193. </a:t>
            </a:r>
            <a:endParaRPr sz="1200">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Guardian. (2026). </a:t>
            </a:r>
            <a:r>
              <a:rPr lang="en" sz="1200" i="1">
                <a:solidFill>
                  <a:schemeClr val="dk1"/>
                </a:solidFill>
                <a:latin typeface="Times New Roman"/>
                <a:ea typeface="Times New Roman"/>
                <a:cs typeface="Times New Roman"/>
                <a:sym typeface="Times New Roman"/>
              </a:rPr>
              <a:t>Health | The Guardian</a:t>
            </a:r>
            <a:r>
              <a:rPr lang="en" sz="1200">
                <a:solidFill>
                  <a:schemeClr val="dk1"/>
                </a:solidFill>
                <a:latin typeface="Times New Roman"/>
                <a:ea typeface="Times New Roman"/>
                <a:cs typeface="Times New Roman"/>
                <a:sym typeface="Times New Roman"/>
              </a:rPr>
              <a:t>. [online] Available at: </a:t>
            </a:r>
            <a:r>
              <a:rPr lang="en" sz="12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https://www.theguardian.com/society/health</a:t>
            </a:r>
            <a:r>
              <a:rPr lang="en" sz="1200">
                <a:solidFill>
                  <a:schemeClr val="dk1"/>
                </a:solidFill>
                <a:latin typeface="Times New Roman"/>
                <a:ea typeface="Times New Roman"/>
                <a:cs typeface="Times New Roman"/>
                <a:sym typeface="Times New Roman"/>
              </a:rPr>
              <a:t> (Accessed 4 June 2026).</a:t>
            </a:r>
            <a:endParaRPr sz="1200">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‌Who. (2026). </a:t>
            </a:r>
            <a:r>
              <a:rPr lang="en" sz="1200" i="1">
                <a:solidFill>
                  <a:schemeClr val="dk1"/>
                </a:solidFill>
                <a:latin typeface="Times New Roman"/>
                <a:ea typeface="Times New Roman"/>
                <a:cs typeface="Times New Roman"/>
                <a:sym typeface="Times New Roman"/>
              </a:rPr>
              <a:t>World Health Statistics</a:t>
            </a:r>
            <a:r>
              <a:rPr lang="en" sz="1200">
                <a:solidFill>
                  <a:schemeClr val="dk1"/>
                </a:solidFill>
                <a:latin typeface="Times New Roman"/>
                <a:ea typeface="Times New Roman"/>
                <a:cs typeface="Times New Roman"/>
                <a:sym typeface="Times New Roman"/>
              </a:rPr>
              <a:t>. [online] Available at: </a:t>
            </a:r>
            <a:r>
              <a:rPr lang="en" sz="120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https://www.who.int/data/gho/data/themes/world-health-statistics</a:t>
            </a:r>
            <a:r>
              <a:rPr lang="en" sz="1200">
                <a:solidFill>
                  <a:schemeClr val="dk1"/>
                </a:solidFill>
                <a:latin typeface="Times New Roman"/>
                <a:ea typeface="Times New Roman"/>
                <a:cs typeface="Times New Roman"/>
                <a:sym typeface="Times New Roman"/>
              </a:rPr>
              <a:t> (Accessed 4 June 2026).</a:t>
            </a:r>
            <a:endParaRPr sz="1200">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‌Who. (2026). </a:t>
            </a:r>
            <a:r>
              <a:rPr lang="en" sz="1200" i="1">
                <a:solidFill>
                  <a:schemeClr val="dk1"/>
                </a:solidFill>
                <a:latin typeface="Times New Roman"/>
                <a:ea typeface="Times New Roman"/>
                <a:cs typeface="Times New Roman"/>
                <a:sym typeface="Times New Roman"/>
              </a:rPr>
              <a:t>Health promotion</a:t>
            </a:r>
            <a:r>
              <a:rPr lang="en" sz="1200">
                <a:solidFill>
                  <a:schemeClr val="dk1"/>
                </a:solidFill>
                <a:latin typeface="Times New Roman"/>
                <a:ea typeface="Times New Roman"/>
                <a:cs typeface="Times New Roman"/>
                <a:sym typeface="Times New Roman"/>
              </a:rPr>
              <a:t>. [online] Who.int. Available at: </a:t>
            </a:r>
            <a:r>
              <a:rPr lang="en" sz="120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https://www.who.int/health-topics/health-promotion</a:t>
            </a:r>
            <a:r>
              <a:rPr lang="en" sz="1200">
                <a:solidFill>
                  <a:schemeClr val="dk1"/>
                </a:solidFill>
                <a:latin typeface="Times New Roman"/>
                <a:ea typeface="Times New Roman"/>
                <a:cs typeface="Times New Roman"/>
                <a:sym typeface="Times New Roman"/>
              </a:rPr>
              <a:t> (Accessed 4 June 2026).</a:t>
            </a:r>
            <a:endParaRPr sz="1200">
              <a:solidFill>
                <a:schemeClr val="dk1"/>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chemeClr val="dk1"/>
              </a:buClr>
              <a:buSzPct val="100000"/>
              <a:buFont typeface="Times New Roman"/>
              <a:buChar char="●"/>
            </a:pPr>
            <a:r>
              <a:rPr lang="en" sz="1200">
                <a:solidFill>
                  <a:schemeClr val="dk1"/>
                </a:solidFill>
                <a:latin typeface="Times New Roman"/>
                <a:ea typeface="Times New Roman"/>
                <a:cs typeface="Times New Roman"/>
                <a:sym typeface="Times New Roman"/>
              </a:rPr>
              <a:t>‌Statista. (2024). </a:t>
            </a:r>
            <a:r>
              <a:rPr lang="en" sz="1200" i="1">
                <a:solidFill>
                  <a:schemeClr val="dk1"/>
                </a:solidFill>
                <a:latin typeface="Times New Roman"/>
                <a:ea typeface="Times New Roman"/>
                <a:cs typeface="Times New Roman"/>
                <a:sym typeface="Times New Roman"/>
              </a:rPr>
              <a:t>Topic: Mental health in the UK</a:t>
            </a:r>
            <a:r>
              <a:rPr lang="en" sz="1200">
                <a:solidFill>
                  <a:schemeClr val="dk1"/>
                </a:solidFill>
                <a:latin typeface="Times New Roman"/>
                <a:ea typeface="Times New Roman"/>
                <a:cs typeface="Times New Roman"/>
                <a:sym typeface="Times New Roman"/>
              </a:rPr>
              <a:t>. [online] Available at: </a:t>
            </a:r>
            <a:r>
              <a:rPr lang="en" sz="120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https://www.statista.com/topics/8164/mental-health-in-the-uk/</a:t>
            </a:r>
            <a:r>
              <a:rPr lang="en" sz="1200">
                <a:solidFill>
                  <a:schemeClr val="dk1"/>
                </a:solidFill>
                <a:latin typeface="Times New Roman"/>
                <a:ea typeface="Times New Roman"/>
                <a:cs typeface="Times New Roman"/>
                <a:sym typeface="Times New Roman"/>
              </a:rPr>
              <a:t> (Accessed 4 June 2026).</a:t>
            </a:r>
            <a:endParaRPr sz="1200">
              <a:solidFill>
                <a:schemeClr val="dk1"/>
              </a:solidFill>
              <a:latin typeface="Times New Roman"/>
              <a:ea typeface="Times New Roman"/>
              <a:cs typeface="Times New Roman"/>
              <a:sym typeface="Times New Roman"/>
            </a:endParaRPr>
          </a:p>
        </p:txBody>
      </p:sp>
      <p:sp>
        <p:nvSpPr>
          <p:cNvPr id="160" name="Google Shape;160;p28"/>
          <p:cNvSpPr txBox="1">
            <a:spLocks noGrp="1"/>
          </p:cNvSpPr>
          <p:nvPr>
            <p:ph type="title"/>
          </p:nvPr>
        </p:nvSpPr>
        <p:spPr>
          <a:xfrm>
            <a:off x="311700" y="194025"/>
            <a:ext cx="8520600" cy="823800"/>
          </a:xfrm>
          <a:prstGeom prst="rect">
            <a:avLst/>
          </a:prstGeom>
          <a:solidFill>
            <a:schemeClr val="lt1"/>
          </a:solidFill>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2520" b="1">
                <a:latin typeface="Times New Roman"/>
                <a:ea typeface="Times New Roman"/>
                <a:cs typeface="Times New Roman"/>
                <a:sym typeface="Times New Roman"/>
              </a:rPr>
              <a:t>References List</a:t>
            </a: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a:p>
            <a:pPr marL="0" lvl="0" indent="0" algn="ctr" rtl="0">
              <a:spcBef>
                <a:spcPts val="0"/>
              </a:spcBef>
              <a:spcAft>
                <a:spcPts val="0"/>
              </a:spcAft>
              <a:buSzPts val="990"/>
              <a:buNone/>
            </a:pPr>
            <a:endParaRPr sz="2520" b="1">
              <a:latin typeface="Times New Roman"/>
              <a:ea typeface="Times New Roman"/>
              <a:cs typeface="Times New Roman"/>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64"/>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4064</Words>
  <Application>Microsoft Office PowerPoint</Application>
  <PresentationFormat>On-screen Show (16:9)</PresentationFormat>
  <Paragraphs>115</Paragraphs>
  <Slides>18</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Times New Roman</vt:lpstr>
      <vt:lpstr>Simple Light</vt:lpstr>
      <vt:lpstr>PowerPoint Presentation</vt:lpstr>
      <vt:lpstr>Health, Wellbeing and Sustainable  Development </vt:lpstr>
      <vt:lpstr>Table of Content</vt:lpstr>
      <vt:lpstr>Introduction</vt:lpstr>
      <vt:lpstr>Definition and Discussion of Key Concepts</vt:lpstr>
      <vt:lpstr>Incorporating Health and Wellbeing Approaches into the curriculum</vt:lpstr>
      <vt:lpstr>Continuation</vt:lpstr>
      <vt:lpstr>Theoretical Perspectives</vt:lpstr>
      <vt:lpstr>Continuation </vt:lpstr>
      <vt:lpstr>Policy and Governance </vt:lpstr>
      <vt:lpstr>Continuation  </vt:lpstr>
      <vt:lpstr>e) Service Delivery and Case Examples   </vt:lpstr>
      <vt:lpstr>Continuation  </vt:lpstr>
      <vt:lpstr>f) Public Health initiatives   </vt:lpstr>
      <vt:lpstr>g) Equity and Access    </vt:lpstr>
      <vt:lpstr>Conclusion      </vt:lpstr>
      <vt:lpstr>References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44730</dc:creator>
  <cp:lastModifiedBy>Dorothy Kodua Tweneboah (2314173)</cp:lastModifiedBy>
  <cp:revision>1</cp:revision>
  <dcterms:modified xsi:type="dcterms:W3CDTF">2026-06-21T14:03:17Z</dcterms:modified>
</cp:coreProperties>
</file>