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60" r:id="rId5"/>
    <p:sldId id="450" r:id="rId6"/>
    <p:sldId id="452" r:id="rId7"/>
    <p:sldId id="455" r:id="rId8"/>
    <p:sldId id="464" r:id="rId9"/>
    <p:sldId id="456" r:id="rId10"/>
    <p:sldId id="457" r:id="rId11"/>
    <p:sldId id="458" r:id="rId12"/>
    <p:sldId id="461" r:id="rId13"/>
    <p:sldId id="492" r:id="rId14"/>
    <p:sldId id="460" r:id="rId15"/>
    <p:sldId id="463" r:id="rId16"/>
    <p:sldId id="465" r:id="rId17"/>
    <p:sldId id="467" r:id="rId18"/>
    <p:sldId id="471" r:id="rId19"/>
    <p:sldId id="459" r:id="rId20"/>
    <p:sldId id="466" r:id="rId21"/>
    <p:sldId id="478" r:id="rId22"/>
    <p:sldId id="479" r:id="rId23"/>
    <p:sldId id="480" r:id="rId24"/>
    <p:sldId id="493" r:id="rId25"/>
    <p:sldId id="468" r:id="rId26"/>
    <p:sldId id="472" r:id="rId27"/>
    <p:sldId id="491" r:id="rId28"/>
    <p:sldId id="473" r:id="rId29"/>
    <p:sldId id="477" r:id="rId30"/>
    <p:sldId id="495" r:id="rId31"/>
    <p:sldId id="496" r:id="rId32"/>
    <p:sldId id="497" r:id="rId33"/>
    <p:sldId id="498" r:id="rId34"/>
    <p:sldId id="499" r:id="rId35"/>
    <p:sldId id="500" r:id="rId36"/>
    <p:sldId id="501" r:id="rId37"/>
    <p:sldId id="502" r:id="rId38"/>
    <p:sldId id="494" r:id="rId39"/>
    <p:sldId id="462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ACAC8B-1D52-4537-A2AF-AE3896CD813A}" v="16" dt="2025-10-29T08:50:57.8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60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E5C6174A-B135-4A11-BF77-A05110BA63E2}"/>
    <pc:docChg chg="undo custSel addSld delSld modSld">
      <pc:chgData name="Besty Jose" userId="47a6efec-86cc-4a34-b886-028dba74405c" providerId="ADAL" clId="{E5C6174A-B135-4A11-BF77-A05110BA63E2}" dt="2025-10-29T08:51:56.463" v="91" actId="14100"/>
      <pc:docMkLst>
        <pc:docMk/>
      </pc:docMkLst>
      <pc:sldChg chg="modSp new mod">
        <pc:chgData name="Besty Jose" userId="47a6efec-86cc-4a34-b886-028dba74405c" providerId="ADAL" clId="{E5C6174A-B135-4A11-BF77-A05110BA63E2}" dt="2025-10-29T08:40:30.300" v="19" actId="20577"/>
        <pc:sldMkLst>
          <pc:docMk/>
          <pc:sldMk cId="3586319482" sldId="499"/>
        </pc:sldMkLst>
        <pc:spChg chg="mod">
          <ac:chgData name="Besty Jose" userId="47a6efec-86cc-4a34-b886-028dba74405c" providerId="ADAL" clId="{E5C6174A-B135-4A11-BF77-A05110BA63E2}" dt="2025-10-29T08:38:46.648" v="1"/>
          <ac:spMkLst>
            <pc:docMk/>
            <pc:sldMk cId="3586319482" sldId="499"/>
            <ac:spMk id="2" creationId="{02915712-3199-0760-8EF2-20DE9C87AFC1}"/>
          </ac:spMkLst>
        </pc:spChg>
        <pc:spChg chg="mod">
          <ac:chgData name="Besty Jose" userId="47a6efec-86cc-4a34-b886-028dba74405c" providerId="ADAL" clId="{E5C6174A-B135-4A11-BF77-A05110BA63E2}" dt="2025-10-29T08:40:30.300" v="19" actId="20577"/>
          <ac:spMkLst>
            <pc:docMk/>
            <pc:sldMk cId="3586319482" sldId="499"/>
            <ac:spMk id="3" creationId="{ED870F45-0061-6B06-4400-991B978590F0}"/>
          </ac:spMkLst>
        </pc:spChg>
      </pc:sldChg>
      <pc:sldChg chg="modSp new mod">
        <pc:chgData name="Besty Jose" userId="47a6efec-86cc-4a34-b886-028dba74405c" providerId="ADAL" clId="{E5C6174A-B135-4A11-BF77-A05110BA63E2}" dt="2025-10-29T08:42:01.532" v="33" actId="27636"/>
        <pc:sldMkLst>
          <pc:docMk/>
          <pc:sldMk cId="601028059" sldId="500"/>
        </pc:sldMkLst>
        <pc:spChg chg="mod">
          <ac:chgData name="Besty Jose" userId="47a6efec-86cc-4a34-b886-028dba74405c" providerId="ADAL" clId="{E5C6174A-B135-4A11-BF77-A05110BA63E2}" dt="2025-10-29T08:41:08.720" v="20"/>
          <ac:spMkLst>
            <pc:docMk/>
            <pc:sldMk cId="601028059" sldId="500"/>
            <ac:spMk id="2" creationId="{27DC9D81-381C-B59C-D389-1EA481312CAF}"/>
          </ac:spMkLst>
        </pc:spChg>
        <pc:spChg chg="mod">
          <ac:chgData name="Besty Jose" userId="47a6efec-86cc-4a34-b886-028dba74405c" providerId="ADAL" clId="{E5C6174A-B135-4A11-BF77-A05110BA63E2}" dt="2025-10-29T08:42:01.532" v="33" actId="27636"/>
          <ac:spMkLst>
            <pc:docMk/>
            <pc:sldMk cId="601028059" sldId="500"/>
            <ac:spMk id="3" creationId="{6AD3B9D2-F93A-547E-EA9A-60AEDD1403D9}"/>
          </ac:spMkLst>
        </pc:spChg>
      </pc:sldChg>
      <pc:sldChg chg="modSp new mod">
        <pc:chgData name="Besty Jose" userId="47a6efec-86cc-4a34-b886-028dba74405c" providerId="ADAL" clId="{E5C6174A-B135-4A11-BF77-A05110BA63E2}" dt="2025-10-29T08:45:54.931" v="63" actId="27636"/>
        <pc:sldMkLst>
          <pc:docMk/>
          <pc:sldMk cId="483002799" sldId="501"/>
        </pc:sldMkLst>
        <pc:spChg chg="mod">
          <ac:chgData name="Besty Jose" userId="47a6efec-86cc-4a34-b886-028dba74405c" providerId="ADAL" clId="{E5C6174A-B135-4A11-BF77-A05110BA63E2}" dt="2025-10-29T08:45:51.908" v="61" actId="14100"/>
          <ac:spMkLst>
            <pc:docMk/>
            <pc:sldMk cId="483002799" sldId="501"/>
            <ac:spMk id="2" creationId="{6E7E2B8E-9DF9-0F09-B76D-4B8990079AB3}"/>
          </ac:spMkLst>
        </pc:spChg>
        <pc:spChg chg="mod">
          <ac:chgData name="Besty Jose" userId="47a6efec-86cc-4a34-b886-028dba74405c" providerId="ADAL" clId="{E5C6174A-B135-4A11-BF77-A05110BA63E2}" dt="2025-10-29T08:45:54.931" v="63" actId="27636"/>
          <ac:spMkLst>
            <pc:docMk/>
            <pc:sldMk cId="483002799" sldId="501"/>
            <ac:spMk id="3" creationId="{1E5BF80F-6D23-9520-5FF8-59D3D1D72848}"/>
          </ac:spMkLst>
        </pc:spChg>
      </pc:sldChg>
      <pc:sldChg chg="new del">
        <pc:chgData name="Besty Jose" userId="47a6efec-86cc-4a34-b886-028dba74405c" providerId="ADAL" clId="{E5C6174A-B135-4A11-BF77-A05110BA63E2}" dt="2025-10-29T08:49:07.490" v="65" actId="47"/>
        <pc:sldMkLst>
          <pc:docMk/>
          <pc:sldMk cId="1551358901" sldId="502"/>
        </pc:sldMkLst>
      </pc:sldChg>
      <pc:sldChg chg="addSp delSp modSp new mod">
        <pc:chgData name="Besty Jose" userId="47a6efec-86cc-4a34-b886-028dba74405c" providerId="ADAL" clId="{E5C6174A-B135-4A11-BF77-A05110BA63E2}" dt="2025-10-29T08:51:56.463" v="91" actId="14100"/>
        <pc:sldMkLst>
          <pc:docMk/>
          <pc:sldMk cId="3448527531" sldId="502"/>
        </pc:sldMkLst>
        <pc:spChg chg="mod">
          <ac:chgData name="Besty Jose" userId="47a6efec-86cc-4a34-b886-028dba74405c" providerId="ADAL" clId="{E5C6174A-B135-4A11-BF77-A05110BA63E2}" dt="2025-10-29T08:51:48.775" v="90" actId="20577"/>
          <ac:spMkLst>
            <pc:docMk/>
            <pc:sldMk cId="3448527531" sldId="502"/>
            <ac:spMk id="2" creationId="{174E9D71-94D0-3492-6188-501914FD61A1}"/>
          </ac:spMkLst>
        </pc:spChg>
        <pc:spChg chg="del">
          <ac:chgData name="Besty Jose" userId="47a6efec-86cc-4a34-b886-028dba74405c" providerId="ADAL" clId="{E5C6174A-B135-4A11-BF77-A05110BA63E2}" dt="2025-10-29T08:49:34.251" v="67"/>
          <ac:spMkLst>
            <pc:docMk/>
            <pc:sldMk cId="3448527531" sldId="502"/>
            <ac:spMk id="3" creationId="{4E55F107-0357-5003-FCFA-FF734710AC04}"/>
          </ac:spMkLst>
        </pc:spChg>
        <pc:graphicFrameChg chg="add mod">
          <ac:chgData name="Besty Jose" userId="47a6efec-86cc-4a34-b886-028dba74405c" providerId="ADAL" clId="{E5C6174A-B135-4A11-BF77-A05110BA63E2}" dt="2025-10-29T08:49:46.313" v="68" actId="572"/>
          <ac:graphicFrameMkLst>
            <pc:docMk/>
            <pc:sldMk cId="3448527531" sldId="502"/>
            <ac:graphicFrameMk id="4" creationId="{DCE3071E-2B57-45A6-76F7-D46877A90AB9}"/>
          </ac:graphicFrameMkLst>
        </pc:graphicFrameChg>
        <pc:graphicFrameChg chg="add mod modGraphic">
          <ac:chgData name="Besty Jose" userId="47a6efec-86cc-4a34-b886-028dba74405c" providerId="ADAL" clId="{E5C6174A-B135-4A11-BF77-A05110BA63E2}" dt="2025-10-29T08:51:42.147" v="83" actId="14100"/>
          <ac:graphicFrameMkLst>
            <pc:docMk/>
            <pc:sldMk cId="3448527531" sldId="502"/>
            <ac:graphicFrameMk id="5" creationId="{2CF3A8DE-15B4-977D-C432-AB6FB79341EC}"/>
          </ac:graphicFrameMkLst>
        </pc:graphicFrameChg>
        <pc:graphicFrameChg chg="add mod modGraphic">
          <ac:chgData name="Besty Jose" userId="47a6efec-86cc-4a34-b886-028dba74405c" providerId="ADAL" clId="{E5C6174A-B135-4A11-BF77-A05110BA63E2}" dt="2025-10-29T08:51:56.463" v="91" actId="14100"/>
          <ac:graphicFrameMkLst>
            <pc:docMk/>
            <pc:sldMk cId="3448527531" sldId="502"/>
            <ac:graphicFrameMk id="6" creationId="{1D5FD4DA-33E1-567E-899B-D85A4AE01AF7}"/>
          </ac:graphicFrameMkLst>
        </pc:graphicFrameChg>
        <pc:graphicFrameChg chg="add del">
          <ac:chgData name="Besty Jose" userId="47a6efec-86cc-4a34-b886-028dba74405c" providerId="ADAL" clId="{E5C6174A-B135-4A11-BF77-A05110BA63E2}" dt="2025-10-29T08:50:35.905" v="76" actId="3680"/>
          <ac:graphicFrameMkLst>
            <pc:docMk/>
            <pc:sldMk cId="3448527531" sldId="502"/>
            <ac:graphicFrameMk id="7" creationId="{B536B294-045C-3038-4C95-7C0A26644C7C}"/>
          </ac:graphicFrameMkLst>
        </pc:graphicFrameChg>
        <pc:graphicFrameChg chg="add mod modGraphic">
          <ac:chgData name="Besty Jose" userId="47a6efec-86cc-4a34-b886-028dba74405c" providerId="ADAL" clId="{E5C6174A-B135-4A11-BF77-A05110BA63E2}" dt="2025-10-29T08:51:25.993" v="82" actId="14100"/>
          <ac:graphicFrameMkLst>
            <pc:docMk/>
            <pc:sldMk cId="3448527531" sldId="502"/>
            <ac:graphicFrameMk id="8" creationId="{2BA71C2F-7060-B608-97C2-3C944D6F9D03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School Governors</a:t>
            </a:r>
          </a:p>
          <a:p>
            <a:r>
              <a:rPr lang="en-GB" dirty="0"/>
              <a:t>Head teacher</a:t>
            </a:r>
          </a:p>
          <a:p>
            <a:r>
              <a:rPr lang="en-GB" dirty="0"/>
              <a:t>Parents/guardians </a:t>
            </a:r>
          </a:p>
          <a:p>
            <a:r>
              <a:rPr lang="en-GB" dirty="0"/>
              <a:t>Staff</a:t>
            </a:r>
          </a:p>
          <a:p>
            <a:r>
              <a:rPr lang="en-GB" dirty="0"/>
              <a:t>Children, although they are minors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8003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47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and Legal issues of Digital Technology in Health Promotion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ethics and law in  health promotion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Explore ethical and legal issues about digital health promotion intervention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how to mitigate ethical and legal issues about digital health promotion intervention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Technology advancements have been very helpful and promising in health promotion</a:t>
            </a:r>
          </a:p>
          <a:p>
            <a:r>
              <a:rPr lang="en-GB" dirty="0"/>
              <a:t>Nevertheless, there are ethical, legal and social issues that must be identified and addressed.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0B66D-C6EE-E793-71D0-978C655DC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C2F7F-0F97-DECC-0AE3-A18C944EF1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“It is the moral principles that govern a person behaviour or conduct”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Concerned with: 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“what is good and bad”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 “what is right and wrong”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0" i="0" u="none" strike="noStrike" baseline="0" dirty="0"/>
              <a:t>It is a code of conduct: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b="0" i="0" u="none" strike="noStrike" baseline="0" dirty="0"/>
              <a:t>Agreed and adopted by people in a society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S</a:t>
            </a:r>
            <a:r>
              <a:rPr lang="en-GB" sz="2400" b="0" i="0" u="none" strike="noStrike" baseline="0" dirty="0"/>
              <a:t>ets the norms of how a person should live and interact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47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7B422-F690-D9A7-B9DA-1E2EE65B0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Aspects of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919AF-4BAA-6977-861C-5A0DE5F38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3 aspects of ethics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Metaethics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Normative ethics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Applied/practical ethics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425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5F579-6679-28EC-98F5-EF43108FA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78337-8DE7-7C74-1718-275C6DF8B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Examines the nature of morality and the meaning of moral/ethical judgement </a:t>
            </a:r>
          </a:p>
          <a:p>
            <a:r>
              <a:rPr lang="en-GB" dirty="0"/>
              <a:t>Aim is to understand ethical properties, attitudes, statements and judgement and how they can be supported </a:t>
            </a:r>
          </a:p>
          <a:p>
            <a:r>
              <a:rPr lang="en-GB" dirty="0"/>
              <a:t>Basic questions explored with metaethics are: </a:t>
            </a:r>
          </a:p>
          <a:p>
            <a:pPr lvl="1"/>
            <a:r>
              <a:rPr lang="en-GB" dirty="0"/>
              <a:t>What is good? </a:t>
            </a:r>
          </a:p>
          <a:p>
            <a:pPr lvl="1"/>
            <a:r>
              <a:rPr lang="en-GB" dirty="0"/>
              <a:t>What makes them true?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483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D4947-3AB7-47F4-C19C-3A3BB716B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Normative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2F8F3-442E-73D2-4165-04CB06543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Focused on rules, framework or principles</a:t>
            </a:r>
          </a:p>
          <a:p>
            <a:r>
              <a:rPr lang="en-GB" dirty="0"/>
              <a:t>Deals with norms or actions that are considered morally acceptable </a:t>
            </a:r>
          </a:p>
          <a:p>
            <a:r>
              <a:rPr lang="en-GB" dirty="0"/>
              <a:t>Also known as </a:t>
            </a:r>
            <a:r>
              <a:rPr lang="en-GB" i="1" dirty="0"/>
              <a:t>“Perspective ethics” </a:t>
            </a:r>
            <a:r>
              <a:rPr lang="en-GB" dirty="0"/>
              <a:t>because it applies the principle that determines if an action is right or wrong </a:t>
            </a:r>
          </a:p>
        </p:txBody>
      </p:sp>
    </p:spTree>
    <p:extLst>
      <p:ext uri="{BB962C8B-B14F-4D97-AF65-F5344CB8AC3E}">
        <p14:creationId xmlns:p14="http://schemas.microsoft.com/office/powerpoint/2010/main" val="3839001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796F3-98F4-F358-62A6-0B7486FDB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Applied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50D54-ABE1-26B0-88DA-D4EF8BBA2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focuses on the application of ethics theories in actual life </a:t>
            </a:r>
          </a:p>
          <a:p>
            <a:r>
              <a:rPr lang="en-GB" dirty="0"/>
              <a:t>Application of ethics in areas such as regulations, policies, teaching, service delivery </a:t>
            </a:r>
          </a:p>
          <a:p>
            <a:r>
              <a:rPr lang="en-GB" dirty="0"/>
              <a:t>This is the ethics relevant to health promotion </a:t>
            </a:r>
          </a:p>
        </p:txBody>
      </p:sp>
    </p:spTree>
    <p:extLst>
      <p:ext uri="{BB962C8B-B14F-4D97-AF65-F5344CB8AC3E}">
        <p14:creationId xmlns:p14="http://schemas.microsoft.com/office/powerpoint/2010/main" val="395741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D65A-22DB-BB9F-FB38-9E05DC51A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B67BA-AD77-D3DC-7A84-E151394C0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Justice</a:t>
            </a:r>
            <a:r>
              <a:rPr lang="en-GB" dirty="0"/>
              <a:t> – the requirement that benefits and burdens should be equally distributed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Autonomy</a:t>
            </a:r>
            <a:r>
              <a:rPr lang="en-GB" dirty="0"/>
              <a:t>- respect for persons and individual rights 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Beneficence-</a:t>
            </a:r>
            <a:r>
              <a:rPr lang="en-GB" dirty="0"/>
              <a:t> doing good and optimising benefits over burdens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Non-maleficence</a:t>
            </a:r>
            <a:r>
              <a:rPr lang="en-GB" dirty="0"/>
              <a:t>- refraining from doing harm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(Beauchamp and Childress,1979)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508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FE37-372F-466A-DA04-6C0050D6D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Activity- 1 – 30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FE64E-98E5-71E0-7F4E-CE594643C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fontScale="47500" lnSpcReduction="20000"/>
          </a:bodyPr>
          <a:lstStyle/>
          <a:p>
            <a:endParaRPr lang="en-GB" sz="4200" b="1" dirty="0"/>
          </a:p>
          <a:p>
            <a:r>
              <a:rPr lang="en-GB" sz="4200" b="1" dirty="0"/>
              <a:t>Scenario: “</a:t>
            </a:r>
            <a:r>
              <a:rPr lang="en-GB" sz="4200" b="1" dirty="0" err="1"/>
              <a:t>MyHealthTrack</a:t>
            </a:r>
            <a:r>
              <a:rPr lang="en-GB" sz="4200" b="1" dirty="0"/>
              <a:t>” – A new digital health intervention</a:t>
            </a:r>
          </a:p>
          <a:p>
            <a:pPr>
              <a:lnSpc>
                <a:spcPct val="120000"/>
              </a:lnSpc>
            </a:pPr>
            <a:r>
              <a:rPr lang="en-GB" sz="4200" dirty="0"/>
              <a:t>A large NHS Trust is piloting </a:t>
            </a:r>
            <a:r>
              <a:rPr lang="en-GB" sz="4200" b="1" dirty="0"/>
              <a:t>“</a:t>
            </a:r>
            <a:r>
              <a:rPr lang="en-GB" sz="4200" b="1" dirty="0" err="1"/>
              <a:t>MyHealthTrack</a:t>
            </a:r>
            <a:r>
              <a:rPr lang="en-GB" sz="4200" b="1" dirty="0"/>
              <a:t>”</a:t>
            </a:r>
            <a:r>
              <a:rPr lang="en-GB" sz="4200" dirty="0"/>
              <a:t>, a smartphone-based digital platform designed to help patients with chronic conditions (such as diabetes and hypertension) self-manage their health. The app includes:</a:t>
            </a:r>
          </a:p>
          <a:p>
            <a:pPr lvl="1">
              <a:lnSpc>
                <a:spcPct val="120000"/>
              </a:lnSpc>
            </a:pPr>
            <a:r>
              <a:rPr lang="en-GB" sz="3400" dirty="0"/>
              <a:t>Continuous health monitoring through wearable sensors.</a:t>
            </a:r>
          </a:p>
          <a:p>
            <a:pPr lvl="1">
              <a:lnSpc>
                <a:spcPct val="120000"/>
              </a:lnSpc>
            </a:pPr>
            <a:r>
              <a:rPr lang="en-GB" sz="3400" dirty="0"/>
              <a:t>Automated alerts sent to clinicians if readings are abnormal.</a:t>
            </a:r>
          </a:p>
          <a:p>
            <a:pPr lvl="1">
              <a:lnSpc>
                <a:spcPct val="120000"/>
              </a:lnSpc>
            </a:pPr>
            <a:r>
              <a:rPr lang="en-GB" sz="3400" dirty="0"/>
              <a:t>AI-generated health advice and lifestyle suggestions.</a:t>
            </a:r>
          </a:p>
          <a:p>
            <a:pPr lvl="1">
              <a:lnSpc>
                <a:spcPct val="120000"/>
              </a:lnSpc>
            </a:pPr>
            <a:r>
              <a:rPr lang="en-GB" sz="3400" dirty="0"/>
              <a:t>Data sharing between patients, clinicians, and third-party analytics companies.</a:t>
            </a:r>
          </a:p>
          <a:p>
            <a:pPr lvl="1">
              <a:lnSpc>
                <a:spcPct val="120000"/>
              </a:lnSpc>
            </a:pPr>
            <a:r>
              <a:rPr lang="en-GB" sz="3400" dirty="0"/>
              <a:t>Behaviour nudges to improve adherence (e.g., notifications, rewards).</a:t>
            </a:r>
          </a:p>
          <a:p>
            <a:pPr>
              <a:lnSpc>
                <a:spcPct val="120000"/>
              </a:lnSpc>
            </a:pPr>
            <a:r>
              <a:rPr lang="en-GB" sz="4200" dirty="0"/>
              <a:t>What ethical issues might arise in using </a:t>
            </a:r>
            <a:r>
              <a:rPr lang="en-GB" sz="4200" dirty="0" err="1"/>
              <a:t>MyHealthTrack</a:t>
            </a:r>
            <a:r>
              <a:rPr lang="en-GB" sz="4200" dirty="0"/>
              <a:t>?</a:t>
            </a:r>
          </a:p>
          <a:p>
            <a:pPr>
              <a:lnSpc>
                <a:spcPct val="120000"/>
              </a:lnSpc>
            </a:pPr>
            <a:r>
              <a:rPr lang="en-GB" sz="4200" dirty="0"/>
              <a:t>Which stakeholders are affected (patients, clinicians, developers, policymakers)?</a:t>
            </a:r>
          </a:p>
        </p:txBody>
      </p:sp>
    </p:spTree>
    <p:extLst>
      <p:ext uri="{BB962C8B-B14F-4D97-AF65-F5344CB8AC3E}">
        <p14:creationId xmlns:p14="http://schemas.microsoft.com/office/powerpoint/2010/main" val="16741306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BA2AE-6C2B-78CA-EBE0-BF48B113F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Issues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759DF-3B4F-25F8-6D74-87872D5F6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These are issues relating to law </a:t>
            </a:r>
          </a:p>
          <a:p>
            <a:r>
              <a:rPr lang="en-GB" dirty="0"/>
              <a:t>Law and ethics are often used interchangeably but they are different</a:t>
            </a:r>
          </a:p>
          <a:p>
            <a:r>
              <a:rPr lang="en-GB" dirty="0"/>
              <a:t>Both law and ethics are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based on moral values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describe behaviour/conduct expected of individuals </a:t>
            </a:r>
          </a:p>
        </p:txBody>
      </p:sp>
    </p:spTree>
    <p:extLst>
      <p:ext uri="{BB962C8B-B14F-4D97-AF65-F5344CB8AC3E}">
        <p14:creationId xmlns:p14="http://schemas.microsoft.com/office/powerpoint/2010/main" val="39839835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FC99A-820A-F7FE-983E-24E1B78EE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0E339-B0CA-FCD7-B6A4-B5299922A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/>
              <a:t>“S</a:t>
            </a:r>
            <a:r>
              <a:rPr lang="en-GB" sz="3200" b="0" i="0" u="none" strike="noStrike" baseline="0" dirty="0"/>
              <a:t>et of rules produced by the government, aiming at maintaining social order, peace and justice in society, and providing protection to the entire public and safeguarding their interests. </a:t>
            </a:r>
          </a:p>
          <a:p>
            <a:pPr algn="l"/>
            <a:r>
              <a:rPr lang="en-GB" sz="3200" b="0" i="0" u="none" strike="noStrike" baseline="0" dirty="0"/>
              <a:t>Law is created by the judicial system of the country, and it is compulsory” </a:t>
            </a:r>
          </a:p>
          <a:p>
            <a:pPr marL="0" indent="0" algn="l">
              <a:buNone/>
            </a:pPr>
            <a:r>
              <a:rPr lang="en-GB" sz="3200" b="0" i="0" u="none" strike="noStrike" baseline="0" dirty="0"/>
              <a:t>(</a:t>
            </a:r>
            <a:r>
              <a:rPr lang="en-GB" dirty="0" err="1"/>
              <a:t>Tzafestas</a:t>
            </a:r>
            <a:r>
              <a:rPr lang="en-GB" dirty="0"/>
              <a:t>, 2018, p105)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144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24F59-6A53-1025-B7C3-BC98B17DF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Difference between Law and Ethics 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1EF65AB-1F81-6481-D94F-05C8C87E9D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00" y="1417638"/>
            <a:ext cx="8489000" cy="3883570"/>
          </a:xfrm>
        </p:spPr>
      </p:pic>
    </p:spTree>
    <p:extLst>
      <p:ext uri="{BB962C8B-B14F-4D97-AF65-F5344CB8AC3E}">
        <p14:creationId xmlns:p14="http://schemas.microsoft.com/office/powerpoint/2010/main" val="3492425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6B075-58E6-2FE3-234C-C194BD28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Relevant Laws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0E044-74D2-6503-AD2B-90976B88D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Data protection Act (2018) </a:t>
            </a:r>
          </a:p>
          <a:p>
            <a:r>
              <a:rPr lang="en-GB" b="0" i="0" dirty="0">
                <a:effectLst/>
              </a:rPr>
              <a:t>General Data Protection Regulation (GDPR)</a:t>
            </a:r>
          </a:p>
          <a:p>
            <a:endParaRPr lang="en-GB" dirty="0"/>
          </a:p>
          <a:p>
            <a:r>
              <a:rPr lang="en-GB" dirty="0"/>
              <a:t>Future regulations- </a:t>
            </a:r>
          </a:p>
          <a:p>
            <a:r>
              <a:rPr lang="en-GB" b="0" i="0" dirty="0">
                <a:effectLst/>
              </a:rPr>
              <a:t>Data Protection and Digital Information(DPDI)  Bill being currently introduced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1796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47E32-BBB1-CF36-9340-5407871E9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in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17F94-A5EA-5CAB-020A-B05343C4A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is a broad areas that encompasses ethical, legal and social issues that arises in health promotion </a:t>
            </a:r>
          </a:p>
          <a:p>
            <a:endParaRPr lang="en-GB" dirty="0"/>
          </a:p>
          <a:p>
            <a:r>
              <a:rPr lang="en-GB" dirty="0"/>
              <a:t>This is concerned about: </a:t>
            </a:r>
          </a:p>
          <a:p>
            <a:pPr lvl="1"/>
            <a:r>
              <a:rPr lang="en-GB" dirty="0"/>
              <a:t>Protecting the welfare of individuals/population group</a:t>
            </a:r>
          </a:p>
          <a:p>
            <a:pPr lvl="1"/>
            <a:r>
              <a:rPr lang="en-GB" dirty="0"/>
              <a:t>Just distribution of resources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9084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37A65-0DF3-7343-0B13-B162BFFC6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debate about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71B8D-5AEC-9D6A-155F-81ECEADB0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Inhibit or enhance freedom/ autonomy of citizen</a:t>
            </a:r>
          </a:p>
          <a:p>
            <a:r>
              <a:rPr lang="en-GB" dirty="0"/>
              <a:t>Victim blaming and stigmatisation </a:t>
            </a:r>
          </a:p>
          <a:p>
            <a:r>
              <a:rPr lang="en-GB" dirty="0"/>
              <a:t>? Collective good </a:t>
            </a:r>
          </a:p>
          <a:p>
            <a:r>
              <a:rPr lang="en-GB" dirty="0"/>
              <a:t>? Benefit evenly distributed </a:t>
            </a:r>
          </a:p>
        </p:txBody>
      </p:sp>
    </p:spTree>
    <p:extLst>
      <p:ext uri="{BB962C8B-B14F-4D97-AF65-F5344CB8AC3E}">
        <p14:creationId xmlns:p14="http://schemas.microsoft.com/office/powerpoint/2010/main" val="17480993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0C760-2C6A-E1A5-292B-33730E74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and legal issues with digital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DF9F5-CD31-CFF6-F381-8C93E42FD3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Consent and Privacy</a:t>
            </a:r>
          </a:p>
          <a:p>
            <a:pPr lvl="1"/>
            <a:r>
              <a:rPr lang="en-GB" dirty="0"/>
              <a:t>Data collection </a:t>
            </a:r>
          </a:p>
          <a:p>
            <a:pPr lvl="1"/>
            <a:r>
              <a:rPr lang="en-GB" dirty="0"/>
              <a:t>Data sharing </a:t>
            </a:r>
          </a:p>
          <a:p>
            <a:pPr lvl="1"/>
            <a:r>
              <a:rPr lang="en-GB" dirty="0"/>
              <a:t>Anonymisation </a:t>
            </a:r>
          </a:p>
          <a:p>
            <a:r>
              <a:rPr lang="en-GB" dirty="0"/>
              <a:t>Security </a:t>
            </a:r>
          </a:p>
          <a:p>
            <a:pPr lvl="1"/>
            <a:r>
              <a:rPr lang="en-GB" dirty="0"/>
              <a:t>Data hack</a:t>
            </a:r>
          </a:p>
          <a:p>
            <a:pPr lvl="1"/>
            <a:r>
              <a:rPr lang="en-GB" dirty="0"/>
              <a:t>Storage </a:t>
            </a:r>
          </a:p>
          <a:p>
            <a:pPr lvl="1"/>
            <a:r>
              <a:rPr lang="en-GB" dirty="0"/>
              <a:t>Access via other network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682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32C91-CBD6-9D98-78C8-B7B71D052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and legal issues with digital technology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DE3B8-0305-FDFF-5CB1-D05B294D6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Accuracy </a:t>
            </a:r>
          </a:p>
          <a:p>
            <a:pPr lvl="1"/>
            <a:r>
              <a:rPr lang="en-GB" dirty="0"/>
              <a:t>Inferred data especially AI</a:t>
            </a:r>
          </a:p>
          <a:p>
            <a:pPr lvl="1"/>
            <a:r>
              <a:rPr lang="en-GB" dirty="0"/>
              <a:t>Data processing  </a:t>
            </a:r>
          </a:p>
          <a:p>
            <a:pPr lvl="1"/>
            <a:r>
              <a:rPr lang="en-GB" dirty="0"/>
              <a:t>Data collection </a:t>
            </a:r>
          </a:p>
          <a:p>
            <a:r>
              <a:rPr lang="en-GB" dirty="0"/>
              <a:t>Inclusion, fairness and non-discrimination </a:t>
            </a:r>
          </a:p>
          <a:p>
            <a:pPr lvl="1"/>
            <a:r>
              <a:rPr lang="en-GB" dirty="0"/>
              <a:t>Demographic fairness </a:t>
            </a:r>
          </a:p>
          <a:p>
            <a:pPr lvl="1"/>
            <a:r>
              <a:rPr lang="en-GB" dirty="0"/>
              <a:t>Inferred data</a:t>
            </a:r>
          </a:p>
        </p:txBody>
      </p:sp>
    </p:spTree>
    <p:extLst>
      <p:ext uri="{BB962C8B-B14F-4D97-AF65-F5344CB8AC3E}">
        <p14:creationId xmlns:p14="http://schemas.microsoft.com/office/powerpoint/2010/main" val="23690834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2E411-D712-5470-B5D9-C4383B63E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and legal issues with digital technology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4E1DC-A9D3-953C-C35B-7D4E8F015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Cyberbully/ protection from online harm</a:t>
            </a:r>
          </a:p>
          <a:p>
            <a:pPr lvl="1"/>
            <a:r>
              <a:rPr lang="en-GB" dirty="0"/>
              <a:t>Illegal or harmful content </a:t>
            </a:r>
          </a:p>
          <a:p>
            <a:pPr lvl="1"/>
            <a:r>
              <a:rPr lang="en-GB" dirty="0"/>
              <a:t>Inappropriate targeting </a:t>
            </a:r>
          </a:p>
          <a:p>
            <a:r>
              <a:rPr lang="en-GB" dirty="0"/>
              <a:t>Accountability </a:t>
            </a:r>
          </a:p>
          <a:p>
            <a:pPr lvl="1"/>
            <a:r>
              <a:rPr lang="en-GB" dirty="0"/>
              <a:t>Devices e.g. robots and AI</a:t>
            </a:r>
          </a:p>
          <a:p>
            <a:pPr lvl="1"/>
            <a:r>
              <a:rPr lang="en-GB" dirty="0"/>
              <a:t>Design</a:t>
            </a:r>
          </a:p>
          <a:p>
            <a:pPr lvl="1"/>
            <a:r>
              <a:rPr lang="en-GB" dirty="0"/>
              <a:t>Data collection and storage </a:t>
            </a:r>
          </a:p>
        </p:txBody>
      </p:sp>
    </p:spTree>
    <p:extLst>
      <p:ext uri="{BB962C8B-B14F-4D97-AF65-F5344CB8AC3E}">
        <p14:creationId xmlns:p14="http://schemas.microsoft.com/office/powerpoint/2010/main" val="5659729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88F14-A51B-5FD9-1253-9AAF0AA0B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and legal issues with digital technology </a:t>
            </a:r>
            <a:r>
              <a:rPr lang="en-GB" dirty="0" err="1"/>
              <a:t>contd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1755A-BF86-6B81-91D1-E702DAC47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Transparency </a:t>
            </a:r>
          </a:p>
          <a:p>
            <a:pPr lvl="1"/>
            <a:r>
              <a:rPr lang="en-GB" dirty="0"/>
              <a:t>Data collection </a:t>
            </a:r>
          </a:p>
          <a:p>
            <a:pPr lvl="1"/>
            <a:r>
              <a:rPr lang="en-GB" dirty="0"/>
              <a:t>Data processing </a:t>
            </a:r>
          </a:p>
          <a:p>
            <a:pPr lvl="1"/>
            <a:r>
              <a:rPr lang="en-GB" dirty="0"/>
              <a:t>Data storage </a:t>
            </a:r>
          </a:p>
          <a:p>
            <a:pPr lvl="1"/>
            <a:r>
              <a:rPr lang="en-GB" dirty="0"/>
              <a:t>Inferred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1651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B1E04-8B61-8A32-5CF8-00769F9D2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-2 – 30 minutes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E534BAE-8396-6B4D-4A1D-9FB056200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your assessment C3 group, identify the following ethical concerns for your intervention (Component 3 intervention)</a:t>
            </a:r>
          </a:p>
          <a:p>
            <a:pPr lvl="1" indent="-3429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Consent &amp; Privacy</a:t>
            </a:r>
          </a:p>
          <a:p>
            <a:pPr lvl="1" indent="-3429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Security</a:t>
            </a:r>
          </a:p>
          <a:p>
            <a:pPr lvl="1" indent="-3429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Accuracy</a:t>
            </a:r>
          </a:p>
          <a:p>
            <a:pPr lvl="1" indent="-3429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Inclusion, Fairness &amp; Non-discrimination</a:t>
            </a:r>
          </a:p>
          <a:p>
            <a:pPr lvl="1" indent="-3429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Protection from / </a:t>
            </a:r>
            <a:r>
              <a:rPr lang="en-US" altLang="en-US" sz="2400" dirty="0" err="1">
                <a:latin typeface="Arial" panose="020B0604020202020204" pitchFamily="34" charset="0"/>
              </a:rPr>
              <a:t>Minimisation</a:t>
            </a:r>
            <a:r>
              <a:rPr lang="en-US" altLang="en-US" sz="2400" dirty="0">
                <a:latin typeface="Arial" panose="020B0604020202020204" pitchFamily="34" charset="0"/>
              </a:rPr>
              <a:t> of Online Harms</a:t>
            </a:r>
          </a:p>
          <a:p>
            <a:pPr lvl="1" indent="-3429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Transparency</a:t>
            </a:r>
          </a:p>
          <a:p>
            <a:pPr lvl="1" indent="-3429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Accountability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4010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ED229-190A-2341-49A3-AF67F5B06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legal and ethical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556A9-AD34-5007-537C-255A1487FD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health problem e.g.. mental health, teenage pregnancy etc. </a:t>
            </a:r>
          </a:p>
          <a:p>
            <a:r>
              <a:rPr lang="en-GB" dirty="0"/>
              <a:t>Setting e.g. workplace, hospital, community centre </a:t>
            </a:r>
          </a:p>
          <a:p>
            <a:r>
              <a:rPr lang="en-GB" dirty="0"/>
              <a:t>Groups e.g. elderly, children, teenage, etc </a:t>
            </a:r>
          </a:p>
        </p:txBody>
      </p:sp>
    </p:spTree>
    <p:extLst>
      <p:ext uri="{BB962C8B-B14F-4D97-AF65-F5344CB8AC3E}">
        <p14:creationId xmlns:p14="http://schemas.microsoft.com/office/powerpoint/2010/main" val="29654319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688B2-2C1D-1010-2D6F-9D54F6BD3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9A0FC-0C72-469A-13EE-27606A468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There are some specific ethical issues that may arise from conducting digital health promotion interventions in specific settings </a:t>
            </a:r>
          </a:p>
          <a:p>
            <a:r>
              <a:rPr lang="en-GB" dirty="0"/>
              <a:t>Examples </a:t>
            </a:r>
          </a:p>
          <a:p>
            <a:pPr lvl="1"/>
            <a:r>
              <a:rPr lang="en-GB" dirty="0"/>
              <a:t>Schools</a:t>
            </a:r>
          </a:p>
          <a:p>
            <a:pPr lvl="1"/>
            <a:r>
              <a:rPr lang="en-GB" dirty="0"/>
              <a:t>Hospitals </a:t>
            </a:r>
          </a:p>
          <a:p>
            <a:pPr lvl="1"/>
            <a:r>
              <a:rPr lang="en-GB" dirty="0"/>
              <a:t>Community</a:t>
            </a:r>
          </a:p>
          <a:p>
            <a:pPr lvl="1"/>
            <a:r>
              <a:rPr lang="en-GB" dirty="0"/>
              <a:t>Prisons </a:t>
            </a:r>
          </a:p>
          <a:p>
            <a:pPr lvl="1"/>
            <a:r>
              <a:rPr lang="en-GB" dirty="0"/>
              <a:t>Workplace </a:t>
            </a:r>
          </a:p>
        </p:txBody>
      </p:sp>
    </p:spTree>
    <p:extLst>
      <p:ext uri="{BB962C8B-B14F-4D97-AF65-F5344CB8AC3E}">
        <p14:creationId xmlns:p14="http://schemas.microsoft.com/office/powerpoint/2010/main" val="39344753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94298-E92D-2F28-931A-C7EA2945D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9C760-A1D6-47F2-DF2F-2AE506620C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instance Mental health</a:t>
            </a:r>
          </a:p>
          <a:p>
            <a:pPr lvl="1"/>
            <a:r>
              <a:rPr lang="en-GB" dirty="0"/>
              <a:t>Privacy</a:t>
            </a:r>
          </a:p>
          <a:p>
            <a:pPr lvl="1"/>
            <a:r>
              <a:rPr lang="en-GB" dirty="0"/>
              <a:t>Consent </a:t>
            </a:r>
          </a:p>
          <a:p>
            <a:pPr lvl="1"/>
            <a:r>
              <a:rPr lang="en-GB" dirty="0"/>
              <a:t>Rights/respects of choice </a:t>
            </a:r>
          </a:p>
          <a:p>
            <a:pPr lvl="1"/>
            <a:r>
              <a:rPr lang="en-GB" dirty="0"/>
              <a:t>Fairness </a:t>
            </a:r>
          </a:p>
          <a:p>
            <a:pPr lvl="1"/>
            <a:r>
              <a:rPr lang="en-GB" dirty="0"/>
              <a:t>Minimisation of harm 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2490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1A615-6F53-A34C-1769-C0119EE6D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issues in school setting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665B3-6201-BBE1-D226-BF6BF394B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B0F0"/>
                </a:solidFill>
              </a:rPr>
              <a:t>Mention some of the Key stakeholders whose consent in needed in a school setting? </a:t>
            </a:r>
          </a:p>
          <a:p>
            <a:r>
              <a:rPr lang="en-GB" dirty="0"/>
              <a:t>Informed consent with multiple stakeholders 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Minimisation of harm </a:t>
            </a:r>
          </a:p>
          <a:p>
            <a:pPr marL="0" indent="0">
              <a:buNone/>
            </a:pPr>
            <a:endParaRPr lang="en-GB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4438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A633D-6AA6-8DD3-D4CE-6F24E06D1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Mitigating Ethical and Legal Issues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815E4-88C2-EB3F-56A6-EDB82AA5E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Accountable </a:t>
            </a:r>
          </a:p>
          <a:p>
            <a:r>
              <a:rPr lang="en-GB" dirty="0"/>
              <a:t>Transparent</a:t>
            </a:r>
          </a:p>
          <a:p>
            <a:r>
              <a:rPr lang="en-GB" dirty="0"/>
              <a:t>Fair and equal </a:t>
            </a:r>
          </a:p>
          <a:p>
            <a:r>
              <a:rPr lang="en-GB" dirty="0"/>
              <a:t>Continuous review and dialogue </a:t>
            </a:r>
          </a:p>
          <a:p>
            <a:r>
              <a:rPr lang="en-GB" dirty="0"/>
              <a:t>Value centric </a:t>
            </a:r>
          </a:p>
          <a:p>
            <a:r>
              <a:rPr lang="en-GB" dirty="0"/>
              <a:t>Human centric </a:t>
            </a:r>
          </a:p>
          <a:p>
            <a:r>
              <a:rPr lang="en-GB" dirty="0"/>
              <a:t>Training </a:t>
            </a:r>
          </a:p>
          <a:p>
            <a:r>
              <a:rPr lang="en-GB" dirty="0"/>
              <a:t>Governance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6788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91F27-FC8D-475B-BDB6-B5F2E8EFC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420888"/>
            <a:ext cx="8229600" cy="1143000"/>
          </a:xfrm>
        </p:spPr>
        <p:txBody>
          <a:bodyPr/>
          <a:lstStyle/>
          <a:p>
            <a:r>
              <a:rPr lang="en-GB" dirty="0"/>
              <a:t>What we do in Practice</a:t>
            </a:r>
          </a:p>
        </p:txBody>
      </p:sp>
    </p:spTree>
    <p:extLst>
      <p:ext uri="{BB962C8B-B14F-4D97-AF65-F5344CB8AC3E}">
        <p14:creationId xmlns:p14="http://schemas.microsoft.com/office/powerpoint/2010/main" val="24617330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2F4B1-83B1-EEED-CE42-8D3DDF653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Why research governance matters?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5B366-6B0D-EB46-3FF2-3A598E8D4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Protects participants’ rights, dignity, and safety</a:t>
            </a:r>
          </a:p>
          <a:p>
            <a:pPr lvl="1"/>
            <a:r>
              <a:rPr lang="en-GB" dirty="0"/>
              <a:t>Ensures legal and ethical compliance (GDPR, Data Protection Act 2018)</a:t>
            </a:r>
          </a:p>
          <a:p>
            <a:pPr lvl="1"/>
            <a:r>
              <a:rPr lang="en-GB" dirty="0"/>
              <a:t>Builds public trust in digital health research</a:t>
            </a:r>
          </a:p>
          <a:p>
            <a:pPr lvl="1"/>
            <a:r>
              <a:rPr lang="en-GB" dirty="0"/>
              <a:t>Promotes transparency and accountability</a:t>
            </a:r>
          </a:p>
        </p:txBody>
      </p:sp>
    </p:spTree>
    <p:extLst>
      <p:ext uri="{BB962C8B-B14F-4D97-AF65-F5344CB8AC3E}">
        <p14:creationId xmlns:p14="http://schemas.microsoft.com/office/powerpoint/2010/main" val="6632700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5E0A1-0012-08AA-1984-30AB97E1D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 your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9C6F-C3C7-0EA5-C5F7-F6899C9A4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Are participants NHS patients, staff, or service users?</a:t>
            </a:r>
          </a:p>
          <a:p>
            <a:r>
              <a:rPr lang="en-GB" dirty="0"/>
              <a:t>Is data drawn from NHS or social care records?</a:t>
            </a:r>
          </a:p>
          <a:p>
            <a:r>
              <a:rPr lang="en-GB" dirty="0"/>
              <a:t>Does the research aim to generate generalisable knowledge?</a:t>
            </a:r>
          </a:p>
          <a:p>
            <a:r>
              <a:rPr lang="en-GB" dirty="0"/>
              <a:t>Your answers determine the </a:t>
            </a:r>
            <a:r>
              <a:rPr lang="en-GB" b="1" dirty="0"/>
              <a:t>type of approval</a:t>
            </a:r>
            <a:r>
              <a:rPr lang="en-GB" dirty="0"/>
              <a:t> required.</a:t>
            </a:r>
          </a:p>
        </p:txBody>
      </p:sp>
    </p:spTree>
    <p:extLst>
      <p:ext uri="{BB962C8B-B14F-4D97-AF65-F5344CB8AC3E}">
        <p14:creationId xmlns:p14="http://schemas.microsoft.com/office/powerpoint/2010/main" val="2757875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9D494-60F6-4924-4DE6-FD470105E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NHS-based digital health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BB896-D248-F7D1-9060-6410716AA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your study involves: NHS patients, staff, or identifiable data </a:t>
            </a:r>
          </a:p>
          <a:p>
            <a:pPr lvl="1"/>
            <a:r>
              <a:rPr lang="en-GB" dirty="0"/>
              <a:t>HRA (Health Research Authority) Approval (includes NHS REC and R&amp;D)</a:t>
            </a:r>
          </a:p>
          <a:p>
            <a:pPr lvl="1"/>
            <a:r>
              <a:rPr lang="en-GB" dirty="0"/>
              <a:t>Apply via: Integrated Research Application System (IRAS)</a:t>
            </a:r>
          </a:p>
          <a:p>
            <a:pPr lvl="1"/>
            <a:r>
              <a:rPr lang="en-GB" dirty="0"/>
              <a:t>Covers: Ethical review, Legal compliance, Site permissions</a:t>
            </a:r>
          </a:p>
        </p:txBody>
      </p:sp>
    </p:spTree>
    <p:extLst>
      <p:ext uri="{BB962C8B-B14F-4D97-AF65-F5344CB8AC3E}">
        <p14:creationId xmlns:p14="http://schemas.microsoft.com/office/powerpoint/2010/main" val="16745803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15712-3199-0760-8EF2-20DE9C87A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NHS Digital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70F45-0061-6B06-4400-991B978590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If you are analysing </a:t>
            </a:r>
            <a:r>
              <a:rPr lang="en-GB" b="1" dirty="0"/>
              <a:t>routine NHS datasets</a:t>
            </a:r>
            <a:r>
              <a:rPr lang="en-GB" dirty="0"/>
              <a:t>, such as:</a:t>
            </a:r>
          </a:p>
          <a:p>
            <a:pPr lvl="1"/>
            <a:r>
              <a:rPr lang="en-GB" dirty="0"/>
              <a:t>Electronic health records</a:t>
            </a:r>
          </a:p>
          <a:p>
            <a:pPr lvl="1"/>
            <a:r>
              <a:rPr lang="en-GB" dirty="0"/>
              <a:t>GP, hospital, or prescribing data</a:t>
            </a:r>
          </a:p>
          <a:p>
            <a:pPr lvl="1"/>
            <a:r>
              <a:rPr lang="en-GB" dirty="0"/>
              <a:t>You must also apply to: </a:t>
            </a:r>
            <a:r>
              <a:rPr lang="en-GB" b="1" dirty="0"/>
              <a:t>NHS England – Data Access Request Service (DARS)</a:t>
            </a:r>
            <a:endParaRPr lang="en-GB" dirty="0"/>
          </a:p>
          <a:p>
            <a:r>
              <a:rPr lang="en-GB" b="1" dirty="0"/>
              <a:t>Requirements:</a:t>
            </a:r>
            <a:endParaRPr lang="en-GB" dirty="0"/>
          </a:p>
          <a:p>
            <a:pPr lvl="1"/>
            <a:r>
              <a:rPr lang="en-GB" dirty="0"/>
              <a:t>Clear legal basis (UK GDPR)</a:t>
            </a:r>
          </a:p>
          <a:p>
            <a:pPr lvl="1"/>
            <a:r>
              <a:rPr lang="en-GB" dirty="0"/>
              <a:t>Data minimisation and anonymisation</a:t>
            </a:r>
          </a:p>
          <a:p>
            <a:pPr lvl="1"/>
            <a:r>
              <a:rPr lang="en-GB" dirty="0"/>
              <a:t>Evidence of ethical review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3194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C9D81-381C-B59C-D389-1EA481312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Care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3B9D2-F93A-547E-EA9A-60AEDD140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If your project is in </a:t>
            </a:r>
            <a:r>
              <a:rPr lang="en-GB" b="1" dirty="0"/>
              <a:t>social care settings</a:t>
            </a:r>
            <a:r>
              <a:rPr lang="en-GB" dirty="0"/>
              <a:t> (not NHS-led):</a:t>
            </a:r>
            <a:br>
              <a:rPr lang="en-GB" dirty="0"/>
            </a:br>
            <a:r>
              <a:rPr lang="en-GB" dirty="0"/>
              <a:t>e.g., care homes, local authorities, or voluntary sector services</a:t>
            </a:r>
          </a:p>
          <a:p>
            <a:r>
              <a:rPr lang="en-GB" dirty="0"/>
              <a:t>Apply to:</a:t>
            </a:r>
            <a:br>
              <a:rPr lang="en-GB" dirty="0"/>
            </a:br>
            <a:r>
              <a:rPr lang="en-GB" b="1" dirty="0"/>
              <a:t>Social Care Research Ethics Committee (SCREC)</a:t>
            </a:r>
            <a:br>
              <a:rPr lang="en-GB" dirty="0"/>
            </a:br>
            <a:r>
              <a:rPr lang="en-GB" b="1" dirty="0"/>
              <a:t>Purpose:</a:t>
            </a:r>
            <a:endParaRPr lang="en-GB" dirty="0"/>
          </a:p>
          <a:p>
            <a:pPr lvl="1"/>
            <a:r>
              <a:rPr lang="en-GB" dirty="0"/>
              <a:t>Protect vulnerable participants</a:t>
            </a:r>
          </a:p>
          <a:p>
            <a:pPr lvl="1"/>
            <a:r>
              <a:rPr lang="en-GB" dirty="0"/>
              <a:t>Review capacity and consent processes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0280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E2B8E-9DF9-0F09-B76D-4B8990079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University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F80F-6D23-9520-5FF8-59D3D1D72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/>
          </a:bodyPr>
          <a:lstStyle/>
          <a:p>
            <a:r>
              <a:rPr lang="en-GB" dirty="0"/>
              <a:t>Even when HRA or SCREC approval is required</a:t>
            </a:r>
          </a:p>
          <a:p>
            <a:pPr lvl="1"/>
            <a:r>
              <a:rPr lang="en-GB" dirty="0"/>
              <a:t> You must first gain university ethical clearance.</a:t>
            </a:r>
          </a:p>
          <a:p>
            <a:pPr lvl="1"/>
            <a:r>
              <a:rPr lang="en-GB" dirty="0"/>
              <a:t>University Ethics Committee reviews study design, recruitment, and consent materials</a:t>
            </a:r>
          </a:p>
          <a:p>
            <a:pPr lvl="1"/>
            <a:r>
              <a:rPr lang="en-GB" dirty="0"/>
              <a:t>Ensures supervisor oversight and research integrity</a:t>
            </a:r>
          </a:p>
          <a:p>
            <a:pPr lvl="1"/>
            <a:r>
              <a:rPr lang="en-GB" dirty="0"/>
              <a:t>Coordinates with HRA/SCREC timelines</a:t>
            </a:r>
          </a:p>
        </p:txBody>
      </p:sp>
    </p:spTree>
    <p:extLst>
      <p:ext uri="{BB962C8B-B14F-4D97-AF65-F5344CB8AC3E}">
        <p14:creationId xmlns:p14="http://schemas.microsoft.com/office/powerpoint/2010/main" val="4830027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E9D71-94D0-3492-6188-501914FD6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CE3071E-2B57-45A6-76F7-D46877A90A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2281421"/>
              </p:ext>
            </p:extLst>
          </p:nvPr>
        </p:nvGraphicFramePr>
        <p:xfrm>
          <a:off x="457200" y="2323941"/>
          <a:ext cx="8229600" cy="246888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182208643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0328796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30674075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Scenario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Main Approval Body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Route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46257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NHS patients/staff/data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HRA / NHS REC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IRAS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95114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NHS Digital data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NHS England (DARS)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DARS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41778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Social care setting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SCREC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HRA SCREC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84474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University-based researcher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University Ethics + HRA/SCREC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Internal + IRAS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87103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Service evaluation/audit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/>
                        <a:t>Local R&amp;D or IG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Decision Tool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761288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CF3A8DE-15B4-977D-C432-AB6FB79341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7810358"/>
              </p:ext>
            </p:extLst>
          </p:nvPr>
        </p:nvGraphicFramePr>
        <p:xfrm>
          <a:off x="395536" y="2343150"/>
          <a:ext cx="7992888" cy="2742034"/>
        </p:xfrm>
        <a:graphic>
          <a:graphicData uri="http://schemas.openxmlformats.org/drawingml/2006/table">
            <a:tbl>
              <a:tblPr/>
              <a:tblGrid>
                <a:gridCol w="7992888">
                  <a:extLst>
                    <a:ext uri="{9D8B030D-6E8A-4147-A177-3AD203B41FA5}">
                      <a16:colId xmlns:a16="http://schemas.microsoft.com/office/drawing/2014/main" val="742098017"/>
                    </a:ext>
                  </a:extLst>
                </a:gridCol>
              </a:tblGrid>
              <a:tr h="274203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778747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D5FD4DA-33E1-567E-899B-D85A4AE01A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7353143"/>
              </p:ext>
            </p:extLst>
          </p:nvPr>
        </p:nvGraphicFramePr>
        <p:xfrm>
          <a:off x="3086100" y="2343150"/>
          <a:ext cx="2710036" cy="2742034"/>
        </p:xfrm>
        <a:graphic>
          <a:graphicData uri="http://schemas.openxmlformats.org/drawingml/2006/table">
            <a:tbl>
              <a:tblPr/>
              <a:tblGrid>
                <a:gridCol w="2710036">
                  <a:extLst>
                    <a:ext uri="{9D8B030D-6E8A-4147-A177-3AD203B41FA5}">
                      <a16:colId xmlns:a16="http://schemas.microsoft.com/office/drawing/2014/main" val="180435459"/>
                    </a:ext>
                  </a:extLst>
                </a:gridCol>
              </a:tblGrid>
              <a:tr h="274203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161761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BA71C2F-7060-B608-97C2-3C944D6F9D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6919484"/>
              </p:ext>
            </p:extLst>
          </p:nvPr>
        </p:nvGraphicFramePr>
        <p:xfrm>
          <a:off x="390525" y="2324100"/>
          <a:ext cx="7992889" cy="365760"/>
        </p:xfrm>
        <a:graphic>
          <a:graphicData uri="http://schemas.openxmlformats.org/drawingml/2006/table">
            <a:tbl>
              <a:tblPr/>
              <a:tblGrid>
                <a:gridCol w="7992889">
                  <a:extLst>
                    <a:ext uri="{9D8B030D-6E8A-4147-A177-3AD203B41FA5}">
                      <a16:colId xmlns:a16="http://schemas.microsoft.com/office/drawing/2014/main" val="2431888701"/>
                    </a:ext>
                  </a:extLst>
                </a:gridCol>
              </a:tblGrid>
              <a:tr h="35242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61348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85275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79822-61AF-80D5-400F-5A70A8604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1143000"/>
          </a:xfrm>
        </p:spPr>
        <p:txBody>
          <a:bodyPr/>
          <a:lstStyle/>
          <a:p>
            <a:r>
              <a:rPr lang="en-GB" dirty="0"/>
              <a:t>Assessment workshop</a:t>
            </a:r>
          </a:p>
        </p:txBody>
      </p:sp>
    </p:spTree>
    <p:extLst>
      <p:ext uri="{BB962C8B-B14F-4D97-AF65-F5344CB8AC3E}">
        <p14:creationId xmlns:p14="http://schemas.microsoft.com/office/powerpoint/2010/main" val="4824832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76D4D-F8A2-F181-CED5-C28C4683D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3DF35-6643-A877-67AA-1F8D8A735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Beauchamp T, L., Childress J, F</a:t>
            </a:r>
            <a:r>
              <a:rPr lang="en-GB" dirty="0"/>
              <a:t>. (1979) Principles of Biomedical Ethics. New York (NY): Oxford University Press.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Carter, S. M., Cribb, A.,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Allegrante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P. (2012). How to think about health promotion ethics.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Public Health Reviews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1-24.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Parker, E., Gould, T., &amp; Fleming, M. (2007). Ethics in health promotion-reflections in practice.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 Journal of Australia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69-72.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Schoentgen, A., &amp; Wilkinson, L. (2021). Ethical issues in digital technologies.</a:t>
            </a:r>
            <a:endParaRPr lang="en-GB" dirty="0"/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Tzafestas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G. (2018). Ethics and law in the internet of things world.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Smart cities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98-120.</a:t>
            </a:r>
          </a:p>
        </p:txBody>
      </p:sp>
    </p:spTree>
    <p:extLst>
      <p:ext uri="{BB962C8B-B14F-4D97-AF65-F5344CB8AC3E}">
        <p14:creationId xmlns:p14="http://schemas.microsoft.com/office/powerpoint/2010/main" val="42544735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1438</Words>
  <Application>Microsoft Office PowerPoint</Application>
  <PresentationFormat>On-screen Show (4:3)</PresentationFormat>
  <Paragraphs>241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Myriad Pro</vt:lpstr>
      <vt:lpstr>Arial</vt:lpstr>
      <vt:lpstr>Calibri</vt:lpstr>
      <vt:lpstr>Courier New</vt:lpstr>
      <vt:lpstr>Wingdings</vt:lpstr>
      <vt:lpstr>20140311PresentationUWTSDTemplate</vt:lpstr>
      <vt:lpstr>  Ethical and Legal issues of Digital Technology in Health Promotion  </vt:lpstr>
      <vt:lpstr>Learning objectives</vt:lpstr>
      <vt:lpstr>Introduction </vt:lpstr>
      <vt:lpstr>Ethics </vt:lpstr>
      <vt:lpstr>Aspects of Ethics </vt:lpstr>
      <vt:lpstr>Metaethics </vt:lpstr>
      <vt:lpstr>Normative ethics </vt:lpstr>
      <vt:lpstr>Applied ethics </vt:lpstr>
      <vt:lpstr>Ethics framework </vt:lpstr>
      <vt:lpstr>Activity- 1 – 30 minutes </vt:lpstr>
      <vt:lpstr>Legal Issues </vt:lpstr>
      <vt:lpstr>Law </vt:lpstr>
      <vt:lpstr>Difference between Law and Ethics </vt:lpstr>
      <vt:lpstr>Relevant Laws in the UK</vt:lpstr>
      <vt:lpstr>Ethics in Health Promotion</vt:lpstr>
      <vt:lpstr>Ethical debate about health promotion </vt:lpstr>
      <vt:lpstr>Ethical and legal issues with digital technology </vt:lpstr>
      <vt:lpstr>Ethical and legal issues with digital technology contd.</vt:lpstr>
      <vt:lpstr>Ethical and legal issues with digital technology contd..</vt:lpstr>
      <vt:lpstr>Ethical and legal issues with digital technology contd…</vt:lpstr>
      <vt:lpstr>Activity -2 – 30 minutes</vt:lpstr>
      <vt:lpstr>Other legal and ethical considerations </vt:lpstr>
      <vt:lpstr>Settings </vt:lpstr>
      <vt:lpstr>Public health problem </vt:lpstr>
      <vt:lpstr>Ethical issues in school setting </vt:lpstr>
      <vt:lpstr>Mitigating Ethical and Legal Issues </vt:lpstr>
      <vt:lpstr>What we do in Practice</vt:lpstr>
      <vt:lpstr>Why research governance matters? </vt:lpstr>
      <vt:lpstr>Identify your context</vt:lpstr>
      <vt:lpstr>NHS-based digital health research</vt:lpstr>
      <vt:lpstr>Using NHS Digital Data</vt:lpstr>
      <vt:lpstr>Social Care Research</vt:lpstr>
      <vt:lpstr>University Ethics</vt:lpstr>
      <vt:lpstr>Summary</vt:lpstr>
      <vt:lpstr>Assessment workshop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Besty Jose</cp:lastModifiedBy>
  <cp:revision>75</cp:revision>
  <dcterms:created xsi:type="dcterms:W3CDTF">2015-04-14T15:21:28Z</dcterms:created>
  <dcterms:modified xsi:type="dcterms:W3CDTF">2025-10-29T08:52:01Z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