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350" r:id="rId4"/>
    <p:sldId id="295" r:id="rId5"/>
    <p:sldId id="282" r:id="rId6"/>
    <p:sldId id="351" r:id="rId7"/>
    <p:sldId id="352" r:id="rId8"/>
    <p:sldId id="355" r:id="rId9"/>
    <p:sldId id="356" r:id="rId10"/>
    <p:sldId id="354" r:id="rId11"/>
    <p:sldId id="297" r:id="rId12"/>
    <p:sldId id="29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joeltrammell.com/jack-mas-priority-customers-employees-shareholders-correct/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 LCBB5003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1 Lesson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Measuring performance &amp; Stakeholder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18813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By the end of this session you should be able to understand: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Basic performance measurement methods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Stakeholders and how to manage them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043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449" y="482340"/>
            <a:ext cx="8572501" cy="288039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Why would you start a business? 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2457449" y="342900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b="1" dirty="0" err="1">
                <a:solidFill>
                  <a:srgbClr val="002060"/>
                </a:solidFill>
              </a:rPr>
              <a:t>Maximise</a:t>
            </a:r>
            <a:r>
              <a:rPr lang="en-US" sz="4000" b="1" dirty="0">
                <a:solidFill>
                  <a:srgbClr val="002060"/>
                </a:solidFill>
              </a:rPr>
              <a:t> shareholder wealth through: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Growth in the value of the firm/ </a:t>
            </a:r>
            <a:r>
              <a:rPr lang="en-US" sz="3200" b="1" dirty="0">
                <a:solidFill>
                  <a:srgbClr val="FF0000"/>
                </a:solidFill>
              </a:rPr>
              <a:t>capital gain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Profits – returned to shareholders as </a:t>
            </a:r>
            <a:r>
              <a:rPr lang="en-US" sz="3200" b="1" dirty="0">
                <a:solidFill>
                  <a:srgbClr val="FF0000"/>
                </a:solidFill>
              </a:rPr>
              <a:t>dividends</a:t>
            </a: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562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580446" y="2151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r>
              <a:rPr lang="en-GB" sz="12800" b="1" dirty="0"/>
              <a:t>Measuring Performance</a:t>
            </a:r>
            <a:br>
              <a:rPr lang="en-GB" sz="3600" dirty="0"/>
            </a:br>
            <a:br>
              <a:rPr lang="en-GB" sz="3600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63F06C2-3483-4C82-BF27-9FF77AC30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02" r="4794"/>
          <a:stretch>
            <a:fillRect/>
          </a:stretch>
        </p:blipFill>
        <p:spPr>
          <a:xfrm>
            <a:off x="2034858" y="1508919"/>
            <a:ext cx="9019222" cy="45671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0616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449" y="482340"/>
            <a:ext cx="8572501" cy="288039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defined…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0" y="5063901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Anyone or any ‘people’ with a vested interest in an organization and its existence </a:t>
            </a: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2400" b="1" dirty="0">
              <a:solidFill>
                <a:srgbClr val="FF0000"/>
              </a:solidFill>
            </a:endParaRPr>
          </a:p>
          <a:p>
            <a:pPr algn="l"/>
            <a:r>
              <a:rPr lang="en-US" sz="2800" b="1" dirty="0">
                <a:solidFill>
                  <a:srgbClr val="002060"/>
                </a:solidFill>
              </a:rPr>
              <a:t>Group task: </a:t>
            </a:r>
            <a:r>
              <a:rPr lang="en-US" sz="2800" b="1" i="1" dirty="0">
                <a:solidFill>
                  <a:srgbClr val="002060"/>
                </a:solidFill>
              </a:rPr>
              <a:t>think of a supermarket in your area. Make a list of stakeholders</a:t>
            </a: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3436DAF-52AA-4866-95C7-9E165E6A5C2C}"/>
              </a:ext>
            </a:extLst>
          </p:cNvPr>
          <p:cNvSpPr/>
          <p:nvPr/>
        </p:nvSpPr>
        <p:spPr>
          <a:xfrm>
            <a:off x="8456366" y="263097"/>
            <a:ext cx="3659434" cy="5756136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32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External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Professional accounting firms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(audit fees)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Suppliers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(revenue)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Customers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(products/ services)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Media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(news/ content)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Investors (</a:t>
            </a: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equity + debt)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(financial returns)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Government </a:t>
            </a:r>
            <a:r>
              <a:rPr lang="en-GB" sz="2000" b="1" i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(HMRC etc)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(tax, employment, GDP)</a:t>
            </a: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79B80C-1930-4D60-ADB0-9A2CC7F2E334}"/>
              </a:ext>
            </a:extLst>
          </p:cNvPr>
          <p:cNvSpPr/>
          <p:nvPr/>
        </p:nvSpPr>
        <p:spPr>
          <a:xfrm>
            <a:off x="3143250" y="1578231"/>
            <a:ext cx="3209926" cy="3505617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8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Employees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  <a:latin typeface="+mj-lt"/>
              </a:rPr>
              <a:t>(salary)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Managers/ directors</a:t>
            </a:r>
            <a:endParaRPr lang="en-GB" sz="1600" b="1" dirty="0">
              <a:ln w="0">
                <a:noFill/>
              </a:ln>
              <a:solidFill>
                <a:schemeClr val="accent2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1DF9011-5AB1-4568-853F-C9B335628590}"/>
              </a:ext>
            </a:extLst>
          </p:cNvPr>
          <p:cNvSpPr/>
          <p:nvPr/>
        </p:nvSpPr>
        <p:spPr>
          <a:xfrm>
            <a:off x="5908430" y="1250650"/>
            <a:ext cx="3002207" cy="3592175"/>
          </a:xfrm>
          <a:prstGeom prst="ellipse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4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Company/ Organisation</a:t>
            </a:r>
            <a:endParaRPr lang="en-GB" sz="14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(maximum shareholder wealth)</a:t>
            </a: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algn="ctr"/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719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7" y="4164915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Management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-	</a:t>
            </a:r>
            <a:r>
              <a:rPr lang="en-US" sz="2800" b="1" dirty="0">
                <a:solidFill>
                  <a:srgbClr val="002060"/>
                </a:solidFill>
              </a:rPr>
              <a:t>Directors/ management are faced with competing interests from varied stakeholder groups</a:t>
            </a: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-	there is need for a methodical approach to stakeholder management to ensure long-term survival of the company – different approaches are used</a:t>
            </a:r>
            <a:br>
              <a:rPr lang="en-US" sz="2800" b="1" dirty="0">
                <a:solidFill>
                  <a:srgbClr val="002060"/>
                </a:solidFill>
              </a:rPr>
            </a:b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…which stakeholder group is the most important? It’s imperative that company leadership effectively engage stakeholders</a:t>
            </a:r>
            <a:br>
              <a:rPr lang="en-US" sz="36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  <a:hlinkClick r:id="rId2"/>
              </a:rPr>
              <a:t>Let’s explore Jack Ma’s case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360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67481"/>
            <a:ext cx="8572501" cy="227373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Stakeholder Management …</a:t>
            </a:r>
            <a:r>
              <a:rPr lang="en-US" sz="3200" b="1" dirty="0" err="1">
                <a:solidFill>
                  <a:srgbClr val="002060"/>
                </a:solidFill>
              </a:rPr>
              <a:t>cont</a:t>
            </a:r>
            <a:br>
              <a:rPr lang="en-US" sz="32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		</a:t>
            </a:r>
            <a:r>
              <a:rPr lang="en-US" sz="3200" b="1" u="sng" dirty="0">
                <a:solidFill>
                  <a:srgbClr val="002060"/>
                </a:solidFill>
              </a:rPr>
              <a:t>Power/ Interest Grid</a:t>
            </a:r>
            <a:br>
              <a:rPr lang="en-US" sz="3200" b="1" u="sng" dirty="0">
                <a:solidFill>
                  <a:srgbClr val="002060"/>
                </a:solidFill>
              </a:rPr>
            </a:br>
            <a:br>
              <a:rPr lang="en-US" sz="4000" b="1" u="sng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1F2C309-1A19-4B81-B1F0-71AF4292B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974" y="1007745"/>
            <a:ext cx="8572501" cy="506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4C9F28-0E97-4879-BA40-A0031A7DAF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206" y="1391920"/>
            <a:ext cx="2875314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256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06815"/>
            <a:ext cx="8572501" cy="288039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Stakeholder Management …</a:t>
            </a:r>
            <a:r>
              <a:rPr lang="en-US" sz="3200" b="1" dirty="0" err="1">
                <a:solidFill>
                  <a:srgbClr val="002060"/>
                </a:solidFill>
              </a:rPr>
              <a:t>cont</a:t>
            </a:r>
            <a:br>
              <a:rPr lang="en-US" sz="32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		</a:t>
            </a:r>
            <a:r>
              <a:rPr lang="en-US" sz="32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000" b="1" u="sng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E9775F-31EC-4BCD-8BBD-768824A463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7447" y="971561"/>
            <a:ext cx="8763903" cy="379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904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Let’s explore: British Airways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using the Power/ Interest Grid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006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Case – Group task: </a:t>
            </a:r>
            <a:r>
              <a:rPr lang="en-US" sz="3200" b="1" dirty="0">
                <a:solidFill>
                  <a:srgbClr val="002060"/>
                </a:solidFill>
              </a:rPr>
              <a:t>Choose a UK company and </a:t>
            </a:r>
            <a:r>
              <a:rPr lang="en-US" sz="3200" b="1" dirty="0" err="1">
                <a:solidFill>
                  <a:srgbClr val="002060"/>
                </a:solidFill>
              </a:rPr>
              <a:t>analyse</a:t>
            </a:r>
            <a:r>
              <a:rPr lang="en-US" sz="3200" b="1" dirty="0">
                <a:solidFill>
                  <a:srgbClr val="002060"/>
                </a:solidFill>
              </a:rPr>
              <a:t> stakeholders using the Power/ Interest Grid.</a:t>
            </a:r>
            <a:br>
              <a:rPr lang="en-US" sz="32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917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0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557336" y="3170263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b="1" dirty="0">
                <a:solidFill>
                  <a:srgbClr val="002060"/>
                </a:solidFill>
              </a:rPr>
              <a:t>Pricing decisions/ strategies, Market demand, demand elasticity and their effect on managerial decisions</a:t>
            </a:r>
            <a:endParaRPr lang="en-US" sz="199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406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BA Business Management</vt:lpstr>
      <vt:lpstr>PowerPoint Presentation</vt:lpstr>
      <vt:lpstr>Why would you start a business? </vt:lpstr>
      <vt:lpstr>PowerPoint Presentation</vt:lpstr>
      <vt:lpstr>Stakeholder defined…</vt:lpstr>
      <vt:lpstr>Stakeholder Management   - Directors/ management are faced with competing interests from varied stakeholder groups - there is need for a methodical approach to stakeholder management to ensure long-term survival of the company – different approaches are used  …which stakeholder group is the most important? It’s imperative that company leadership effectively engage stakeholders  Let’s explore Jack Ma’s case</vt:lpstr>
      <vt:lpstr>Stakeholder Management …cont   Power/ Interest Grid          </vt:lpstr>
      <vt:lpstr>Stakeholder Management …cont   Power/ Interest Grid         Let’s explore detail:  Ackermann &amp; Eden, (1998)</vt:lpstr>
      <vt:lpstr>Stakeholder Management …cont   Power/ Interest Grid  Let’s explore: British Airways        Let’s explore using the Power/ Interest Grid Ackermann &amp; Eden, (1998)</vt:lpstr>
      <vt:lpstr>Stakeholder Management …cont   Power/ Interest Grid    Case – Group task: Choose a UK company and analyse stakeholders using the Power/ Interest Grid.     Let’s explore detail: Ackermann &amp; Eden, (1998)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Muno</cp:lastModifiedBy>
  <cp:revision>35</cp:revision>
  <dcterms:created xsi:type="dcterms:W3CDTF">2022-01-21T02:44:46Z</dcterms:created>
  <dcterms:modified xsi:type="dcterms:W3CDTF">2022-05-25T13:27:03Z</dcterms:modified>
</cp:coreProperties>
</file>