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660"/>
  </p:normalViewPr>
  <p:slideViewPr>
    <p:cSldViewPr snapToGrid="0">
      <p:cViewPr varScale="1">
        <p:scale>
          <a:sx n="66" d="100"/>
          <a:sy n="66" d="100"/>
        </p:scale>
        <p:origin x="102" y="3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674D1A-8560-48ED-88CF-64E4F1F0D9E0}"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137FAF6B-75E3-4728-AB6D-C6C06B638FE5}">
      <dgm:prSet/>
      <dgm:spPr/>
      <dgm:t>
        <a:bodyPr/>
        <a:lstStyle/>
        <a:p>
          <a:r>
            <a:rPr lang="en-GB"/>
            <a:t>Throughout an essay you will probably use two types of signposting: small and large scale.</a:t>
          </a:r>
          <a:endParaRPr lang="en-US"/>
        </a:p>
      </dgm:t>
    </dgm:pt>
    <dgm:pt modelId="{98C1AD92-ECB0-4D50-A536-B604566535B4}" type="parTrans" cxnId="{4715EE1B-465F-4E29-BF0D-ED2DC3F7909A}">
      <dgm:prSet/>
      <dgm:spPr/>
      <dgm:t>
        <a:bodyPr/>
        <a:lstStyle/>
        <a:p>
          <a:endParaRPr lang="en-US"/>
        </a:p>
      </dgm:t>
    </dgm:pt>
    <dgm:pt modelId="{7193EAF3-5CA5-4B7D-8167-8495AFA7F87E}" type="sibTrans" cxnId="{4715EE1B-465F-4E29-BF0D-ED2DC3F7909A}">
      <dgm:prSet phldrT="01" phldr="0"/>
      <dgm:spPr/>
      <dgm:t>
        <a:bodyPr/>
        <a:lstStyle/>
        <a:p>
          <a:r>
            <a:rPr lang="en-US"/>
            <a:t>01</a:t>
          </a:r>
        </a:p>
      </dgm:t>
    </dgm:pt>
    <dgm:pt modelId="{37E2B877-1B1C-47A7-A202-B93185B5F331}">
      <dgm:prSet/>
      <dgm:spPr/>
      <dgm:t>
        <a:bodyPr/>
        <a:lstStyle/>
        <a:p>
          <a:r>
            <a:rPr lang="en-GB"/>
            <a:t>Large scale signposting tells the reader specifics about what is to come, or what has gone before.</a:t>
          </a:r>
          <a:endParaRPr lang="en-US"/>
        </a:p>
      </dgm:t>
    </dgm:pt>
    <dgm:pt modelId="{D81130CA-2516-466E-8AEF-14022F74D7BA}" type="parTrans" cxnId="{D48EC3D3-C4A9-4678-9122-D45F55E82D14}">
      <dgm:prSet/>
      <dgm:spPr/>
      <dgm:t>
        <a:bodyPr/>
        <a:lstStyle/>
        <a:p>
          <a:endParaRPr lang="en-US"/>
        </a:p>
      </dgm:t>
    </dgm:pt>
    <dgm:pt modelId="{E3ACECCA-298F-49E5-B959-7A3994B892FF}" type="sibTrans" cxnId="{D48EC3D3-C4A9-4678-9122-D45F55E82D14}">
      <dgm:prSet phldrT="02" phldr="0"/>
      <dgm:spPr/>
      <dgm:t>
        <a:bodyPr/>
        <a:lstStyle/>
        <a:p>
          <a:r>
            <a:rPr lang="en-US"/>
            <a:t>02</a:t>
          </a:r>
        </a:p>
      </dgm:t>
    </dgm:pt>
    <dgm:pt modelId="{CFD8140B-D473-422C-8701-9C69B9377B75}">
      <dgm:prSet/>
      <dgm:spPr/>
      <dgm:t>
        <a:bodyPr/>
        <a:lstStyle/>
        <a:p>
          <a:r>
            <a:rPr lang="en-GB"/>
            <a:t>Example: ‘Having discussed the arguments in favour of the Third Way, it is also necessary to consider its limitations.’</a:t>
          </a:r>
          <a:endParaRPr lang="en-US"/>
        </a:p>
      </dgm:t>
    </dgm:pt>
    <dgm:pt modelId="{80599425-FF8B-41F4-9C17-DA71000AB271}" type="parTrans" cxnId="{E73E9EC7-FFA4-44CA-9365-9B3370F45B06}">
      <dgm:prSet/>
      <dgm:spPr/>
      <dgm:t>
        <a:bodyPr/>
        <a:lstStyle/>
        <a:p>
          <a:endParaRPr lang="en-US"/>
        </a:p>
      </dgm:t>
    </dgm:pt>
    <dgm:pt modelId="{428DF33B-1DCC-45D4-912A-0E35B3368A68}" type="sibTrans" cxnId="{E73E9EC7-FFA4-44CA-9365-9B3370F45B06}">
      <dgm:prSet phldrT="03" phldr="0"/>
      <dgm:spPr/>
      <dgm:t>
        <a:bodyPr/>
        <a:lstStyle/>
        <a:p>
          <a:r>
            <a:rPr lang="en-US"/>
            <a:t>03</a:t>
          </a:r>
        </a:p>
      </dgm:t>
    </dgm:pt>
    <dgm:pt modelId="{F662C70A-C9DE-475C-8834-16F884DEDAEC}" type="pres">
      <dgm:prSet presAssocID="{F7674D1A-8560-48ED-88CF-64E4F1F0D9E0}" presName="Name0" presStyleCnt="0">
        <dgm:presLayoutVars>
          <dgm:animLvl val="lvl"/>
          <dgm:resizeHandles val="exact"/>
        </dgm:presLayoutVars>
      </dgm:prSet>
      <dgm:spPr/>
    </dgm:pt>
    <dgm:pt modelId="{5E8FC936-CD0E-42DC-A2E7-D35706249651}" type="pres">
      <dgm:prSet presAssocID="{137FAF6B-75E3-4728-AB6D-C6C06B638FE5}" presName="compositeNode" presStyleCnt="0">
        <dgm:presLayoutVars>
          <dgm:bulletEnabled val="1"/>
        </dgm:presLayoutVars>
      </dgm:prSet>
      <dgm:spPr/>
    </dgm:pt>
    <dgm:pt modelId="{F5BC09FE-AA81-4549-979C-0A2576C89AC9}" type="pres">
      <dgm:prSet presAssocID="{137FAF6B-75E3-4728-AB6D-C6C06B638FE5}" presName="bgRect" presStyleLbl="alignNode1" presStyleIdx="0" presStyleCnt="3"/>
      <dgm:spPr/>
    </dgm:pt>
    <dgm:pt modelId="{0FB5B970-B0A8-4C6F-926E-6F14A09184AB}" type="pres">
      <dgm:prSet presAssocID="{7193EAF3-5CA5-4B7D-8167-8495AFA7F87E}" presName="sibTransNodeRect" presStyleLbl="alignNode1" presStyleIdx="0" presStyleCnt="3">
        <dgm:presLayoutVars>
          <dgm:chMax val="0"/>
          <dgm:bulletEnabled val="1"/>
        </dgm:presLayoutVars>
      </dgm:prSet>
      <dgm:spPr/>
    </dgm:pt>
    <dgm:pt modelId="{E9E545A5-F34D-4DB2-BDF7-E14D098CE492}" type="pres">
      <dgm:prSet presAssocID="{137FAF6B-75E3-4728-AB6D-C6C06B638FE5}" presName="nodeRect" presStyleLbl="alignNode1" presStyleIdx="0" presStyleCnt="3">
        <dgm:presLayoutVars>
          <dgm:bulletEnabled val="1"/>
        </dgm:presLayoutVars>
      </dgm:prSet>
      <dgm:spPr/>
    </dgm:pt>
    <dgm:pt modelId="{8816DE06-F730-404A-8336-5C873F4D8027}" type="pres">
      <dgm:prSet presAssocID="{7193EAF3-5CA5-4B7D-8167-8495AFA7F87E}" presName="sibTrans" presStyleCnt="0"/>
      <dgm:spPr/>
    </dgm:pt>
    <dgm:pt modelId="{78FB51FD-B06C-414E-A6D1-78007A547362}" type="pres">
      <dgm:prSet presAssocID="{37E2B877-1B1C-47A7-A202-B93185B5F331}" presName="compositeNode" presStyleCnt="0">
        <dgm:presLayoutVars>
          <dgm:bulletEnabled val="1"/>
        </dgm:presLayoutVars>
      </dgm:prSet>
      <dgm:spPr/>
    </dgm:pt>
    <dgm:pt modelId="{DA7DEFD2-3CBC-420E-99A6-7052C0F8CB6A}" type="pres">
      <dgm:prSet presAssocID="{37E2B877-1B1C-47A7-A202-B93185B5F331}" presName="bgRect" presStyleLbl="alignNode1" presStyleIdx="1" presStyleCnt="3"/>
      <dgm:spPr/>
    </dgm:pt>
    <dgm:pt modelId="{7311E7B0-E786-4FF1-8D32-6DFF17DD432C}" type="pres">
      <dgm:prSet presAssocID="{E3ACECCA-298F-49E5-B959-7A3994B892FF}" presName="sibTransNodeRect" presStyleLbl="alignNode1" presStyleIdx="1" presStyleCnt="3">
        <dgm:presLayoutVars>
          <dgm:chMax val="0"/>
          <dgm:bulletEnabled val="1"/>
        </dgm:presLayoutVars>
      </dgm:prSet>
      <dgm:spPr/>
    </dgm:pt>
    <dgm:pt modelId="{5A78C4DD-AA78-4E7A-B916-912A022B26A3}" type="pres">
      <dgm:prSet presAssocID="{37E2B877-1B1C-47A7-A202-B93185B5F331}" presName="nodeRect" presStyleLbl="alignNode1" presStyleIdx="1" presStyleCnt="3">
        <dgm:presLayoutVars>
          <dgm:bulletEnabled val="1"/>
        </dgm:presLayoutVars>
      </dgm:prSet>
      <dgm:spPr/>
    </dgm:pt>
    <dgm:pt modelId="{3CC54098-10B8-434F-A858-35163E55A40C}" type="pres">
      <dgm:prSet presAssocID="{E3ACECCA-298F-49E5-B959-7A3994B892FF}" presName="sibTrans" presStyleCnt="0"/>
      <dgm:spPr/>
    </dgm:pt>
    <dgm:pt modelId="{05024A04-E35E-4BF3-BEF6-FD0EB68AE050}" type="pres">
      <dgm:prSet presAssocID="{CFD8140B-D473-422C-8701-9C69B9377B75}" presName="compositeNode" presStyleCnt="0">
        <dgm:presLayoutVars>
          <dgm:bulletEnabled val="1"/>
        </dgm:presLayoutVars>
      </dgm:prSet>
      <dgm:spPr/>
    </dgm:pt>
    <dgm:pt modelId="{C61E1C5E-7CDB-4927-A213-4B149942BD0C}" type="pres">
      <dgm:prSet presAssocID="{CFD8140B-D473-422C-8701-9C69B9377B75}" presName="bgRect" presStyleLbl="alignNode1" presStyleIdx="2" presStyleCnt="3"/>
      <dgm:spPr/>
    </dgm:pt>
    <dgm:pt modelId="{C73C6568-8606-4FBB-A747-F9F214F28A43}" type="pres">
      <dgm:prSet presAssocID="{428DF33B-1DCC-45D4-912A-0E35B3368A68}" presName="sibTransNodeRect" presStyleLbl="alignNode1" presStyleIdx="2" presStyleCnt="3">
        <dgm:presLayoutVars>
          <dgm:chMax val="0"/>
          <dgm:bulletEnabled val="1"/>
        </dgm:presLayoutVars>
      </dgm:prSet>
      <dgm:spPr/>
    </dgm:pt>
    <dgm:pt modelId="{0AD26BFC-2C0C-4AED-ADA9-0EC195479216}" type="pres">
      <dgm:prSet presAssocID="{CFD8140B-D473-422C-8701-9C69B9377B75}" presName="nodeRect" presStyleLbl="alignNode1" presStyleIdx="2" presStyleCnt="3">
        <dgm:presLayoutVars>
          <dgm:bulletEnabled val="1"/>
        </dgm:presLayoutVars>
      </dgm:prSet>
      <dgm:spPr/>
    </dgm:pt>
  </dgm:ptLst>
  <dgm:cxnLst>
    <dgm:cxn modelId="{1F066302-34B0-477E-A417-7B8CF8EEF0C3}" type="presOf" srcId="{37E2B877-1B1C-47A7-A202-B93185B5F331}" destId="{5A78C4DD-AA78-4E7A-B916-912A022B26A3}" srcOrd="1" destOrd="0" presId="urn:microsoft.com/office/officeart/2016/7/layout/LinearBlockProcessNumbered"/>
    <dgm:cxn modelId="{34C7C903-409F-44B6-9E8D-608A3FA0E439}" type="presOf" srcId="{37E2B877-1B1C-47A7-A202-B93185B5F331}" destId="{DA7DEFD2-3CBC-420E-99A6-7052C0F8CB6A}" srcOrd="0" destOrd="0" presId="urn:microsoft.com/office/officeart/2016/7/layout/LinearBlockProcessNumbered"/>
    <dgm:cxn modelId="{4715EE1B-465F-4E29-BF0D-ED2DC3F7909A}" srcId="{F7674D1A-8560-48ED-88CF-64E4F1F0D9E0}" destId="{137FAF6B-75E3-4728-AB6D-C6C06B638FE5}" srcOrd="0" destOrd="0" parTransId="{98C1AD92-ECB0-4D50-A536-B604566535B4}" sibTransId="{7193EAF3-5CA5-4B7D-8167-8495AFA7F87E}"/>
    <dgm:cxn modelId="{88A0991C-E644-4A48-A0AE-D8FA5207E3B6}" type="presOf" srcId="{7193EAF3-5CA5-4B7D-8167-8495AFA7F87E}" destId="{0FB5B970-B0A8-4C6F-926E-6F14A09184AB}" srcOrd="0" destOrd="0" presId="urn:microsoft.com/office/officeart/2016/7/layout/LinearBlockProcessNumbered"/>
    <dgm:cxn modelId="{A03E1F27-C573-4F99-B9CA-B1F48F0F65CF}" type="presOf" srcId="{F7674D1A-8560-48ED-88CF-64E4F1F0D9E0}" destId="{F662C70A-C9DE-475C-8834-16F884DEDAEC}" srcOrd="0" destOrd="0" presId="urn:microsoft.com/office/officeart/2016/7/layout/LinearBlockProcessNumbered"/>
    <dgm:cxn modelId="{8AC2F53D-9419-4E5D-B278-1D52C6114E9C}" type="presOf" srcId="{137FAF6B-75E3-4728-AB6D-C6C06B638FE5}" destId="{E9E545A5-F34D-4DB2-BDF7-E14D098CE492}" srcOrd="1" destOrd="0" presId="urn:microsoft.com/office/officeart/2016/7/layout/LinearBlockProcessNumbered"/>
    <dgm:cxn modelId="{E3B08C4A-6183-4015-9815-8CC91ADA27D1}" type="presOf" srcId="{137FAF6B-75E3-4728-AB6D-C6C06B638FE5}" destId="{F5BC09FE-AA81-4549-979C-0A2576C89AC9}" srcOrd="0" destOrd="0" presId="urn:microsoft.com/office/officeart/2016/7/layout/LinearBlockProcessNumbered"/>
    <dgm:cxn modelId="{5D7B6389-FE74-47A1-B7DA-7AB388B6446F}" type="presOf" srcId="{E3ACECCA-298F-49E5-B959-7A3994B892FF}" destId="{7311E7B0-E786-4FF1-8D32-6DFF17DD432C}" srcOrd="0" destOrd="0" presId="urn:microsoft.com/office/officeart/2016/7/layout/LinearBlockProcessNumbered"/>
    <dgm:cxn modelId="{D01802B1-484A-4824-92D5-BC887285A53E}" type="presOf" srcId="{CFD8140B-D473-422C-8701-9C69B9377B75}" destId="{C61E1C5E-7CDB-4927-A213-4B149942BD0C}" srcOrd="0" destOrd="0" presId="urn:microsoft.com/office/officeart/2016/7/layout/LinearBlockProcessNumbered"/>
    <dgm:cxn modelId="{D98C8DC0-9FD1-4659-8E67-32CA2C1D2C4E}" type="presOf" srcId="{CFD8140B-D473-422C-8701-9C69B9377B75}" destId="{0AD26BFC-2C0C-4AED-ADA9-0EC195479216}" srcOrd="1" destOrd="0" presId="urn:microsoft.com/office/officeart/2016/7/layout/LinearBlockProcessNumbered"/>
    <dgm:cxn modelId="{E73E9EC7-FFA4-44CA-9365-9B3370F45B06}" srcId="{F7674D1A-8560-48ED-88CF-64E4F1F0D9E0}" destId="{CFD8140B-D473-422C-8701-9C69B9377B75}" srcOrd="2" destOrd="0" parTransId="{80599425-FF8B-41F4-9C17-DA71000AB271}" sibTransId="{428DF33B-1DCC-45D4-912A-0E35B3368A68}"/>
    <dgm:cxn modelId="{738A0ACF-A983-4B47-9683-07F342F0CD50}" type="presOf" srcId="{428DF33B-1DCC-45D4-912A-0E35B3368A68}" destId="{C73C6568-8606-4FBB-A747-F9F214F28A43}" srcOrd="0" destOrd="0" presId="urn:microsoft.com/office/officeart/2016/7/layout/LinearBlockProcessNumbered"/>
    <dgm:cxn modelId="{D48EC3D3-C4A9-4678-9122-D45F55E82D14}" srcId="{F7674D1A-8560-48ED-88CF-64E4F1F0D9E0}" destId="{37E2B877-1B1C-47A7-A202-B93185B5F331}" srcOrd="1" destOrd="0" parTransId="{D81130CA-2516-466E-8AEF-14022F74D7BA}" sibTransId="{E3ACECCA-298F-49E5-B959-7A3994B892FF}"/>
    <dgm:cxn modelId="{E8E41C4E-AC0A-48E2-AA6B-EAC47EA2E8B0}" type="presParOf" srcId="{F662C70A-C9DE-475C-8834-16F884DEDAEC}" destId="{5E8FC936-CD0E-42DC-A2E7-D35706249651}" srcOrd="0" destOrd="0" presId="urn:microsoft.com/office/officeart/2016/7/layout/LinearBlockProcessNumbered"/>
    <dgm:cxn modelId="{38A44048-E931-4A29-838C-247465B755DB}" type="presParOf" srcId="{5E8FC936-CD0E-42DC-A2E7-D35706249651}" destId="{F5BC09FE-AA81-4549-979C-0A2576C89AC9}" srcOrd="0" destOrd="0" presId="urn:microsoft.com/office/officeart/2016/7/layout/LinearBlockProcessNumbered"/>
    <dgm:cxn modelId="{174AC475-4BCD-4A56-9C9C-AAA69DAD66C3}" type="presParOf" srcId="{5E8FC936-CD0E-42DC-A2E7-D35706249651}" destId="{0FB5B970-B0A8-4C6F-926E-6F14A09184AB}" srcOrd="1" destOrd="0" presId="urn:microsoft.com/office/officeart/2016/7/layout/LinearBlockProcessNumbered"/>
    <dgm:cxn modelId="{D5BD6B8E-8D5B-49E8-BE8F-D0C906C425FA}" type="presParOf" srcId="{5E8FC936-CD0E-42DC-A2E7-D35706249651}" destId="{E9E545A5-F34D-4DB2-BDF7-E14D098CE492}" srcOrd="2" destOrd="0" presId="urn:microsoft.com/office/officeart/2016/7/layout/LinearBlockProcessNumbered"/>
    <dgm:cxn modelId="{AF5BC95A-38A7-4A34-A2DA-A8988BCA8584}" type="presParOf" srcId="{F662C70A-C9DE-475C-8834-16F884DEDAEC}" destId="{8816DE06-F730-404A-8336-5C873F4D8027}" srcOrd="1" destOrd="0" presId="urn:microsoft.com/office/officeart/2016/7/layout/LinearBlockProcessNumbered"/>
    <dgm:cxn modelId="{342E3591-540F-48FB-B62D-ADFD8881B7FC}" type="presParOf" srcId="{F662C70A-C9DE-475C-8834-16F884DEDAEC}" destId="{78FB51FD-B06C-414E-A6D1-78007A547362}" srcOrd="2" destOrd="0" presId="urn:microsoft.com/office/officeart/2016/7/layout/LinearBlockProcessNumbered"/>
    <dgm:cxn modelId="{E2538A5B-30E9-4808-9969-C623F95AB0C0}" type="presParOf" srcId="{78FB51FD-B06C-414E-A6D1-78007A547362}" destId="{DA7DEFD2-3CBC-420E-99A6-7052C0F8CB6A}" srcOrd="0" destOrd="0" presId="urn:microsoft.com/office/officeart/2016/7/layout/LinearBlockProcessNumbered"/>
    <dgm:cxn modelId="{8E133B8B-3840-459A-89C7-4CD7C1E30397}" type="presParOf" srcId="{78FB51FD-B06C-414E-A6D1-78007A547362}" destId="{7311E7B0-E786-4FF1-8D32-6DFF17DD432C}" srcOrd="1" destOrd="0" presId="urn:microsoft.com/office/officeart/2016/7/layout/LinearBlockProcessNumbered"/>
    <dgm:cxn modelId="{16FC4917-52FC-49AC-980B-BE524915EE46}" type="presParOf" srcId="{78FB51FD-B06C-414E-A6D1-78007A547362}" destId="{5A78C4DD-AA78-4E7A-B916-912A022B26A3}" srcOrd="2" destOrd="0" presId="urn:microsoft.com/office/officeart/2016/7/layout/LinearBlockProcessNumbered"/>
    <dgm:cxn modelId="{30815002-9F49-48DA-980E-ADEB2089F7FA}" type="presParOf" srcId="{F662C70A-C9DE-475C-8834-16F884DEDAEC}" destId="{3CC54098-10B8-434F-A858-35163E55A40C}" srcOrd="3" destOrd="0" presId="urn:microsoft.com/office/officeart/2016/7/layout/LinearBlockProcessNumbered"/>
    <dgm:cxn modelId="{74A06640-CAC9-4712-B291-40C353660071}" type="presParOf" srcId="{F662C70A-C9DE-475C-8834-16F884DEDAEC}" destId="{05024A04-E35E-4BF3-BEF6-FD0EB68AE050}" srcOrd="4" destOrd="0" presId="urn:microsoft.com/office/officeart/2016/7/layout/LinearBlockProcessNumbered"/>
    <dgm:cxn modelId="{1A0D470B-690B-419A-B0C7-8BC507A08FE6}" type="presParOf" srcId="{05024A04-E35E-4BF3-BEF6-FD0EB68AE050}" destId="{C61E1C5E-7CDB-4927-A213-4B149942BD0C}" srcOrd="0" destOrd="0" presId="urn:microsoft.com/office/officeart/2016/7/layout/LinearBlockProcessNumbered"/>
    <dgm:cxn modelId="{D85EDF2B-E5CF-4494-BAC7-066C9D6ACD06}" type="presParOf" srcId="{05024A04-E35E-4BF3-BEF6-FD0EB68AE050}" destId="{C73C6568-8606-4FBB-A747-F9F214F28A43}" srcOrd="1" destOrd="0" presId="urn:microsoft.com/office/officeart/2016/7/layout/LinearBlockProcessNumbered"/>
    <dgm:cxn modelId="{6B1F3134-9BBF-44CA-8B61-7CE91C1975F5}" type="presParOf" srcId="{05024A04-E35E-4BF3-BEF6-FD0EB68AE050}" destId="{0AD26BFC-2C0C-4AED-ADA9-0EC19547921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C09FE-AA81-4549-979C-0A2576C89AC9}">
      <dsp:nvSpPr>
        <dsp:cNvPr id="0" name=""/>
        <dsp:cNvSpPr/>
      </dsp:nvSpPr>
      <dsp:spPr>
        <a:xfrm>
          <a:off x="821" y="80923"/>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77900">
            <a:lnSpc>
              <a:spcPct val="90000"/>
            </a:lnSpc>
            <a:spcBef>
              <a:spcPct val="0"/>
            </a:spcBef>
            <a:spcAft>
              <a:spcPct val="35000"/>
            </a:spcAft>
            <a:buNone/>
          </a:pPr>
          <a:r>
            <a:rPr lang="en-GB" sz="2200" kern="1200"/>
            <a:t>Throughout an essay you will probably use two types of signposting: small and large scale.</a:t>
          </a:r>
          <a:endParaRPr lang="en-US" sz="2200" kern="1200"/>
        </a:p>
      </dsp:txBody>
      <dsp:txXfrm>
        <a:off x="821" y="1677979"/>
        <a:ext cx="3327201" cy="2395585"/>
      </dsp:txXfrm>
    </dsp:sp>
    <dsp:sp modelId="{0FB5B970-B0A8-4C6F-926E-6F14A09184AB}">
      <dsp:nvSpPr>
        <dsp:cNvPr id="0" name=""/>
        <dsp:cNvSpPr/>
      </dsp:nvSpPr>
      <dsp:spPr>
        <a:xfrm>
          <a:off x="821" y="80923"/>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80923"/>
        <a:ext cx="3327201" cy="1597056"/>
      </dsp:txXfrm>
    </dsp:sp>
    <dsp:sp modelId="{DA7DEFD2-3CBC-420E-99A6-7052C0F8CB6A}">
      <dsp:nvSpPr>
        <dsp:cNvPr id="0" name=""/>
        <dsp:cNvSpPr/>
      </dsp:nvSpPr>
      <dsp:spPr>
        <a:xfrm>
          <a:off x="3594199" y="80923"/>
          <a:ext cx="3327201" cy="3992641"/>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77900">
            <a:lnSpc>
              <a:spcPct val="90000"/>
            </a:lnSpc>
            <a:spcBef>
              <a:spcPct val="0"/>
            </a:spcBef>
            <a:spcAft>
              <a:spcPct val="35000"/>
            </a:spcAft>
            <a:buNone/>
          </a:pPr>
          <a:r>
            <a:rPr lang="en-GB" sz="2200" kern="1200"/>
            <a:t>Large scale signposting tells the reader specifics about what is to come, or what has gone before.</a:t>
          </a:r>
          <a:endParaRPr lang="en-US" sz="2200" kern="1200"/>
        </a:p>
      </dsp:txBody>
      <dsp:txXfrm>
        <a:off x="3594199" y="1677979"/>
        <a:ext cx="3327201" cy="2395585"/>
      </dsp:txXfrm>
    </dsp:sp>
    <dsp:sp modelId="{7311E7B0-E786-4FF1-8D32-6DFF17DD432C}">
      <dsp:nvSpPr>
        <dsp:cNvPr id="0" name=""/>
        <dsp:cNvSpPr/>
      </dsp:nvSpPr>
      <dsp:spPr>
        <a:xfrm>
          <a:off x="3594199" y="80923"/>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80923"/>
        <a:ext cx="3327201" cy="1597056"/>
      </dsp:txXfrm>
    </dsp:sp>
    <dsp:sp modelId="{C61E1C5E-7CDB-4927-A213-4B149942BD0C}">
      <dsp:nvSpPr>
        <dsp:cNvPr id="0" name=""/>
        <dsp:cNvSpPr/>
      </dsp:nvSpPr>
      <dsp:spPr>
        <a:xfrm>
          <a:off x="7187576" y="80923"/>
          <a:ext cx="3327201" cy="3992641"/>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77900">
            <a:lnSpc>
              <a:spcPct val="90000"/>
            </a:lnSpc>
            <a:spcBef>
              <a:spcPct val="0"/>
            </a:spcBef>
            <a:spcAft>
              <a:spcPct val="35000"/>
            </a:spcAft>
            <a:buNone/>
          </a:pPr>
          <a:r>
            <a:rPr lang="en-GB" sz="2200" kern="1200"/>
            <a:t>Example: ‘Having discussed the arguments in favour of the Third Way, it is also necessary to consider its limitations.’</a:t>
          </a:r>
          <a:endParaRPr lang="en-US" sz="2200" kern="1200"/>
        </a:p>
      </dsp:txBody>
      <dsp:txXfrm>
        <a:off x="7187576" y="1677979"/>
        <a:ext cx="3327201" cy="2395585"/>
      </dsp:txXfrm>
    </dsp:sp>
    <dsp:sp modelId="{C73C6568-8606-4FBB-A747-F9F214F28A43}">
      <dsp:nvSpPr>
        <dsp:cNvPr id="0" name=""/>
        <dsp:cNvSpPr/>
      </dsp:nvSpPr>
      <dsp:spPr>
        <a:xfrm>
          <a:off x="7187576" y="80923"/>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80923"/>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4B2E080-FCA6-4434-AD75-D886416AD70F}"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2008308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B2E080-FCA6-4434-AD75-D886416AD70F}"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1328947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4B2E080-FCA6-4434-AD75-D886416AD70F}"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3045748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4B2E080-FCA6-4434-AD75-D886416AD70F}" type="datetimeFigureOut">
              <a:rPr lang="en-US" smtClean="0"/>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993629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4B2E080-FCA6-4434-AD75-D886416AD70F}" type="datetimeFigureOut">
              <a:rPr lang="en-US" smtClean="0"/>
              <a:t>3/6/2017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2448995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4B2E080-FCA6-4434-AD75-D886416AD70F}" type="datetimeFigureOut">
              <a:rPr lang="en-US" smtClean="0"/>
              <a:t>3/6/2017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180378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B2E080-FCA6-4434-AD75-D886416AD70F}" type="datetimeFigureOut">
              <a:rPr lang="en-US" smtClean="0"/>
              <a:t>3/6/2017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3410797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4B2E080-FCA6-4434-AD75-D886416AD70F}" type="datetimeFigureOut">
              <a:rPr lang="en-US" smtClean="0"/>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675158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4B2E080-FCA6-4434-AD75-D886416AD70F}" type="datetimeFigureOut">
              <a:rPr lang="en-US" smtClean="0"/>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376722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B2E080-FCA6-4434-AD75-D886416AD70F}"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1225341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B2E080-FCA6-4434-AD75-D886416AD70F}"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27ED53-182E-413D-8EE9-DD2470F0078C}" type="slidenum">
              <a:rPr lang="en-US" smtClean="0"/>
              <a:t>‹#›</a:t>
            </a:fld>
            <a:endParaRPr lang="en-US"/>
          </a:p>
        </p:txBody>
      </p:sp>
    </p:spTree>
    <p:extLst>
      <p:ext uri="{BB962C8B-B14F-4D97-AF65-F5344CB8AC3E}">
        <p14:creationId xmlns:p14="http://schemas.microsoft.com/office/powerpoint/2010/main" val="3080785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B2E080-FCA6-4434-AD75-D886416AD70F}" type="datetimeFigureOut">
              <a:rPr lang="en-US" smtClean="0"/>
              <a:t>3/6/2017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27ED53-182E-413D-8EE9-DD2470F0078C}" type="slidenum">
              <a:rPr lang="en-US" smtClean="0"/>
              <a:t>‹#›</a:t>
            </a:fld>
            <a:endParaRPr lang="en-US"/>
          </a:p>
        </p:txBody>
      </p:sp>
    </p:spTree>
    <p:extLst>
      <p:ext uri="{BB962C8B-B14F-4D97-AF65-F5344CB8AC3E}">
        <p14:creationId xmlns:p14="http://schemas.microsoft.com/office/powerpoint/2010/main" val="2572174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135" y="476778"/>
            <a:ext cx="7212450" cy="5920653"/>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0880" y="4424906"/>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452" y="476778"/>
            <a:ext cx="3864383" cy="5920653"/>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18215" y="1269255"/>
            <a:ext cx="5956353" cy="3038947"/>
          </a:xfrm>
        </p:spPr>
        <p:txBody>
          <a:bodyPr>
            <a:normAutofit/>
          </a:bodyPr>
          <a:lstStyle/>
          <a:p>
            <a:pPr algn="r"/>
            <a:r>
              <a:rPr lang="en-GB" sz="5400">
                <a:solidFill>
                  <a:srgbClr val="FFFFFF"/>
                </a:solidFill>
              </a:rPr>
              <a:t>What is signposting and why is it important?</a:t>
            </a:r>
            <a:endParaRPr lang="en-US" sz="5400">
              <a:solidFill>
                <a:srgbClr val="FFFFFF"/>
              </a:solidFill>
            </a:endParaRPr>
          </a:p>
        </p:txBody>
      </p:sp>
      <p:sp>
        <p:nvSpPr>
          <p:cNvPr id="3" name="Subtitle 2"/>
          <p:cNvSpPr>
            <a:spLocks noGrp="1"/>
          </p:cNvSpPr>
          <p:nvPr>
            <p:ph type="subTitle" idx="1"/>
          </p:nvPr>
        </p:nvSpPr>
        <p:spPr>
          <a:xfrm>
            <a:off x="1118215" y="4578114"/>
            <a:ext cx="5956353" cy="1247274"/>
          </a:xfrm>
        </p:spPr>
        <p:txBody>
          <a:bodyPr>
            <a:normAutofit/>
          </a:bodyPr>
          <a:lstStyle/>
          <a:p>
            <a:pPr algn="r"/>
            <a:r>
              <a:rPr lang="en-GB">
                <a:solidFill>
                  <a:srgbClr val="FFFFFF"/>
                </a:solidFill>
              </a:rPr>
              <a:t>A short guide to signposting in essays </a:t>
            </a:r>
            <a:endParaRPr lang="en-US">
              <a:solidFill>
                <a:srgbClr val="FFFFFF"/>
              </a:solidFill>
            </a:endParaRPr>
          </a:p>
        </p:txBody>
      </p:sp>
    </p:spTree>
    <p:extLst>
      <p:ext uri="{BB962C8B-B14F-4D97-AF65-F5344CB8AC3E}">
        <p14:creationId xmlns:p14="http://schemas.microsoft.com/office/powerpoint/2010/main" val="1414231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Why is signposting important?</a:t>
            </a:r>
            <a:endParaRPr lang="en-US">
              <a:solidFill>
                <a:schemeClr val="accent1"/>
              </a:solidFill>
            </a:endParaRP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a:t>Your essay is a journey through your argument or discussion. Your paragraphs are stepping stones in that journey. Signposts help to guide the reader through. They indicate what will happen, remind them of where they are at key points along the way, and indicate the direction your essay is going to head in next.</a:t>
            </a:r>
          </a:p>
          <a:p>
            <a:endParaRPr lang="en-US" sz="2400"/>
          </a:p>
        </p:txBody>
      </p:sp>
    </p:spTree>
    <p:extLst>
      <p:ext uri="{BB962C8B-B14F-4D97-AF65-F5344CB8AC3E}">
        <p14:creationId xmlns:p14="http://schemas.microsoft.com/office/powerpoint/2010/main" val="3414861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When should you signpost?</a:t>
            </a:r>
            <a:endParaRPr lang="en-US">
              <a:solidFill>
                <a:schemeClr val="accent1"/>
              </a:solidFill>
            </a:endParaRP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a:t>Signposting should happen in your introduction and throughout your whole essay. There should be some element of signposting in each paragraph.</a:t>
            </a:r>
          </a:p>
          <a:p>
            <a:r>
              <a:rPr lang="en-GB" sz="2400"/>
              <a:t>Signposting can be useful for linking your paragraphs together. It also makes the reader feel as if you are in control of the structure of your essay.</a:t>
            </a:r>
            <a:endParaRPr lang="en-US" sz="2400"/>
          </a:p>
        </p:txBody>
      </p:sp>
    </p:spTree>
    <p:extLst>
      <p:ext uri="{BB962C8B-B14F-4D97-AF65-F5344CB8AC3E}">
        <p14:creationId xmlns:p14="http://schemas.microsoft.com/office/powerpoint/2010/main" val="2832050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Examples of signposting phrases:</a:t>
            </a:r>
          </a:p>
        </p:txBody>
      </p:sp>
      <p:sp>
        <p:nvSpPr>
          <p:cNvPr id="6" name="Text Placeholder 5"/>
          <p:cNvSpPr>
            <a:spLocks noGrp="1"/>
          </p:cNvSpPr>
          <p:nvPr>
            <p:ph type="body" idx="1"/>
          </p:nvPr>
        </p:nvSpPr>
        <p:spPr/>
        <p:txBody>
          <a:bodyPr/>
          <a:lstStyle/>
          <a:p>
            <a:r>
              <a:rPr lang="en-US" dirty="0"/>
              <a:t>Signpost:</a:t>
            </a:r>
          </a:p>
        </p:txBody>
      </p:sp>
      <p:sp>
        <p:nvSpPr>
          <p:cNvPr id="7" name="Content Placeholder 6"/>
          <p:cNvSpPr>
            <a:spLocks noGrp="1"/>
          </p:cNvSpPr>
          <p:nvPr>
            <p:ph sz="half" idx="2"/>
          </p:nvPr>
        </p:nvSpPr>
        <p:spPr/>
        <p:txBody>
          <a:bodyPr/>
          <a:lstStyle/>
          <a:p>
            <a:r>
              <a:rPr lang="en-GB" dirty="0"/>
              <a:t>In order to understand the causes of the London Riots, it would be useful to apply sociological theories…</a:t>
            </a:r>
          </a:p>
          <a:p>
            <a:endParaRPr lang="en-GB" dirty="0"/>
          </a:p>
          <a:p>
            <a:r>
              <a:rPr lang="en-GB" dirty="0"/>
              <a:t>Another aspect of Hardy’s portrayal of Tess is…</a:t>
            </a:r>
            <a:endParaRPr lang="en-US" dirty="0"/>
          </a:p>
        </p:txBody>
      </p:sp>
      <p:sp>
        <p:nvSpPr>
          <p:cNvPr id="8" name="Text Placeholder 7"/>
          <p:cNvSpPr>
            <a:spLocks noGrp="1"/>
          </p:cNvSpPr>
          <p:nvPr>
            <p:ph type="body" sz="quarter" idx="3"/>
          </p:nvPr>
        </p:nvSpPr>
        <p:spPr/>
        <p:txBody>
          <a:bodyPr/>
          <a:lstStyle/>
          <a:p>
            <a:r>
              <a:rPr lang="en-GB" dirty="0"/>
              <a:t>How it aids the reader:</a:t>
            </a:r>
            <a:endParaRPr lang="en-US" dirty="0"/>
          </a:p>
        </p:txBody>
      </p:sp>
      <p:sp>
        <p:nvSpPr>
          <p:cNvPr id="9" name="Content Placeholder 8"/>
          <p:cNvSpPr>
            <a:spLocks noGrp="1"/>
          </p:cNvSpPr>
          <p:nvPr>
            <p:ph sz="quarter" idx="4"/>
          </p:nvPr>
        </p:nvSpPr>
        <p:spPr/>
        <p:txBody>
          <a:bodyPr>
            <a:normAutofit lnSpcReduction="10000"/>
          </a:bodyPr>
          <a:lstStyle/>
          <a:p>
            <a:r>
              <a:rPr lang="en-GB" dirty="0"/>
              <a:t>The reader realises in advance that the writer is going to be using some theories to explore the causes of the London Riots.</a:t>
            </a:r>
          </a:p>
          <a:p>
            <a:endParaRPr lang="en-GB" dirty="0"/>
          </a:p>
          <a:p>
            <a:r>
              <a:rPr lang="en-GB" dirty="0"/>
              <a:t>This reminds the reader that at least one aspect has already been discussed, and another is about to be revealed.</a:t>
            </a:r>
            <a:endParaRPr lang="en-US" dirty="0"/>
          </a:p>
        </p:txBody>
      </p:sp>
    </p:spTree>
    <p:extLst>
      <p:ext uri="{BB962C8B-B14F-4D97-AF65-F5344CB8AC3E}">
        <p14:creationId xmlns:p14="http://schemas.microsoft.com/office/powerpoint/2010/main" val="3889314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 name="Title 6"/>
          <p:cNvSpPr>
            <a:spLocks noGrp="1"/>
          </p:cNvSpPr>
          <p:nvPr>
            <p:ph type="title"/>
          </p:nvPr>
        </p:nvSpPr>
        <p:spPr>
          <a:xfrm>
            <a:off x="838200" y="963877"/>
            <a:ext cx="3494362" cy="4930246"/>
          </a:xfrm>
        </p:spPr>
        <p:txBody>
          <a:bodyPr>
            <a:normAutofit/>
          </a:bodyPr>
          <a:lstStyle/>
          <a:p>
            <a:pPr algn="r"/>
            <a:r>
              <a:rPr lang="en-US">
                <a:solidFill>
                  <a:schemeClr val="accent1"/>
                </a:solidFill>
              </a:rPr>
              <a:t>Signposting in an introduction</a:t>
            </a:r>
          </a:p>
        </p:txBody>
      </p:sp>
      <p:sp>
        <p:nvSpPr>
          <p:cNvPr id="8" name="Content Placeholder 7"/>
          <p:cNvSpPr>
            <a:spLocks noGrp="1"/>
          </p:cNvSpPr>
          <p:nvPr>
            <p:ph idx="1"/>
          </p:nvPr>
        </p:nvSpPr>
        <p:spPr>
          <a:xfrm>
            <a:off x="4976031" y="963877"/>
            <a:ext cx="6377769" cy="4930246"/>
          </a:xfrm>
        </p:spPr>
        <p:txBody>
          <a:bodyPr anchor="ctr">
            <a:normAutofit/>
          </a:bodyPr>
          <a:lstStyle/>
          <a:p>
            <a:r>
              <a:rPr lang="en-GB" sz="2400" dirty="0"/>
              <a:t>The signposts in your introduction should indicate:  what is the overall aim of your essay (‘This essay intends to...’)  what ideas or factors will be discussed and in what order (‘Firstly... secondly... finally...’).</a:t>
            </a:r>
          </a:p>
          <a:p>
            <a:r>
              <a:rPr lang="en-GB" sz="2400" dirty="0"/>
              <a:t>You may also wish to:  justify why you have chosen to focus on certain aspects of a topic (‘For this reason... will be the main focus of this essay.’)  quantify your aims or the content of your essay (‘This essay will discuss three approaches to the issue of...’)</a:t>
            </a:r>
            <a:endParaRPr lang="en-US" sz="2400" dirty="0"/>
          </a:p>
        </p:txBody>
      </p:sp>
    </p:spTree>
    <p:extLst>
      <p:ext uri="{BB962C8B-B14F-4D97-AF65-F5344CB8AC3E}">
        <p14:creationId xmlns:p14="http://schemas.microsoft.com/office/powerpoint/2010/main" val="200950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3002" y="365125"/>
            <a:ext cx="10520702" cy="1325563"/>
          </a:xfrm>
        </p:spPr>
        <p:txBody>
          <a:bodyPr>
            <a:normAutofit/>
          </a:bodyPr>
          <a:lstStyle/>
          <a:p>
            <a:r>
              <a:rPr lang="en-US" dirty="0"/>
              <a:t>Signposting throughout an essay</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2454338713"/>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40122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Small Scale</a:t>
            </a:r>
            <a:endParaRPr lang="en-US" dirty="0">
              <a:solidFill>
                <a:schemeClr val="accent1"/>
              </a:solidFill>
            </a:endParaRP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dirty="0"/>
              <a:t>Small scale signposts are individual words or short phrases which help to signal direction, such as:</a:t>
            </a:r>
          </a:p>
          <a:p>
            <a:r>
              <a:rPr lang="en-GB" sz="2400" dirty="0"/>
              <a:t> Consequently </a:t>
            </a:r>
          </a:p>
          <a:p>
            <a:r>
              <a:rPr lang="en-GB" sz="2400" dirty="0"/>
              <a:t> As a result </a:t>
            </a:r>
          </a:p>
          <a:p>
            <a:r>
              <a:rPr lang="en-GB" sz="2400" dirty="0"/>
              <a:t>Alternatively </a:t>
            </a:r>
          </a:p>
          <a:p>
            <a:r>
              <a:rPr lang="en-GB" sz="2400" dirty="0"/>
              <a:t>However </a:t>
            </a:r>
          </a:p>
          <a:p>
            <a:r>
              <a:rPr lang="en-GB" sz="2400" dirty="0"/>
              <a:t> Additionally </a:t>
            </a:r>
            <a:endParaRPr lang="en-US" sz="2400" dirty="0"/>
          </a:p>
        </p:txBody>
      </p:sp>
    </p:spTree>
    <p:extLst>
      <p:ext uri="{BB962C8B-B14F-4D97-AF65-F5344CB8AC3E}">
        <p14:creationId xmlns:p14="http://schemas.microsoft.com/office/powerpoint/2010/main" val="4212153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a:xfrm>
            <a:off x="838200" y="963877"/>
            <a:ext cx="3494362" cy="4930246"/>
          </a:xfrm>
        </p:spPr>
        <p:txBody>
          <a:bodyPr>
            <a:normAutofit/>
          </a:bodyPr>
          <a:lstStyle/>
          <a:p>
            <a:pPr algn="r"/>
            <a:r>
              <a:rPr lang="en-GB">
                <a:solidFill>
                  <a:schemeClr val="accent1"/>
                </a:solidFill>
              </a:rPr>
              <a:t>Warning</a:t>
            </a:r>
            <a:endParaRPr lang="en-US">
              <a:solidFill>
                <a:schemeClr val="accent1"/>
              </a:solidFill>
            </a:endParaRPr>
          </a:p>
        </p:txBody>
      </p:sp>
      <p:sp>
        <p:nvSpPr>
          <p:cNvPr id="7" name="Content Placeholder 6"/>
          <p:cNvSpPr>
            <a:spLocks noGrp="1"/>
          </p:cNvSpPr>
          <p:nvPr>
            <p:ph idx="1"/>
          </p:nvPr>
        </p:nvSpPr>
        <p:spPr>
          <a:xfrm>
            <a:off x="4976031" y="963877"/>
            <a:ext cx="6377769" cy="4930246"/>
          </a:xfrm>
        </p:spPr>
        <p:txBody>
          <a:bodyPr anchor="ctr">
            <a:normAutofit/>
          </a:bodyPr>
          <a:lstStyle/>
          <a:p>
            <a:r>
              <a:rPr lang="en-GB" sz="2400"/>
              <a:t>Use signposts precisely! It can make your work seem sloppy if you use words like ‘However’ or ‘Conversely’ in the wrong contexts. Avoid the temptation to dot signposting words throughout your text at random. Think carefully about the link between two paragraphs, and choose a word that effectively conveys that link. </a:t>
            </a:r>
          </a:p>
          <a:p>
            <a:r>
              <a:rPr lang="en-GB" sz="2400"/>
              <a:t>‘However’ should indicate that a counter-point is about to be made. ‘Furthermore’ should indicate that you are adding something to the previous point. Consider the specific meaning of a signpost like ‘consequently’ – do not use it if the idea that follows is not truly a consequence of the previous one!</a:t>
            </a:r>
            <a:endParaRPr lang="en-US" sz="2400"/>
          </a:p>
        </p:txBody>
      </p:sp>
    </p:spTree>
    <p:extLst>
      <p:ext uri="{BB962C8B-B14F-4D97-AF65-F5344CB8AC3E}">
        <p14:creationId xmlns:p14="http://schemas.microsoft.com/office/powerpoint/2010/main" val="1368207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Warning</a:t>
            </a:r>
            <a:endParaRPr lang="en-US">
              <a:solidFill>
                <a:schemeClr val="accent1"/>
              </a:solidFill>
            </a:endParaRP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a:t>Remember: precise language helps you to communicate more accurately and effectively with your reader.</a:t>
            </a:r>
            <a:endParaRPr lang="en-US" sz="2400"/>
          </a:p>
        </p:txBody>
      </p:sp>
    </p:spTree>
    <p:extLst>
      <p:ext uri="{BB962C8B-B14F-4D97-AF65-F5344CB8AC3E}">
        <p14:creationId xmlns:p14="http://schemas.microsoft.com/office/powerpoint/2010/main" val="2075256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US">
                <a:solidFill>
                  <a:schemeClr val="accent1"/>
                </a:solidFill>
              </a:rPr>
              <a:t>Retrospective signposts </a:t>
            </a: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a:t>You can also signpost things you have already covered, as a reminder and summary to the reader. This should happen at the end of paragraphs, to highlight the point that you have made and its relevance to your essay question. You will also use retrospective signposting in your conclusion</a:t>
            </a:r>
            <a:endParaRPr lang="en-US" sz="2400"/>
          </a:p>
        </p:txBody>
      </p:sp>
    </p:spTree>
    <p:extLst>
      <p:ext uri="{BB962C8B-B14F-4D97-AF65-F5344CB8AC3E}">
        <p14:creationId xmlns:p14="http://schemas.microsoft.com/office/powerpoint/2010/main" val="351207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Some useful tips for signposting in conclusions:</a:t>
            </a:r>
            <a:endParaRPr lang="en-US">
              <a:solidFill>
                <a:schemeClr val="accent1"/>
              </a:solidFill>
            </a:endParaRP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a:t> Look at the verbs you have used in your introduction (eg, suggest, discuss, argue). In your introduction, these will probably have been used in the future tense eg, ‘This essay will discuss…’ In your conclusion, you could use the same verbs but in the past tense eg, ‘This essay has discussed…’</a:t>
            </a:r>
          </a:p>
          <a:p>
            <a:r>
              <a:rPr lang="en-GB" sz="2400"/>
              <a:t>Your conclusion should remind the reader of the line of reasoning you have guided them through, and how your essay has answered the original question.</a:t>
            </a:r>
            <a:endParaRPr lang="en-US" sz="2400"/>
          </a:p>
        </p:txBody>
      </p:sp>
    </p:spTree>
    <p:extLst>
      <p:ext uri="{BB962C8B-B14F-4D97-AF65-F5344CB8AC3E}">
        <p14:creationId xmlns:p14="http://schemas.microsoft.com/office/powerpoint/2010/main" val="2559793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Verbs can be signpost too:</a:t>
            </a:r>
            <a:endParaRPr lang="en-US">
              <a:solidFill>
                <a:schemeClr val="accent1"/>
              </a:solidFill>
            </a:endParaRP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a:t>When introducing quotes or referring to other people’s work, think about the verbs you use. These can act as signposts to the reader in terms of how you feel about the theories or ideas you are discussing.  Shoolbred (2013) demonstrates , Cooper (2014) claims…</a:t>
            </a:r>
          </a:p>
          <a:p>
            <a:endParaRPr lang="en-GB" sz="2400"/>
          </a:p>
          <a:p>
            <a:endParaRPr lang="en-US" sz="2400"/>
          </a:p>
        </p:txBody>
      </p:sp>
    </p:spTree>
    <p:extLst>
      <p:ext uri="{BB962C8B-B14F-4D97-AF65-F5344CB8AC3E}">
        <p14:creationId xmlns:p14="http://schemas.microsoft.com/office/powerpoint/2010/main" val="4125072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Author prominent references</a:t>
            </a:r>
            <a:endParaRPr lang="en-US">
              <a:solidFill>
                <a:schemeClr val="accent1"/>
              </a:solidFill>
            </a:endParaRP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a:t>Verbs like ‘shows’ or ‘demonstrates’ give the impression that you are endorsing a scholar’s viewpoint, whereas verbs like ‘asserts’ or ‘claims’ indicate that you might be about to challenge their perspective. Again, it is important to be precise. Never use a verb like ‘proves’ if that person did not actually prove something. Additionally, be careful with words like ‘portrays’ and ‘conveys.’ Students often use them in the wrong context. Find out their exact meaning and use them wisely!</a:t>
            </a:r>
            <a:endParaRPr lang="en-US" sz="2400"/>
          </a:p>
        </p:txBody>
      </p:sp>
    </p:spTree>
    <p:extLst>
      <p:ext uri="{BB962C8B-B14F-4D97-AF65-F5344CB8AC3E}">
        <p14:creationId xmlns:p14="http://schemas.microsoft.com/office/powerpoint/2010/main" val="2176402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8"/>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US">
                <a:solidFill>
                  <a:schemeClr val="accent1"/>
                </a:solidFill>
              </a:rPr>
              <a:t>Conclusion</a:t>
            </a:r>
          </a:p>
        </p:txBody>
      </p:sp>
      <p:sp>
        <p:nvSpPr>
          <p:cNvPr id="3" name="Content Placeholder 2"/>
          <p:cNvSpPr>
            <a:spLocks noGrp="1"/>
          </p:cNvSpPr>
          <p:nvPr>
            <p:ph idx="1"/>
          </p:nvPr>
        </p:nvSpPr>
        <p:spPr>
          <a:xfrm>
            <a:off x="4976031" y="963877"/>
            <a:ext cx="6377769" cy="4930246"/>
          </a:xfrm>
        </p:spPr>
        <p:txBody>
          <a:bodyPr anchor="ctr">
            <a:normAutofit/>
          </a:bodyPr>
          <a:lstStyle/>
          <a:p>
            <a:r>
              <a:rPr lang="en-GB" sz="2400" dirty="0"/>
              <a:t>Your reader should find it really easy to follow your line of reasoning and understand the links between your ideas. Therefore, learning to use signposts effectively will greatly improve your writing. Signposts should complement a strong essay structure. </a:t>
            </a:r>
            <a:endParaRPr lang="en-US" sz="2400" dirty="0"/>
          </a:p>
        </p:txBody>
      </p:sp>
    </p:spTree>
    <p:extLst>
      <p:ext uri="{BB962C8B-B14F-4D97-AF65-F5344CB8AC3E}">
        <p14:creationId xmlns:p14="http://schemas.microsoft.com/office/powerpoint/2010/main" val="1714646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917</Words>
  <Application>Microsoft Office PowerPoint</Application>
  <PresentationFormat>Widescreen</PresentationFormat>
  <Paragraphs>49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What is signposting and why is it important?</vt:lpstr>
      <vt:lpstr>Why is signposting important?</vt:lpstr>
      <vt:lpstr>When should you signpost?</vt:lpstr>
      <vt:lpstr>Examples of signposting phrases:</vt:lpstr>
      <vt:lpstr>Signposting in an introduction</vt:lpstr>
      <vt:lpstr>Signposting throughout an essay</vt:lpstr>
      <vt:lpstr>Small Scale</vt:lpstr>
      <vt:lpstr>Warning</vt:lpstr>
      <vt:lpstr>Warning</vt:lpstr>
      <vt:lpstr>Retrospective signposts </vt:lpstr>
      <vt:lpstr>Some useful tips for signposting in conclusions:</vt:lpstr>
      <vt:lpstr>Verbs can be signpost too:</vt:lpstr>
      <vt:lpstr>Author prominent references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signposting and why is it important?</dc:title>
  <dc:creator>Felicity Page</dc:creator>
  <cp:lastModifiedBy>Felicity Page</cp:lastModifiedBy>
  <cp:revision>3</cp:revision>
  <dcterms:created xsi:type="dcterms:W3CDTF">2017-03-06T11:30:41Z</dcterms:created>
  <dcterms:modified xsi:type="dcterms:W3CDTF">2017-03-06T11:41:33Z</dcterms:modified>
</cp:coreProperties>
</file>