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76" r:id="rId7"/>
    <p:sldId id="261" r:id="rId8"/>
    <p:sldId id="277" r:id="rId9"/>
    <p:sldId id="262" r:id="rId10"/>
    <p:sldId id="263" r:id="rId11"/>
    <p:sldId id="278" r:id="rId12"/>
    <p:sldId id="264" r:id="rId13"/>
    <p:sldId id="266" r:id="rId14"/>
    <p:sldId id="265" r:id="rId15"/>
    <p:sldId id="267" r:id="rId16"/>
    <p:sldId id="268" r:id="rId17"/>
    <p:sldId id="270" r:id="rId18"/>
    <p:sldId id="269" r:id="rId19"/>
    <p:sldId id="271" r:id="rId20"/>
    <p:sldId id="272" r:id="rId21"/>
    <p:sldId id="273" r:id="rId22"/>
    <p:sldId id="274" r:id="rId23"/>
    <p:sldId id="279" r:id="rId24"/>
    <p:sldId id="275" r:id="rId2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AC3D5DE-51AA-495B-9955-3FB693410768}" v="2" dt="2026-04-20T09:37:41.3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22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692" y="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ra Hopkinson" userId="4c46a3d6-da89-4616-bd45-1b70e49404c2" providerId="ADAL" clId="{7F1F0841-190A-46F8-9915-0C9D4FD90F14}"/>
    <pc:docChg chg="custSel addSld modSld">
      <pc:chgData name="Lara Hopkinson" userId="4c46a3d6-da89-4616-bd45-1b70e49404c2" providerId="ADAL" clId="{7F1F0841-190A-46F8-9915-0C9D4FD90F14}" dt="2026-04-20T09:41:00.852" v="473" actId="20577"/>
      <pc:docMkLst>
        <pc:docMk/>
      </pc:docMkLst>
      <pc:sldChg chg="modSp mod">
        <pc:chgData name="Lara Hopkinson" userId="4c46a3d6-da89-4616-bd45-1b70e49404c2" providerId="ADAL" clId="{7F1F0841-190A-46F8-9915-0C9D4FD90F14}" dt="2026-04-20T09:41:00.852" v="473" actId="20577"/>
        <pc:sldMkLst>
          <pc:docMk/>
          <pc:sldMk cId="3000497085" sldId="275"/>
        </pc:sldMkLst>
        <pc:spChg chg="mod">
          <ac:chgData name="Lara Hopkinson" userId="4c46a3d6-da89-4616-bd45-1b70e49404c2" providerId="ADAL" clId="{7F1F0841-190A-46F8-9915-0C9D4FD90F14}" dt="2026-04-20T09:41:00.852" v="473" actId="20577"/>
          <ac:spMkLst>
            <pc:docMk/>
            <pc:sldMk cId="3000497085" sldId="275"/>
            <ac:spMk id="3" creationId="{00000000-0000-0000-0000-000000000000}"/>
          </ac:spMkLst>
        </pc:spChg>
      </pc:sldChg>
      <pc:sldChg chg="addSp delSp modSp new mod">
        <pc:chgData name="Lara Hopkinson" userId="4c46a3d6-da89-4616-bd45-1b70e49404c2" providerId="ADAL" clId="{7F1F0841-190A-46F8-9915-0C9D4FD90F14}" dt="2026-04-20T09:31:07.303" v="111" actId="1076"/>
        <pc:sldMkLst>
          <pc:docMk/>
          <pc:sldMk cId="8327201" sldId="278"/>
        </pc:sldMkLst>
        <pc:spChg chg="mod">
          <ac:chgData name="Lara Hopkinson" userId="4c46a3d6-da89-4616-bd45-1b70e49404c2" providerId="ADAL" clId="{7F1F0841-190A-46F8-9915-0C9D4FD90F14}" dt="2026-04-20T09:31:03.310" v="110" actId="122"/>
          <ac:spMkLst>
            <pc:docMk/>
            <pc:sldMk cId="8327201" sldId="278"/>
            <ac:spMk id="2" creationId="{BB147E49-78E0-2DA7-EC7F-324B75C82C80}"/>
          </ac:spMkLst>
        </pc:spChg>
        <pc:spChg chg="del mod">
          <ac:chgData name="Lara Hopkinson" userId="4c46a3d6-da89-4616-bd45-1b70e49404c2" providerId="ADAL" clId="{7F1F0841-190A-46F8-9915-0C9D4FD90F14}" dt="2026-04-20T09:29:41.693" v="74" actId="478"/>
          <ac:spMkLst>
            <pc:docMk/>
            <pc:sldMk cId="8327201" sldId="278"/>
            <ac:spMk id="3" creationId="{52BE5865-BE44-C1CC-5AB6-1E80F443466F}"/>
          </ac:spMkLst>
        </pc:spChg>
        <pc:spChg chg="add del mod">
          <ac:chgData name="Lara Hopkinson" userId="4c46a3d6-da89-4616-bd45-1b70e49404c2" providerId="ADAL" clId="{7F1F0841-190A-46F8-9915-0C9D4FD90F14}" dt="2026-04-20T09:30:07.077" v="78" actId="478"/>
          <ac:spMkLst>
            <pc:docMk/>
            <pc:sldMk cId="8327201" sldId="278"/>
            <ac:spMk id="5" creationId="{22BB6BFB-6909-612D-09B4-32C29750EE9B}"/>
          </ac:spMkLst>
        </pc:spChg>
        <pc:picChg chg="add mod modCrop">
          <ac:chgData name="Lara Hopkinson" userId="4c46a3d6-da89-4616-bd45-1b70e49404c2" providerId="ADAL" clId="{7F1F0841-190A-46F8-9915-0C9D4FD90F14}" dt="2026-04-20T09:31:07.303" v="111" actId="1076"/>
          <ac:picMkLst>
            <pc:docMk/>
            <pc:sldMk cId="8327201" sldId="278"/>
            <ac:picMk id="7" creationId="{1D07102E-2D08-F15D-7918-1A9529A862AA}"/>
          </ac:picMkLst>
        </pc:picChg>
      </pc:sldChg>
      <pc:sldChg chg="modSp new mod">
        <pc:chgData name="Lara Hopkinson" userId="4c46a3d6-da89-4616-bd45-1b70e49404c2" providerId="ADAL" clId="{7F1F0841-190A-46F8-9915-0C9D4FD90F14}" dt="2026-04-20T09:40:43.307" v="409" actId="20577"/>
        <pc:sldMkLst>
          <pc:docMk/>
          <pc:sldMk cId="315389350" sldId="279"/>
        </pc:sldMkLst>
        <pc:spChg chg="mod">
          <ac:chgData name="Lara Hopkinson" userId="4c46a3d6-da89-4616-bd45-1b70e49404c2" providerId="ADAL" clId="{7F1F0841-190A-46F8-9915-0C9D4FD90F14}" dt="2026-04-20T09:37:42.108" v="158" actId="122"/>
          <ac:spMkLst>
            <pc:docMk/>
            <pc:sldMk cId="315389350" sldId="279"/>
            <ac:spMk id="2" creationId="{6D7A8277-0A81-1CB3-C33B-AE1C43B73BAE}"/>
          </ac:spMkLst>
        </pc:spChg>
        <pc:spChg chg="mod">
          <ac:chgData name="Lara Hopkinson" userId="4c46a3d6-da89-4616-bd45-1b70e49404c2" providerId="ADAL" clId="{7F1F0841-190A-46F8-9915-0C9D4FD90F14}" dt="2026-04-20T09:40:43.307" v="409" actId="20577"/>
          <ac:spMkLst>
            <pc:docMk/>
            <pc:sldMk cId="315389350" sldId="279"/>
            <ac:spMk id="3" creationId="{325A738C-372F-C2B9-334A-75F1D74A572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994B6-EF6C-4147-8F29-FC90A7464D36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56E629-5DC2-4B72-AE06-14FC3AE26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25741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994B6-EF6C-4147-8F29-FC90A7464D36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56E629-5DC2-4B72-AE06-14FC3AE26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46479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994B6-EF6C-4147-8F29-FC90A7464D36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56E629-5DC2-4B72-AE06-14FC3AE26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07721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994B6-EF6C-4147-8F29-FC90A7464D36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56E629-5DC2-4B72-AE06-14FC3AE26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58559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994B6-EF6C-4147-8F29-FC90A7464D36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56E629-5DC2-4B72-AE06-14FC3AE26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2719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994B6-EF6C-4147-8F29-FC90A7464D36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56E629-5DC2-4B72-AE06-14FC3AE26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85025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994B6-EF6C-4147-8F29-FC90A7464D36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56E629-5DC2-4B72-AE06-14FC3AE26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36590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994B6-EF6C-4147-8F29-FC90A7464D36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56E629-5DC2-4B72-AE06-14FC3AE26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160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994B6-EF6C-4147-8F29-FC90A7464D36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56E629-5DC2-4B72-AE06-14FC3AE26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91952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994B6-EF6C-4147-8F29-FC90A7464D36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56E629-5DC2-4B72-AE06-14FC3AE26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88071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994B6-EF6C-4147-8F29-FC90A7464D36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56E629-5DC2-4B72-AE06-14FC3AE26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1724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9994B6-EF6C-4147-8F29-FC90A7464D36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56E629-5DC2-4B72-AE06-14FC3AE26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97453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esigningbuildings.co.uk/" TargetMode="External"/><Relationship Id="rId2" Type="http://schemas.openxmlformats.org/officeDocument/2006/relationships/hyperlink" Target="http://www.brebuzz.net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washingtonpos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athedral ceiling in yellow sunlight design">
            <a:extLst>
              <a:ext uri="{FF2B5EF4-FFF2-40B4-BE49-F238E27FC236}">
                <a16:creationId xmlns:a16="http://schemas.microsoft.com/office/drawing/2014/main" id="{47ADE64B-64DA-CFA7-FBA0-DEB1371D82C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/>
          <a:stretch/>
        </p:blipFill>
        <p:spPr>
          <a:xfrm>
            <a:off x="20" y="1"/>
            <a:ext cx="914398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2"/>
            <a:ext cx="6858000" cy="2900518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Design for Deconstruction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4159404"/>
            <a:ext cx="6858000" cy="1098395"/>
          </a:xfrm>
        </p:spPr>
        <p:txBody>
          <a:bodyPr>
            <a:normAutofit/>
          </a:bodyPr>
          <a:lstStyle/>
          <a:p>
            <a:r>
              <a:rPr lang="en-GB" sz="17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Lara Hopkinson</a:t>
            </a:r>
          </a:p>
          <a:p>
            <a:r>
              <a:rPr lang="en-GB" sz="17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Senior Lecturer</a:t>
            </a:r>
          </a:p>
          <a:p>
            <a:r>
              <a:rPr lang="en-GB" sz="17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ACAA4005 – Modern World</a:t>
            </a:r>
          </a:p>
        </p:txBody>
      </p:sp>
    </p:spTree>
    <p:extLst>
      <p:ext uri="{BB962C8B-B14F-4D97-AF65-F5344CB8AC3E}">
        <p14:creationId xmlns:p14="http://schemas.microsoft.com/office/powerpoint/2010/main" val="36100425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Outline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Waste issues in construction</a:t>
            </a:r>
          </a:p>
          <a:p>
            <a:r>
              <a:rPr lang="en-GB" dirty="0"/>
              <a:t>Why </a:t>
            </a:r>
            <a:r>
              <a:rPr lang="en-GB" dirty="0" err="1"/>
              <a:t>DfD</a:t>
            </a:r>
            <a:r>
              <a:rPr lang="en-GB" dirty="0"/>
              <a:t>?</a:t>
            </a:r>
          </a:p>
          <a:p>
            <a:r>
              <a:rPr lang="en-GB" dirty="0"/>
              <a:t>Basic elements of </a:t>
            </a:r>
            <a:r>
              <a:rPr lang="en-GB" dirty="0" err="1"/>
              <a:t>DfD</a:t>
            </a:r>
            <a:endParaRPr lang="en-GB" dirty="0"/>
          </a:p>
          <a:p>
            <a:r>
              <a:rPr lang="en-GB" dirty="0"/>
              <a:t>Case study</a:t>
            </a:r>
          </a:p>
        </p:txBody>
      </p:sp>
    </p:spTree>
    <p:extLst>
      <p:ext uri="{BB962C8B-B14F-4D97-AF65-F5344CB8AC3E}">
        <p14:creationId xmlns:p14="http://schemas.microsoft.com/office/powerpoint/2010/main" val="12183478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waste hierarch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9163" y="412822"/>
            <a:ext cx="5941045" cy="5887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0" y="6550223"/>
            <a:ext cx="161589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Lets recycle</a:t>
            </a:r>
          </a:p>
        </p:txBody>
      </p:sp>
    </p:spTree>
    <p:extLst>
      <p:ext uri="{BB962C8B-B14F-4D97-AF65-F5344CB8AC3E}">
        <p14:creationId xmlns:p14="http://schemas.microsoft.com/office/powerpoint/2010/main" val="29400574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delft ladde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50" y="658696"/>
            <a:ext cx="7676793" cy="5775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50223"/>
            <a:ext cx="136986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TU Delft</a:t>
            </a: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6673932" y="365126"/>
            <a:ext cx="2096737" cy="1325563"/>
          </a:xfrm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Delft Ladder</a:t>
            </a:r>
          </a:p>
        </p:txBody>
      </p:sp>
    </p:spTree>
    <p:extLst>
      <p:ext uri="{BB962C8B-B14F-4D97-AF65-F5344CB8AC3E}">
        <p14:creationId xmlns:p14="http://schemas.microsoft.com/office/powerpoint/2010/main" val="10399590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38366" y="3360874"/>
            <a:ext cx="4792155" cy="3194770"/>
          </a:xfrm>
          <a:prstGeom prst="rect">
            <a:avLst/>
          </a:prstGeom>
        </p:spPr>
      </p:pic>
      <p:pic>
        <p:nvPicPr>
          <p:cNvPr id="3074" name="Picture 2" descr="Image result for demolition of a buildi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568" y="278141"/>
            <a:ext cx="5987840" cy="3389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0" y="6550223"/>
            <a:ext cx="254967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Designing Buildings Wiki</a:t>
            </a:r>
          </a:p>
        </p:txBody>
      </p:sp>
    </p:spTree>
    <p:extLst>
      <p:ext uri="{BB962C8B-B14F-4D97-AF65-F5344CB8AC3E}">
        <p14:creationId xmlns:p14="http://schemas.microsoft.com/office/powerpoint/2010/main" val="22864376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518" y="1092530"/>
            <a:ext cx="8991230" cy="5248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6216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Image result for building deconstructio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943" y="317706"/>
            <a:ext cx="4595751" cy="3446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Image result for building deconstruction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971" y="3104069"/>
            <a:ext cx="8028088" cy="3535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13955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951" y="340221"/>
            <a:ext cx="8330540" cy="6020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96528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Benefits of deconstruction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Social </a:t>
            </a:r>
          </a:p>
          <a:p>
            <a:endParaRPr lang="en-GB" dirty="0"/>
          </a:p>
          <a:p>
            <a:r>
              <a:rPr lang="en-GB" dirty="0"/>
              <a:t>Economic</a:t>
            </a:r>
          </a:p>
          <a:p>
            <a:endParaRPr lang="en-GB" dirty="0"/>
          </a:p>
          <a:p>
            <a:r>
              <a:rPr lang="en-GB" dirty="0"/>
              <a:t>Environmental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27476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49" y="365126"/>
            <a:ext cx="8117527" cy="1325563"/>
          </a:xfrm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is Design for Deconstruction?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</a:t>
            </a:r>
            <a:r>
              <a:rPr lang="en-GB" i="1" dirty="0"/>
              <a:t>how decisions made at the design stage can increase the quality and quantity of materials that can be re-used at the end of a building’s life</a:t>
            </a:r>
            <a:r>
              <a:rPr lang="en-GB" dirty="0"/>
              <a:t>” (BRE Buzz)</a:t>
            </a:r>
          </a:p>
          <a:p>
            <a:r>
              <a:rPr lang="en-GB" dirty="0"/>
              <a:t>“</a:t>
            </a:r>
            <a:r>
              <a:rPr lang="en-GB" i="1" dirty="0"/>
              <a:t>an important part of green design and a consideration of the complete life-cycle of a structure</a:t>
            </a:r>
            <a:r>
              <a:rPr lang="en-GB" dirty="0"/>
              <a:t>” (Designing Buildings Wiki)</a:t>
            </a:r>
          </a:p>
          <a:p>
            <a:r>
              <a:rPr lang="en-GB" dirty="0"/>
              <a:t>“</a:t>
            </a:r>
            <a:r>
              <a:rPr lang="en-GB" i="1" dirty="0"/>
              <a:t>to responsibly manage end-of-life building materials to minimize consumption of raw materials</a:t>
            </a:r>
            <a:r>
              <a:rPr lang="en-GB" dirty="0"/>
              <a:t>” (US EPA)</a:t>
            </a:r>
          </a:p>
        </p:txBody>
      </p:sp>
    </p:spTree>
    <p:extLst>
      <p:ext uri="{BB962C8B-B14F-4D97-AF65-F5344CB8AC3E}">
        <p14:creationId xmlns:p14="http://schemas.microsoft.com/office/powerpoint/2010/main" val="2807272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147E49-78E0-2DA7-EC7F-324B75C82C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Multiple names – </a:t>
            </a:r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ecodesign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methods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D07102E-2D08-F15D-7918-1A9529A862A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809" t="41948" r="41765" b="14706"/>
          <a:stretch>
            <a:fillRect/>
          </a:stretch>
        </p:blipFill>
        <p:spPr>
          <a:xfrm>
            <a:off x="1139851" y="1755249"/>
            <a:ext cx="7079364" cy="48218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272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n addition to keeping materials out of landfills and cutting down on the use of raw materials, deconstruction also creates job opportunities that arenât available with demolition. Man deconstructing a house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269" y="304367"/>
            <a:ext cx="2381250" cy="3524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50223"/>
            <a:ext cx="725474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Sources: </a:t>
            </a:r>
            <a:r>
              <a:rPr lang="en-GB" sz="1400" dirty="0" err="1"/>
              <a:t>ReUse</a:t>
            </a:r>
            <a:r>
              <a:rPr lang="en-GB" sz="1400" dirty="0"/>
              <a:t> People of America </a:t>
            </a:r>
            <a:r>
              <a:rPr lang="en-GB" sz="1400" dirty="0" err="1"/>
              <a:t>Inc</a:t>
            </a:r>
            <a:r>
              <a:rPr lang="en-GB" sz="1400" dirty="0"/>
              <a:t> / Science Direct / Castles of Spain / New Steel Construction</a:t>
            </a:r>
          </a:p>
        </p:txBody>
      </p:sp>
      <p:pic>
        <p:nvPicPr>
          <p:cNvPr id="1028" name="Picture 4" descr="Image result for masonry reus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9292" y="304367"/>
            <a:ext cx="3381375" cy="3200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masonry reus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5894" y="4222151"/>
            <a:ext cx="2476500" cy="1847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The Circular Building, London 201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6368" y="3594131"/>
            <a:ext cx="2878982" cy="2807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71979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lum bright="70000" contrast="-70000"/>
          </a:blip>
          <a:stretch>
            <a:fillRect/>
          </a:stretch>
        </p:blipFill>
        <p:spPr>
          <a:xfrm>
            <a:off x="2559174" y="1386681"/>
            <a:ext cx="4457700" cy="4953000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London 2012 Olympics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ODA’s headline waste objective:</a:t>
            </a:r>
          </a:p>
          <a:p>
            <a:pPr marL="0" indent="0" algn="ctr">
              <a:buNone/>
            </a:pPr>
            <a:r>
              <a:rPr lang="en-GB" b="1" dirty="0"/>
              <a:t>“to optimise the reduction of waste through design, and to maximise the reuse and recycling of material arising during demolition, remediation and construction”</a:t>
            </a:r>
            <a:r>
              <a:rPr lang="en-GB" dirty="0">
                <a:solidFill>
                  <a:srgbClr val="FF0000"/>
                </a:solidFill>
              </a:rPr>
              <a:t>	</a:t>
            </a:r>
          </a:p>
          <a:p>
            <a:pPr marL="0" indent="0" algn="ctr">
              <a:buNone/>
            </a:pPr>
            <a:r>
              <a:rPr lang="en-GB" dirty="0"/>
              <a:t>“</a:t>
            </a:r>
            <a:r>
              <a:rPr lang="en-GB" i="1" dirty="0"/>
              <a:t>[took] reasonable endeavours to re-use or recycle at least 90%, by weight, of the material [including assets] arising from the installation and decommissioning of our venues</a:t>
            </a:r>
            <a:r>
              <a:rPr lang="en-GB" dirty="0"/>
              <a:t>”</a:t>
            </a:r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91123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s://i.guim.co.uk/img/static/sys-images/Guardian/Pix/pictures/2012/3/5/1330954304646/Olympic-Stadium-site-Stra-015.jpg?width=700&amp;quality=85&amp;auto=format&amp;fit=max&amp;s=193bfc971232291b20721dbdd80a355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017" y="237393"/>
            <a:ext cx="6667500" cy="3038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Olympic stadium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2092" y="3448678"/>
            <a:ext cx="5237967" cy="3236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0" y="6550223"/>
            <a:ext cx="368376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The Guardian / Designing Buildings Wiki</a:t>
            </a:r>
          </a:p>
        </p:txBody>
      </p:sp>
    </p:spTree>
    <p:extLst>
      <p:ext uri="{BB962C8B-B14F-4D97-AF65-F5344CB8AC3E}">
        <p14:creationId xmlns:p14="http://schemas.microsoft.com/office/powerpoint/2010/main" val="42256512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Price differential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4" name="Picture 2" descr="https://img.washingtonpost.com/rf/image_1484w/2010-2019/WashingtonPost/2016/08/22/RealEstate/Images/_DK22610.JPG?uuid=vH9glGiXEea6MlpL9arU-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244" y="1445520"/>
            <a:ext cx="8242479" cy="5032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50223"/>
            <a:ext cx="275787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The Washington Post, 2016</a:t>
            </a:r>
          </a:p>
        </p:txBody>
      </p:sp>
    </p:spTree>
    <p:extLst>
      <p:ext uri="{BB962C8B-B14F-4D97-AF65-F5344CB8AC3E}">
        <p14:creationId xmlns:p14="http://schemas.microsoft.com/office/powerpoint/2010/main" val="39679497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Basic tactics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Maximise simplicity &amp; clarity of construction &amp; design</a:t>
            </a:r>
          </a:p>
          <a:p>
            <a:r>
              <a:rPr lang="en-GB" dirty="0"/>
              <a:t>Minimise materials</a:t>
            </a:r>
          </a:p>
          <a:p>
            <a:r>
              <a:rPr lang="en-GB" dirty="0"/>
              <a:t>More mechanical connections</a:t>
            </a:r>
          </a:p>
          <a:p>
            <a:r>
              <a:rPr lang="en-GB" dirty="0"/>
              <a:t>Avoid hazardous materials (&amp; composites)</a:t>
            </a:r>
          </a:p>
          <a:p>
            <a:r>
              <a:rPr lang="en-GB" dirty="0"/>
              <a:t>Consider decisions</a:t>
            </a:r>
          </a:p>
          <a:p>
            <a:r>
              <a:rPr lang="en-GB" dirty="0"/>
              <a:t>Layers of the building</a:t>
            </a:r>
          </a:p>
          <a:p>
            <a:endParaRPr lang="en-GB" dirty="0"/>
          </a:p>
        </p:txBody>
      </p:sp>
      <p:pic>
        <p:nvPicPr>
          <p:cNvPr id="4098" name="Picture 2" descr="Image result for building layer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5210" y="4250028"/>
            <a:ext cx="4018789" cy="2607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70655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DfD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Project documentation</a:t>
            </a:r>
          </a:p>
          <a:p>
            <a:r>
              <a:rPr lang="en-GB" dirty="0"/>
              <a:t>Connections</a:t>
            </a:r>
          </a:p>
          <a:p>
            <a:r>
              <a:rPr lang="en-GB" dirty="0"/>
              <a:t>Accessibility</a:t>
            </a:r>
          </a:p>
          <a:p>
            <a:r>
              <a:rPr lang="en-GB" dirty="0"/>
              <a:t>Reuse &amp; recycling potential</a:t>
            </a:r>
          </a:p>
          <a:p>
            <a:r>
              <a:rPr lang="en-GB" dirty="0"/>
              <a:t>Optimisation of deconstruction process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014773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DfD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Office Building</a:t>
            </a:r>
          </a:p>
        </p:txBody>
      </p:sp>
      <p:pic>
        <p:nvPicPr>
          <p:cNvPr id="5122" name="Picture 2" descr="BREoffice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50" y="1690689"/>
            <a:ext cx="5421489" cy="4336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50223"/>
            <a:ext cx="335598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Designing Buildings Wiki / BRE Buzz</a:t>
            </a:r>
          </a:p>
        </p:txBody>
      </p:sp>
      <p:pic>
        <p:nvPicPr>
          <p:cNvPr id="5126" name="Picture 6" descr="http://brebuzz.net/wp-content/uploads/2016/01/MG_9940-683x102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7412" y="3586766"/>
            <a:ext cx="2057331" cy="3084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http://brebuzz.net/wp-content/uploads/2016/01/MG_9941-683x1024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1065" y="365126"/>
            <a:ext cx="2053678" cy="3079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620554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s3 connection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4613" y="335477"/>
            <a:ext cx="5734050" cy="2124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brebuzz.net/wp-content/uploads/2016/01/cs3fig1-floor-constructio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4317" y="2955038"/>
            <a:ext cx="4286250" cy="3457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0" y="6550223"/>
            <a:ext cx="142596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BRE Buzz</a:t>
            </a:r>
          </a:p>
        </p:txBody>
      </p:sp>
    </p:spTree>
    <p:extLst>
      <p:ext uri="{BB962C8B-B14F-4D97-AF65-F5344CB8AC3E}">
        <p14:creationId xmlns:p14="http://schemas.microsoft.com/office/powerpoint/2010/main" val="206445418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Accessibility and Reuse / recycling</a:t>
            </a:r>
          </a:p>
        </p:txBody>
      </p:sp>
      <p:pic>
        <p:nvPicPr>
          <p:cNvPr id="2050" name="Picture 2" descr="cs3 accessibilit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206" y="1517772"/>
            <a:ext cx="5024005" cy="2745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s3 reuse and recycli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4411" y="4090533"/>
            <a:ext cx="5734050" cy="2638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0" y="6550223"/>
            <a:ext cx="142596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BRE Buzz</a:t>
            </a:r>
          </a:p>
        </p:txBody>
      </p:sp>
    </p:spTree>
    <p:extLst>
      <p:ext uri="{BB962C8B-B14F-4D97-AF65-F5344CB8AC3E}">
        <p14:creationId xmlns:p14="http://schemas.microsoft.com/office/powerpoint/2010/main" val="172664931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Optimisation of deconstruction process</a:t>
            </a:r>
          </a:p>
        </p:txBody>
      </p:sp>
      <p:pic>
        <p:nvPicPr>
          <p:cNvPr id="3074" name="Picture 2" descr="cs3optimisatio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4677" y="2428050"/>
            <a:ext cx="5734050" cy="2600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50223"/>
            <a:ext cx="142596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BRE Buzz</a:t>
            </a:r>
          </a:p>
        </p:txBody>
      </p:sp>
    </p:spTree>
    <p:extLst>
      <p:ext uri="{BB962C8B-B14F-4D97-AF65-F5344CB8AC3E}">
        <p14:creationId xmlns:p14="http://schemas.microsoft.com/office/powerpoint/2010/main" val="134100967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Summary of case study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0" y="6550223"/>
            <a:ext cx="142596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BRE Buzz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2433" y="1690689"/>
            <a:ext cx="7379041" cy="4244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706486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7A8277-0A81-1CB3-C33B-AE1C43B73B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Optimising use of </a:t>
            </a:r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DfD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RIBA design stages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5A738C-372F-C2B9-334A-75F1D74A57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Stage 0/1 – Strategic definition, preparation &amp; briefing</a:t>
            </a:r>
          </a:p>
          <a:p>
            <a:r>
              <a:rPr lang="en-GB" dirty="0"/>
              <a:t>Stage 2/3 – Concept design &amp; spatial coordination</a:t>
            </a:r>
          </a:p>
          <a:p>
            <a:r>
              <a:rPr lang="en-GB" dirty="0"/>
              <a:t>Stage 4 – Technical design</a:t>
            </a:r>
          </a:p>
          <a:p>
            <a:r>
              <a:rPr lang="en-GB" dirty="0"/>
              <a:t>Stage 5 – Manufacturing &amp; construction</a:t>
            </a:r>
          </a:p>
          <a:p>
            <a:r>
              <a:rPr lang="en-GB" dirty="0"/>
              <a:t>Stage 6/7 – Handover &amp; use</a:t>
            </a:r>
          </a:p>
          <a:p>
            <a:r>
              <a:rPr lang="en-GB" dirty="0"/>
              <a:t>Stage 7 – End of life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38935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Useful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2197" y="1825625"/>
            <a:ext cx="8633361" cy="4351338"/>
          </a:xfrm>
        </p:spPr>
        <p:txBody>
          <a:bodyPr/>
          <a:lstStyle/>
          <a:p>
            <a:r>
              <a:rPr lang="en-GB" dirty="0"/>
              <a:t>BRE Buzz (</a:t>
            </a:r>
            <a:r>
              <a:rPr lang="en-GB" dirty="0">
                <a:hlinkClick r:id="rId2"/>
              </a:rPr>
              <a:t>www.brebuzz.net</a:t>
            </a:r>
            <a:r>
              <a:rPr lang="en-GB" dirty="0"/>
              <a:t>)</a:t>
            </a:r>
          </a:p>
          <a:p>
            <a:r>
              <a:rPr lang="en-GB" dirty="0"/>
              <a:t>Designing Buildings Wiki (</a:t>
            </a:r>
            <a:r>
              <a:rPr lang="en-GB" dirty="0">
                <a:hlinkClick r:id="rId3"/>
              </a:rPr>
              <a:t>www.designingbuildings.co.uk</a:t>
            </a:r>
            <a:r>
              <a:rPr lang="en-GB" dirty="0"/>
              <a:t>)</a:t>
            </a:r>
          </a:p>
          <a:p>
            <a:r>
              <a:rPr lang="en-GB" dirty="0"/>
              <a:t>Washington Post (</a:t>
            </a:r>
            <a:r>
              <a:rPr lang="en-GB" dirty="0">
                <a:hlinkClick r:id="rId4"/>
              </a:rPr>
              <a:t>www.washingtonpost.com</a:t>
            </a:r>
            <a:r>
              <a:rPr lang="en-GB" dirty="0"/>
              <a:t>)</a:t>
            </a:r>
          </a:p>
          <a:p>
            <a:r>
              <a:rPr lang="en-GB" dirty="0"/>
              <a:t>Tingley DD (2012) </a:t>
            </a:r>
            <a:r>
              <a:rPr lang="en-GB" i="1" dirty="0"/>
              <a:t>Design for Deconstruction: An appraisal</a:t>
            </a:r>
            <a:r>
              <a:rPr lang="en-GB" dirty="0"/>
              <a:t>, published PhD thesis, University of Sheffield</a:t>
            </a:r>
          </a:p>
          <a:p>
            <a:r>
              <a:rPr lang="en-GB" dirty="0"/>
              <a:t>UK Green Building Council – circular design principles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04970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423</Words>
  <Application>Microsoft Office PowerPoint</Application>
  <PresentationFormat>On-screen Show (4:3)</PresentationFormat>
  <Paragraphs>67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Arial</vt:lpstr>
      <vt:lpstr>Calibri</vt:lpstr>
      <vt:lpstr>Calibri Light</vt:lpstr>
      <vt:lpstr>Office Theme</vt:lpstr>
      <vt:lpstr>Design for Deconstruction</vt:lpstr>
      <vt:lpstr>Outline</vt:lpstr>
      <vt:lpstr>PowerPoint Presentation</vt:lpstr>
      <vt:lpstr>Delft Ladder</vt:lpstr>
      <vt:lpstr>PowerPoint Presentation</vt:lpstr>
      <vt:lpstr>PowerPoint Presentation</vt:lpstr>
      <vt:lpstr>PowerPoint Presentation</vt:lpstr>
      <vt:lpstr>PowerPoint Presentation</vt:lpstr>
      <vt:lpstr>Benefits of deconstruction</vt:lpstr>
      <vt:lpstr>What is Design for Deconstruction?</vt:lpstr>
      <vt:lpstr>Multiple names – ecodesign methods</vt:lpstr>
      <vt:lpstr>PowerPoint Presentation</vt:lpstr>
      <vt:lpstr>London 2012 Olympics</vt:lpstr>
      <vt:lpstr>PowerPoint Presentation</vt:lpstr>
      <vt:lpstr>Price differential</vt:lpstr>
      <vt:lpstr>Basic tactics</vt:lpstr>
      <vt:lpstr>DfD assessment</vt:lpstr>
      <vt:lpstr>DfD – Office Building</vt:lpstr>
      <vt:lpstr>PowerPoint Presentation</vt:lpstr>
      <vt:lpstr>Accessibility and Reuse / recycling</vt:lpstr>
      <vt:lpstr>Optimisation of deconstruction process</vt:lpstr>
      <vt:lpstr>Summary of case study</vt:lpstr>
      <vt:lpstr>Optimising use of DfD – RIBA design stages</vt:lpstr>
      <vt:lpstr>Useful information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Design for Deconstruction</dc:title>
  <dc:creator>Lara Hopkinson</dc:creator>
  <cp:lastModifiedBy>Lara Hopkinson</cp:lastModifiedBy>
  <cp:revision>26</cp:revision>
  <dcterms:created xsi:type="dcterms:W3CDTF">2019-03-25T11:15:41Z</dcterms:created>
  <dcterms:modified xsi:type="dcterms:W3CDTF">2026-04-20T09:41:07Z</dcterms:modified>
</cp:coreProperties>
</file>