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62" r:id="rId3"/>
    <p:sldId id="270" r:id="rId4"/>
    <p:sldId id="260" r:id="rId5"/>
    <p:sldId id="264" r:id="rId6"/>
    <p:sldId id="263" r:id="rId7"/>
    <p:sldId id="265" r:id="rId8"/>
    <p:sldId id="266" r:id="rId9"/>
    <p:sldId id="267" r:id="rId10"/>
    <p:sldId id="268" r:id="rId11"/>
    <p:sldId id="269" r:id="rId12"/>
    <p:sldId id="261" r:id="rId13"/>
  </p:sldIdLst>
  <p:sldSz cx="12192000" cy="6858000"/>
  <p:notesSz cx="6858000" cy="9144000"/>
  <p:defaultTextStyle>
    <a:defPPr>
      <a:defRPr lang="pt-PT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6980" autoAdjust="0"/>
    <p:restoredTop sz="94660"/>
  </p:normalViewPr>
  <p:slideViewPr>
    <p:cSldViewPr snapToGrid="0">
      <p:cViewPr>
        <p:scale>
          <a:sx n="80" d="100"/>
          <a:sy n="80" d="100"/>
        </p:scale>
        <p:origin x="80" y="13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6D80064-5486-4B99-90CC-1059FFBF82D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226F46F-18CA-4646-BA08-86FB5ECE54C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pt-PT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542FF2-3CF8-4DBA-AFAC-06BE094E17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9C68C5-E69C-4964-BD4D-0AAC2E0418C8}" type="datetimeFigureOut">
              <a:rPr lang="pt-PT" smtClean="0"/>
              <a:t>20/06/2026</a:t>
            </a:fld>
            <a:endParaRPr lang="pt-PT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FC19E99-FD3F-44E9-A523-18F7EEED3A9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F6AEECB-EA35-49B7-8A71-8A1F08D659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F09B2-7461-4975-951A-C62CF16BBA40}" type="slidenum">
              <a:rPr lang="pt-PT" smtClean="0"/>
              <a:t>‹#›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1797211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C76DC4E-3FEC-4D00-AB7C-9635DBB7EE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D83C03-9D25-4147-81B6-417DFA4B3DF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D1DC2C-320D-4390-BC5F-6EA9A501A9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9C68C5-E69C-4964-BD4D-0AAC2E0418C8}" type="datetimeFigureOut">
              <a:rPr lang="pt-PT" smtClean="0"/>
              <a:t>20/06/2026</a:t>
            </a:fld>
            <a:endParaRPr lang="pt-PT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604858F-6064-4499-91D7-11F9A2EC4D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26D20E6-83AC-4338-A3F2-DC1EF27570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F09B2-7461-4975-951A-C62CF16BBA40}" type="slidenum">
              <a:rPr lang="pt-PT" smtClean="0"/>
              <a:t>‹#›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17241528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5DCCBB-9FA1-4A11-9D31-F9C478033C0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C20D446-1C4F-4EE1-8B55-A9CA9AA6229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6D6BA92-D355-4DA9-8A1D-EBF461C3D59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9C68C5-E69C-4964-BD4D-0AAC2E0418C8}" type="datetimeFigureOut">
              <a:rPr lang="pt-PT" smtClean="0"/>
              <a:t>20/06/2026</a:t>
            </a:fld>
            <a:endParaRPr lang="pt-PT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B223B1-E681-4964-B5A9-951B329AE0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A39D9C2-E08E-45C8-8CCB-D25FD109ED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F09B2-7461-4975-951A-C62CF16BBA40}" type="slidenum">
              <a:rPr lang="pt-PT" smtClean="0"/>
              <a:t>‹#›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36193078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6880DA8-84F2-4179-BDF6-6C0AA256601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7F70A9-343F-4668-8410-B093C490F61F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8120E2-1572-40C8-AE7E-987AB5D90AE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D339CE2-AB70-44EB-8C8D-2687D1DAE1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9C68C5-E69C-4964-BD4D-0AAC2E0418C8}" type="datetimeFigureOut">
              <a:rPr lang="pt-PT" smtClean="0"/>
              <a:t>20/06/2026</a:t>
            </a:fld>
            <a:endParaRPr lang="pt-PT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A4B562C-D2AB-4F3C-A111-B73F8D61AD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0F4285E-9059-4FA5-8ECE-04FF2C6AAE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F09B2-7461-4975-951A-C62CF16BBA40}" type="slidenum">
              <a:rPr lang="pt-PT" smtClean="0"/>
              <a:t>‹#›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39556883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3A7928-4AB9-42D1-871A-F75C803AFB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2FA772-EC96-480F-9E61-7C50FB0F18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3A20BCD-0078-474A-8AF9-A1B90AA0680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B72892B-1C80-4CE5-B0EF-2B72DD133E27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3BEB7D5-F02F-44B2-B4F9-EA4F68E6AC5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B4518D1-9F16-4171-B0AE-B88C1D76FE3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9C68C5-E69C-4964-BD4D-0AAC2E0418C8}" type="datetimeFigureOut">
              <a:rPr lang="pt-PT" smtClean="0"/>
              <a:t>20/06/2026</a:t>
            </a:fld>
            <a:endParaRPr lang="pt-PT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BDA6284-A33F-4EDE-87C7-B5ABBCC469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FE93322-273B-43EE-926C-0FA4993EE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F09B2-7461-4975-951A-C62CF16BBA40}" type="slidenum">
              <a:rPr lang="pt-PT" smtClean="0"/>
              <a:t>‹#›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279344983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CC76EA6-3A70-49CD-A19E-98482CA844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17C1707-5054-42E0-9E16-5223396B582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9C68C5-E69C-4964-BD4D-0AAC2E0418C8}" type="datetimeFigureOut">
              <a:rPr lang="pt-PT" smtClean="0"/>
              <a:t>20/06/2026</a:t>
            </a:fld>
            <a:endParaRPr lang="pt-PT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0DCE8D0-DFFC-499C-AD05-290FCD8097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44908FE-31AD-4D63-A747-3C507F3F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F09B2-7461-4975-951A-C62CF16BBA40}" type="slidenum">
              <a:rPr lang="pt-PT" smtClean="0"/>
              <a:t>‹#›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59127773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B43C8BF-944F-4709-AB75-3EF2F43604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9C68C5-E69C-4964-BD4D-0AAC2E0418C8}" type="datetimeFigureOut">
              <a:rPr lang="pt-PT" smtClean="0"/>
              <a:t>20/06/2026</a:t>
            </a:fld>
            <a:endParaRPr lang="pt-PT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290645E-C4E8-4470-95B0-CE730A591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B42CF57-C66B-4913-870F-D35916EEC41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F09B2-7461-4975-951A-C62CF16BBA40}" type="slidenum">
              <a:rPr lang="pt-PT" smtClean="0"/>
              <a:t>‹#›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351046533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40228C-2B29-434B-A1D7-BB9AB54A42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0073515-71C2-4CD0-B111-148CA32EAD6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27CA30C-BCE6-4AF2-947B-6F9F07E9307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B0ACD7A-396E-4C1A-B782-7B1D0504E2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9C68C5-E69C-4964-BD4D-0AAC2E0418C8}" type="datetimeFigureOut">
              <a:rPr lang="pt-PT" smtClean="0"/>
              <a:t>20/06/2026</a:t>
            </a:fld>
            <a:endParaRPr lang="pt-PT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BC5A028-727F-4217-9CF3-FA403F4F71E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920A13D-5443-40B6-886B-811E6A5255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F09B2-7461-4975-951A-C62CF16BBA40}" type="slidenum">
              <a:rPr lang="pt-PT" smtClean="0"/>
              <a:t>‹#›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20280307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42E0AC-D169-4380-94B8-F53CE250AD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466E55D-FB97-4405-81A9-A498785A4EB4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pt-PT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F10D353-7538-4473-ABB7-CA3FB5A16D5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06D5D7-DC2D-4818-9294-4AE7F532A9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9C68C5-E69C-4964-BD4D-0AAC2E0418C8}" type="datetimeFigureOut">
              <a:rPr lang="pt-PT" smtClean="0"/>
              <a:t>20/06/2026</a:t>
            </a:fld>
            <a:endParaRPr lang="pt-PT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38B6E64-3B44-4247-A36E-BA4718D14C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1DF7891-4913-4BCA-8881-1723B9EF78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F09B2-7461-4975-951A-C62CF16BBA40}" type="slidenum">
              <a:rPr lang="pt-PT" smtClean="0"/>
              <a:t>‹#›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144928062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7505B1-E96E-4685-9A76-94858CA7AA2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6480003-C4E8-42A9-8DA5-6CF12724520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E85481-0657-405F-A399-A1C531A8CF4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9C68C5-E69C-4964-BD4D-0AAC2E0418C8}" type="datetimeFigureOut">
              <a:rPr lang="pt-PT" smtClean="0"/>
              <a:t>20/06/2026</a:t>
            </a:fld>
            <a:endParaRPr lang="pt-PT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2826A8-BCD7-4CA1-BFF8-297C05098E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C1C445D-BE70-4348-8593-6E1D30CE9E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F09B2-7461-4975-951A-C62CF16BBA40}" type="slidenum">
              <a:rPr lang="pt-PT" smtClean="0"/>
              <a:t>‹#›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410758281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DA8D2DB-48CE-4863-9A5B-98C5942544C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55D0009-C560-4BBE-ADEC-8CDD6015149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A19558-1BAF-42B6-A5DA-CF6D3E8BCD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D9C68C5-E69C-4964-BD4D-0AAC2E0418C8}" type="datetimeFigureOut">
              <a:rPr lang="pt-PT" smtClean="0"/>
              <a:t>20/06/2026</a:t>
            </a:fld>
            <a:endParaRPr lang="pt-PT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5E00CE-B6A5-419D-A0FD-9B777D9827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pt-PT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AE7F356-B7A7-4484-BF63-C8A5A7FBD8F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3F09B2-7461-4975-951A-C62CF16BBA40}" type="slidenum">
              <a:rPr lang="pt-PT" smtClean="0"/>
              <a:t>‹#›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5790480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D3A8A45-3F34-40B2-A1F3-9D751985EB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pt-PT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7CA5D46-B579-4BCF-A50E-7C1D920B17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pt-PT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7A2181F-A7DD-4CE2-BE73-F59A4C8A689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D9C68C5-E69C-4964-BD4D-0AAC2E0418C8}" type="datetimeFigureOut">
              <a:rPr lang="pt-PT" smtClean="0"/>
              <a:t>20/06/2026</a:t>
            </a:fld>
            <a:endParaRPr lang="pt-PT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3C6FD4-055B-413F-8059-8CC9CCDE033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pt-PT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040F1F-F14C-4FC8-9996-7679FDA3C62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3F09B2-7461-4975-951A-C62CF16BBA40}" type="slidenum">
              <a:rPr lang="pt-PT" smtClean="0"/>
              <a:t>‹#›</a:t>
            </a:fld>
            <a:endParaRPr lang="pt-PT"/>
          </a:p>
        </p:txBody>
      </p:sp>
    </p:spTree>
    <p:extLst>
      <p:ext uri="{BB962C8B-B14F-4D97-AF65-F5344CB8AC3E}">
        <p14:creationId xmlns:p14="http://schemas.microsoft.com/office/powerpoint/2010/main" val="38009700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pt-PT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9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cslt.org/wp-content/uploads/media/Project/RCSLT/rcslt-social-emotional-mental-health-factsheet.pdf" TargetMode="External"/><Relationship Id="rId2" Type="http://schemas.openxmlformats.org/officeDocument/2006/relationships/hyperlink" Target="https://www.nhs.uk/mental-health/children-and-young-adults/mental-health-support/mental-health-services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296062" y="-94954"/>
            <a:ext cx="8643068" cy="1092023"/>
          </a:xfrm>
        </p:spPr>
        <p:txBody>
          <a:bodyPr>
            <a:normAutofit/>
          </a:bodyPr>
          <a:lstStyle/>
          <a:p>
            <a:r>
              <a:rPr lang="pt-PT" sz="2800" dirty="0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Psychology in Health Social Care</a:t>
            </a:r>
            <a:endParaRPr sz="2800" dirty="0"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-74493" y="1625222"/>
            <a:ext cx="4400004" cy="2747996"/>
          </a:xfrm>
        </p:spPr>
        <p:txBody>
          <a:bodyPr>
            <a:normAutofit/>
          </a:bodyPr>
          <a:lstStyle/>
          <a:p>
            <a:pPr algn="l">
              <a:spcBef>
                <a:spcPct val="0"/>
              </a:spcBef>
            </a:pPr>
            <a:r>
              <a:rPr sz="1800" dirty="0">
                <a:latin typeface="Arial" panose="020B0604020202020204" pitchFamily="34" charset="0"/>
                <a:cs typeface="Arial" panose="020B0604020202020204" pitchFamily="34" charset="0"/>
              </a:rPr>
              <a:t>Student Name:</a:t>
            </a:r>
            <a:r>
              <a:rPr lang="pt-PT" sz="1800" dirty="0">
                <a:latin typeface="Arial" panose="020B0604020202020204" pitchFamily="34" charset="0"/>
                <a:cs typeface="Arial" panose="020B0604020202020204" pitchFamily="34" charset="0"/>
              </a:rPr>
              <a:t> Catarina Ngunza</a:t>
            </a:r>
            <a:r>
              <a:rPr sz="18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algn="l">
              <a:spcBef>
                <a:spcPct val="0"/>
              </a:spcBef>
            </a:pPr>
            <a:endParaRPr lang="pt-PT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spcBef>
                <a:spcPct val="0"/>
              </a:spcBef>
            </a:pPr>
            <a:r>
              <a:rPr lang="pt-PT" sz="1800" dirty="0">
                <a:latin typeface="Arial" panose="020B0604020202020204" pitchFamily="34" charset="0"/>
                <a:cs typeface="Arial" panose="020B0604020202020204" pitchFamily="34" charset="0"/>
              </a:rPr>
              <a:t>Module code</a:t>
            </a:r>
            <a:r>
              <a:rPr sz="18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pt-PT" sz="1800" dirty="0">
                <a:latin typeface="Arial" panose="020B0604020202020204" pitchFamily="34" charset="0"/>
                <a:cs typeface="Arial" panose="020B0604020202020204" pitchFamily="34" charset="0"/>
              </a:rPr>
              <a:t>LCHS4010</a:t>
            </a:r>
          </a:p>
          <a:p>
            <a:pPr algn="l">
              <a:spcBef>
                <a:spcPct val="0"/>
              </a:spcBef>
            </a:pPr>
            <a:endParaRPr 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spcBef>
                <a:spcPct val="0"/>
              </a:spcBef>
            </a:pPr>
            <a:r>
              <a:rPr lang="en-US" sz="1800" dirty="0">
                <a:latin typeface="Arial" panose="020B0604020202020204" pitchFamily="34" charset="0"/>
                <a:cs typeface="Arial" panose="020B0604020202020204" pitchFamily="34" charset="0"/>
              </a:rPr>
              <a:t>Lecturer: Helen Parsons</a:t>
            </a:r>
            <a:endParaRPr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spcBef>
                <a:spcPct val="0"/>
              </a:spcBef>
            </a:pPr>
            <a:endParaRPr lang="pt-PT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spcBef>
                <a:spcPct val="0"/>
              </a:spcBef>
            </a:pPr>
            <a:r>
              <a:rPr sz="1800" dirty="0">
                <a:latin typeface="Arial" panose="020B0604020202020204" pitchFamily="34" charset="0"/>
                <a:cs typeface="Arial" panose="020B0604020202020204" pitchFamily="34" charset="0"/>
              </a:rPr>
              <a:t>Date: </a:t>
            </a:r>
            <a:r>
              <a:rPr lang="pt-PT" sz="1800" dirty="0">
                <a:latin typeface="Arial" panose="020B0604020202020204" pitchFamily="34" charset="0"/>
                <a:cs typeface="Arial" panose="020B0604020202020204" pitchFamily="34" charset="0"/>
              </a:rPr>
              <a:t>22-06-2026</a:t>
            </a:r>
          </a:p>
          <a:p>
            <a:pPr algn="l">
              <a:spcBef>
                <a:spcPct val="0"/>
              </a:spcBef>
            </a:pPr>
            <a:endParaRPr lang="pt-PT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>
              <a:spcBef>
                <a:spcPct val="0"/>
              </a:spcBef>
            </a:pPr>
            <a:r>
              <a:rPr lang="pt-PT" sz="1800" dirty="0">
                <a:latin typeface="Arial" panose="020B0604020202020204" pitchFamily="34" charset="0"/>
                <a:cs typeface="Arial" panose="020B0604020202020204" pitchFamily="34" charset="0"/>
              </a:rPr>
              <a:t>Presentation Task Scenario of Isaac</a:t>
            </a:r>
            <a:endParaRPr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29D018E-DA1B-4093-B77D-58F783C8690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3343" y="1325060"/>
            <a:ext cx="7278657" cy="3498754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A4D85033-FC63-4680-855B-CA7BEC061B7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1844" r="-530" b="30943"/>
          <a:stretch/>
        </p:blipFill>
        <p:spPr>
          <a:xfrm>
            <a:off x="7555346" y="1073726"/>
            <a:ext cx="4710020" cy="578427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3222BA33-EFAF-4B86-8C87-E00D67A507C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33238" y="-526474"/>
            <a:ext cx="6022108" cy="1600200"/>
          </a:xfrm>
        </p:spPr>
        <p:txBody>
          <a:bodyPr>
            <a:normAutofit/>
          </a:bodyPr>
          <a:lstStyle/>
          <a:p>
            <a:r>
              <a:rPr lang="pt-PT" sz="2800" dirty="0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Bowlby’s Attachment Theory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A457B15-EAA9-4161-8D59-A4BCC6109AC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12437" y="1212272"/>
            <a:ext cx="8418743" cy="5784273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Attachment is the strong emotional bond formed between a child and their primary caregiver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Key Concepts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Attachment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Internal Working Model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Secure attachment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Separation Anxiety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Monotropy (Primary attachment figure)</a:t>
            </a:r>
          </a:p>
          <a:p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Bowlby’s Main Assumptions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Children are biologically programmed to seek attachment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Early relationships influence future emotional and social development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Secure attachment promotes healthy development</a:t>
            </a:r>
            <a:endParaRPr lang="pt-PT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1B26261-2BF2-40EA-85DD-2628702F2191}"/>
              </a:ext>
            </a:extLst>
          </p:cNvPr>
          <p:cNvSpPr txBox="1"/>
          <p:nvPr/>
        </p:nvSpPr>
        <p:spPr>
          <a:xfrm>
            <a:off x="4993419" y="6090699"/>
            <a:ext cx="23933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PT" i="1" dirty="0"/>
              <a:t>Bowlby,J (1969)</a:t>
            </a:r>
          </a:p>
        </p:txBody>
      </p:sp>
    </p:spTree>
    <p:extLst>
      <p:ext uri="{BB962C8B-B14F-4D97-AF65-F5344CB8AC3E}">
        <p14:creationId xmlns:p14="http://schemas.microsoft.com/office/powerpoint/2010/main" val="221577496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947A48-C8F3-4551-A6F1-1C7F545D8CF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pt-PT" dirty="0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Support Isaac’s Development-an application of Bowlby’s Attachment </a:t>
            </a:r>
            <a:r>
              <a:rPr lang="pt-PT" sz="4400" dirty="0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Theory</a:t>
            </a:r>
            <a:endParaRPr lang="pt-PT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107E52-B68E-461C-8BB9-AB64FA1FDF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pt-PT" dirty="0"/>
              <a:t>Presented by: Catarina Ngunza</a:t>
            </a:r>
          </a:p>
          <a:p>
            <a:pPr marL="0" indent="0">
              <a:buNone/>
            </a:pPr>
            <a:r>
              <a:rPr lang="pt-PT" dirty="0"/>
              <a:t>Setting: London Children’s Centre</a:t>
            </a:r>
          </a:p>
        </p:txBody>
      </p:sp>
    </p:spTree>
    <p:extLst>
      <p:ext uri="{BB962C8B-B14F-4D97-AF65-F5344CB8AC3E}">
        <p14:creationId xmlns:p14="http://schemas.microsoft.com/office/powerpoint/2010/main" val="21304442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A4B3ACD-1857-4099-8653-91706817192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0831" y="99392"/>
            <a:ext cx="4463169" cy="1214562"/>
          </a:xfrm>
        </p:spPr>
        <p:txBody>
          <a:bodyPr>
            <a:normAutofit/>
          </a:bodyPr>
          <a:lstStyle/>
          <a:p>
            <a:r>
              <a:rPr lang="en-US" sz="2800" dirty="0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Introduction to the Case Study Who is Isaac</a:t>
            </a:r>
            <a:endParaRPr lang="pt-PT" sz="2800" dirty="0"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CD82DCC9-026C-462A-B286-63EB67E7902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075459" y="1109661"/>
            <a:ext cx="6172200" cy="4772771"/>
          </a:xfr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9348D01-EB44-4A1A-B8C0-1EA2704D1FD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" y="1985837"/>
            <a:ext cx="6019800" cy="4772771"/>
          </a:xfrm>
        </p:spPr>
        <p:txBody>
          <a:bodyPr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4 year-old boy attending a Children’s Centre in London, Lives with his single mother.  Mother experiences postnatal depression and limited social support.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Family recently relocated and experienced disrupted childcare arrangements. </a:t>
            </a:r>
          </a:p>
          <a:p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Observed Concerns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Quiet and withdrawn. 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Distress when separated from mother.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Delayed language development.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Difficulty joining group activities.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Sleep problems and clingy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Aim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: To </a:t>
            </a:r>
            <a:r>
              <a:rPr lang="en-US" dirty="0" err="1">
                <a:latin typeface="Arial" panose="020B0604020202020204" pitchFamily="34" charset="0"/>
                <a:cs typeface="Arial" panose="020B0604020202020204" pitchFamily="34" charset="0"/>
              </a:rPr>
              <a:t>analyse</a:t>
            </a: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 Isaac’s development using Bowlby’s Attachment Theory and develop an appropriate support plan.</a:t>
            </a:r>
            <a:endParaRPr lang="pt-PT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425545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04B5EA2-F401-4513-B2E9-80793946F77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8599" y="190198"/>
            <a:ext cx="7760472" cy="541324"/>
          </a:xfrm>
        </p:spPr>
        <p:txBody>
          <a:bodyPr>
            <a:noAutofit/>
          </a:bodyPr>
          <a:lstStyle/>
          <a:p>
            <a:r>
              <a:rPr lang="en-US" sz="2800" dirty="0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Relevance of the Theory to Early Childhood </a:t>
            </a:r>
            <a:endParaRPr lang="pt-PT" sz="2800" dirty="0"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28D6B19-CDC9-49F0-80B0-7B8E33E6BE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0094" y="1141642"/>
            <a:ext cx="10695709" cy="552616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Why Attachment Matters Attachment influences</a:t>
            </a:r>
          </a:p>
          <a:p>
            <a:pPr marL="0" indent="0">
              <a:buNone/>
            </a:pPr>
            <a:r>
              <a:rPr lang="en-US" sz="1800" b="1" i="1" dirty="0">
                <a:latin typeface="Arial" panose="020B0604020202020204" pitchFamily="34" charset="0"/>
                <a:cs typeface="Arial" panose="020B0604020202020204" pitchFamily="34" charset="0"/>
              </a:rPr>
              <a:t>Attachment influences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:</a:t>
            </a:r>
          </a:p>
          <a:p>
            <a:pPr marL="285750" indent="-285750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Emotional regulation </a:t>
            </a:r>
            <a:endParaRPr lang="pt-PT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Confidence and independence </a:t>
            </a:r>
            <a:endParaRPr lang="pt-PT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Social relationships</a:t>
            </a:r>
            <a:endParaRPr lang="pt-PT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Communication skills</a:t>
            </a:r>
            <a:endParaRPr lang="pt-PT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/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Behaviour</a:t>
            </a: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800" b="1" i="1" dirty="0">
                <a:latin typeface="Arial" panose="020B0604020202020204" pitchFamily="34" charset="0"/>
                <a:cs typeface="Arial" panose="020B0604020202020204" pitchFamily="34" charset="0"/>
              </a:rPr>
              <a:t>Early Childhood Importance </a:t>
            </a:r>
          </a:p>
          <a:p>
            <a:pPr marL="0" indent="0">
              <a:buNone/>
            </a:pPr>
            <a:r>
              <a:rPr lang="en-US" sz="1800" b="1" i="1" dirty="0">
                <a:latin typeface="Arial" panose="020B0604020202020204" pitchFamily="34" charset="0"/>
                <a:cs typeface="Arial" panose="020B0604020202020204" pitchFamily="34" charset="0"/>
              </a:rPr>
              <a:t>Children aged 0–5 depend heavily on caregivers to: </a:t>
            </a:r>
          </a:p>
          <a:p>
            <a:pPr marL="285750" indent="-285750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Feel safe </a:t>
            </a:r>
          </a:p>
          <a:p>
            <a:pPr marL="285750" indent="-285750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Explore their environment </a:t>
            </a:r>
          </a:p>
          <a:p>
            <a:pPr marL="285750" indent="-285750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Build trust </a:t>
            </a:r>
          </a:p>
          <a:p>
            <a:pPr marL="285750" indent="-285750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Develop social skills </a:t>
            </a:r>
          </a:p>
          <a:p>
            <a:pPr marL="0" indent="0">
              <a:buNone/>
            </a:pPr>
            <a:endParaRPr lang="en-US" sz="1800" dirty="0">
              <a:solidFill>
                <a:srgbClr val="222222"/>
              </a:solidFill>
              <a:latin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98463933-9D84-4FB9-BA03-E521DF4108BD}"/>
              </a:ext>
            </a:extLst>
          </p:cNvPr>
          <p:cNvSpPr txBox="1"/>
          <p:nvPr/>
        </p:nvSpPr>
        <p:spPr>
          <a:xfrm>
            <a:off x="7751679" y="5716358"/>
            <a:ext cx="4225636" cy="5355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This makes Bowlby’s theory highly relevant to Isaac’s age and situation</a:t>
            </a:r>
            <a:endParaRPr lang="pt-PT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7338821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E4BAD6-3ABF-409D-A3A9-86EEDF38B9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476169" y="149080"/>
            <a:ext cx="5021911" cy="1325563"/>
          </a:xfrm>
        </p:spPr>
        <p:txBody>
          <a:bodyPr>
            <a:normAutofit/>
          </a:bodyPr>
          <a:lstStyle/>
          <a:p>
            <a:r>
              <a:rPr lang="en-US" sz="2800" dirty="0"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Applying the Theory to Isaac </a:t>
            </a:r>
            <a:endParaRPr lang="pt-PT" sz="2800" dirty="0">
              <a:latin typeface="Arial" panose="020B0604020202020204" pitchFamily="34" charset="0"/>
              <a:ea typeface="+mn-ea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31E92F-0918-4542-BF73-192BE76DD6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3327" y="1474643"/>
            <a:ext cx="10515600" cy="4351338"/>
          </a:xfrm>
        </p:spPr>
        <p:txBody>
          <a:bodyPr>
            <a:normAutofit/>
          </a:bodyPr>
          <a:lstStyle/>
          <a:p>
            <a:pPr marL="0" indent="0">
              <a:lnSpc>
                <a:spcPct val="80000"/>
              </a:lnSpc>
              <a:buNone/>
            </a:pPr>
            <a:r>
              <a:rPr lang="en-US" sz="1800" b="1" dirty="0">
                <a:solidFill>
                  <a:srgbClr val="222222"/>
                </a:solidFill>
                <a:latin typeface="Arial" panose="020B0604020202020204" pitchFamily="34" charset="0"/>
              </a:rPr>
              <a:t>Mental Health</a:t>
            </a:r>
          </a:p>
          <a:p>
            <a:pPr marL="0" indent="0">
              <a:lnSpc>
                <a:spcPct val="80000"/>
              </a:lnSpc>
              <a:buNone/>
            </a:pPr>
            <a:r>
              <a:rPr lang="en-US" sz="1800" b="1" dirty="0">
                <a:solidFill>
                  <a:srgbClr val="222222"/>
                </a:solidFill>
                <a:latin typeface="Arial" panose="020B0604020202020204" pitchFamily="34" charset="0"/>
              </a:rPr>
              <a:t> Isaac’s mother experiences postnatal depression</a:t>
            </a:r>
          </a:p>
          <a:p>
            <a:pPr marL="0" indent="0">
              <a:lnSpc>
                <a:spcPct val="80000"/>
              </a:lnSpc>
              <a:buNone/>
            </a:pPr>
            <a:r>
              <a:rPr lang="en-US" sz="1800" b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Possible effects:</a:t>
            </a:r>
          </a:p>
          <a:p>
            <a:pPr marL="285750" indent="-285750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Reduced emotional availability</a:t>
            </a:r>
          </a:p>
          <a:p>
            <a:pPr marL="285750" indent="-285750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Less responsive interactions</a:t>
            </a:r>
          </a:p>
          <a:p>
            <a:pPr marL="285750" indent="-285750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Difficulty providing consistent reassurance</a:t>
            </a:r>
          </a:p>
          <a:p>
            <a:pPr marL="285750" indent="-285750"/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r>
              <a:rPr lang="en-US" sz="1800" b="1" dirty="0">
                <a:solidFill>
                  <a:srgbClr val="222222"/>
                </a:solidFill>
                <a:latin typeface="Arial" panose="020B0604020202020204" pitchFamily="34" charset="0"/>
              </a:rPr>
              <a:t>According to Bowlby, inconsistent caregiving may contribute to insecure attachment patterns</a:t>
            </a:r>
          </a:p>
          <a:p>
            <a:pPr marL="0" indent="0">
              <a:buNone/>
            </a:pPr>
            <a:r>
              <a:rPr lang="en-US" sz="1600" b="1" dirty="0">
                <a:latin typeface="Arial" panose="020B0604020202020204" pitchFamily="34" charset="0"/>
                <a:cs typeface="Arial" panose="020B0604020202020204" pitchFamily="34" charset="0"/>
              </a:rPr>
              <a:t>Evidence in Isaac</a:t>
            </a:r>
          </a:p>
          <a:p>
            <a:pPr marL="285750" indent="-285750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Clinginess</a:t>
            </a:r>
          </a:p>
          <a:p>
            <a:pPr marL="285750" indent="-285750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Withdrawal</a:t>
            </a:r>
          </a:p>
          <a:p>
            <a:pPr marL="285750" indent="-285750"/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Distress during </a:t>
            </a:r>
            <a:r>
              <a:rPr lang="en-US" sz="1600" dirty="0" err="1">
                <a:latin typeface="Arial" panose="020B0604020202020204" pitchFamily="34" charset="0"/>
                <a:cs typeface="Arial" panose="020B0604020202020204" pitchFamily="34" charset="0"/>
              </a:rPr>
              <a:t>sepation</a:t>
            </a:r>
            <a:r>
              <a:rPr lang="en-US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lnSpc>
                <a:spcPct val="80000"/>
              </a:lnSpc>
            </a:pPr>
            <a:endParaRPr lang="pt-PT" sz="1300" dirty="0">
              <a:solidFill>
                <a:srgbClr val="222222"/>
              </a:solidFill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3326775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F3C344-2283-4A91-A773-1D7EF4C04E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4305" y="222002"/>
            <a:ext cx="10515600" cy="1325563"/>
          </a:xfrm>
        </p:spPr>
        <p:txBody>
          <a:bodyPr>
            <a:normAutofit/>
          </a:bodyPr>
          <a:lstStyle/>
          <a:p>
            <a:r>
              <a:rPr lang="pt-PT" sz="2800" dirty="0">
                <a:latin typeface="Arial" panose="020B0604020202020204" pitchFamily="34" charset="0"/>
                <a:cs typeface="Arial" panose="020B0604020202020204" pitchFamily="34" charset="0"/>
              </a:rPr>
              <a:t>Impact of Disrupted Chilcare and Social Experiences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F8C27A1-F365-4DB9-A468-AA2FD308EF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8545" y="1825625"/>
            <a:ext cx="12053455" cy="4351338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US" sz="1800" b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Frequent changes in caregivers may affect:</a:t>
            </a:r>
          </a:p>
          <a:p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Trust</a:t>
            </a:r>
          </a:p>
          <a:p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Sense of security </a:t>
            </a:r>
            <a:endParaRPr lang="en-US" sz="1800" dirty="0">
              <a:solidFill>
                <a:srgbClr val="222222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Relationship building </a:t>
            </a:r>
          </a:p>
          <a:p>
            <a:pPr marL="0" indent="0">
              <a:buNone/>
            </a:pPr>
            <a:r>
              <a:rPr lang="en-US" sz="1800" b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Recent Relocation</a:t>
            </a:r>
          </a:p>
          <a:p>
            <a:pPr marL="0" indent="0">
              <a:buNone/>
            </a:pPr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Moving away from familiar environments may have reduced opportunities for: </a:t>
            </a:r>
            <a:endParaRPr lang="en-US" sz="1800" b="1" dirty="0">
              <a:solidFill>
                <a:srgbClr val="222222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Stable friendships </a:t>
            </a:r>
          </a:p>
          <a:p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Community connections </a:t>
            </a:r>
            <a:endParaRPr lang="en-US" sz="1800" dirty="0">
              <a:solidFill>
                <a:srgbClr val="222222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Consistent routines </a:t>
            </a:r>
          </a:p>
          <a:p>
            <a:pPr marL="0" indent="0">
              <a:buNone/>
            </a:pPr>
            <a:r>
              <a:rPr lang="en-US" sz="1800" b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Possible Outcomes </a:t>
            </a:r>
          </a:p>
          <a:p>
            <a:r>
              <a:rPr lang="en-US" sz="1800" dirty="0">
                <a:solidFill>
                  <a:srgbClr val="222222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I</a:t>
            </a:r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ncreased anxiety</a:t>
            </a:r>
          </a:p>
          <a:p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Reduced confidence </a:t>
            </a:r>
          </a:p>
          <a:p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Social withdrawal </a:t>
            </a:r>
            <a:endParaRPr lang="en-US" sz="1800" b="1" dirty="0">
              <a:solidFill>
                <a:srgbClr val="222222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pt-PT" b="1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5CF8EF17-E458-4768-BD7E-3FAD3859F453}"/>
              </a:ext>
            </a:extLst>
          </p:cNvPr>
          <p:cNvSpPr txBox="1"/>
          <p:nvPr/>
        </p:nvSpPr>
        <p:spPr>
          <a:xfrm>
            <a:off x="8996218" y="5116946"/>
            <a:ext cx="319578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These </a:t>
            </a:r>
            <a:r>
              <a:rPr lang="en-US" sz="18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behaviours</a:t>
            </a:r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 are visible in Isaac’s difficulty joining group activities. </a:t>
            </a:r>
            <a:endParaRPr lang="pt-PT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pt-PT" dirty="0"/>
          </a:p>
        </p:txBody>
      </p:sp>
    </p:spTree>
    <p:extLst>
      <p:ext uri="{BB962C8B-B14F-4D97-AF65-F5344CB8AC3E}">
        <p14:creationId xmlns:p14="http://schemas.microsoft.com/office/powerpoint/2010/main" val="199359203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69BFFBE1-3DAB-4EAA-9C69-2AEAB603542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096000" y="2733406"/>
            <a:ext cx="6172200" cy="4089082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7041BA0-5F11-4BEB-9D70-14EF53165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1169" y="0"/>
            <a:ext cx="5740118" cy="1600200"/>
          </a:xfrm>
        </p:spPr>
        <p:txBody>
          <a:bodyPr>
            <a:normAutofit/>
          </a:bodyPr>
          <a:lstStyle/>
          <a:p>
            <a:r>
              <a:rPr lang="en-US" sz="2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Language Development and Emotional Wellbeing </a:t>
            </a:r>
            <a:endParaRPr lang="pt-PT" sz="2800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51369A7-1C34-4B2C-9B7A-81F302441CE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103366" y="1871745"/>
            <a:ext cx="7458323" cy="4800600"/>
          </a:xfrm>
        </p:spPr>
        <p:txBody>
          <a:bodyPr>
            <a:normAutofit/>
          </a:bodyPr>
          <a:lstStyle/>
          <a:p>
            <a:r>
              <a:rPr lang="en-US" sz="1700" b="1" dirty="0">
                <a:solidFill>
                  <a:srgbClr val="222222"/>
                </a:solidFill>
                <a:latin typeface="Arial" panose="020B0604020202020204" pitchFamily="34" charset="0"/>
              </a:rPr>
              <a:t>Language Delay </a:t>
            </a:r>
          </a:p>
          <a:p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Attachment theory suggests that children learn communication through responsive interactions.</a:t>
            </a:r>
          </a:p>
          <a:p>
            <a:endParaRPr lang="en-US" sz="1800" dirty="0">
              <a:solidFill>
                <a:srgbClr val="222222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>
              <a:lnSpc>
                <a:spcPct val="110000"/>
              </a:lnSpc>
            </a:pPr>
            <a:r>
              <a:rPr lang="en-US" sz="1700" b="1" dirty="0">
                <a:solidFill>
                  <a:srgbClr val="222222"/>
                </a:solidFill>
                <a:latin typeface="Arial" panose="020B0604020202020204" pitchFamily="34" charset="0"/>
              </a:rPr>
              <a:t>If caregiver-child interaction is limited: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Vocabulary development may be slower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Communication confidence may decrease</a:t>
            </a:r>
            <a:endParaRPr lang="en-US" sz="1800" dirty="0">
              <a:solidFill>
                <a:srgbClr val="222222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>
              <a:lnSpc>
                <a:spcPct val="100000"/>
              </a:lnSpc>
            </a:pPr>
            <a:r>
              <a:rPr lang="en-US" sz="1700" b="1" dirty="0">
                <a:solidFill>
                  <a:srgbClr val="222222"/>
                </a:solidFill>
                <a:latin typeface="Arial" panose="020B0604020202020204" pitchFamily="34" charset="0"/>
              </a:rPr>
              <a:t>Emotional Wellbeing Isaac’s: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Sleep difficulties </a:t>
            </a:r>
            <a:endParaRPr lang="en-US" sz="1800" dirty="0">
              <a:solidFill>
                <a:srgbClr val="222222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Separation anxiety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 Dependence on mother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1800" dirty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r>
              <a:rPr lang="en-US" sz="1800" b="1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may indicate emotional insecurity linked to attachment difficulties.</a:t>
            </a:r>
            <a:endParaRPr lang="pt-PT" b="1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91C77A37-5F71-47E5-B347-87240F84B7C7}"/>
              </a:ext>
            </a:extLst>
          </p:cNvPr>
          <p:cNvSpPr txBox="1"/>
          <p:nvPr/>
        </p:nvSpPr>
        <p:spPr>
          <a:xfrm>
            <a:off x="4595854" y="5255812"/>
            <a:ext cx="1614115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PT" dirty="0"/>
              <a:t>(</a:t>
            </a:r>
            <a:r>
              <a:rPr lang="pt-PT" dirty="0">
                <a:solidFill>
                  <a:srgbClr val="00B0F0"/>
                </a:solidFill>
              </a:rPr>
              <a:t>RCSL.org</a:t>
            </a:r>
            <a:r>
              <a:rPr lang="pt-PT" dirty="0"/>
              <a:t>)</a:t>
            </a:r>
          </a:p>
          <a:p>
            <a:endParaRPr lang="pt-PT" dirty="0"/>
          </a:p>
          <a:p>
            <a:endParaRPr lang="pt-PT" dirty="0"/>
          </a:p>
        </p:txBody>
      </p:sp>
    </p:spTree>
    <p:extLst>
      <p:ext uri="{BB962C8B-B14F-4D97-AF65-F5344CB8AC3E}">
        <p14:creationId xmlns:p14="http://schemas.microsoft.com/office/powerpoint/2010/main" val="8331123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158A0D-ED93-4FCA-82DC-9EE17FF487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2800" dirty="0">
                <a:solidFill>
                  <a:srgbClr val="222222"/>
                </a:solidFill>
                <a:latin typeface="Arial" panose="020B0604020202020204" pitchFamily="34" charset="0"/>
              </a:rPr>
              <a:t>Nature and Nurture Nature </a:t>
            </a:r>
            <a:endParaRPr lang="pt-PT" sz="2800" dirty="0">
              <a:solidFill>
                <a:srgbClr val="222222"/>
              </a:solidFill>
              <a:latin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030A88A-C876-4E20-8BC0-D1A0B26D49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95076" y="2016456"/>
            <a:ext cx="10515600" cy="4351338"/>
          </a:xfrm>
        </p:spPr>
        <p:txBody>
          <a:bodyPr/>
          <a:lstStyle/>
          <a:p>
            <a:pPr marL="0" indent="0">
              <a:buNone/>
            </a:pPr>
            <a:r>
              <a:rPr lang="en-US" sz="1700" b="1" dirty="0">
                <a:solidFill>
                  <a:srgbClr val="222222"/>
                </a:solidFill>
                <a:latin typeface="Arial" panose="020B0604020202020204" pitchFamily="34" charset="0"/>
              </a:rPr>
              <a:t>Nature (Biological Influences)</a:t>
            </a:r>
          </a:p>
          <a:p>
            <a:pPr marL="0" indent="0">
              <a:buNone/>
            </a:pPr>
            <a:r>
              <a:rPr lang="en-US" sz="1700" b="1" dirty="0">
                <a:solidFill>
                  <a:srgbClr val="222222"/>
                </a:solidFill>
                <a:latin typeface="Arial" panose="020B0604020202020204" pitchFamily="34" charset="0"/>
              </a:rPr>
              <a:t>Possible factors:</a:t>
            </a:r>
          </a:p>
          <a:p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Temperament</a:t>
            </a:r>
          </a:p>
          <a:p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Genetic predispositions </a:t>
            </a:r>
            <a:endParaRPr lang="en-US" sz="1800" dirty="0">
              <a:solidFill>
                <a:srgbClr val="222222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Early brain development </a:t>
            </a:r>
          </a:p>
          <a:p>
            <a:pPr marL="0" indent="0">
              <a:buNone/>
            </a:pPr>
            <a:endParaRPr lang="en-US" sz="1800" dirty="0">
              <a:solidFill>
                <a:srgbClr val="222222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1700" b="1" dirty="0">
                <a:solidFill>
                  <a:srgbClr val="222222"/>
                </a:solidFill>
                <a:latin typeface="Arial" panose="020B0604020202020204" pitchFamily="34" charset="0"/>
              </a:rPr>
              <a:t>Nature (Environmental Influences)</a:t>
            </a:r>
          </a:p>
          <a:p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Maternal depression </a:t>
            </a:r>
          </a:p>
          <a:p>
            <a:r>
              <a:rPr lang="en-US" sz="1800" dirty="0">
                <a:solidFill>
                  <a:srgbClr val="222222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Limited social support</a:t>
            </a:r>
          </a:p>
          <a:p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Childcare disruption</a:t>
            </a:r>
          </a:p>
          <a:p>
            <a:r>
              <a:rPr lang="en-US" sz="1800" dirty="0">
                <a:solidFill>
                  <a:srgbClr val="222222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Relocation stress</a:t>
            </a:r>
          </a:p>
          <a:p>
            <a:endParaRPr lang="en-US" sz="1800" dirty="0">
              <a:solidFill>
                <a:srgbClr val="222222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endParaRPr lang="pt-PT" dirty="0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8321C60A-FCC9-4F05-AA8E-33103019A1E5}"/>
              </a:ext>
            </a:extLst>
          </p:cNvPr>
          <p:cNvSpPr txBox="1"/>
          <p:nvPr/>
        </p:nvSpPr>
        <p:spPr>
          <a:xfrm>
            <a:off x="7076661" y="2115047"/>
            <a:ext cx="4420263" cy="23534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90000"/>
              </a:lnSpc>
              <a:spcBef>
                <a:spcPts val="1000"/>
              </a:spcBef>
            </a:pPr>
            <a:r>
              <a:rPr lang="en-US" sz="1700" b="1" dirty="0">
                <a:solidFill>
                  <a:srgbClr val="222222"/>
                </a:solidFill>
                <a:latin typeface="Arial" panose="020B0604020202020204" pitchFamily="34" charset="0"/>
              </a:rPr>
              <a:t>Interaction of Nature and Nurture </a:t>
            </a:r>
          </a:p>
          <a:p>
            <a:pPr>
              <a:lnSpc>
                <a:spcPct val="90000"/>
              </a:lnSpc>
              <a:spcBef>
                <a:spcPts val="1000"/>
              </a:spcBef>
            </a:pPr>
            <a:endParaRPr lang="en-US" sz="1700" b="1" dirty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Isaac’s development is likely influenced by both biological factors and environmental experiences</a:t>
            </a:r>
          </a:p>
          <a:p>
            <a:endParaRPr lang="en-US" dirty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r>
              <a:rPr lang="en-US" dirty="0">
                <a:solidFill>
                  <a:srgbClr val="222222"/>
                </a:solidFill>
                <a:latin typeface="Arial" panose="020B0604020202020204" pitchFamily="34" charset="0"/>
              </a:rPr>
              <a:t>Neither factor alone full explains his </a:t>
            </a:r>
            <a:r>
              <a:rPr lang="en-US" dirty="0" err="1">
                <a:solidFill>
                  <a:srgbClr val="222222"/>
                </a:solidFill>
                <a:latin typeface="Arial" panose="020B0604020202020204" pitchFamily="34" charset="0"/>
              </a:rPr>
              <a:t>behaviour</a:t>
            </a:r>
            <a:r>
              <a:rPr lang="en-US" dirty="0">
                <a:solidFill>
                  <a:srgbClr val="222222"/>
                </a:solidFill>
                <a:latin typeface="Arial" panose="020B0604020202020204" pitchFamily="34" charset="0"/>
              </a:rPr>
              <a:t>.</a:t>
            </a:r>
            <a:endParaRPr lang="pt-PT" dirty="0"/>
          </a:p>
        </p:txBody>
      </p:sp>
    </p:spTree>
    <p:extLst>
      <p:ext uri="{BB962C8B-B14F-4D97-AF65-F5344CB8AC3E}">
        <p14:creationId xmlns:p14="http://schemas.microsoft.com/office/powerpoint/2010/main" val="248515026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6C61DF-1E11-47A4-8BAF-263B7BF7E1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2150" y="457200"/>
            <a:ext cx="4397071" cy="329979"/>
          </a:xfrm>
        </p:spPr>
        <p:txBody>
          <a:bodyPr>
            <a:normAutofit fontScale="90000"/>
          </a:bodyPr>
          <a:lstStyle/>
          <a:p>
            <a:r>
              <a:rPr lang="en-US" sz="2800" dirty="0">
                <a:solidFill>
                  <a:srgbClr val="222222"/>
                </a:solidFill>
                <a:latin typeface="Arial" panose="020B0604020202020204" pitchFamily="34" charset="0"/>
              </a:rPr>
              <a:t>Support Plan for Isaac </a:t>
            </a:r>
            <a:endParaRPr lang="pt-PT" sz="2800" dirty="0">
              <a:solidFill>
                <a:srgbClr val="222222"/>
              </a:solidFill>
              <a:latin typeface="Arial" panose="020B0604020202020204" pitchFamily="34" charset="0"/>
            </a:endParaRPr>
          </a:p>
        </p:txBody>
      </p:sp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0321A619-EC59-4BB4-89F5-D5B418756A5F}"/>
              </a:ext>
            </a:extLst>
          </p:cNvPr>
          <p:cNvPicPr>
            <a:picLocks noGrp="1" noChangeAspect="1"/>
          </p:cNvPicPr>
          <p:nvPr>
            <p:ph type="pic" idx="1"/>
          </p:nvPr>
        </p:nvPicPr>
        <p:blipFill>
          <a:blip r:embed="rId2"/>
          <a:srcRect l="7785" r="7785"/>
          <a:stretch>
            <a:fillRect/>
          </a:stretch>
        </p:blipFill>
        <p:spPr>
          <a:xfrm>
            <a:off x="5175116" y="1257770"/>
            <a:ext cx="7016884" cy="5540595"/>
          </a:xfrm>
          <a:prstGeom prst="rect">
            <a:avLst/>
          </a:prstGeom>
        </p:spPr>
      </p:pic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44BFC6-A89A-4F13-82ED-EB6D41CCBD0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206734" y="987425"/>
            <a:ext cx="4976454" cy="5870575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10000"/>
              </a:lnSpc>
            </a:pPr>
            <a:r>
              <a:rPr lang="pt-PT" sz="2000" b="1" dirty="0">
                <a:solidFill>
                  <a:srgbClr val="222222"/>
                </a:solidFill>
                <a:latin typeface="Arial" panose="020B0604020202020204" pitchFamily="34" charset="0"/>
              </a:rPr>
              <a:t>Child-focused Supporte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Consistent key worker at the </a:t>
            </a:r>
            <a:r>
              <a:rPr lang="en-US" sz="18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centre</a:t>
            </a:r>
            <a:endParaRPr lang="en-US" sz="1800" dirty="0">
              <a:solidFill>
                <a:srgbClr val="222222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Small-group play activities</a:t>
            </a:r>
            <a:endParaRPr lang="en-US" sz="1800" dirty="0">
              <a:solidFill>
                <a:srgbClr val="222222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Speech and language assessment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Gradual separation strategies</a:t>
            </a:r>
            <a:endParaRPr lang="en-US" sz="1800" dirty="0">
              <a:solidFill>
                <a:srgbClr val="222222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>
              <a:lnSpc>
                <a:spcPct val="110000"/>
              </a:lnSpc>
            </a:pPr>
            <a:r>
              <a:rPr lang="en-US" sz="2100" b="1" dirty="0">
                <a:solidFill>
                  <a:srgbClr val="222222"/>
                </a:solidFill>
                <a:latin typeface="Arial" panose="020B0604020202020204" pitchFamily="34" charset="0"/>
              </a:rPr>
              <a:t>Parent Support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Mental health support for mother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Parenting support </a:t>
            </a:r>
            <a:r>
              <a:rPr lang="en-US" sz="1800" dirty="0" err="1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programmes</a:t>
            </a:r>
            <a:endParaRPr lang="en-US" sz="1800" dirty="0">
              <a:solidFill>
                <a:srgbClr val="222222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Local support groups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Positive parent-child interaction activities</a:t>
            </a:r>
            <a:r>
              <a:rPr lang="en-US" sz="1800" dirty="0">
                <a:solidFill>
                  <a:srgbClr val="222222"/>
                </a:solidFill>
                <a:latin typeface="Arial" panose="020B0604020202020204" pitchFamily="34" charset="0"/>
                <a:ea typeface="Times New Roman" panose="02020603050405020304" pitchFamily="18" charset="0"/>
              </a:rPr>
              <a:t>.</a:t>
            </a:r>
          </a:p>
          <a:p>
            <a:pPr>
              <a:lnSpc>
                <a:spcPct val="110000"/>
              </a:lnSpc>
            </a:pPr>
            <a:r>
              <a:rPr lang="en-US" sz="2100" b="1" dirty="0">
                <a:solidFill>
                  <a:srgbClr val="222222"/>
                </a:solidFill>
                <a:latin typeface="Arial" panose="020B0604020202020204" pitchFamily="34" charset="0"/>
              </a:rPr>
              <a:t>Multiagency Working </a:t>
            </a:r>
          </a:p>
          <a:p>
            <a:pPr>
              <a:lnSpc>
                <a:spcPct val="110000"/>
              </a:lnSpc>
            </a:pPr>
            <a:r>
              <a:rPr lang="en-US" sz="2100" b="1" dirty="0">
                <a:solidFill>
                  <a:srgbClr val="222222"/>
                </a:solidFill>
                <a:latin typeface="Arial" panose="020B0604020202020204" pitchFamily="34" charset="0"/>
              </a:rPr>
              <a:t>Professionals may include: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Early Years Support Worker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Health Visitor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Speech and Language Therapist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Family Support Worker </a:t>
            </a:r>
            <a:endParaRPr lang="en-US" sz="1800" dirty="0">
              <a:solidFill>
                <a:srgbClr val="222222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GP and Mental Health Services </a:t>
            </a:r>
          </a:p>
          <a:p>
            <a:endParaRPr lang="en-US" sz="1800" dirty="0">
              <a:solidFill>
                <a:srgbClr val="222222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endParaRPr lang="en-US" sz="1800" dirty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endParaRPr lang="en-US" sz="1800" dirty="0">
              <a:solidFill>
                <a:srgbClr val="222222"/>
              </a:solidFill>
              <a:latin typeface="Arial" panose="020B0604020202020204" pitchFamily="34" charset="0"/>
            </a:endParaRPr>
          </a:p>
          <a:p>
            <a:endParaRPr lang="pt-PT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730B5516-32F8-4E0B-9EBC-42CA756BABF2}"/>
              </a:ext>
            </a:extLst>
          </p:cNvPr>
          <p:cNvSpPr txBox="1"/>
          <p:nvPr/>
        </p:nvSpPr>
        <p:spPr>
          <a:xfrm>
            <a:off x="5637475" y="3009568"/>
            <a:ext cx="914400" cy="9144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pt-PT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EFBA9C6-BEDA-4DD3-914B-8EEA2756A1F8}"/>
              </a:ext>
            </a:extLst>
          </p:cNvPr>
          <p:cNvSpPr txBox="1"/>
          <p:nvPr/>
        </p:nvSpPr>
        <p:spPr>
          <a:xfrm>
            <a:off x="4198289" y="6274185"/>
            <a:ext cx="13278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pt-PT" dirty="0">
                <a:solidFill>
                  <a:srgbClr val="00B0F0"/>
                </a:solidFill>
              </a:rPr>
              <a:t>(NHS)</a:t>
            </a:r>
          </a:p>
        </p:txBody>
      </p:sp>
    </p:spTree>
    <p:extLst>
      <p:ext uri="{BB962C8B-B14F-4D97-AF65-F5344CB8AC3E}">
        <p14:creationId xmlns:p14="http://schemas.microsoft.com/office/powerpoint/2010/main" val="239136408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9FA7C1-2A92-423D-88F0-A522ADC62C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 sz="2500" dirty="0">
                <a:solidFill>
                  <a:srgbClr val="222222"/>
                </a:solidFill>
                <a:latin typeface="Arial" panose="020B0604020202020204" pitchFamily="34" charset="0"/>
              </a:rPr>
              <a:t>Conclusion</a:t>
            </a:r>
            <a:r>
              <a:rPr lang="pt-PT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798043-ABDF-4F79-BA02-B7359A188E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Bowlby’s Attachment Theory helps explain Isaac’s</a:t>
            </a:r>
            <a:r>
              <a:rPr lang="pt-PT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:</a:t>
            </a:r>
          </a:p>
          <a:p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Separation anxiety</a:t>
            </a:r>
            <a:endParaRPr lang="pt-PT" sz="1800" dirty="0">
              <a:solidFill>
                <a:srgbClr val="222222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Clinginess</a:t>
            </a:r>
            <a:endParaRPr lang="pt-PT" sz="1800" dirty="0">
              <a:solidFill>
                <a:srgbClr val="222222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Social withdrawal </a:t>
            </a:r>
          </a:p>
          <a:p>
            <a:pPr marL="0" indent="0">
              <a:buNone/>
            </a:pPr>
            <a:endParaRPr lang="en-US" sz="1800" dirty="0">
              <a:solidFill>
                <a:srgbClr val="222222"/>
              </a:solidFill>
              <a:latin typeface="Arial" panose="020B0604020202020204" pitchFamily="34" charset="0"/>
              <a:ea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His experiences of maternal depression, disrupted childcare, and limited social support may have affected attachment security.</a:t>
            </a:r>
          </a:p>
          <a:p>
            <a:pPr marL="0" indent="0">
              <a:buNone/>
            </a:pPr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</a:rPr>
              <a:t>Final Point A coordinated early help plan that strengthens caregiver-child relationships and provides developmental support can promote positive outcomes for Isaac’s emotional, social, and language development</a:t>
            </a:r>
            <a:endParaRPr lang="pt-PT" dirty="0"/>
          </a:p>
        </p:txBody>
      </p:sp>
    </p:spTree>
    <p:extLst>
      <p:ext uri="{BB962C8B-B14F-4D97-AF65-F5344CB8AC3E}">
        <p14:creationId xmlns:p14="http://schemas.microsoft.com/office/powerpoint/2010/main" val="97152939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77C937-36F5-4F8A-9676-7068FF710B5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pt-PT" dirty="0"/>
              <a:t>Reference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757D4E-BE7B-46B6-A154-068A780B917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pt-PT" sz="18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https://www.nhs.uk/mental-health/children-and-young-adults/mental-health-support/mental-health-services/</a:t>
            </a:r>
            <a:r>
              <a:rPr lang="pt-PT" sz="1800" dirty="0">
                <a:latin typeface="Arial" panose="020B0604020202020204" pitchFamily="34" charset="0"/>
                <a:cs typeface="Arial" panose="020B0604020202020204" pitchFamily="34" charset="0"/>
              </a:rPr>
              <a:t> [Accessed 20 June]</a:t>
            </a:r>
          </a:p>
          <a:p>
            <a:pPr marL="0" indent="0">
              <a:buNone/>
            </a:pPr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Bowlby, J. (1969) Attachment and Loss: Volume 1 Attachment. London: Hogarth Press</a:t>
            </a:r>
          </a:p>
          <a:p>
            <a:pPr marL="0" indent="0">
              <a:buNone/>
            </a:pPr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3"/>
              </a:rPr>
              <a:t>https://www.rcslt.org/wp-content/uploads/media/Project/RCSLT/rcslt-social-emotional-mental-health-factsheet.pdf</a:t>
            </a:r>
            <a:r>
              <a:rPr lang="en-US" sz="1800" dirty="0">
                <a:solidFill>
                  <a:srgbClr val="222222"/>
                </a:solidFill>
                <a:effectLst/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 [Accessed 20 June]</a:t>
            </a:r>
            <a:endParaRPr lang="en-US" sz="1800" dirty="0">
              <a:solidFill>
                <a:srgbClr val="222222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1800" dirty="0">
              <a:solidFill>
                <a:srgbClr val="222222"/>
              </a:solidFill>
              <a:effectLst/>
              <a:latin typeface="Arial" panose="020B0604020202020204" pitchFamily="34" charset="0"/>
              <a:ea typeface="Times New Roman" panose="02020603050405020304" pitchFamily="18" charset="0"/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6B5DCA2-7F52-4621-AF5B-36F2EBE39F47}"/>
              </a:ext>
            </a:extLst>
          </p:cNvPr>
          <p:cNvSpPr txBox="1"/>
          <p:nvPr/>
        </p:nvSpPr>
        <p:spPr>
          <a:xfrm>
            <a:off x="2487168" y="3429000"/>
            <a:ext cx="608076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pt-PT"/>
          </a:p>
          <a:p>
            <a:endParaRPr lang="pt-PT"/>
          </a:p>
          <a:p>
            <a:endParaRPr lang="pt-PT"/>
          </a:p>
          <a:p>
            <a:endParaRPr lang="pt-PT" dirty="0"/>
          </a:p>
        </p:txBody>
      </p:sp>
    </p:spTree>
    <p:extLst>
      <p:ext uri="{BB962C8B-B14F-4D97-AF65-F5344CB8AC3E}">
        <p14:creationId xmlns:p14="http://schemas.microsoft.com/office/powerpoint/2010/main" val="178111990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332</TotalTime>
  <Words>665</Words>
  <Application>Microsoft Office PowerPoint</Application>
  <PresentationFormat>Widescreen</PresentationFormat>
  <Paragraphs>147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Office Theme</vt:lpstr>
      <vt:lpstr>Psychology in Health Social Care</vt:lpstr>
      <vt:lpstr>Bowlby’s Attachment Theory</vt:lpstr>
      <vt:lpstr>Support Isaac’s Development-an application of Bowlby’s Attachment Theory</vt:lpstr>
      <vt:lpstr>Introduction to the Case Study Who is Isaac</vt:lpstr>
      <vt:lpstr>Relevance of the Theory to Early Childhood </vt:lpstr>
      <vt:lpstr>Applying the Theory to Isaac </vt:lpstr>
      <vt:lpstr>Impact of Disrupted Chilcare and Social Experiences</vt:lpstr>
      <vt:lpstr>Language Development and Emotional Wellbeing </vt:lpstr>
      <vt:lpstr>Nature and Nurture Nature </vt:lpstr>
      <vt:lpstr>Support Plan for Isaac </vt:lpstr>
      <vt:lpstr>Conclusion </vt:lpstr>
      <vt:lpstr>Reference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Catarina Ngunza José</dc:creator>
  <cp:lastModifiedBy>Catarina Ngunza José</cp:lastModifiedBy>
  <cp:revision>31</cp:revision>
  <dcterms:created xsi:type="dcterms:W3CDTF">2026-06-19T09:23:48Z</dcterms:created>
  <dcterms:modified xsi:type="dcterms:W3CDTF">2026-06-20T18:25:42Z</dcterms:modified>
</cp:coreProperties>
</file>