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80" r:id="rId3"/>
    <p:sldId id="260" r:id="rId4"/>
    <p:sldId id="261" r:id="rId5"/>
    <p:sldId id="278" r:id="rId6"/>
    <p:sldId id="279" r:id="rId7"/>
    <p:sldId id="264" r:id="rId8"/>
    <p:sldId id="265" r:id="rId9"/>
    <p:sldId id="285" r:id="rId10"/>
    <p:sldId id="286" r:id="rId11"/>
    <p:sldId id="266" r:id="rId12"/>
    <p:sldId id="282" r:id="rId13"/>
    <p:sldId id="268" r:id="rId14"/>
    <p:sldId id="283" r:id="rId15"/>
    <p:sldId id="28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97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93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204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666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9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8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642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06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27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759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4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0A53F-3784-4588-B443-43F78CA3FB8E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08C9A-F730-4201-9813-99B0880DBA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734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14153" y="1546168"/>
            <a:ext cx="999189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b="1" dirty="0" smtClean="0">
                <a:solidFill>
                  <a:schemeClr val="accent1">
                    <a:lumMod val="50000"/>
                  </a:schemeClr>
                </a:solidFill>
              </a:rPr>
              <a:t>Communicable </a:t>
            </a:r>
          </a:p>
          <a:p>
            <a:pPr algn="ctr"/>
            <a:r>
              <a:rPr lang="en-GB" sz="9600" b="1" dirty="0" smtClean="0">
                <a:solidFill>
                  <a:schemeClr val="accent1">
                    <a:lumMod val="50000"/>
                  </a:schemeClr>
                </a:solidFill>
              </a:rPr>
              <a:t>Diseases</a:t>
            </a:r>
          </a:p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By </a:t>
            </a:r>
          </a:p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Tambudzai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Chipamhadze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44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2318" y="937276"/>
            <a:ext cx="8104909" cy="48757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188036" y="5228283"/>
            <a:ext cx="2286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 (Winnebago </a:t>
            </a:r>
            <a:r>
              <a:rPr lang="en-GB" sz="800" dirty="0"/>
              <a:t>County </a:t>
            </a:r>
            <a:r>
              <a:rPr lang="en-GB" sz="800" dirty="0" smtClean="0"/>
              <a:t>Health Department, 2019) </a:t>
            </a:r>
            <a:endParaRPr lang="en-GB" sz="8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459332"/>
            <a:ext cx="872836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 (Ameli, </a:t>
            </a:r>
            <a:r>
              <a:rPr lang="en-GB" sz="800" dirty="0" smtClean="0"/>
              <a:t>2015) (</a:t>
            </a:r>
            <a:r>
              <a:rPr lang="en-GB" sz="800" dirty="0"/>
              <a:t>Czumbel,2018) </a:t>
            </a:r>
            <a:r>
              <a:rPr lang="en-GB" sz="800" dirty="0" smtClean="0"/>
              <a:t>, (</a:t>
            </a:r>
            <a:r>
              <a:rPr lang="en-GB" sz="800" dirty="0"/>
              <a:t>Larkin and </a:t>
            </a:r>
            <a:r>
              <a:rPr lang="en-GB" sz="800" dirty="0" err="1"/>
              <a:t>Mavji</a:t>
            </a:r>
            <a:r>
              <a:rPr lang="en-GB" sz="800" dirty="0"/>
              <a:t>, 2015) (Weber, 2016) (Hammer et al, </a:t>
            </a:r>
            <a:r>
              <a:rPr lang="en-GB" sz="800" dirty="0" smtClean="0"/>
              <a:t>2018), (</a:t>
            </a:r>
            <a:r>
              <a:rPr lang="en-GB" sz="800" dirty="0"/>
              <a:t>Government United Kingdom Publications, 2014)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0945" y="290945"/>
            <a:ext cx="10629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Communicable disease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Is </a:t>
            </a:r>
            <a:r>
              <a:rPr lang="en-GB" dirty="0"/>
              <a:t>an illness that is transmitted from one person to another or from an animal to a person.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258" y="1400725"/>
            <a:ext cx="1727102" cy="138870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258" y="3263226"/>
            <a:ext cx="1530060" cy="133877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3351" y="4501343"/>
            <a:ext cx="2183390" cy="131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38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3106"/>
            <a:ext cx="12191999" cy="674474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098651" y="6218848"/>
            <a:ext cx="249381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NHS Direct Wales (2016)</a:t>
            </a:r>
            <a:endParaRPr lang="en-GB" sz="1050" dirty="0"/>
          </a:p>
        </p:txBody>
      </p:sp>
      <p:sp>
        <p:nvSpPr>
          <p:cNvPr id="5" name="TextBox 4"/>
          <p:cNvSpPr txBox="1"/>
          <p:nvPr/>
        </p:nvSpPr>
        <p:spPr>
          <a:xfrm>
            <a:off x="2080376" y="1633665"/>
            <a:ext cx="829376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 smtClean="0"/>
              <a:t>TUBERCULOSIS</a:t>
            </a:r>
          </a:p>
          <a:p>
            <a:pPr algn="ctr"/>
            <a:r>
              <a:rPr lang="en-GB" sz="9600" b="1" dirty="0" smtClean="0"/>
              <a:t>(TB)</a:t>
            </a:r>
            <a:endParaRPr lang="en-GB" sz="9600" b="1" dirty="0"/>
          </a:p>
        </p:txBody>
      </p:sp>
    </p:spTree>
    <p:extLst>
      <p:ext uri="{BB962C8B-B14F-4D97-AF65-F5344CB8AC3E}">
        <p14:creationId xmlns:p14="http://schemas.microsoft.com/office/powerpoint/2010/main" val="274372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3227" y="592284"/>
            <a:ext cx="10546772" cy="7940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What is Tuberculosis?</a:t>
            </a:r>
          </a:p>
          <a:p>
            <a:endParaRPr lang="en-GB" sz="3600" b="1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600" dirty="0" smtClean="0"/>
              <a:t>Is a disease caused by bacteria, mycobacterium </a:t>
            </a:r>
            <a:r>
              <a:rPr lang="en-GB" sz="3600" dirty="0" smtClean="0"/>
              <a:t>tuberculosis</a:t>
            </a:r>
            <a:endParaRPr lang="en-GB" sz="3600" dirty="0"/>
          </a:p>
          <a:p>
            <a:endParaRPr lang="en-GB" sz="36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600" dirty="0"/>
              <a:t>Affects the </a:t>
            </a:r>
            <a:r>
              <a:rPr lang="en-GB" sz="3600" dirty="0" smtClean="0"/>
              <a:t>lungs</a:t>
            </a:r>
          </a:p>
          <a:p>
            <a:endParaRPr lang="en-GB" sz="36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3600" dirty="0" smtClean="0"/>
              <a:t>Airborne</a:t>
            </a:r>
            <a:endParaRPr lang="en-GB" sz="3600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800" dirty="0"/>
              <a:t>(World Health Organisation, 2018), (National Health </a:t>
            </a:r>
            <a:r>
              <a:rPr lang="en-GB" sz="800" dirty="0" smtClean="0"/>
              <a:t>Service, </a:t>
            </a:r>
            <a:r>
              <a:rPr lang="en-GB" sz="800" dirty="0"/>
              <a:t>2016</a:t>
            </a:r>
            <a:r>
              <a:rPr lang="en-GB" sz="800" dirty="0" smtClean="0"/>
              <a:t>)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(Health Navigator, 2019)</a:t>
            </a:r>
            <a:endParaRPr lang="en-GB" sz="800" dirty="0"/>
          </a:p>
          <a:p>
            <a:endParaRPr lang="en-GB" sz="800" dirty="0"/>
          </a:p>
          <a:p>
            <a:endParaRPr lang="en-GB" dirty="0" smtClean="0"/>
          </a:p>
          <a:p>
            <a:endParaRPr lang="en-GB" sz="800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b="1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537" y="3428384"/>
            <a:ext cx="4810991" cy="2822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15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78" y="0"/>
            <a:ext cx="3329138" cy="27101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3262" y="49025"/>
            <a:ext cx="3721768" cy="22431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155" y="3124177"/>
            <a:ext cx="3206961" cy="27752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9608" y="3739791"/>
            <a:ext cx="3502886" cy="23519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30936" y="2931921"/>
            <a:ext cx="3612662" cy="31597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12176" y="309884"/>
            <a:ext cx="3281965" cy="23068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353158" y="5899461"/>
            <a:ext cx="200526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Tuberculosis Alert (2019)</a:t>
            </a:r>
            <a:endParaRPr lang="en-GB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4490997" y="2808944"/>
            <a:ext cx="4306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SIGNS AND SYMPTOMS</a:t>
            </a:r>
            <a:endParaRPr lang="en-GB" sz="32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14241" y="6313524"/>
            <a:ext cx="48082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(National Health Service England, 2016) (Aggarwal, 2006)</a:t>
            </a: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33622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8258" y="2371109"/>
            <a:ext cx="3304673" cy="197317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444977" y="4326100"/>
            <a:ext cx="14987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/>
              <a:t>Eleftheriou-Smith, L. (2016)</a:t>
            </a:r>
            <a:endParaRPr lang="en-GB" sz="8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08" y="637475"/>
            <a:ext cx="6362700" cy="26289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857246" y="3219458"/>
            <a:ext cx="21225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BPSO (2019)</a:t>
            </a:r>
            <a:endParaRPr lang="en-GB" sz="8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013" y="3247278"/>
            <a:ext cx="4352423" cy="292366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665785" y="6131083"/>
            <a:ext cx="13439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NHS Portsmouth (2019)</a:t>
            </a:r>
            <a:endParaRPr lang="en-GB" sz="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0190" y="3519554"/>
            <a:ext cx="3833436" cy="256673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793842" y="6063222"/>
            <a:ext cx="188075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Wharton University Pennsylvania (2019)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18532" y="0"/>
            <a:ext cx="4210131" cy="21526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859559" y="2101643"/>
            <a:ext cx="139379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Travel Weekly Group (2019) 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53875" y="4640329"/>
            <a:ext cx="3407671" cy="175632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0872009" y="6414387"/>
            <a:ext cx="12469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The Global </a:t>
            </a:r>
            <a:r>
              <a:rPr lang="en-GB" sz="800" dirty="0"/>
              <a:t>F</a:t>
            </a:r>
            <a:r>
              <a:rPr lang="en-GB" sz="800" dirty="0" smtClean="0"/>
              <a:t>und (2012)</a:t>
            </a:r>
            <a:endParaRPr lang="en-GB" sz="800" dirty="0"/>
          </a:p>
        </p:txBody>
      </p:sp>
      <p:sp>
        <p:nvSpPr>
          <p:cNvPr id="15" name="TextBox 14"/>
          <p:cNvSpPr txBox="1"/>
          <p:nvPr/>
        </p:nvSpPr>
        <p:spPr>
          <a:xfrm>
            <a:off x="161986" y="6306665"/>
            <a:ext cx="479447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(Government United Kingdom, 2014) (World Health Organisation, 2018) (National Health Service, 2019)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3013" y="71796"/>
            <a:ext cx="6284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Who is likely to be affected?</a:t>
            </a:r>
          </a:p>
        </p:txBody>
      </p:sp>
    </p:spTree>
    <p:extLst>
      <p:ext uri="{BB962C8B-B14F-4D97-AF65-F5344CB8AC3E}">
        <p14:creationId xmlns:p14="http://schemas.microsoft.com/office/powerpoint/2010/main" val="122026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2118" y="290945"/>
            <a:ext cx="1109749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Treatment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 smtClean="0"/>
              <a:t>Antibiotics </a:t>
            </a:r>
          </a:p>
          <a:p>
            <a:endParaRPr lang="en-GB" sz="2800" b="1" dirty="0"/>
          </a:p>
          <a:p>
            <a:r>
              <a:rPr lang="en-GB" sz="2800" b="1" dirty="0" smtClean="0"/>
              <a:t>Vaccination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Bacillus Calmette-Guérin </a:t>
            </a:r>
            <a:r>
              <a:rPr lang="en-GB" sz="2800" dirty="0" smtClean="0"/>
              <a:t>(BCG) 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b="1" dirty="0"/>
          </a:p>
          <a:p>
            <a:r>
              <a:rPr lang="en-GB" sz="2800" b="1" dirty="0" smtClean="0"/>
              <a:t>Prevention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 smtClean="0"/>
              <a:t>Early detection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 smtClean="0"/>
              <a:t>protect </a:t>
            </a:r>
            <a:r>
              <a:rPr lang="en-GB" sz="2800" dirty="0"/>
              <a:t>close </a:t>
            </a:r>
            <a:r>
              <a:rPr lang="en-GB" sz="2800" dirty="0" smtClean="0"/>
              <a:t>contacts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/>
              <a:t>patient </a:t>
            </a:r>
            <a:r>
              <a:rPr lang="en-GB" sz="2800" dirty="0" smtClean="0"/>
              <a:t>isolation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 smtClean="0"/>
              <a:t>Infection control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 smtClean="0"/>
              <a:t>Well </a:t>
            </a:r>
            <a:r>
              <a:rPr lang="en-GB" sz="2800" smtClean="0"/>
              <a:t>ventilated rooms</a:t>
            </a:r>
            <a:endParaRPr lang="en-GB" sz="28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22118" y="6078680"/>
            <a:ext cx="99544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(National Health Service Direct Wales, 2019) (</a:t>
            </a:r>
            <a:r>
              <a:rPr lang="en-GB" sz="800" dirty="0" err="1"/>
              <a:t>Sulis</a:t>
            </a:r>
            <a:r>
              <a:rPr lang="en-GB" sz="800" dirty="0"/>
              <a:t> et al, 2016), </a:t>
            </a:r>
            <a:r>
              <a:rPr lang="en-GB" sz="800" dirty="0" smtClean="0"/>
              <a:t>(Hagan</a:t>
            </a:r>
            <a:r>
              <a:rPr lang="en-GB" sz="800" dirty="0"/>
              <a:t>, 2005)  (NHS Wales, 2007) (</a:t>
            </a:r>
            <a:r>
              <a:rPr lang="en-GB" sz="800" dirty="0" smtClean="0"/>
              <a:t>NICE, </a:t>
            </a:r>
            <a:r>
              <a:rPr lang="en-GB" sz="800" dirty="0"/>
              <a:t>2019) </a:t>
            </a:r>
            <a:r>
              <a:rPr lang="en-GB" sz="800" dirty="0" smtClean="0"/>
              <a:t>, </a:t>
            </a:r>
            <a:r>
              <a:rPr lang="it-IT" sz="800" dirty="0" smtClean="0"/>
              <a:t>(</a:t>
            </a:r>
            <a:r>
              <a:rPr lang="it-IT" sz="800" dirty="0"/>
              <a:t>Sotgiu G Migliori GB, 2017</a:t>
            </a:r>
            <a:r>
              <a:rPr lang="it-IT" sz="800" dirty="0" smtClean="0"/>
              <a:t>)(</a:t>
            </a:r>
            <a:r>
              <a:rPr lang="it-IT" sz="800" dirty="0"/>
              <a:t>NICE, 2016)</a:t>
            </a:r>
          </a:p>
          <a:p>
            <a:r>
              <a:rPr lang="it-IT" sz="800" dirty="0" smtClean="0"/>
              <a:t> </a:t>
            </a:r>
            <a:endParaRPr lang="it-IT" sz="800" dirty="0"/>
          </a:p>
          <a:p>
            <a:r>
              <a:rPr lang="en-GB" sz="800" dirty="0" smtClean="0"/>
              <a:t> </a:t>
            </a:r>
            <a:endParaRPr lang="en-GB" sz="800" dirty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60901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8764" y="238990"/>
            <a:ext cx="1125335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Impact on the health and social care services</a:t>
            </a: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Rareness of the disease  may have an impact on knowledge of current treatment options</a:t>
            </a:r>
          </a:p>
          <a:p>
            <a:endParaRPr lang="en-GB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requires </a:t>
            </a:r>
            <a:r>
              <a:rPr lang="en-GB" sz="2400" dirty="0"/>
              <a:t>the coordination of multiple </a:t>
            </a:r>
            <a:r>
              <a:rPr lang="en-GB" sz="2400" dirty="0" smtClean="0"/>
              <a:t>sectors</a:t>
            </a:r>
          </a:p>
          <a:p>
            <a:endParaRPr lang="en-GB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Costly in terms of time and resources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b="1" dirty="0"/>
          </a:p>
          <a:p>
            <a:endParaRPr lang="en-GB" sz="2400" b="1" dirty="0" smtClean="0"/>
          </a:p>
          <a:p>
            <a:r>
              <a:rPr lang="en-GB" sz="2400" b="1" dirty="0" smtClean="0"/>
              <a:t>Implications on economic growth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Low </a:t>
            </a:r>
            <a:r>
              <a:rPr lang="en-GB" sz="2400" dirty="0" smtClean="0"/>
              <a:t>productivity</a:t>
            </a:r>
            <a:endParaRPr lang="en-GB" sz="2400" dirty="0"/>
          </a:p>
          <a:p>
            <a:endParaRPr lang="en-GB" sz="2400" b="1" dirty="0" smtClean="0"/>
          </a:p>
          <a:p>
            <a:endParaRPr lang="en-GB" sz="2400" b="1" dirty="0" smtClean="0"/>
          </a:p>
          <a:p>
            <a:r>
              <a:rPr lang="en-GB" sz="2400" b="1" dirty="0" smtClean="0"/>
              <a:t>Implications on health care workers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occupational exposure to patients with TB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66255" y="6552394"/>
            <a:ext cx="1014152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(Wallis et al, 2016), (National Health Services Wales, 2009), (Grimard and Harling, 2004), (von Delft et al, 2015</a:t>
            </a:r>
            <a:r>
              <a:rPr lang="en-GB" sz="800" dirty="0" smtClean="0"/>
              <a:t>), </a:t>
            </a:r>
            <a:r>
              <a:rPr lang="da-DK" sz="800" dirty="0"/>
              <a:t>(Uden et al, 2017) (Jones, 2017)</a:t>
            </a:r>
          </a:p>
          <a:p>
            <a:endParaRPr lang="en-GB" sz="800" dirty="0"/>
          </a:p>
          <a:p>
            <a:r>
              <a:rPr lang="en-GB" dirty="0" smtClean="0"/>
              <a:t>  </a:t>
            </a:r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97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3702" y="257695"/>
            <a:ext cx="10972800" cy="7140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b="1" dirty="0">
                <a:solidFill>
                  <a:prstClr val="black"/>
                </a:solidFill>
              </a:rPr>
              <a:t>Incidence of Tuberculosis</a:t>
            </a:r>
          </a:p>
          <a:p>
            <a:pPr lvl="0"/>
            <a:endParaRPr lang="en-GB" sz="2400" dirty="0">
              <a:solidFill>
                <a:prstClr val="black"/>
              </a:solidFill>
            </a:endParaRPr>
          </a:p>
          <a:p>
            <a:pPr lvl="0"/>
            <a:r>
              <a:rPr lang="en-GB" sz="2400" b="1" dirty="0">
                <a:solidFill>
                  <a:prstClr val="black"/>
                </a:solidFill>
              </a:rPr>
              <a:t>Wales 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prstClr val="black"/>
                </a:solidFill>
              </a:rPr>
              <a:t>TB remains rare in Wales 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prstClr val="black"/>
                </a:solidFill>
              </a:rPr>
              <a:t>In 2017, 106 cases of tuberculosis were reported</a:t>
            </a:r>
          </a:p>
          <a:p>
            <a:pPr lvl="0"/>
            <a:endParaRPr lang="en-GB" sz="2400" dirty="0">
              <a:solidFill>
                <a:prstClr val="black"/>
              </a:solidFill>
            </a:endParaRPr>
          </a:p>
          <a:p>
            <a:pPr lvl="0"/>
            <a:r>
              <a:rPr lang="en-GB" sz="2400" b="1" dirty="0">
                <a:solidFill>
                  <a:prstClr val="black"/>
                </a:solidFill>
              </a:rPr>
              <a:t>United Kingdom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prstClr val="black"/>
                </a:solidFill>
              </a:rPr>
              <a:t>8,000 cases each year</a:t>
            </a:r>
          </a:p>
          <a:p>
            <a:pPr lvl="0"/>
            <a:endParaRPr lang="en-GB" sz="2400" dirty="0">
              <a:solidFill>
                <a:prstClr val="black"/>
              </a:solidFill>
            </a:endParaRPr>
          </a:p>
          <a:p>
            <a:pPr lvl="0"/>
            <a:r>
              <a:rPr lang="en-GB" sz="2400" b="1" dirty="0">
                <a:solidFill>
                  <a:prstClr val="black"/>
                </a:solidFill>
              </a:rPr>
              <a:t>Worldwide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prstClr val="black"/>
                </a:solidFill>
              </a:rPr>
              <a:t>in 2016 about 10.4 million new TB cases </a:t>
            </a:r>
            <a:r>
              <a:rPr lang="en-GB" sz="2400" dirty="0" smtClean="0">
                <a:solidFill>
                  <a:prstClr val="black"/>
                </a:solidFill>
              </a:rPr>
              <a:t>occurred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prstClr val="black"/>
                </a:solidFill>
              </a:rPr>
              <a:t>1.6 million deaths in 2017 </a:t>
            </a:r>
            <a:endParaRPr lang="en-GB" sz="2400" dirty="0">
              <a:solidFill>
                <a:prstClr val="black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prstClr val="black"/>
                </a:solidFill>
              </a:rPr>
              <a:t>leading cause of death amongst infectious </a:t>
            </a:r>
            <a:r>
              <a:rPr lang="en-GB" sz="2400" dirty="0" smtClean="0">
                <a:solidFill>
                  <a:prstClr val="black"/>
                </a:solidFill>
              </a:rPr>
              <a:t>diseases </a:t>
            </a:r>
            <a:endParaRPr lang="en-GB" sz="2400" dirty="0">
              <a:solidFill>
                <a:prstClr val="black"/>
              </a:solidFill>
            </a:endParaRPr>
          </a:p>
          <a:p>
            <a:pPr lvl="0"/>
            <a:endParaRPr lang="en-GB" sz="2400" dirty="0" smtClean="0">
              <a:solidFill>
                <a:prstClr val="black"/>
              </a:solidFill>
            </a:endParaRPr>
          </a:p>
          <a:p>
            <a:pPr lvl="0"/>
            <a:endParaRPr lang="en-GB" sz="2400" dirty="0">
              <a:solidFill>
                <a:prstClr val="black"/>
              </a:solidFill>
            </a:endParaRPr>
          </a:p>
          <a:p>
            <a:pPr lvl="0"/>
            <a:endParaRPr lang="en-GB" sz="2400" dirty="0" smtClean="0">
              <a:solidFill>
                <a:prstClr val="black"/>
              </a:solidFill>
            </a:endParaRPr>
          </a:p>
          <a:p>
            <a:pPr lvl="0"/>
            <a:endParaRPr lang="en-GB" sz="2400" dirty="0">
              <a:solidFill>
                <a:prstClr val="black"/>
              </a:solidFill>
            </a:endParaRPr>
          </a:p>
          <a:p>
            <a:pPr lvl="0"/>
            <a:r>
              <a:rPr lang="en-GB" sz="800" dirty="0">
                <a:solidFill>
                  <a:prstClr val="black"/>
                </a:solidFill>
              </a:rPr>
              <a:t>(Public Health Wales, 2017) (Public Health Wales (2018) , (World Health Organisation, 2019) ,(</a:t>
            </a:r>
            <a:r>
              <a:rPr lang="en-GB" sz="800" dirty="0" err="1">
                <a:solidFill>
                  <a:prstClr val="black"/>
                </a:solidFill>
              </a:rPr>
              <a:t>Keshavjee</a:t>
            </a:r>
            <a:r>
              <a:rPr lang="en-GB" sz="800" dirty="0">
                <a:solidFill>
                  <a:prstClr val="black"/>
                </a:solidFill>
              </a:rPr>
              <a:t> and Farmer, 2013)(Gov.uk, 2014)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endParaRPr lang="en-GB" sz="24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99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130" y="1296558"/>
            <a:ext cx="8541326" cy="499802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1193" y="6568905"/>
            <a:ext cx="283464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800" dirty="0" smtClean="0">
                <a:solidFill>
                  <a:prstClr val="black"/>
                </a:solidFill>
              </a:rPr>
              <a:t>(Pitman </a:t>
            </a:r>
            <a:r>
              <a:rPr lang="en-GB" sz="800" dirty="0">
                <a:solidFill>
                  <a:prstClr val="black"/>
                </a:solidFill>
              </a:rPr>
              <a:t>et al, 2002), (Hay, 2017)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301942" y="6143105"/>
            <a:ext cx="252706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800">
                <a:solidFill>
                  <a:prstClr val="black"/>
                </a:solidFill>
              </a:rPr>
              <a:t>(Government United Kingdom, 2018)</a:t>
            </a:r>
            <a:endParaRPr lang="en-GB" sz="800" dirty="0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63782" y="232756"/>
            <a:ext cx="93435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>
                <a:solidFill>
                  <a:prstClr val="black"/>
                </a:solidFill>
              </a:rPr>
              <a:t>Trend in the number of TB notifications, England and Wales, 1914 to 2016</a:t>
            </a:r>
            <a:endParaRPr lang="en-GB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56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758055" y="4416135"/>
            <a:ext cx="143394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(Public Health Wales, 2017)</a:t>
            </a:r>
            <a:endParaRPr lang="en-GB" sz="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082" y="267793"/>
            <a:ext cx="10245435" cy="5035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756" y="968746"/>
            <a:ext cx="11646131" cy="34473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4613564"/>
            <a:ext cx="89465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Rate </a:t>
            </a:r>
            <a:r>
              <a:rPr lang="en-GB" sz="2400" b="1" dirty="0"/>
              <a:t>per 100,000 using ONS Mid-Year population estimates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5082" y="6333319"/>
            <a:ext cx="889461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(Horton et al,2016), (</a:t>
            </a:r>
            <a:r>
              <a:rPr lang="en-GB" sz="800" dirty="0" err="1" smtClean="0"/>
              <a:t>Diwan</a:t>
            </a:r>
            <a:r>
              <a:rPr lang="en-GB" sz="800" dirty="0" smtClean="0"/>
              <a:t> and Thorson,1999), (Zaman, 2010)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54371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908" y="488373"/>
            <a:ext cx="9929572" cy="542405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9241" y="6007171"/>
            <a:ext cx="1707028" cy="2377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5636" y="6244935"/>
            <a:ext cx="173528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(Thorson et al, 2000), (WHO, 2018)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73670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151466" y="6100762"/>
            <a:ext cx="165260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</a:t>
            </a:r>
            <a:r>
              <a:rPr lang="en-GB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Lung Foundation (2019) </a:t>
            </a:r>
            <a:endParaRPr lang="en-GB" sz="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366" y="737755"/>
            <a:ext cx="10650680" cy="53630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40426" y="260701"/>
            <a:ext cx="7595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Respiratory TB mortality ratios by UK regions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0164" y="6348844"/>
            <a:ext cx="14859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British Lung Foundation (</a:t>
            </a:r>
            <a:r>
              <a:rPr lang="en-GB" sz="800" dirty="0" smtClean="0"/>
              <a:t>2019)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75145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554" y="-5417"/>
            <a:ext cx="11336482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+mj-lt"/>
              </a:rPr>
              <a:t>References </a:t>
            </a:r>
          </a:p>
          <a:p>
            <a:r>
              <a:rPr lang="en-GB" sz="800" dirty="0">
                <a:latin typeface="+mj-lt"/>
              </a:rPr>
              <a:t>Aggarwal, I (2006) ‘Tuberculosis — diagnosis and investigation’, The Pharmaceutical Journal</a:t>
            </a:r>
          </a:p>
          <a:p>
            <a:r>
              <a:rPr lang="en-GB" sz="800" dirty="0">
                <a:latin typeface="+mj-lt"/>
              </a:rPr>
              <a:t>Ameli, J. (2015) ‘Communicable Diseases and Outbreak control’, Turkish Journal of Emergency Medicine, 15(1), pp. 20.</a:t>
            </a:r>
          </a:p>
          <a:p>
            <a:r>
              <a:rPr lang="en-GB" sz="800" dirty="0">
                <a:latin typeface="+mj-lt"/>
              </a:rPr>
              <a:t>BPSO (2019) Your Health, Alcohol and Other Drugs. Available at: https://www.publichealthgreybruce.on.ca/Your-Health/Alcohol-and-Other-Drugs (Accessed: 10th March 2019)</a:t>
            </a:r>
          </a:p>
          <a:p>
            <a:r>
              <a:rPr lang="en-GB" sz="800" dirty="0">
                <a:latin typeface="+mj-lt"/>
              </a:rPr>
              <a:t>British Lung Foundation (2019) Respiratory tuberculosis (TB) statistics. Available at: https://statistics.blf.org.uk/tb (Accessed: 1st March 2019)</a:t>
            </a:r>
          </a:p>
          <a:p>
            <a:r>
              <a:rPr lang="en-GB" sz="800" dirty="0">
                <a:latin typeface="+mj-lt"/>
              </a:rPr>
              <a:t>Czumbel, I., Qunten, C., Lopalco, P. and Semenza, J, C. (2018) ‘Management and control of communicable diseases in schools and other child care settings: Systematic review on the incubation period and period of infectiousness’, BMC Infectious Diseases, 18(1) pp. 199.</a:t>
            </a:r>
          </a:p>
          <a:p>
            <a:r>
              <a:rPr lang="en-GB" sz="800" dirty="0" err="1">
                <a:latin typeface="+mj-lt"/>
              </a:rPr>
              <a:t>Diwan</a:t>
            </a:r>
            <a:r>
              <a:rPr lang="en-GB" sz="800" dirty="0">
                <a:latin typeface="+mj-lt"/>
              </a:rPr>
              <a:t>, K, V. and Thorson, A. (1999) ‘Sex, Gender and Tuberculosis’, The Lancet. 353(9157). pp. 1000-1001.</a:t>
            </a:r>
          </a:p>
          <a:p>
            <a:r>
              <a:rPr lang="en-GB" sz="800" dirty="0" err="1">
                <a:latin typeface="+mj-lt"/>
              </a:rPr>
              <a:t>Eleftheriou</a:t>
            </a:r>
            <a:r>
              <a:rPr lang="en-GB" sz="800" dirty="0">
                <a:latin typeface="+mj-lt"/>
              </a:rPr>
              <a:t>-Smith, L. (2016) What to do if you see a homeless person sleeping rough on the streets. Available at: https://www.independent.co.uk/news/uk/home-news/homeless-person-sleeping-rough-streets-streetlink-st-mungos-crisis-a7344371.html (Accessed: 14th March 2019)</a:t>
            </a:r>
          </a:p>
          <a:p>
            <a:r>
              <a:rPr lang="en-GB" sz="800" dirty="0">
                <a:latin typeface="+mj-lt"/>
              </a:rPr>
              <a:t>Gov.uk (2014) Tuberculosis (TB): diagnosis, screening, management and data Available at: https://www.gov.uk/government/collections/tuberculosis-and-other-mycobacterial-diseases-diagnosis-screening-management-and-data (Accessed: 1st March 2019)</a:t>
            </a:r>
          </a:p>
          <a:p>
            <a:r>
              <a:rPr lang="en-GB" sz="800" dirty="0">
                <a:latin typeface="+mj-lt"/>
              </a:rPr>
              <a:t>Gov.uk (2018) Chapter 7: current and emerging health protection issues Available at: https://www.gov.uk/government/publications/health-profile-for-england-2018/chapter-7-current-and-emerging-health-protection-issues (Accessed: 5th March 2019)</a:t>
            </a:r>
          </a:p>
          <a:p>
            <a:r>
              <a:rPr lang="en-GB" sz="800" dirty="0">
                <a:latin typeface="+mj-lt"/>
              </a:rPr>
              <a:t>Government United Kingdom Publications (2014) Communicable Diseases Available at: https://assets.publishing.service.gov.uk/government/uploads/system/uploads/attachment_data/file/285628/mcga-shs_capt_guide_chap6.pdf (Accessed: 23rd February 2019)</a:t>
            </a:r>
          </a:p>
          <a:p>
            <a:r>
              <a:rPr lang="en-GB" sz="800" dirty="0">
                <a:latin typeface="+mj-lt"/>
              </a:rPr>
              <a:t>Grimard, F. and Harling, G. The Impact of Tuberculosis on Economic Growth. Available at: http://neumann.hec.ca/neudc2004/fp/grimard_franque_aout_27.pdf (Accessed: 27th February 2019)</a:t>
            </a:r>
          </a:p>
          <a:p>
            <a:r>
              <a:rPr lang="en-GB" sz="800" dirty="0">
                <a:latin typeface="+mj-lt"/>
              </a:rPr>
              <a:t>Hammer, C, C., </a:t>
            </a:r>
            <a:r>
              <a:rPr lang="en-GB" sz="800" dirty="0" err="1">
                <a:latin typeface="+mj-lt"/>
              </a:rPr>
              <a:t>Brainard</a:t>
            </a:r>
            <a:r>
              <a:rPr lang="en-GB" sz="800" dirty="0">
                <a:latin typeface="+mj-lt"/>
              </a:rPr>
              <a:t>, J, and Hunter, R, P. (2018) Risk factors and risk factor cascades for communicable disease outbreaks in complex humanitarian emergencies: a qualitative systematic review. BMJ Global Health. 3(4)</a:t>
            </a:r>
          </a:p>
          <a:p>
            <a:r>
              <a:rPr lang="en-GB" sz="800" dirty="0">
                <a:latin typeface="+mj-lt"/>
              </a:rPr>
              <a:t>Hay, D. (2017) ‘Opportunities for auditing research: Back to our interdisciplinary Roots’, Research Gate. DOI: 10.1108/MEDAR-04-2017-0137 </a:t>
            </a:r>
          </a:p>
          <a:p>
            <a:r>
              <a:rPr lang="en-GB" sz="800" dirty="0">
                <a:latin typeface="+mj-lt"/>
              </a:rPr>
              <a:t>Health Navigator (2019) Tuberculosis. Available at: https://www.healthnavigator.org.nz/health-a-z/t/tuberculosis/ (Accessed: 14th March 2019)</a:t>
            </a:r>
          </a:p>
          <a:p>
            <a:r>
              <a:rPr lang="en-GB" sz="800" dirty="0">
                <a:latin typeface="+mj-lt"/>
              </a:rPr>
              <a:t>Horton, K, C., MacPherson, P., </a:t>
            </a:r>
            <a:r>
              <a:rPr lang="en-GB" sz="800" dirty="0" err="1">
                <a:latin typeface="+mj-lt"/>
              </a:rPr>
              <a:t>Houben</a:t>
            </a:r>
            <a:r>
              <a:rPr lang="en-GB" sz="800" dirty="0">
                <a:latin typeface="+mj-lt"/>
              </a:rPr>
              <a:t>, J., White, R, G. and Corbett, E, L. (2016) ‘Sex Differences in Tuberculosis Burden and Notifications in Low- and Middle-Income Countries: A Systematic Review and Meta-analysis’, PLOS Medicine. 13(9).</a:t>
            </a:r>
          </a:p>
          <a:p>
            <a:r>
              <a:rPr lang="en-GB" sz="800" dirty="0">
                <a:latin typeface="+mj-lt"/>
              </a:rPr>
              <a:t>Jones, M, R.,(2017) ‘Burden of occupational acquired Pulmonary TB among Healthcare Workers in the USA: A Risk Analysis’, Annals of Work Exposure and Health. 61(2)</a:t>
            </a:r>
          </a:p>
          <a:p>
            <a:r>
              <a:rPr lang="en-GB" sz="800" dirty="0" err="1">
                <a:latin typeface="+mj-lt"/>
              </a:rPr>
              <a:t>Keshavjee</a:t>
            </a:r>
            <a:r>
              <a:rPr lang="en-GB" sz="800" dirty="0">
                <a:latin typeface="+mj-lt"/>
              </a:rPr>
              <a:t>, S. and Farmer, E, P. (2013) ‘Tuberculosis. Drug Resistance and the History of Modern Medicine’, The New England Journal of Medicine. 367. pp. 931-936</a:t>
            </a:r>
          </a:p>
          <a:p>
            <a:r>
              <a:rPr lang="en-GB" sz="800" dirty="0">
                <a:latin typeface="+mj-lt"/>
              </a:rPr>
              <a:t>Larkin, S. and </a:t>
            </a:r>
            <a:r>
              <a:rPr lang="en-GB" sz="800" dirty="0" err="1">
                <a:latin typeface="+mj-lt"/>
              </a:rPr>
              <a:t>Mavji</a:t>
            </a:r>
            <a:r>
              <a:rPr lang="en-GB" sz="800" dirty="0">
                <a:latin typeface="+mj-lt"/>
              </a:rPr>
              <a:t>, J. (2015) Communicable Disease Control. </a:t>
            </a:r>
            <a:r>
              <a:rPr lang="en-GB" sz="800" dirty="0" err="1">
                <a:latin typeface="+mj-lt"/>
              </a:rPr>
              <a:t>Avalable</a:t>
            </a:r>
            <a:r>
              <a:rPr lang="en-GB" sz="800" dirty="0">
                <a:latin typeface="+mj-lt"/>
              </a:rPr>
              <a:t> at: https://www.westmidlandsdeanery.nhs.uk/Portals/0/PH%20Practitioner/2015/4.Communicable%20Disease%20Dontrol%20-shortenedSL.pdf (Accessed: 23rd February 2109)</a:t>
            </a:r>
          </a:p>
          <a:p>
            <a:r>
              <a:rPr lang="en-GB" sz="800" dirty="0">
                <a:latin typeface="+mj-lt"/>
              </a:rPr>
              <a:t>National Health Service (2016) Tuberculosis. Available at: https://www.nhs.uk/conditions/tuberculosis-tb/ (Accessed: 25th March 2019) </a:t>
            </a:r>
          </a:p>
          <a:p>
            <a:r>
              <a:rPr lang="en-GB" sz="800" dirty="0">
                <a:latin typeface="+mj-lt"/>
              </a:rPr>
              <a:t>National Health Service (2019) Tuberculosis Treatment. Available at:  https://www.nhs.uk/conditions/tuberculosis-tb/treatment/ (Accessed: 11th March 2019)</a:t>
            </a:r>
          </a:p>
          <a:p>
            <a:r>
              <a:rPr lang="en-GB" sz="800" dirty="0">
                <a:latin typeface="+mj-lt"/>
              </a:rPr>
              <a:t>National Health Service Direct Wales (2016) Tuberculosis Available at: https://www.nhsdirect.wales.nhs.uk/encyclopaedia/t/article/tuberculosis/ (Accessed: 8th March 2019)</a:t>
            </a:r>
          </a:p>
          <a:p>
            <a:r>
              <a:rPr lang="en-GB" sz="800" dirty="0">
                <a:latin typeface="+mj-lt"/>
              </a:rPr>
              <a:t>National Health Service Direct Wales (2019) Tuberculosis Available at:  https://www.nhsdirect.wales.nhs.uk/encyclopaedia/t/article/tuberculosis/ (Accessed: 22nd February 2019)</a:t>
            </a:r>
          </a:p>
          <a:p>
            <a:r>
              <a:rPr lang="en-GB" sz="800" dirty="0">
                <a:latin typeface="+mj-lt"/>
              </a:rPr>
              <a:t>National Health Service Wales (2009) ABMU RESPIRATORY DELIVERY PLAN 2014 – 2017 Available at: http://www.wales.nhs.uk/sitesplus/documents/863/ABMU%20Respiratory%20Delivery%20Plan%202014-2017.pdf (Accessed: 24th February 2019)</a:t>
            </a:r>
          </a:p>
          <a:p>
            <a:r>
              <a:rPr lang="en-GB" sz="800" dirty="0">
                <a:latin typeface="+mj-lt"/>
              </a:rPr>
              <a:t>National Health Services (2019) Causes: Tuberculosis. Available at: https://www.nhs.uk/conditions/tuberculosis-tb/causes/ (Accessed: 22nd February 2019)</a:t>
            </a:r>
          </a:p>
          <a:p>
            <a:r>
              <a:rPr lang="en-GB" sz="800" dirty="0">
                <a:latin typeface="+mj-lt"/>
              </a:rPr>
              <a:t>National institute of Care Excellence (2019) BCG Vaccination Available at: https://www.nice.org.uk/guidance/ng33/ifp/chapter/bcg-vaccination (Accessed: 20th February 2019)</a:t>
            </a:r>
          </a:p>
          <a:p>
            <a:r>
              <a:rPr lang="en-GB" sz="800" dirty="0">
                <a:latin typeface="+mj-lt"/>
              </a:rPr>
              <a:t>NHS Portsmouth (2019) PORTSMOUTH HOSPITALS NHS TRUST CELEBRATES ALLIED HEALTH PROFESSIONALS ON #AHP DAY Available at: https://www.porthosp.nhs.uk/PHTNEWS/Portsmouth-Hospitals-NHS-Trust-celebrates-Allied-Health-Professionals-on-AHP-day.htm (Accessed: 14th March 2019)</a:t>
            </a:r>
          </a:p>
          <a:p>
            <a:r>
              <a:rPr lang="en-GB" sz="800" dirty="0">
                <a:latin typeface="+mj-lt"/>
              </a:rPr>
              <a:t>NHS Wales (2007) Why has the BCG vaccination programme change. Available at: www.wales.nhs.uk/sitesplus/documents/888/BCG.doc.doc (Accessed: 15th February 2019)</a:t>
            </a:r>
          </a:p>
          <a:p>
            <a:r>
              <a:rPr lang="en-GB" sz="800" dirty="0">
                <a:latin typeface="+mj-lt"/>
              </a:rPr>
              <a:t>NICE (2016) Tuberculosis Available at: https://www.nice.org.uk/guidance/ng33/chapter/Recommendations#infection-control (Accessed: 20th February 2019)</a:t>
            </a:r>
          </a:p>
          <a:p>
            <a:r>
              <a:rPr lang="en-GB" sz="800" dirty="0">
                <a:latin typeface="+mj-lt"/>
              </a:rPr>
              <a:t>P Hagan (2005) ‘Routine vaccination for tuberculosis ends in UK’, The BMJ. 331(7509). pp. 128</a:t>
            </a:r>
          </a:p>
          <a:p>
            <a:r>
              <a:rPr lang="en-GB" sz="800" dirty="0">
                <a:latin typeface="+mj-lt"/>
              </a:rPr>
              <a:t>Pitman, R., </a:t>
            </a:r>
            <a:r>
              <a:rPr lang="en-GB" sz="800" dirty="0" err="1">
                <a:latin typeface="+mj-lt"/>
              </a:rPr>
              <a:t>Jarman</a:t>
            </a:r>
            <a:r>
              <a:rPr lang="en-GB" sz="800" dirty="0">
                <a:latin typeface="+mj-lt"/>
              </a:rPr>
              <a:t>, B. and Coker, R. (2002) Tuberculosis Transmission and the impact of Intervention on the incidence of Infection’, The International Journal of Tuberculosis and Lung Disease. 6(6). pp. 485-91</a:t>
            </a:r>
          </a:p>
          <a:p>
            <a:r>
              <a:rPr lang="en-GB" sz="800" dirty="0">
                <a:latin typeface="+mj-lt"/>
              </a:rPr>
              <a:t>Public Health Wales (2017) Tuberculosis. Available at:  http://www.wales.nhs.uk/sitesplus/888/page/43877 (Accessed: 29th February 2019)</a:t>
            </a:r>
          </a:p>
          <a:p>
            <a:r>
              <a:rPr lang="en-GB" sz="800" dirty="0">
                <a:latin typeface="+mj-lt"/>
              </a:rPr>
              <a:t>Public Health Wales (2018) Tuberculosis in Wales Annual Report 2018: Data to the end of 2017 Key Points Available at:  http://www2.nphs.wales.nhs.uk:8080/CommunitySurveillanceDocs.nsf/3dc04669c9e1eaa880257062003b246b/95313461c3435a7a802583140029706e/$FILE/Wales2017AnnualTBReport_KeyTrends_v1.pdf (Accessed: 29th February 2019)</a:t>
            </a:r>
          </a:p>
          <a:p>
            <a:r>
              <a:rPr lang="en-GB" sz="800" dirty="0" err="1">
                <a:latin typeface="+mj-lt"/>
              </a:rPr>
              <a:t>Sotgiu</a:t>
            </a:r>
            <a:r>
              <a:rPr lang="en-GB" sz="800" dirty="0">
                <a:latin typeface="+mj-lt"/>
              </a:rPr>
              <a:t>, G. and </a:t>
            </a:r>
            <a:r>
              <a:rPr lang="en-GB" sz="800" dirty="0" err="1">
                <a:latin typeface="+mj-lt"/>
              </a:rPr>
              <a:t>Migliori</a:t>
            </a:r>
            <a:r>
              <a:rPr lang="en-GB" sz="800" dirty="0">
                <a:latin typeface="+mj-lt"/>
              </a:rPr>
              <a:t>, G, B. (2017) ‘Prevention of tuberculosis transmission through medical surveillance systems’, The Lancet. 2(10). pp. 439-440.</a:t>
            </a:r>
          </a:p>
          <a:p>
            <a:r>
              <a:rPr lang="en-GB" sz="800" dirty="0" err="1">
                <a:latin typeface="+mj-lt"/>
              </a:rPr>
              <a:t>Sulis</a:t>
            </a:r>
            <a:r>
              <a:rPr lang="en-GB" sz="800" dirty="0">
                <a:latin typeface="+mj-lt"/>
              </a:rPr>
              <a:t>, G., </a:t>
            </a:r>
            <a:r>
              <a:rPr lang="en-GB" sz="800" dirty="0" err="1">
                <a:latin typeface="+mj-lt"/>
              </a:rPr>
              <a:t>Centis</a:t>
            </a:r>
            <a:r>
              <a:rPr lang="en-GB" sz="800" dirty="0">
                <a:latin typeface="+mj-lt"/>
              </a:rPr>
              <a:t>, R., </a:t>
            </a:r>
            <a:r>
              <a:rPr lang="en-GB" sz="800" dirty="0" err="1">
                <a:latin typeface="+mj-lt"/>
              </a:rPr>
              <a:t>Sotgiu</a:t>
            </a:r>
            <a:r>
              <a:rPr lang="en-GB" sz="800" dirty="0">
                <a:latin typeface="+mj-lt"/>
              </a:rPr>
              <a:t>, G., </a:t>
            </a:r>
            <a:r>
              <a:rPr lang="en-GB" sz="800" dirty="0" err="1">
                <a:latin typeface="+mj-lt"/>
              </a:rPr>
              <a:t>D’Ambrosio</a:t>
            </a:r>
            <a:r>
              <a:rPr lang="en-GB" sz="800" dirty="0">
                <a:latin typeface="+mj-lt"/>
              </a:rPr>
              <a:t>, L., </a:t>
            </a:r>
            <a:r>
              <a:rPr lang="en-GB" sz="800" dirty="0" err="1">
                <a:latin typeface="+mj-lt"/>
              </a:rPr>
              <a:t>Pontali</a:t>
            </a:r>
            <a:r>
              <a:rPr lang="en-GB" sz="800" dirty="0">
                <a:latin typeface="+mj-lt"/>
              </a:rPr>
              <a:t>, E., </a:t>
            </a:r>
            <a:r>
              <a:rPr lang="en-GB" sz="800" dirty="0" err="1">
                <a:latin typeface="+mj-lt"/>
              </a:rPr>
              <a:t>Spanevello</a:t>
            </a:r>
            <a:r>
              <a:rPr lang="en-GB" sz="800" dirty="0">
                <a:latin typeface="+mj-lt"/>
              </a:rPr>
              <a:t>, A., </a:t>
            </a:r>
            <a:r>
              <a:rPr lang="en-GB" sz="800" dirty="0" err="1">
                <a:latin typeface="+mj-lt"/>
              </a:rPr>
              <a:t>Matteelli</a:t>
            </a:r>
            <a:r>
              <a:rPr lang="en-GB" sz="800" dirty="0">
                <a:latin typeface="+mj-lt"/>
              </a:rPr>
              <a:t>, A., </a:t>
            </a:r>
            <a:r>
              <a:rPr lang="en-GB" sz="800" dirty="0" err="1">
                <a:latin typeface="+mj-lt"/>
              </a:rPr>
              <a:t>Zumla</a:t>
            </a:r>
            <a:r>
              <a:rPr lang="en-GB" sz="800" dirty="0">
                <a:latin typeface="+mj-lt"/>
              </a:rPr>
              <a:t>, A. and </a:t>
            </a:r>
            <a:r>
              <a:rPr lang="en-GB" sz="800" dirty="0" err="1">
                <a:latin typeface="+mj-lt"/>
              </a:rPr>
              <a:t>Migliori</a:t>
            </a:r>
            <a:r>
              <a:rPr lang="en-GB" sz="800" dirty="0">
                <a:latin typeface="+mj-lt"/>
              </a:rPr>
              <a:t>, G, B. (2016) ‘Recent developments in the diagnosis and management of tuberculosis’, Primary Care Respiratory Medicine. 26</a:t>
            </a:r>
          </a:p>
          <a:p>
            <a:r>
              <a:rPr lang="en-GB" sz="800" dirty="0">
                <a:latin typeface="+mj-lt"/>
              </a:rPr>
              <a:t>TB Alert (2019) Symptoms. Available at: https://www.tbalert.org/about-tb/what-is-tb/symptoms/ (Accessed: 8th March 2019)</a:t>
            </a:r>
          </a:p>
          <a:p>
            <a:r>
              <a:rPr lang="en-GB" sz="800" dirty="0">
                <a:latin typeface="+mj-lt"/>
              </a:rPr>
              <a:t>The Global Fund (2012) Photo of the Week: Home Visit to a Family Affected by TB. Available at: https://www.theglobalfund.org/en/blog/2012-08-24-home-visit-to-a-family-affected-by-tb/ (Accessed: 14th March 2019)</a:t>
            </a:r>
          </a:p>
          <a:p>
            <a:r>
              <a:rPr lang="en-GB" sz="800" dirty="0">
                <a:latin typeface="+mj-lt"/>
              </a:rPr>
              <a:t>Thorson, A., Long, N, H., Johansson, E. and </a:t>
            </a:r>
            <a:r>
              <a:rPr lang="en-GB" sz="800" dirty="0" err="1">
                <a:latin typeface="+mj-lt"/>
              </a:rPr>
              <a:t>Diwan</a:t>
            </a:r>
            <a:r>
              <a:rPr lang="en-GB" sz="800" dirty="0">
                <a:latin typeface="+mj-lt"/>
              </a:rPr>
              <a:t>, V, K. (1999) Tuberculosis and Gender. Available at: https://www.who.int/gender/documents/WHO%20TB-Gender%20_finalversion%2031.pdf (Accessed: 21st February 2019)</a:t>
            </a:r>
          </a:p>
          <a:p>
            <a:r>
              <a:rPr lang="en-GB" sz="800" dirty="0">
                <a:latin typeface="+mj-lt"/>
              </a:rPr>
              <a:t>Travel Weekly Group (2019) Longer Passport Queues Warning: If UK Only Lines Agreed After Brexit. Available at: http://www.travelweekly.co.uk/articles/309015/longer-passport-queues-warning-if-uk-only-lines-agreed-after-brexit (Accessed: 13th March 2019)</a:t>
            </a:r>
          </a:p>
          <a:p>
            <a:r>
              <a:rPr lang="en-GB" sz="800" dirty="0" err="1">
                <a:latin typeface="+mj-lt"/>
              </a:rPr>
              <a:t>Uden</a:t>
            </a:r>
            <a:r>
              <a:rPr lang="en-GB" sz="800" dirty="0">
                <a:latin typeface="+mj-lt"/>
              </a:rPr>
              <a:t>, L., Barber, E., Ford, N. and Stroke, S, G. (2017) ‘Risk of Tuberculosis and Disease for Healthcare Workers: An Updated Meta Analysis’, Open Forum Infectious Diseases. 4(3).</a:t>
            </a:r>
          </a:p>
          <a:p>
            <a:r>
              <a:rPr lang="en-GB" sz="800" dirty="0">
                <a:latin typeface="+mj-lt"/>
              </a:rPr>
              <a:t>von Delft, A., </a:t>
            </a:r>
            <a:r>
              <a:rPr lang="en-GB" sz="800" dirty="0" err="1">
                <a:latin typeface="+mj-lt"/>
              </a:rPr>
              <a:t>Dramowski</a:t>
            </a:r>
            <a:r>
              <a:rPr lang="en-GB" sz="800" dirty="0">
                <a:latin typeface="+mj-lt"/>
              </a:rPr>
              <a:t>, A., </a:t>
            </a:r>
            <a:r>
              <a:rPr lang="en-GB" sz="800" dirty="0" err="1">
                <a:latin typeface="+mj-lt"/>
              </a:rPr>
              <a:t>Khosa</a:t>
            </a:r>
            <a:r>
              <a:rPr lang="en-GB" sz="800" dirty="0">
                <a:latin typeface="+mj-lt"/>
              </a:rPr>
              <a:t>, C., </a:t>
            </a:r>
            <a:r>
              <a:rPr lang="en-GB" sz="800" dirty="0" err="1">
                <a:latin typeface="+mj-lt"/>
              </a:rPr>
              <a:t>Kotze</a:t>
            </a:r>
            <a:r>
              <a:rPr lang="en-GB" sz="800" dirty="0">
                <a:latin typeface="+mj-lt"/>
              </a:rPr>
              <a:t>, K., </a:t>
            </a:r>
            <a:r>
              <a:rPr lang="en-GB" sz="800" dirty="0" err="1">
                <a:latin typeface="+mj-lt"/>
              </a:rPr>
              <a:t>Lederer</a:t>
            </a:r>
            <a:r>
              <a:rPr lang="en-GB" sz="800" dirty="0">
                <a:latin typeface="+mj-lt"/>
              </a:rPr>
              <a:t>, P., </a:t>
            </a:r>
            <a:r>
              <a:rPr lang="en-GB" sz="800" dirty="0" err="1">
                <a:latin typeface="+mj-lt"/>
              </a:rPr>
              <a:t>Mosidi</a:t>
            </a:r>
            <a:r>
              <a:rPr lang="en-GB" sz="800" dirty="0">
                <a:latin typeface="+mj-lt"/>
              </a:rPr>
              <a:t>, T., Peters, J, A., Smith, J., van der </a:t>
            </a:r>
            <a:r>
              <a:rPr lang="en-GB" sz="800" dirty="0" err="1">
                <a:latin typeface="+mj-lt"/>
              </a:rPr>
              <a:t>Westhuizen</a:t>
            </a:r>
            <a:r>
              <a:rPr lang="en-GB" sz="800" dirty="0">
                <a:latin typeface="+mj-lt"/>
              </a:rPr>
              <a:t>, H, M., von Delft, D., Willems, B., Bates, M., Craig, G., </a:t>
            </a:r>
            <a:r>
              <a:rPr lang="en-GB" sz="800" dirty="0" err="1">
                <a:latin typeface="+mj-lt"/>
              </a:rPr>
              <a:t>Maeurer</a:t>
            </a:r>
            <a:r>
              <a:rPr lang="en-GB" sz="800" dirty="0">
                <a:latin typeface="+mj-lt"/>
              </a:rPr>
              <a:t>, M., Marais, B, J., </a:t>
            </a:r>
            <a:r>
              <a:rPr lang="en-GB" sz="800" dirty="0" err="1">
                <a:latin typeface="+mj-lt"/>
              </a:rPr>
              <a:t>Mwaba</a:t>
            </a:r>
            <a:r>
              <a:rPr lang="en-GB" sz="800" dirty="0">
                <a:latin typeface="+mj-lt"/>
              </a:rPr>
              <a:t>, P., </a:t>
            </a:r>
            <a:r>
              <a:rPr lang="en-GB" sz="800" dirty="0" err="1">
                <a:latin typeface="+mj-lt"/>
              </a:rPr>
              <a:t>Nunes</a:t>
            </a:r>
            <a:r>
              <a:rPr lang="en-GB" sz="800" dirty="0">
                <a:latin typeface="+mj-lt"/>
              </a:rPr>
              <a:t>, E, A., </a:t>
            </a:r>
            <a:r>
              <a:rPr lang="en-GB" sz="800" dirty="0" err="1">
                <a:latin typeface="+mj-lt"/>
              </a:rPr>
              <a:t>Nyirenda</a:t>
            </a:r>
            <a:r>
              <a:rPr lang="en-GB" sz="800" dirty="0">
                <a:latin typeface="+mj-lt"/>
              </a:rPr>
              <a:t>, T., Oliver, M. and </a:t>
            </a:r>
            <a:r>
              <a:rPr lang="en-GB" sz="800" dirty="0" err="1">
                <a:latin typeface="+mj-lt"/>
              </a:rPr>
              <a:t>Zumla</a:t>
            </a:r>
            <a:r>
              <a:rPr lang="en-GB" sz="800" dirty="0">
                <a:latin typeface="+mj-lt"/>
              </a:rPr>
              <a:t>, A. (2015) ‘Why healthcare workers are sick of TB’, NCBI. 32. pp. 147-151</a:t>
            </a:r>
          </a:p>
          <a:p>
            <a:r>
              <a:rPr lang="en-GB" sz="800" dirty="0">
                <a:latin typeface="+mj-lt"/>
              </a:rPr>
              <a:t>Wallis, S., </a:t>
            </a:r>
            <a:r>
              <a:rPr lang="en-GB" sz="800" dirty="0" err="1">
                <a:latin typeface="+mj-lt"/>
              </a:rPr>
              <a:t>Jehan</a:t>
            </a:r>
            <a:r>
              <a:rPr lang="en-GB" sz="800" dirty="0">
                <a:latin typeface="+mj-lt"/>
              </a:rPr>
              <a:t>, K., Woodhead, M., Cleary, P., Dee, K., Farrow, S., McMaster, P., Wake, C., Walker, J., Sloan, D, J. and Squire, S, B. (2016) ‘Health professionals’ experiences of tuberculosis cohort audit in the North West of England: a qualitative study’, BMJ Journals. 6(3).</a:t>
            </a:r>
          </a:p>
          <a:p>
            <a:r>
              <a:rPr lang="en-GB" sz="800" dirty="0">
                <a:latin typeface="+mj-lt"/>
              </a:rPr>
              <a:t>Weber, R. (2016) Communicable diseases: A Global Perspective.5TH ed. </a:t>
            </a:r>
            <a:r>
              <a:rPr lang="en-GB" sz="800" dirty="0" err="1">
                <a:latin typeface="+mj-lt"/>
              </a:rPr>
              <a:t>Cabi</a:t>
            </a:r>
            <a:endParaRPr lang="en-GB" sz="800" dirty="0">
              <a:latin typeface="+mj-lt"/>
            </a:endParaRPr>
          </a:p>
          <a:p>
            <a:r>
              <a:rPr lang="en-GB" sz="800" dirty="0">
                <a:latin typeface="+mj-lt"/>
              </a:rPr>
              <a:t>Wharton University Pennsylvania (2019) The current State of Public and Private. Available at:  https://publicpolicy.wharton.upenn.edu/live/news/1736-the-current-state-of-public-and-private- (Accessed: 13TH March 2019)</a:t>
            </a:r>
          </a:p>
          <a:p>
            <a:r>
              <a:rPr lang="en-GB" sz="800" dirty="0">
                <a:latin typeface="+mj-lt"/>
              </a:rPr>
              <a:t>Winnebago County Health Department (2019) Communicable Diseases Available at: https://www.co.winnebago.wi.us/health/divisions-program-areas/communicable-disease (Accessed: 8th March 2019)</a:t>
            </a:r>
          </a:p>
          <a:p>
            <a:r>
              <a:rPr lang="en-GB" sz="800" dirty="0">
                <a:latin typeface="+mj-lt"/>
              </a:rPr>
              <a:t>World Health Organisation (2018) Tuberculosis. Available at: https://www.who.int/news-room/fact-sheets/detail/tuberculosis (Accessed: 27th February 2019)</a:t>
            </a:r>
          </a:p>
          <a:p>
            <a:r>
              <a:rPr lang="en-GB" sz="800" dirty="0">
                <a:latin typeface="+mj-lt"/>
              </a:rPr>
              <a:t>World Health Organisation (2018) Tuberculosis. Available at: https://www.who.int/news-room/fact-sheets/detail/tuberculosis (Accessed: 22nd February 2019)</a:t>
            </a:r>
          </a:p>
          <a:p>
            <a:r>
              <a:rPr lang="en-GB" sz="800" dirty="0">
                <a:latin typeface="+mj-lt"/>
              </a:rPr>
              <a:t>World Health Organisation (2018) What is TB? How is it treated? Available at:  https://www.who.int/features/qa/08/en/ (Accessed: 25th February 2019)</a:t>
            </a:r>
          </a:p>
          <a:p>
            <a:r>
              <a:rPr lang="en-GB" sz="800" dirty="0">
                <a:latin typeface="+mj-lt"/>
              </a:rPr>
              <a:t>Zaman, K. (2010) Tuberculosis: A global Health Problem’, Journal of Health Population and Nutrition. 28(2). pp. 111-113 </a:t>
            </a:r>
          </a:p>
          <a:p>
            <a:endParaRPr lang="en-GB" sz="800" dirty="0">
              <a:latin typeface="+mj-lt"/>
            </a:endParaRP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127985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2282" y="1704109"/>
            <a:ext cx="111390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b="1" dirty="0" smtClean="0">
                <a:solidFill>
                  <a:schemeClr val="accent1">
                    <a:lumMod val="50000"/>
                  </a:schemeClr>
                </a:solidFill>
              </a:rPr>
              <a:t>ANY </a:t>
            </a:r>
          </a:p>
          <a:p>
            <a:pPr algn="ctr"/>
            <a:r>
              <a:rPr lang="en-GB" sz="9600" b="1" dirty="0" smtClean="0">
                <a:solidFill>
                  <a:schemeClr val="accent1">
                    <a:lumMod val="50000"/>
                  </a:schemeClr>
                </a:solidFill>
              </a:rPr>
              <a:t>QUESTIONS?</a:t>
            </a:r>
            <a:endParaRPr lang="en-GB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99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7336</TotalTime>
  <Words>2073</Words>
  <Application>Microsoft Office PowerPoint</Application>
  <PresentationFormat>Widescreen</PresentationFormat>
  <Paragraphs>154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Tambudzai Chipamhadze (1703708)</cp:lastModifiedBy>
  <cp:revision>193</cp:revision>
  <dcterms:created xsi:type="dcterms:W3CDTF">2019-02-06T19:31:45Z</dcterms:created>
  <dcterms:modified xsi:type="dcterms:W3CDTF">2019-03-15T10:25:07Z</dcterms:modified>
</cp:coreProperties>
</file>