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7"/>
  </p:notesMasterIdLst>
  <p:sldIdLst>
    <p:sldId id="719" r:id="rId24"/>
    <p:sldId id="756" r:id="rId25"/>
    <p:sldId id="757" r:id="rId26"/>
    <p:sldId id="772" r:id="rId27"/>
    <p:sldId id="771" r:id="rId28"/>
    <p:sldId id="765" r:id="rId29"/>
    <p:sldId id="762" r:id="rId30"/>
    <p:sldId id="763" r:id="rId31"/>
    <p:sldId id="782" r:id="rId32"/>
    <p:sldId id="764" r:id="rId33"/>
    <p:sldId id="784" r:id="rId34"/>
    <p:sldId id="785" r:id="rId35"/>
    <p:sldId id="793" r:id="rId36"/>
    <p:sldId id="794" r:id="rId37"/>
    <p:sldId id="795" r:id="rId38"/>
    <p:sldId id="786" r:id="rId39"/>
    <p:sldId id="787" r:id="rId40"/>
    <p:sldId id="789" r:id="rId41"/>
    <p:sldId id="790" r:id="rId42"/>
    <p:sldId id="796" r:id="rId43"/>
    <p:sldId id="797" r:id="rId44"/>
    <p:sldId id="792" r:id="rId45"/>
    <p:sldId id="732" r:id="rId46"/>
  </p:sldIdLst>
  <p:sldSz cx="12192000" cy="6858000"/>
  <p:notesSz cx="6858000" cy="9144000"/>
  <p:custDataLst>
    <p:tags r:id="rId4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166" y="2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notesMaster" Target="notesMasters/notesMaster1.xml"/><Relationship Id="rId50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tags" Target="tags/tag1.xml"/><Relationship Id="rId8" Type="http://schemas.openxmlformats.org/officeDocument/2006/relationships/slideMaster" Target="slideMasters/slideMaster5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modSld">
      <pc:chgData name="Jenifer Prince Devaraj" userId="c3fb109c-09d1-42a6-93f4-69472d709861" providerId="ADAL" clId="{09A26AFE-3578-4143-B1B0-81DF391638B0}" dt="2026-02-20T11:46:42.895" v="23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2-20T11:46:42.895" v="2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2-20T11:46:42.895" v="23" actId="20577"/>
          <ac:spMkLst>
            <pc:docMk/>
            <pc:sldMk cId="3119007398" sldId="719"/>
            <ac:spMk id="3" creationId="{B8D71402-7CBC-DCA2-6899-47998E0C885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2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6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Single Traffic Light (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Course Work)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96900" y="2258397"/>
            <a:ext cx="11272520" cy="30189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At the end of this session, the students will be able to 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/>
                <a:ea typeface="Cambria"/>
              </a:rPr>
              <a:t>Write the Embedded C codes to create distinct traffic light signals with varying time intervals.</a:t>
            </a:r>
          </a:p>
          <a:p>
            <a:pPr marL="808038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latin typeface="Cambria"/>
                <a:ea typeface="Cambria"/>
              </a:rPr>
              <a:t>Develop practical skills in programming microcontrollers for wide- ranging traffic light operations.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70560" y="2586108"/>
            <a:ext cx="10414000" cy="168578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Example 1 : </a:t>
            </a:r>
            <a:r>
              <a:rPr lang="en-GB" sz="2400" dirty="0">
                <a:latin typeface="Cambria"/>
                <a:ea typeface="Cambria"/>
              </a:rPr>
              <a:t>Write a Program to operate  a single Traffic Light Signals assuming all the Lights to be LEDs which changes its states for every second and repeats in  a loop.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7012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3146205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76970" y="130504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States in Traffic Light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139F6E-6A0E-13E1-9274-EC181B9210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7702" y="2199639"/>
            <a:ext cx="4704019" cy="3991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9120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64382" y="2903654"/>
            <a:ext cx="6324600" cy="24187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A traffic light module seen in Porteous is used to simulate the operation of a real-world traffic light system.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1280" y="1826436"/>
            <a:ext cx="77012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Traffic Light Module</a:t>
            </a:r>
          </a:p>
          <a:p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32D10E5-F191-E917-9102-D6C430EFAE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01280" y="2301240"/>
            <a:ext cx="4250430" cy="3289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4424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87790" y="1933123"/>
            <a:ext cx="9396248" cy="223407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1: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Cambria"/>
                <a:ea typeface="Cambria"/>
              </a:rPr>
              <a:t>Write a Program to operate  a Traffic Light Signals assuming all the Lights to be LEDs which changes its states for every 1 seconds and repeats in  a loop. </a:t>
            </a:r>
          </a:p>
          <a:p>
            <a:pPr algn="just">
              <a:lnSpc>
                <a:spcPct val="150000"/>
              </a:lnSpc>
            </a:pPr>
            <a:endParaRPr lang="en-GB" sz="2600" b="1" dirty="0">
              <a:solidFill>
                <a:srgbClr val="FF000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DC5A44-BFDD-4F29-1BAE-D64D9D4D5F3B}"/>
              </a:ext>
            </a:extLst>
          </p:cNvPr>
          <p:cNvSpPr txBox="1"/>
          <p:nvPr/>
        </p:nvSpPr>
        <p:spPr>
          <a:xfrm>
            <a:off x="1490477" y="4266342"/>
            <a:ext cx="9602141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entire sequence is enclosed within a while(1) loop, indicating that the traffic light control operates continuously in an </a:t>
            </a:r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infinite loop.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Each pattern is displayed for a duration of 1000 milliseconds.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78257E-3A3E-4136-2BD3-42FE08C9E6EC}"/>
              </a:ext>
            </a:extLst>
          </p:cNvPr>
          <p:cNvSpPr txBox="1"/>
          <p:nvPr/>
        </p:nvSpPr>
        <p:spPr>
          <a:xfrm>
            <a:off x="0" y="1255079"/>
            <a:ext cx="79070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127942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59740" y="1703614"/>
            <a:ext cx="11272520" cy="5777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solidFill>
                  <a:srgbClr val="0070C0"/>
                </a:solidFill>
                <a:latin typeface="Cambria"/>
                <a:ea typeface="Cambria"/>
              </a:rPr>
              <a:t>Example 1: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360" y="117210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A9937C-63D1-C847-7458-EB56C1BCF6AF}"/>
              </a:ext>
            </a:extLst>
          </p:cNvPr>
          <p:cNvSpPr txBox="1"/>
          <p:nvPr/>
        </p:nvSpPr>
        <p:spPr>
          <a:xfrm>
            <a:off x="676910" y="2357049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Defining Variables for Blinking a LED 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272A2D6-9C7F-4EDB-88A8-C6B5915F12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9856" y="3276382"/>
            <a:ext cx="3715268" cy="1705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551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56260" y="2065357"/>
            <a:ext cx="11272520" cy="5777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solidFill>
                  <a:srgbClr val="0070C0"/>
                </a:solidFill>
                <a:latin typeface="Cambria"/>
                <a:ea typeface="Cambria"/>
              </a:rPr>
              <a:t>Example 1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E0AC1E-DF58-0DB6-FE72-07312FBE8CF9}"/>
              </a:ext>
            </a:extLst>
          </p:cNvPr>
          <p:cNvSpPr txBox="1"/>
          <p:nvPr/>
        </p:nvSpPr>
        <p:spPr>
          <a:xfrm>
            <a:off x="6096000" y="3828417"/>
            <a:ext cx="54305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latin typeface="Book Antiqua" panose="02040602050305030304" pitchFamily="18" charset="0"/>
              </a:rPr>
              <a:t>Declaring the Output Port : </a:t>
            </a:r>
            <a:r>
              <a:rPr lang="en-GB" sz="2400" dirty="0">
                <a:latin typeface="Book Antiqua" panose="02040602050305030304" pitchFamily="18" charset="0"/>
              </a:rPr>
              <a:t>TRISB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Initialize PORTB to be ‘0’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Book Antiqua" panose="0204060205030503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Book Antiqua" panose="0204060205030503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F9D5D2-9BAB-51DA-ECA5-182B8F4F7F07}"/>
              </a:ext>
            </a:extLst>
          </p:cNvPr>
          <p:cNvSpPr txBox="1"/>
          <p:nvPr/>
        </p:nvSpPr>
        <p:spPr>
          <a:xfrm>
            <a:off x="803910" y="2778619"/>
            <a:ext cx="790702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Initialization of Ports and Pins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C8823E-BF07-470E-B531-2094FD5037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260" y="3979997"/>
            <a:ext cx="5144218" cy="933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0942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227" y="-48712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55880" y="1581455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1: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F9D5D2-9BAB-51DA-ECA5-182B8F4F7F07}"/>
              </a:ext>
            </a:extLst>
          </p:cNvPr>
          <p:cNvSpPr txBox="1"/>
          <p:nvPr/>
        </p:nvSpPr>
        <p:spPr>
          <a:xfrm>
            <a:off x="48004" y="2331261"/>
            <a:ext cx="444246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Sequential LED Patterns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DC5A44-BFDD-4F29-1BAE-D64D9D4D5F3B}"/>
              </a:ext>
            </a:extLst>
          </p:cNvPr>
          <p:cNvSpPr txBox="1"/>
          <p:nvPr/>
        </p:nvSpPr>
        <p:spPr>
          <a:xfrm>
            <a:off x="172941" y="3140888"/>
            <a:ext cx="4754419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For each 1000 </a:t>
            </a:r>
            <a:r>
              <a:rPr lang="en-GB" sz="2200" dirty="0" err="1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ms</a:t>
            </a:r>
            <a:r>
              <a:rPr lang="en-GB" sz="2200" dirty="0">
                <a:solidFill>
                  <a:srgbClr val="0F0F0F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, </a:t>
            </a:r>
            <a:r>
              <a:rPr lang="en-GB" sz="2200" i="0" dirty="0">
                <a:solidFill>
                  <a:srgbClr val="0F0F0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one traffic signal has one LED ON while the other LEDs are OFF.</a:t>
            </a:r>
            <a:endParaRPr lang="en-GB" sz="22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B868B2E-BE01-39C9-BBBD-E6549B04CC30}"/>
              </a:ext>
            </a:extLst>
          </p:cNvPr>
          <p:cNvSpPr txBox="1"/>
          <p:nvPr/>
        </p:nvSpPr>
        <p:spPr>
          <a:xfrm>
            <a:off x="0" y="1144811"/>
            <a:ext cx="79070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0F3ADDA-0A36-43C8-B66D-9D5187287F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0992" y="1743180"/>
            <a:ext cx="6049219" cy="4620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8943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227" y="-48712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-55880" y="1581455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1: Full Program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B868B2E-BE01-39C9-BBBD-E6549B04CC30}"/>
              </a:ext>
            </a:extLst>
          </p:cNvPr>
          <p:cNvSpPr txBox="1"/>
          <p:nvPr/>
        </p:nvSpPr>
        <p:spPr>
          <a:xfrm>
            <a:off x="0" y="1144811"/>
            <a:ext cx="79070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4202974-2BC0-4702-AAEB-83EC56926A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3313" y="1290892"/>
            <a:ext cx="4501203" cy="5369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5851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51180" y="1796117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1 :</a:t>
            </a:r>
            <a:endParaRPr lang="en-GB" sz="26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266660"/>
            <a:ext cx="8219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Traffic light Module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AFD1C73-C1E5-4D88-8FA3-74ED1ED3E9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6836" y="2613751"/>
            <a:ext cx="5896646" cy="3659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8722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65"/>
    </mc:Choice>
    <mc:Fallback xmlns="">
      <p:transition spd="slow" advTm="17265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34340" y="1745317"/>
            <a:ext cx="10574020" cy="46519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000" b="1" dirty="0">
                <a:solidFill>
                  <a:srgbClr val="0070C0"/>
                </a:solidFill>
                <a:latin typeface="Cambria"/>
                <a:ea typeface="Cambria"/>
              </a:rPr>
              <a:t>Example 2 :</a:t>
            </a:r>
            <a:endParaRPr lang="en-GB" sz="2000" dirty="0">
              <a:solidFill>
                <a:srgbClr val="0070C0"/>
              </a:solidFill>
              <a:latin typeface="Cambria"/>
              <a:ea typeface="Cambria"/>
            </a:endParaRPr>
          </a:p>
          <a:p>
            <a:pPr algn="just">
              <a:lnSpc>
                <a:spcPct val="150000"/>
              </a:lnSpc>
            </a:pPr>
            <a:r>
              <a:rPr lang="en-GB" sz="2000" dirty="0">
                <a:highlight>
                  <a:srgbClr val="00FF00"/>
                </a:highlight>
                <a:latin typeface="Cambria"/>
                <a:ea typeface="Cambria"/>
              </a:rPr>
              <a:t>Task 1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highlight>
                  <a:srgbClr val="00FF00"/>
                </a:highlight>
                <a:latin typeface="Cambria"/>
                <a:ea typeface="Cambria"/>
              </a:rPr>
              <a:t>Write a Program to operate  a Traffic Light Signals assuming all the Lights to be LEDs which changes its states for every 1 seconds and repeats in  a loop and 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Cambria"/>
                <a:ea typeface="Cambria"/>
              </a:rPr>
              <a:t>Task 2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Cambria"/>
                <a:ea typeface="Cambria"/>
              </a:rPr>
              <a:t>Introduce 2 LEDs to switch between Red and Green. </a:t>
            </a:r>
          </a:p>
          <a:p>
            <a:pPr marL="447675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Cambria"/>
                <a:ea typeface="Cambria"/>
              </a:rPr>
              <a:t>When the Traffic light signal is RED, the Green LED should be ON. Make the Green LEDs at the pedestrian to go ON for 5 seconds.</a:t>
            </a:r>
          </a:p>
          <a:p>
            <a:pPr marL="447675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Cambria"/>
                <a:ea typeface="Cambria"/>
              </a:rPr>
              <a:t>When the Traffic light signal is GREEN or AMBER, the RED LED in traffic light should be ON and Green LED should be OFF.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45720" y="120090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41526017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24138" y="1690387"/>
            <a:ext cx="10574020" cy="5777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solidFill>
                  <a:srgbClr val="0070C0"/>
                </a:solidFill>
                <a:latin typeface="Cambria"/>
                <a:ea typeface="Cambria"/>
              </a:rPr>
              <a:t>Example 2 :</a:t>
            </a:r>
            <a:endParaRPr lang="en-GB" sz="24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45720" y="120090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6BE870-2F51-4CC2-972A-1ADD8F276440}"/>
              </a:ext>
            </a:extLst>
          </p:cNvPr>
          <p:cNvSpPr txBox="1"/>
          <p:nvPr/>
        </p:nvSpPr>
        <p:spPr>
          <a:xfrm>
            <a:off x="4805329" y="2306717"/>
            <a:ext cx="6987277" cy="37285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000" dirty="0">
                <a:latin typeface="Cambria"/>
                <a:ea typeface="Cambria"/>
              </a:rPr>
              <a:t>	</a:t>
            </a:r>
            <a:r>
              <a:rPr lang="en-GB" sz="2000" b="1" dirty="0">
                <a:latin typeface="Cambria"/>
                <a:ea typeface="Cambria"/>
              </a:rPr>
              <a:t>Introduce 2 LEDs to switch between Red 	and Green. </a:t>
            </a:r>
          </a:p>
          <a:p>
            <a:pPr marL="1257300" lvl="2" indent="-342900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000" dirty="0">
                <a:latin typeface="Cambria"/>
                <a:ea typeface="Cambria"/>
              </a:rPr>
              <a:t>When the Traffic light signal is RED, the Green LED should be ON. Make the Green LEDs at the pedestrian to go ON for 5 seconds.</a:t>
            </a:r>
          </a:p>
          <a:p>
            <a:pPr marL="1257300" lvl="2" indent="-342900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000" dirty="0">
                <a:latin typeface="Cambria"/>
                <a:ea typeface="Cambria"/>
              </a:rPr>
              <a:t>When the Traffic light signal is GREEN or AMBER, the RED LED in traffic light should be ON and Green LED should be OFF.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0D5125A-E5CB-498F-8C03-F410C0A389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393" y="2306717"/>
            <a:ext cx="5111755" cy="4285303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FE1E3C6D-C5D8-46F5-86FB-44FC3B4767F5}"/>
              </a:ext>
            </a:extLst>
          </p:cNvPr>
          <p:cNvSpPr/>
          <p:nvPr/>
        </p:nvSpPr>
        <p:spPr>
          <a:xfrm>
            <a:off x="807194" y="3045494"/>
            <a:ext cx="1759432" cy="38350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E934E7A-83DF-495D-A97E-B2264B8E032E}"/>
              </a:ext>
            </a:extLst>
          </p:cNvPr>
          <p:cNvSpPr/>
          <p:nvPr/>
        </p:nvSpPr>
        <p:spPr>
          <a:xfrm>
            <a:off x="807194" y="4522197"/>
            <a:ext cx="1759432" cy="38350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A902EC2-0EA6-4487-A113-66AD9D779323}"/>
              </a:ext>
            </a:extLst>
          </p:cNvPr>
          <p:cNvSpPr/>
          <p:nvPr/>
        </p:nvSpPr>
        <p:spPr>
          <a:xfrm>
            <a:off x="807194" y="5998900"/>
            <a:ext cx="1759432" cy="38350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01592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68300" y="1430357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2 :</a:t>
            </a:r>
            <a:endParaRPr lang="en-GB" sz="26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B4877C6-E36A-4740-817E-0A41DC09A8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210" y="2590683"/>
            <a:ext cx="5268060" cy="1676634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5FC5FA1-F386-4DD7-8A7E-AA6FECBA659F}"/>
              </a:ext>
            </a:extLst>
          </p:cNvPr>
          <p:cNvSpPr/>
          <p:nvPr/>
        </p:nvSpPr>
        <p:spPr>
          <a:xfrm>
            <a:off x="1001329" y="4006057"/>
            <a:ext cx="4653981" cy="315311"/>
          </a:xfrm>
          <a:prstGeom prst="rect">
            <a:avLst/>
          </a:prstGeom>
          <a:solidFill>
            <a:schemeClr val="accent1">
              <a:alpha val="1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99398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68300" y="1430357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2 : Entire Program</a:t>
            </a:r>
            <a:endParaRPr lang="en-GB" sz="26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7E07420-9B2B-408C-B780-36E283BBB5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300" y="2396636"/>
            <a:ext cx="3922958" cy="224836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7C5930A-0D4D-4052-9B46-D461762CAC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2308" y="2059297"/>
            <a:ext cx="4109489" cy="454765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21DE42E-A16C-46ED-9604-8C2444B8DBD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8786" y="3520817"/>
            <a:ext cx="3598788" cy="138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5716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51180" y="1796117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2 :</a:t>
            </a:r>
            <a:endParaRPr lang="en-GB" sz="26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266660"/>
            <a:ext cx="8219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Traffic light Module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35145F8-42DE-4ED1-AFE0-0EF7FF35F8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7440" y="2380892"/>
            <a:ext cx="7812057" cy="4009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820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65"/>
    </mc:Choice>
    <mc:Fallback xmlns="">
      <p:transition spd="slow" advTm="17265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34340" y="1745317"/>
            <a:ext cx="10574020" cy="516545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solidFill>
                  <a:srgbClr val="0070C0"/>
                </a:solidFill>
                <a:latin typeface="Cambria"/>
                <a:ea typeface="Cambria"/>
              </a:rPr>
              <a:t>Example 3 :</a:t>
            </a:r>
            <a:endParaRPr lang="en-GB" sz="2400" dirty="0">
              <a:solidFill>
                <a:srgbClr val="0070C0"/>
              </a:solidFill>
              <a:latin typeface="Cambria"/>
              <a:ea typeface="Cambria"/>
            </a:endParaRP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Task 1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Write a Program to operate  a Traffic Light Signals assuming all the Lights to be LEDs which changes its states for every 1 seconds and repeats in  a loop and 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Task 2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Introduce 2 LEDs to switch between Red and Green. 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When the Traffic light signal is RED, the Green LED should be ON. Make the Green LEDs at the pedestrian to go ON for </a:t>
            </a:r>
            <a:r>
              <a:rPr lang="en-GB" dirty="0">
                <a:solidFill>
                  <a:srgbClr val="FF0000"/>
                </a:solidFill>
                <a:highlight>
                  <a:srgbClr val="00FF00"/>
                </a:highlight>
                <a:latin typeface="Cambria"/>
                <a:ea typeface="Cambria"/>
              </a:rPr>
              <a:t>10 </a:t>
            </a: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seconds.</a:t>
            </a:r>
          </a:p>
          <a:p>
            <a:pPr marL="457200" indent="-4572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highlight>
                  <a:srgbClr val="00FF00"/>
                </a:highlight>
                <a:latin typeface="Cambria"/>
                <a:ea typeface="Cambria"/>
              </a:rPr>
              <a:t>When the Traffic light signal is GREEN or AMBER, the RED LED in traffic light should be ON and Green LED should be OFF.</a:t>
            </a:r>
          </a:p>
          <a:p>
            <a:pPr marL="447675" lvl="2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/>
                <a:ea typeface="Cambria"/>
              </a:rPr>
              <a:t>Introduce 7 segment in this program which counts up from 0 to 9 which acts as a timer for this project.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45720" y="120090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</p:spTree>
    <p:extLst>
      <p:ext uri="{BB962C8B-B14F-4D97-AF65-F5344CB8AC3E}">
        <p14:creationId xmlns:p14="http://schemas.microsoft.com/office/powerpoint/2010/main" val="10551203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68300" y="1430357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3 :</a:t>
            </a:r>
            <a:endParaRPr lang="en-GB" sz="26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3501C33-A084-4743-B696-4D72BB3AC967}"/>
              </a:ext>
            </a:extLst>
          </p:cNvPr>
          <p:cNvSpPr txBox="1"/>
          <p:nvPr/>
        </p:nvSpPr>
        <p:spPr>
          <a:xfrm>
            <a:off x="480418" y="2212300"/>
            <a:ext cx="8384976" cy="87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latin typeface="Cambria"/>
                <a:ea typeface="Cambria"/>
              </a:rPr>
              <a:t>Introduce 7 segment in this program which counts up from 0 to 9 which acts as a timer for this project.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EAEDEDA-D542-43E8-8C2F-A7CDD8A8C2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873" y="3247967"/>
            <a:ext cx="8888065" cy="283884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BD0D473-9D47-4225-A510-25995C7B99B9}"/>
              </a:ext>
            </a:extLst>
          </p:cNvPr>
          <p:cNvSpPr/>
          <p:nvPr/>
        </p:nvSpPr>
        <p:spPr>
          <a:xfrm>
            <a:off x="157425" y="5575692"/>
            <a:ext cx="9030960" cy="652769"/>
          </a:xfrm>
          <a:prstGeom prst="rect">
            <a:avLst/>
          </a:prstGeom>
          <a:solidFill>
            <a:srgbClr val="FF0000">
              <a:alpha val="1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43598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68300" y="1430357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3 :</a:t>
            </a:r>
            <a:endParaRPr lang="en-GB" sz="26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3FF4878-47EC-4FAB-9DB4-7E93EED8B81A}"/>
              </a:ext>
            </a:extLst>
          </p:cNvPr>
          <p:cNvSpPr txBox="1"/>
          <p:nvPr/>
        </p:nvSpPr>
        <p:spPr>
          <a:xfrm>
            <a:off x="2302074" y="1540381"/>
            <a:ext cx="7918846" cy="87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latin typeface="Cambria"/>
                <a:ea typeface="Cambria"/>
              </a:rPr>
              <a:t>Introduce 7 segment in this program which counts up from 0 to 9 which acts as a timer for this project.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48BE00-DB87-4FE6-B115-DAADDEB715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6980" y="2537118"/>
            <a:ext cx="5586021" cy="3666941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23FE80C-C0D7-42A5-9212-B0CA8E80860A}"/>
              </a:ext>
            </a:extLst>
          </p:cNvPr>
          <p:cNvSpPr/>
          <p:nvPr/>
        </p:nvSpPr>
        <p:spPr>
          <a:xfrm>
            <a:off x="958543" y="4602653"/>
            <a:ext cx="2229298" cy="341434"/>
          </a:xfrm>
          <a:prstGeom prst="rect">
            <a:avLst/>
          </a:prstGeom>
          <a:solidFill>
            <a:srgbClr val="7030A0">
              <a:alpha val="1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80C7152-8000-4D70-B890-907DA78BCD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3001" y="2600325"/>
            <a:ext cx="5034382" cy="191141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08C8F143-CD6B-443F-9732-572757F469A2}"/>
              </a:ext>
            </a:extLst>
          </p:cNvPr>
          <p:cNvSpPr/>
          <p:nvPr/>
        </p:nvSpPr>
        <p:spPr>
          <a:xfrm>
            <a:off x="6096000" y="2825941"/>
            <a:ext cx="2064232" cy="371306"/>
          </a:xfrm>
          <a:prstGeom prst="rect">
            <a:avLst/>
          </a:prstGeom>
          <a:solidFill>
            <a:srgbClr val="7030A0">
              <a:alpha val="1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C7E1570-898A-4DCE-AD18-90370471F2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55310" y="4602653"/>
            <a:ext cx="5672145" cy="1882966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58705EF0-2767-42AA-8784-D39AC2A35DF3}"/>
              </a:ext>
            </a:extLst>
          </p:cNvPr>
          <p:cNvSpPr/>
          <p:nvPr/>
        </p:nvSpPr>
        <p:spPr>
          <a:xfrm>
            <a:off x="6248244" y="4791815"/>
            <a:ext cx="2243138" cy="400051"/>
          </a:xfrm>
          <a:prstGeom prst="rect">
            <a:avLst/>
          </a:prstGeom>
          <a:solidFill>
            <a:srgbClr val="7030A0">
              <a:alpha val="1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53572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82575" y="1580831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3 :</a:t>
            </a:r>
            <a:endParaRPr lang="en-GB" sz="26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3FF4878-47EC-4FAB-9DB4-7E93EED8B81A}"/>
              </a:ext>
            </a:extLst>
          </p:cNvPr>
          <p:cNvSpPr txBox="1"/>
          <p:nvPr/>
        </p:nvSpPr>
        <p:spPr>
          <a:xfrm>
            <a:off x="2302074" y="1674622"/>
            <a:ext cx="7918846" cy="87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latin typeface="Cambria"/>
                <a:ea typeface="Cambria"/>
              </a:rPr>
              <a:t>Introduce 7 segment in this program which counts up from 0 to 9 which acts as a timer for this project.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722241F-7767-4C36-9542-2A38559E80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4578" y="3062867"/>
            <a:ext cx="6582694" cy="2343477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A5EC429-9306-4C57-84AF-8C2389E8C83A}"/>
              </a:ext>
            </a:extLst>
          </p:cNvPr>
          <p:cNvSpPr/>
          <p:nvPr/>
        </p:nvSpPr>
        <p:spPr>
          <a:xfrm>
            <a:off x="2210556" y="3359616"/>
            <a:ext cx="3174378" cy="520681"/>
          </a:xfrm>
          <a:prstGeom prst="rect">
            <a:avLst/>
          </a:prstGeom>
          <a:solidFill>
            <a:srgbClr val="7030A0">
              <a:alpha val="1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9532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61144" y="1400011"/>
            <a:ext cx="105740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3 :</a:t>
            </a:r>
            <a:endParaRPr lang="en-GB" sz="26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7107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LED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3FF4878-47EC-4FAB-9DB4-7E93EED8B81A}"/>
              </a:ext>
            </a:extLst>
          </p:cNvPr>
          <p:cNvSpPr txBox="1"/>
          <p:nvPr/>
        </p:nvSpPr>
        <p:spPr>
          <a:xfrm>
            <a:off x="2136577" y="1480898"/>
            <a:ext cx="7918846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latin typeface="Cambria"/>
                <a:ea typeface="Cambria"/>
              </a:rPr>
              <a:t>Entire Program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4AE23CC-A09C-443F-97BC-B79F6C0E12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941" y="2615158"/>
            <a:ext cx="4025022" cy="23036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51CBD15-B0E6-4A64-B8BC-453820ABAA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9049" y="2569527"/>
            <a:ext cx="3383268" cy="259183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7320B7C-EDD2-47A8-8997-33E0BDA4F5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8755" y="2444325"/>
            <a:ext cx="3706152" cy="2842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3045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Traffic Light Signals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51180" y="1796117"/>
            <a:ext cx="1127252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solidFill>
                  <a:srgbClr val="0070C0"/>
                </a:solidFill>
                <a:latin typeface="Cambria"/>
                <a:ea typeface="Cambria"/>
              </a:rPr>
              <a:t>Example 3 :</a:t>
            </a:r>
            <a:endParaRPr lang="en-GB" sz="2600" dirty="0">
              <a:solidFill>
                <a:srgbClr val="0070C0"/>
              </a:solidFill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6840" y="1266660"/>
            <a:ext cx="8219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Traffic Light using Traffic light Module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EC451B8-1B14-4DF9-B914-6EA820F76A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5662" y="2380892"/>
            <a:ext cx="7743556" cy="4026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098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65"/>
    </mc:Choice>
    <mc:Fallback xmlns="">
      <p:transition spd="slow" advTm="17265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1238</TotalTime>
  <Words>1024</Words>
  <Application>Microsoft Office PowerPoint</Application>
  <PresentationFormat>Widescreen</PresentationFormat>
  <Paragraphs>167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23</vt:i4>
      </vt:variant>
    </vt:vector>
  </HeadingPairs>
  <TitlesOfParts>
    <vt:vector size="48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Traffic Light Signals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20</cp:revision>
  <dcterms:created xsi:type="dcterms:W3CDTF">2021-03-09T15:35:42Z</dcterms:created>
  <dcterms:modified xsi:type="dcterms:W3CDTF">2026-02-20T11:46:43Z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