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17"/>
  </p:notesMasterIdLst>
  <p:handoutMasterIdLst>
    <p:handoutMasterId r:id="rId18"/>
  </p:handoutMasterIdLst>
  <p:sldIdLst>
    <p:sldId id="256" r:id="rId2"/>
    <p:sldId id="257" r:id="rId3"/>
    <p:sldId id="258" r:id="rId4"/>
    <p:sldId id="259" r:id="rId5"/>
    <p:sldId id="260" r:id="rId6"/>
    <p:sldId id="265" r:id="rId7"/>
    <p:sldId id="264" r:id="rId8"/>
    <p:sldId id="271" r:id="rId9"/>
    <p:sldId id="266" r:id="rId10"/>
    <p:sldId id="267" r:id="rId11"/>
    <p:sldId id="268" r:id="rId12"/>
    <p:sldId id="272" r:id="rId13"/>
    <p:sldId id="273"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46961" autoAdjust="0"/>
  </p:normalViewPr>
  <p:slideViewPr>
    <p:cSldViewPr snapToGrid="0">
      <p:cViewPr varScale="1">
        <p:scale>
          <a:sx n="34" d="100"/>
          <a:sy n="34" d="100"/>
        </p:scale>
        <p:origin x="21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305C79-B336-4B89-8F8B-D214AF7B6EC0}" type="doc">
      <dgm:prSet loTypeId="urn:microsoft.com/office/officeart/2005/8/layout/arrow2" loCatId="process" qsTypeId="urn:microsoft.com/office/officeart/2005/8/quickstyle/3d2" qsCatId="3D" csTypeId="urn:microsoft.com/office/officeart/2005/8/colors/colorful2" csCatId="colorful" phldr="1"/>
      <dgm:spPr/>
    </dgm:pt>
    <dgm:pt modelId="{FFEE19AD-C012-46C2-85B3-E078B6AC1AA5}">
      <dgm:prSet phldrT="[Texto]" custT="1"/>
      <dgm:spPr/>
      <dgm:t>
        <a:bodyPr/>
        <a:lstStyle/>
        <a:p>
          <a:r>
            <a:rPr lang="en-GB" sz="2000" b="1" dirty="0">
              <a:latin typeface="Arial" panose="020B0604020202020204" pitchFamily="34" charset="0"/>
              <a:cs typeface="Arial" panose="020B0604020202020204" pitchFamily="34" charset="0"/>
            </a:rPr>
            <a:t>Forming</a:t>
          </a:r>
        </a:p>
      </dgm:t>
    </dgm:pt>
    <dgm:pt modelId="{AD91E32F-33AE-48B7-B293-6C8FBFFEB2CA}" type="parTrans" cxnId="{01517358-8B12-464B-9114-F7DA6BD0B17A}">
      <dgm:prSet/>
      <dgm:spPr/>
      <dgm:t>
        <a:bodyPr/>
        <a:lstStyle/>
        <a:p>
          <a:endParaRPr lang="en-GB"/>
        </a:p>
      </dgm:t>
    </dgm:pt>
    <dgm:pt modelId="{ABE40A4D-5F7A-4A50-B2F2-19BEC708B4F4}" type="sibTrans" cxnId="{01517358-8B12-464B-9114-F7DA6BD0B17A}">
      <dgm:prSet/>
      <dgm:spPr/>
      <dgm:t>
        <a:bodyPr/>
        <a:lstStyle/>
        <a:p>
          <a:endParaRPr lang="en-GB"/>
        </a:p>
      </dgm:t>
    </dgm:pt>
    <dgm:pt modelId="{7A106AFE-6D37-4DA0-B3D5-055B10694185}">
      <dgm:prSet phldrT="[Texto]" custT="1"/>
      <dgm:spPr/>
      <dgm: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Storming</a:t>
          </a:r>
        </a:p>
      </dgm:t>
    </dgm:pt>
    <dgm:pt modelId="{C579DB2D-66AD-47D7-BE6F-154D70AA73DE}" type="parTrans" cxnId="{03598752-8150-4481-83D4-3E2ADA956419}">
      <dgm:prSet/>
      <dgm:spPr/>
      <dgm:t>
        <a:bodyPr/>
        <a:lstStyle/>
        <a:p>
          <a:endParaRPr lang="en-GB"/>
        </a:p>
      </dgm:t>
    </dgm:pt>
    <dgm:pt modelId="{D48F0099-6E13-4A90-BFAD-53E65FCB9C8E}" type="sibTrans" cxnId="{03598752-8150-4481-83D4-3E2ADA956419}">
      <dgm:prSet/>
      <dgm:spPr/>
      <dgm:t>
        <a:bodyPr/>
        <a:lstStyle/>
        <a:p>
          <a:endParaRPr lang="en-GB"/>
        </a:p>
      </dgm:t>
    </dgm:pt>
    <dgm:pt modelId="{F5A47AAA-90B0-4C34-A8BD-6FF22879BCE3}">
      <dgm:prSet phldrT="[Texto]" custT="1"/>
      <dgm:spPr/>
      <dgm: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Norming</a:t>
          </a:r>
        </a:p>
      </dgm:t>
    </dgm:pt>
    <dgm:pt modelId="{97DBF544-C3F1-4926-A247-A65A1F2A2E5B}" type="parTrans" cxnId="{0E5DB57B-464C-45DB-9AD3-F9C9A63C99E6}">
      <dgm:prSet/>
      <dgm:spPr/>
      <dgm:t>
        <a:bodyPr/>
        <a:lstStyle/>
        <a:p>
          <a:endParaRPr lang="en-GB"/>
        </a:p>
      </dgm:t>
    </dgm:pt>
    <dgm:pt modelId="{35F2D1C5-FCF5-4252-96CC-2BB6E97437A3}" type="sibTrans" cxnId="{0E5DB57B-464C-45DB-9AD3-F9C9A63C99E6}">
      <dgm:prSet/>
      <dgm:spPr/>
      <dgm:t>
        <a:bodyPr/>
        <a:lstStyle/>
        <a:p>
          <a:endParaRPr lang="en-GB"/>
        </a:p>
      </dgm:t>
    </dgm:pt>
    <dgm:pt modelId="{531B4E41-E5F7-4295-BF0D-8AA96E2ECABB}">
      <dgm:prSet phldrT="[Texto]" custT="1"/>
      <dgm:spPr/>
      <dgm: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Adjourning</a:t>
          </a:r>
        </a:p>
      </dgm:t>
    </dgm:pt>
    <dgm:pt modelId="{1D79040E-F486-43E1-AD25-919E3D710820}" type="parTrans" cxnId="{4F4BB01D-46AA-4B82-A103-CD574CB54962}">
      <dgm:prSet/>
      <dgm:spPr/>
      <dgm:t>
        <a:bodyPr/>
        <a:lstStyle/>
        <a:p>
          <a:endParaRPr lang="en-GB"/>
        </a:p>
      </dgm:t>
    </dgm:pt>
    <dgm:pt modelId="{3538BA11-A042-4C3C-A7B7-2C2A2E2B2E4E}" type="sibTrans" cxnId="{4F4BB01D-46AA-4B82-A103-CD574CB54962}">
      <dgm:prSet/>
      <dgm:spPr/>
      <dgm:t>
        <a:bodyPr/>
        <a:lstStyle/>
        <a:p>
          <a:endParaRPr lang="en-GB"/>
        </a:p>
      </dgm:t>
    </dgm:pt>
    <dgm:pt modelId="{C79959AB-084D-48C1-8C30-020D7648649F}">
      <dgm:prSet phldrT="[Texto]" custT="1"/>
      <dgm:spPr/>
      <dgm: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Performing</a:t>
          </a:r>
        </a:p>
      </dgm:t>
    </dgm:pt>
    <dgm:pt modelId="{88BE9743-F50E-4DAE-8F08-E230610FEBDB}" type="parTrans" cxnId="{A50BC52F-56BA-4A0A-9209-D12A0EAFBF53}">
      <dgm:prSet/>
      <dgm:spPr/>
      <dgm:t>
        <a:bodyPr/>
        <a:lstStyle/>
        <a:p>
          <a:endParaRPr lang="en-GB"/>
        </a:p>
      </dgm:t>
    </dgm:pt>
    <dgm:pt modelId="{94BC9E06-B556-4CB8-A2F8-94AE01A1779E}" type="sibTrans" cxnId="{A50BC52F-56BA-4A0A-9209-D12A0EAFBF53}">
      <dgm:prSet/>
      <dgm:spPr/>
      <dgm:t>
        <a:bodyPr/>
        <a:lstStyle/>
        <a:p>
          <a:endParaRPr lang="en-GB"/>
        </a:p>
      </dgm:t>
    </dgm:pt>
    <dgm:pt modelId="{392524CA-1956-41F7-895B-6706E259545A}" type="pres">
      <dgm:prSet presAssocID="{C9305C79-B336-4B89-8F8B-D214AF7B6EC0}" presName="arrowDiagram" presStyleCnt="0">
        <dgm:presLayoutVars>
          <dgm:chMax val="5"/>
          <dgm:dir/>
          <dgm:resizeHandles val="exact"/>
        </dgm:presLayoutVars>
      </dgm:prSet>
      <dgm:spPr/>
    </dgm:pt>
    <dgm:pt modelId="{A0E478C8-7EBC-49D5-ACF2-947CB26EB63D}" type="pres">
      <dgm:prSet presAssocID="{C9305C79-B336-4B89-8F8B-D214AF7B6EC0}" presName="arrow" presStyleLbl="bgShp" presStyleIdx="0" presStyleCnt="1" custScaleX="146350" custLinFactNeighborY="-5510"/>
      <dgm:spPr/>
    </dgm:pt>
    <dgm:pt modelId="{332E57C5-8F21-4A4E-8FAF-16266009D6E6}" type="pres">
      <dgm:prSet presAssocID="{C9305C79-B336-4B89-8F8B-D214AF7B6EC0}" presName="arrowDiagram5" presStyleCnt="0"/>
      <dgm:spPr/>
    </dgm:pt>
    <dgm:pt modelId="{ABF6DB87-5EA5-4A22-88D7-BBE591641555}" type="pres">
      <dgm:prSet presAssocID="{FFEE19AD-C012-46C2-85B3-E078B6AC1AA5}" presName="bullet5a" presStyleLbl="node1" presStyleIdx="0" presStyleCnt="5" custLinFactX="-311163" custLinFactNeighborX="-400000" custLinFactNeighborY="-83668"/>
      <dgm:spPr/>
    </dgm:pt>
    <dgm:pt modelId="{D2964FCB-9B8A-44FE-BD7E-2A8D0CD6E27C}" type="pres">
      <dgm:prSet presAssocID="{FFEE19AD-C012-46C2-85B3-E078B6AC1AA5}" presName="textBox5a" presStyleLbl="revTx" presStyleIdx="0" presStyleCnt="5" custScaleX="153696" custScaleY="36584" custLinFactNeighborX="-93316" custLinFactNeighborY="-41209">
        <dgm:presLayoutVars>
          <dgm:bulletEnabled val="1"/>
        </dgm:presLayoutVars>
      </dgm:prSet>
      <dgm:spPr/>
    </dgm:pt>
    <dgm:pt modelId="{32557522-5927-48FD-9ECB-64480F87AEB5}" type="pres">
      <dgm:prSet presAssocID="{7A106AFE-6D37-4DA0-B3D5-055B10694185}" presName="bullet5b" presStyleLbl="node1" presStyleIdx="1" presStyleCnt="5" custLinFactNeighborX="0" custLinFactNeighborY="-90871"/>
      <dgm:spPr/>
    </dgm:pt>
    <dgm:pt modelId="{AC272830-91FB-43AA-926D-571EF8A93212}" type="pres">
      <dgm:prSet presAssocID="{7A106AFE-6D37-4DA0-B3D5-055B10694185}" presName="textBox5b" presStyleLbl="revTx" presStyleIdx="1" presStyleCnt="5" custScaleX="120774" custScaleY="84093" custLinFactNeighborX="22818" custLinFactNeighborY="-18542">
        <dgm:presLayoutVars>
          <dgm:bulletEnabled val="1"/>
        </dgm:presLayoutVars>
      </dgm:prSet>
      <dgm:spPr/>
    </dgm:pt>
    <dgm:pt modelId="{5D0C5C4B-BC32-4BA1-9A57-73AF634C2C93}" type="pres">
      <dgm:prSet presAssocID="{F5A47AAA-90B0-4C34-A8BD-6FF22879BCE3}" presName="bullet5c" presStyleLbl="node1" presStyleIdx="2" presStyleCnt="5" custLinFactX="100000" custLinFactNeighborX="151360" custLinFactNeighborY="-43044"/>
      <dgm:spPr/>
    </dgm:pt>
    <dgm:pt modelId="{08163608-FC73-4019-B906-FB12F61FD3D4}" type="pres">
      <dgm:prSet presAssocID="{F5A47AAA-90B0-4C34-A8BD-6FF22879BCE3}" presName="textBox5c" presStyleLbl="revTx" presStyleIdx="2" presStyleCnt="5" custScaleY="73524" custLinFactNeighborX="62447" custLinFactNeighborY="-13235">
        <dgm:presLayoutVars>
          <dgm:bulletEnabled val="1"/>
        </dgm:presLayoutVars>
      </dgm:prSet>
      <dgm:spPr/>
    </dgm:pt>
    <dgm:pt modelId="{64430F12-0CD5-44CB-997F-AD09B7E31212}" type="pres">
      <dgm:prSet presAssocID="{C79959AB-084D-48C1-8C30-020D7648649F}" presName="bullet5d" presStyleLbl="node1" presStyleIdx="3" presStyleCnt="5" custLinFactX="144353" custLinFactNeighborX="200000" custLinFactNeighborY="-17480"/>
      <dgm:spPr/>
    </dgm:pt>
    <dgm:pt modelId="{DD802317-20FF-4690-8A2F-9F829D66D633}" type="pres">
      <dgm:prSet presAssocID="{C79959AB-084D-48C1-8C30-020D7648649F}" presName="textBox5d" presStyleLbl="revTx" presStyleIdx="3" presStyleCnt="5" custScaleX="123692" custScaleY="65495" custLinFactX="5027" custLinFactNeighborX="100000" custLinFactNeighborY="-11923">
        <dgm:presLayoutVars>
          <dgm:bulletEnabled val="1"/>
        </dgm:presLayoutVars>
      </dgm:prSet>
      <dgm:spPr/>
    </dgm:pt>
    <dgm:pt modelId="{DD048A6C-83A4-43BA-829E-D33BD1C42BAB}" type="pres">
      <dgm:prSet presAssocID="{531B4E41-E5F7-4295-BF0D-8AA96E2ECABB}" presName="bullet5e" presStyleLbl="node1" presStyleIdx="4" presStyleCnt="5" custLinFactX="139993" custLinFactNeighborX="200000" custLinFactNeighborY="-2180"/>
      <dgm:spPr/>
    </dgm:pt>
    <dgm:pt modelId="{A5EBB68B-0770-4144-A174-8F30923E49D5}" type="pres">
      <dgm:prSet presAssocID="{531B4E41-E5F7-4295-BF0D-8AA96E2ECABB}" presName="textBox5e" presStyleLbl="revTx" presStyleIdx="4" presStyleCnt="5" custScaleX="119972" custScaleY="65439" custLinFactX="31714" custLinFactNeighborX="100000" custLinFactNeighborY="-8608">
        <dgm:presLayoutVars>
          <dgm:bulletEnabled val="1"/>
        </dgm:presLayoutVars>
      </dgm:prSet>
      <dgm:spPr/>
    </dgm:pt>
  </dgm:ptLst>
  <dgm:cxnLst>
    <dgm:cxn modelId="{68A4771C-8BFE-4E7A-8484-705AEDB0664C}" type="presOf" srcId="{C79959AB-084D-48C1-8C30-020D7648649F}" destId="{DD802317-20FF-4690-8A2F-9F829D66D633}" srcOrd="0" destOrd="0" presId="urn:microsoft.com/office/officeart/2005/8/layout/arrow2"/>
    <dgm:cxn modelId="{4F4BB01D-46AA-4B82-A103-CD574CB54962}" srcId="{C9305C79-B336-4B89-8F8B-D214AF7B6EC0}" destId="{531B4E41-E5F7-4295-BF0D-8AA96E2ECABB}" srcOrd="4" destOrd="0" parTransId="{1D79040E-F486-43E1-AD25-919E3D710820}" sibTransId="{3538BA11-A042-4C3C-A7B7-2C2A2E2B2E4E}"/>
    <dgm:cxn modelId="{A50BC52F-56BA-4A0A-9209-D12A0EAFBF53}" srcId="{C9305C79-B336-4B89-8F8B-D214AF7B6EC0}" destId="{C79959AB-084D-48C1-8C30-020D7648649F}" srcOrd="3" destOrd="0" parTransId="{88BE9743-F50E-4DAE-8F08-E230610FEBDB}" sibTransId="{94BC9E06-B556-4CB8-A2F8-94AE01A1779E}"/>
    <dgm:cxn modelId="{26D4F232-CF3B-49AF-AFE8-490F75688D89}" type="presOf" srcId="{C9305C79-B336-4B89-8F8B-D214AF7B6EC0}" destId="{392524CA-1956-41F7-895B-6706E259545A}" srcOrd="0" destOrd="0" presId="urn:microsoft.com/office/officeart/2005/8/layout/arrow2"/>
    <dgm:cxn modelId="{5A291C44-E639-4DFF-8C3D-F160332C33ED}" type="presOf" srcId="{FFEE19AD-C012-46C2-85B3-E078B6AC1AA5}" destId="{D2964FCB-9B8A-44FE-BD7E-2A8D0CD6E27C}" srcOrd="0" destOrd="0" presId="urn:microsoft.com/office/officeart/2005/8/layout/arrow2"/>
    <dgm:cxn modelId="{03598752-8150-4481-83D4-3E2ADA956419}" srcId="{C9305C79-B336-4B89-8F8B-D214AF7B6EC0}" destId="{7A106AFE-6D37-4DA0-B3D5-055B10694185}" srcOrd="1" destOrd="0" parTransId="{C579DB2D-66AD-47D7-BE6F-154D70AA73DE}" sibTransId="{D48F0099-6E13-4A90-BFAD-53E65FCB9C8E}"/>
    <dgm:cxn modelId="{01517358-8B12-464B-9114-F7DA6BD0B17A}" srcId="{C9305C79-B336-4B89-8F8B-D214AF7B6EC0}" destId="{FFEE19AD-C012-46C2-85B3-E078B6AC1AA5}" srcOrd="0" destOrd="0" parTransId="{AD91E32F-33AE-48B7-B293-6C8FBFFEB2CA}" sibTransId="{ABE40A4D-5F7A-4A50-B2F2-19BEC708B4F4}"/>
    <dgm:cxn modelId="{0E5DB57B-464C-45DB-9AD3-F9C9A63C99E6}" srcId="{C9305C79-B336-4B89-8F8B-D214AF7B6EC0}" destId="{F5A47AAA-90B0-4C34-A8BD-6FF22879BCE3}" srcOrd="2" destOrd="0" parTransId="{97DBF544-C3F1-4926-A247-A65A1F2A2E5B}" sibTransId="{35F2D1C5-FCF5-4252-96CC-2BB6E97437A3}"/>
    <dgm:cxn modelId="{B4E2ECB0-01F3-4C67-96E1-498BB6F85C0A}" type="presOf" srcId="{7A106AFE-6D37-4DA0-B3D5-055B10694185}" destId="{AC272830-91FB-43AA-926D-571EF8A93212}" srcOrd="0" destOrd="0" presId="urn:microsoft.com/office/officeart/2005/8/layout/arrow2"/>
    <dgm:cxn modelId="{310F53C5-3ED5-4ABA-8CCA-88A00B07C982}" type="presOf" srcId="{531B4E41-E5F7-4295-BF0D-8AA96E2ECABB}" destId="{A5EBB68B-0770-4144-A174-8F30923E49D5}" srcOrd="0" destOrd="0" presId="urn:microsoft.com/office/officeart/2005/8/layout/arrow2"/>
    <dgm:cxn modelId="{CDF033FD-51BC-4A9A-8487-A7B246B0576F}" type="presOf" srcId="{F5A47AAA-90B0-4C34-A8BD-6FF22879BCE3}" destId="{08163608-FC73-4019-B906-FB12F61FD3D4}" srcOrd="0" destOrd="0" presId="urn:microsoft.com/office/officeart/2005/8/layout/arrow2"/>
    <dgm:cxn modelId="{FE1E1AF3-B32A-45A1-BD70-29958DA76455}" type="presParOf" srcId="{392524CA-1956-41F7-895B-6706E259545A}" destId="{A0E478C8-7EBC-49D5-ACF2-947CB26EB63D}" srcOrd="0" destOrd="0" presId="urn:microsoft.com/office/officeart/2005/8/layout/arrow2"/>
    <dgm:cxn modelId="{5ED9D7DA-4902-496F-9E95-2EF32CD3C3A3}" type="presParOf" srcId="{392524CA-1956-41F7-895B-6706E259545A}" destId="{332E57C5-8F21-4A4E-8FAF-16266009D6E6}" srcOrd="1" destOrd="0" presId="urn:microsoft.com/office/officeart/2005/8/layout/arrow2"/>
    <dgm:cxn modelId="{AA494C9C-B0BA-4C5D-A449-AF9A59067977}" type="presParOf" srcId="{332E57C5-8F21-4A4E-8FAF-16266009D6E6}" destId="{ABF6DB87-5EA5-4A22-88D7-BBE591641555}" srcOrd="0" destOrd="0" presId="urn:microsoft.com/office/officeart/2005/8/layout/arrow2"/>
    <dgm:cxn modelId="{5AC20D03-7F86-4D8C-8F2B-8D52A0EA5200}" type="presParOf" srcId="{332E57C5-8F21-4A4E-8FAF-16266009D6E6}" destId="{D2964FCB-9B8A-44FE-BD7E-2A8D0CD6E27C}" srcOrd="1" destOrd="0" presId="urn:microsoft.com/office/officeart/2005/8/layout/arrow2"/>
    <dgm:cxn modelId="{89D25F03-3F71-40C0-98E0-B3362D2C102B}" type="presParOf" srcId="{332E57C5-8F21-4A4E-8FAF-16266009D6E6}" destId="{32557522-5927-48FD-9ECB-64480F87AEB5}" srcOrd="2" destOrd="0" presId="urn:microsoft.com/office/officeart/2005/8/layout/arrow2"/>
    <dgm:cxn modelId="{2A0F3A99-FC83-4B4A-9C28-1729E1AC6DEE}" type="presParOf" srcId="{332E57C5-8F21-4A4E-8FAF-16266009D6E6}" destId="{AC272830-91FB-43AA-926D-571EF8A93212}" srcOrd="3" destOrd="0" presId="urn:microsoft.com/office/officeart/2005/8/layout/arrow2"/>
    <dgm:cxn modelId="{87C1522A-1082-48AF-8EE0-DDEE0ACDED4D}" type="presParOf" srcId="{332E57C5-8F21-4A4E-8FAF-16266009D6E6}" destId="{5D0C5C4B-BC32-4BA1-9A57-73AF634C2C93}" srcOrd="4" destOrd="0" presId="urn:microsoft.com/office/officeart/2005/8/layout/arrow2"/>
    <dgm:cxn modelId="{B361539C-E393-4FC8-9C38-2D6B9F67E985}" type="presParOf" srcId="{332E57C5-8F21-4A4E-8FAF-16266009D6E6}" destId="{08163608-FC73-4019-B906-FB12F61FD3D4}" srcOrd="5" destOrd="0" presId="urn:microsoft.com/office/officeart/2005/8/layout/arrow2"/>
    <dgm:cxn modelId="{7B8C9FF7-F643-4E60-AABB-CC8F75F14FA6}" type="presParOf" srcId="{332E57C5-8F21-4A4E-8FAF-16266009D6E6}" destId="{64430F12-0CD5-44CB-997F-AD09B7E31212}" srcOrd="6" destOrd="0" presId="urn:microsoft.com/office/officeart/2005/8/layout/arrow2"/>
    <dgm:cxn modelId="{B689E9FA-CD50-4ECA-BE24-F3EDBCA1EDDB}" type="presParOf" srcId="{332E57C5-8F21-4A4E-8FAF-16266009D6E6}" destId="{DD802317-20FF-4690-8A2F-9F829D66D633}" srcOrd="7" destOrd="0" presId="urn:microsoft.com/office/officeart/2005/8/layout/arrow2"/>
    <dgm:cxn modelId="{11F7A9CD-B54D-4AB0-A5F4-6D29356ADF18}" type="presParOf" srcId="{332E57C5-8F21-4A4E-8FAF-16266009D6E6}" destId="{DD048A6C-83A4-43BA-829E-D33BD1C42BAB}" srcOrd="8" destOrd="0" presId="urn:microsoft.com/office/officeart/2005/8/layout/arrow2"/>
    <dgm:cxn modelId="{793E4D5A-BB18-4B65-8F59-9DECD733875C}" type="presParOf" srcId="{332E57C5-8F21-4A4E-8FAF-16266009D6E6}" destId="{A5EBB68B-0770-4144-A174-8F30923E49D5}"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05C79-B336-4B89-8F8B-D214AF7B6EC0}" type="doc">
      <dgm:prSet loTypeId="urn:microsoft.com/office/officeart/2005/8/layout/arrow2" loCatId="process" qsTypeId="urn:microsoft.com/office/officeart/2005/8/quickstyle/3d2" qsCatId="3D" csTypeId="urn:microsoft.com/office/officeart/2005/8/colors/colorful2" csCatId="colorful" phldr="1"/>
      <dgm:spPr/>
      <dgm:t>
        <a:bodyPr/>
        <a:lstStyle/>
        <a:p>
          <a:endParaRPr lang="en-GB"/>
        </a:p>
      </dgm:t>
    </dgm:pt>
    <dgm:pt modelId="{FFEE19AD-C012-46C2-85B3-E078B6AC1AA5}">
      <dgm:prSet phldrT="[Texto]" custT="1"/>
      <dgm:spPr/>
      <dgm:t>
        <a:bodyPr/>
        <a:lstStyle/>
        <a:p>
          <a:r>
            <a:rPr lang="en-GB" sz="2000" b="1" dirty="0">
              <a:solidFill>
                <a:schemeClr val="tx2">
                  <a:lumMod val="60000"/>
                  <a:lumOff val="40000"/>
                </a:schemeClr>
              </a:solidFill>
              <a:latin typeface="Arial" panose="020B0604020202020204" pitchFamily="34" charset="0"/>
              <a:cs typeface="Arial" panose="020B0604020202020204" pitchFamily="34" charset="0"/>
            </a:rPr>
            <a:t>Forming</a:t>
          </a:r>
        </a:p>
      </dgm:t>
    </dgm:pt>
    <dgm:pt modelId="{AD91E32F-33AE-48B7-B293-6C8FBFFEB2CA}" type="parTrans" cxnId="{01517358-8B12-464B-9114-F7DA6BD0B17A}">
      <dgm:prSet/>
      <dgm:spPr/>
      <dgm:t>
        <a:bodyPr/>
        <a:lstStyle/>
        <a:p>
          <a:endParaRPr lang="en-GB"/>
        </a:p>
      </dgm:t>
    </dgm:pt>
    <dgm:pt modelId="{ABE40A4D-5F7A-4A50-B2F2-19BEC708B4F4}" type="sibTrans" cxnId="{01517358-8B12-464B-9114-F7DA6BD0B17A}">
      <dgm:prSet/>
      <dgm:spPr/>
      <dgm:t>
        <a:bodyPr/>
        <a:lstStyle/>
        <a:p>
          <a:endParaRPr lang="en-GB"/>
        </a:p>
      </dgm:t>
    </dgm:pt>
    <dgm:pt modelId="{7A106AFE-6D37-4DA0-B3D5-055B10694185}">
      <dgm:prSet phldrT="[Texto]" custT="1"/>
      <dgm:spPr/>
      <dgm: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Storming</a:t>
          </a:r>
        </a:p>
      </dgm:t>
    </dgm:pt>
    <dgm:pt modelId="{C579DB2D-66AD-47D7-BE6F-154D70AA73DE}" type="parTrans" cxnId="{03598752-8150-4481-83D4-3E2ADA956419}">
      <dgm:prSet/>
      <dgm:spPr/>
      <dgm:t>
        <a:bodyPr/>
        <a:lstStyle/>
        <a:p>
          <a:endParaRPr lang="en-GB"/>
        </a:p>
      </dgm:t>
    </dgm:pt>
    <dgm:pt modelId="{D48F0099-6E13-4A90-BFAD-53E65FCB9C8E}" type="sibTrans" cxnId="{03598752-8150-4481-83D4-3E2ADA956419}">
      <dgm:prSet/>
      <dgm:spPr/>
      <dgm:t>
        <a:bodyPr/>
        <a:lstStyle/>
        <a:p>
          <a:endParaRPr lang="en-GB"/>
        </a:p>
      </dgm:t>
    </dgm:pt>
    <dgm:pt modelId="{F5A47AAA-90B0-4C34-A8BD-6FF22879BCE3}">
      <dgm:prSet phldrT="[Texto]" custT="1"/>
      <dgm:spPr/>
      <dgm: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Norming</a:t>
          </a:r>
        </a:p>
      </dgm:t>
    </dgm:pt>
    <dgm:pt modelId="{97DBF544-C3F1-4926-A247-A65A1F2A2E5B}" type="parTrans" cxnId="{0E5DB57B-464C-45DB-9AD3-F9C9A63C99E6}">
      <dgm:prSet/>
      <dgm:spPr/>
      <dgm:t>
        <a:bodyPr/>
        <a:lstStyle/>
        <a:p>
          <a:endParaRPr lang="en-GB"/>
        </a:p>
      </dgm:t>
    </dgm:pt>
    <dgm:pt modelId="{35F2D1C5-FCF5-4252-96CC-2BB6E97437A3}" type="sibTrans" cxnId="{0E5DB57B-464C-45DB-9AD3-F9C9A63C99E6}">
      <dgm:prSet/>
      <dgm:spPr/>
      <dgm:t>
        <a:bodyPr/>
        <a:lstStyle/>
        <a:p>
          <a:endParaRPr lang="en-GB"/>
        </a:p>
      </dgm:t>
    </dgm:pt>
    <dgm:pt modelId="{531B4E41-E5F7-4295-BF0D-8AA96E2ECABB}">
      <dgm:prSet phldrT="[Texto]" custT="1"/>
      <dgm:spPr/>
      <dgm: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Adjourning</a:t>
          </a:r>
        </a:p>
      </dgm:t>
    </dgm:pt>
    <dgm:pt modelId="{1D79040E-F486-43E1-AD25-919E3D710820}" type="parTrans" cxnId="{4F4BB01D-46AA-4B82-A103-CD574CB54962}">
      <dgm:prSet/>
      <dgm:spPr/>
      <dgm:t>
        <a:bodyPr/>
        <a:lstStyle/>
        <a:p>
          <a:endParaRPr lang="en-GB"/>
        </a:p>
      </dgm:t>
    </dgm:pt>
    <dgm:pt modelId="{3538BA11-A042-4C3C-A7B7-2C2A2E2B2E4E}" type="sibTrans" cxnId="{4F4BB01D-46AA-4B82-A103-CD574CB54962}">
      <dgm:prSet/>
      <dgm:spPr/>
      <dgm:t>
        <a:bodyPr/>
        <a:lstStyle/>
        <a:p>
          <a:endParaRPr lang="en-GB"/>
        </a:p>
      </dgm:t>
    </dgm:pt>
    <dgm:pt modelId="{C79959AB-084D-48C1-8C30-020D7648649F}">
      <dgm:prSet phldrT="[Texto]" custT="1"/>
      <dgm:spPr/>
      <dgm: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Performing</a:t>
          </a:r>
        </a:p>
      </dgm:t>
    </dgm:pt>
    <dgm:pt modelId="{88BE9743-F50E-4DAE-8F08-E230610FEBDB}" type="parTrans" cxnId="{A50BC52F-56BA-4A0A-9209-D12A0EAFBF53}">
      <dgm:prSet/>
      <dgm:spPr/>
      <dgm:t>
        <a:bodyPr/>
        <a:lstStyle/>
        <a:p>
          <a:endParaRPr lang="en-GB"/>
        </a:p>
      </dgm:t>
    </dgm:pt>
    <dgm:pt modelId="{94BC9E06-B556-4CB8-A2F8-94AE01A1779E}" type="sibTrans" cxnId="{A50BC52F-56BA-4A0A-9209-D12A0EAFBF53}">
      <dgm:prSet/>
      <dgm:spPr/>
      <dgm:t>
        <a:bodyPr/>
        <a:lstStyle/>
        <a:p>
          <a:endParaRPr lang="en-GB"/>
        </a:p>
      </dgm:t>
    </dgm:pt>
    <dgm:pt modelId="{1E39A6FE-6DB0-485F-B218-01B5C0960A9B}">
      <dgm:prSet/>
      <dgm:spPr/>
      <dgm:t>
        <a:bodyPr/>
        <a:lstStyle/>
        <a:p>
          <a:endParaRPr lang="en-GB"/>
        </a:p>
      </dgm:t>
    </dgm:pt>
    <dgm:pt modelId="{DE7C3AF4-13EB-4EF3-A173-4812E77DE0EC}" type="parTrans" cxnId="{D27347DA-F9F3-45E2-8AEF-1D6F13A0B47F}">
      <dgm:prSet/>
      <dgm:spPr/>
      <dgm:t>
        <a:bodyPr/>
        <a:lstStyle/>
        <a:p>
          <a:endParaRPr lang="en-GB"/>
        </a:p>
      </dgm:t>
    </dgm:pt>
    <dgm:pt modelId="{F2219E9B-DC85-42D9-9F7F-27F02533880F}" type="sibTrans" cxnId="{D27347DA-F9F3-45E2-8AEF-1D6F13A0B47F}">
      <dgm:prSet/>
      <dgm:spPr/>
      <dgm:t>
        <a:bodyPr/>
        <a:lstStyle/>
        <a:p>
          <a:endParaRPr lang="en-GB"/>
        </a:p>
      </dgm:t>
    </dgm:pt>
    <dgm:pt modelId="{410673DB-CF81-4847-BFA5-7513EBB27E08}">
      <dgm:prSet/>
      <dgm:spPr/>
      <dgm:t>
        <a:bodyPr/>
        <a:lstStyle/>
        <a:p>
          <a:endParaRPr lang="en-GB"/>
        </a:p>
      </dgm:t>
    </dgm:pt>
    <dgm:pt modelId="{60798B31-D24D-4C29-8141-9EB90AFE2301}" type="parTrans" cxnId="{640AFC35-459A-4768-83E1-183C9FF2A1DF}">
      <dgm:prSet/>
      <dgm:spPr/>
      <dgm:t>
        <a:bodyPr/>
        <a:lstStyle/>
        <a:p>
          <a:endParaRPr lang="en-GB"/>
        </a:p>
      </dgm:t>
    </dgm:pt>
    <dgm:pt modelId="{28982069-21F9-4A99-90AF-BD9554A200E3}" type="sibTrans" cxnId="{640AFC35-459A-4768-83E1-183C9FF2A1DF}">
      <dgm:prSet/>
      <dgm:spPr/>
      <dgm:t>
        <a:bodyPr/>
        <a:lstStyle/>
        <a:p>
          <a:endParaRPr lang="en-GB"/>
        </a:p>
      </dgm:t>
    </dgm:pt>
    <dgm:pt modelId="{BAF75025-A859-4D49-94C4-4BCF3C8B2ED1}">
      <dgm:prSet/>
      <dgm:spPr/>
      <dgm:t>
        <a:bodyPr/>
        <a:lstStyle/>
        <a:p>
          <a:endParaRPr lang="en-GB"/>
        </a:p>
      </dgm:t>
    </dgm:pt>
    <dgm:pt modelId="{9D421B50-9A5A-4B47-ABDC-E291E0FD520B}" type="parTrans" cxnId="{F4553068-8928-4EBD-9FFE-E63E0732F799}">
      <dgm:prSet/>
      <dgm:spPr/>
      <dgm:t>
        <a:bodyPr/>
        <a:lstStyle/>
        <a:p>
          <a:endParaRPr lang="en-GB"/>
        </a:p>
      </dgm:t>
    </dgm:pt>
    <dgm:pt modelId="{AB2660B3-44CE-45F1-8C41-9FE5A3029495}" type="sibTrans" cxnId="{F4553068-8928-4EBD-9FFE-E63E0732F799}">
      <dgm:prSet/>
      <dgm:spPr/>
      <dgm:t>
        <a:bodyPr/>
        <a:lstStyle/>
        <a:p>
          <a:endParaRPr lang="en-GB"/>
        </a:p>
      </dgm:t>
    </dgm:pt>
    <dgm:pt modelId="{7D859B8E-90D4-4A43-A4E7-4C9C4219EDEB}">
      <dgm:prSet/>
      <dgm:spPr/>
      <dgm:t>
        <a:bodyPr/>
        <a:lstStyle/>
        <a:p>
          <a:endParaRPr lang="en-GB"/>
        </a:p>
      </dgm:t>
    </dgm:pt>
    <dgm:pt modelId="{82734FFB-877F-436A-987B-153201361A67}" type="parTrans" cxnId="{070504CE-763E-43D2-A7CA-BAADC1B35126}">
      <dgm:prSet/>
      <dgm:spPr/>
      <dgm:t>
        <a:bodyPr/>
        <a:lstStyle/>
        <a:p>
          <a:endParaRPr lang="en-GB"/>
        </a:p>
      </dgm:t>
    </dgm:pt>
    <dgm:pt modelId="{ADC41B22-8B65-451E-93EE-C1729ACEAD4A}" type="sibTrans" cxnId="{070504CE-763E-43D2-A7CA-BAADC1B35126}">
      <dgm:prSet/>
      <dgm:spPr/>
      <dgm:t>
        <a:bodyPr/>
        <a:lstStyle/>
        <a:p>
          <a:endParaRPr lang="en-GB"/>
        </a:p>
      </dgm:t>
    </dgm:pt>
    <dgm:pt modelId="{A746A48C-03BF-4956-89B7-212184D38834}">
      <dgm:prSet/>
      <dgm:spPr/>
      <dgm:t>
        <a:bodyPr/>
        <a:lstStyle/>
        <a:p>
          <a:endParaRPr lang="en-GB"/>
        </a:p>
      </dgm:t>
    </dgm:pt>
    <dgm:pt modelId="{845B7F00-17BB-4EE3-9E1C-D457247E09DF}" type="parTrans" cxnId="{7FF7A3A5-4FE8-4B2B-AB29-24438FF3EC7A}">
      <dgm:prSet/>
      <dgm:spPr/>
      <dgm:t>
        <a:bodyPr/>
        <a:lstStyle/>
        <a:p>
          <a:endParaRPr lang="en-GB"/>
        </a:p>
      </dgm:t>
    </dgm:pt>
    <dgm:pt modelId="{A8878727-E7CE-416A-81E2-6F2B15DB19D7}" type="sibTrans" cxnId="{7FF7A3A5-4FE8-4B2B-AB29-24438FF3EC7A}">
      <dgm:prSet/>
      <dgm:spPr/>
      <dgm:t>
        <a:bodyPr/>
        <a:lstStyle/>
        <a:p>
          <a:endParaRPr lang="en-GB"/>
        </a:p>
      </dgm:t>
    </dgm:pt>
    <dgm:pt modelId="{676C10DB-B167-4945-9E2F-A706FE40E2AE}">
      <dgm:prSet/>
      <dgm:spPr/>
      <dgm:t>
        <a:bodyPr/>
        <a:lstStyle/>
        <a:p>
          <a:endParaRPr lang="en-GB"/>
        </a:p>
      </dgm:t>
    </dgm:pt>
    <dgm:pt modelId="{B008AC76-6A62-493E-B477-3F3059730E1F}" type="parTrans" cxnId="{5293A025-312B-4DF0-9830-CD8C75AE8934}">
      <dgm:prSet/>
      <dgm:spPr/>
      <dgm:t>
        <a:bodyPr/>
        <a:lstStyle/>
        <a:p>
          <a:endParaRPr lang="en-GB"/>
        </a:p>
      </dgm:t>
    </dgm:pt>
    <dgm:pt modelId="{505987AD-20D5-4FD4-A08F-580836048053}" type="sibTrans" cxnId="{5293A025-312B-4DF0-9830-CD8C75AE8934}">
      <dgm:prSet/>
      <dgm:spPr/>
      <dgm:t>
        <a:bodyPr/>
        <a:lstStyle/>
        <a:p>
          <a:endParaRPr lang="en-GB"/>
        </a:p>
      </dgm:t>
    </dgm:pt>
    <dgm:pt modelId="{392524CA-1956-41F7-895B-6706E259545A}" type="pres">
      <dgm:prSet presAssocID="{C9305C79-B336-4B89-8F8B-D214AF7B6EC0}" presName="arrowDiagram" presStyleCnt="0">
        <dgm:presLayoutVars>
          <dgm:chMax val="5"/>
          <dgm:dir/>
          <dgm:resizeHandles val="exact"/>
        </dgm:presLayoutVars>
      </dgm:prSet>
      <dgm:spPr/>
    </dgm:pt>
    <dgm:pt modelId="{A0E478C8-7EBC-49D5-ACF2-947CB26EB63D}" type="pres">
      <dgm:prSet presAssocID="{C9305C79-B336-4B89-8F8B-D214AF7B6EC0}" presName="arrow" presStyleLbl="bgShp" presStyleIdx="0" presStyleCnt="1" custScaleX="146350"/>
      <dgm:spPr/>
    </dgm:pt>
    <dgm:pt modelId="{332E57C5-8F21-4A4E-8FAF-16266009D6E6}" type="pres">
      <dgm:prSet presAssocID="{C9305C79-B336-4B89-8F8B-D214AF7B6EC0}" presName="arrowDiagram5" presStyleCnt="0"/>
      <dgm:spPr/>
    </dgm:pt>
    <dgm:pt modelId="{ABF6DB87-5EA5-4A22-88D7-BBE591641555}" type="pres">
      <dgm:prSet presAssocID="{FFEE19AD-C012-46C2-85B3-E078B6AC1AA5}" presName="bullet5a" presStyleLbl="node1" presStyleIdx="0" presStyleCnt="5" custLinFactX="-400000" custLinFactY="57205" custLinFactNeighborX="-498311" custLinFactNeighborY="100000"/>
      <dgm:spPr/>
    </dgm:pt>
    <dgm:pt modelId="{D2964FCB-9B8A-44FE-BD7E-2A8D0CD6E27C}" type="pres">
      <dgm:prSet presAssocID="{FFEE19AD-C012-46C2-85B3-E078B6AC1AA5}" presName="textBox5a" presStyleLbl="revTx" presStyleIdx="0" presStyleCnt="5" custScaleX="153696" custScaleY="59733" custLinFactX="-47204" custLinFactNeighborX="-100000" custLinFactNeighborY="16661">
        <dgm:presLayoutVars>
          <dgm:bulletEnabled val="1"/>
        </dgm:presLayoutVars>
      </dgm:prSet>
      <dgm:spPr/>
    </dgm:pt>
    <dgm:pt modelId="{32557522-5927-48FD-9ECB-64480F87AEB5}" type="pres">
      <dgm:prSet presAssocID="{7A106AFE-6D37-4DA0-B3D5-055B10694185}" presName="bullet5b" presStyleLbl="node1" presStyleIdx="1" presStyleCnt="5" custLinFactX="-250008" custLinFactY="53046" custLinFactNeighborX="-300000" custLinFactNeighborY="100000"/>
      <dgm:spPr/>
    </dgm:pt>
    <dgm:pt modelId="{AC272830-91FB-43AA-926D-571EF8A93212}" type="pres">
      <dgm:prSet presAssocID="{7A106AFE-6D37-4DA0-B3D5-055B10694185}" presName="textBox5b" presStyleLbl="revTx" presStyleIdx="1" presStyleCnt="5" custScaleX="120774" custScaleY="68441" custLinFactX="-4758" custLinFactNeighborX="-100000" custLinFactNeighborY="9926">
        <dgm:presLayoutVars>
          <dgm:bulletEnabled val="1"/>
        </dgm:presLayoutVars>
      </dgm:prSet>
      <dgm:spPr/>
    </dgm:pt>
    <dgm:pt modelId="{5D0C5C4B-BC32-4BA1-9A57-73AF634C2C93}" type="pres">
      <dgm:prSet presAssocID="{F5A47AAA-90B0-4C34-A8BD-6FF22879BCE3}" presName="bullet5c" presStyleLbl="node1" presStyleIdx="2" presStyleCnt="5" custLinFactX="-108482" custLinFactNeighborX="-200000" custLinFactNeighborY="96849"/>
      <dgm:spPr/>
    </dgm:pt>
    <dgm:pt modelId="{08163608-FC73-4019-B906-FB12F61FD3D4}" type="pres">
      <dgm:prSet presAssocID="{F5A47AAA-90B0-4C34-A8BD-6FF22879BCE3}" presName="textBox5c" presStyleLbl="revTx" presStyleIdx="2" presStyleCnt="5" custScaleY="65681" custLinFactNeighborX="-63340" custLinFactNeighborY="2941">
        <dgm:presLayoutVars>
          <dgm:bulletEnabled val="1"/>
        </dgm:presLayoutVars>
      </dgm:prSet>
      <dgm:spPr/>
    </dgm:pt>
    <dgm:pt modelId="{64430F12-0CD5-44CB-997F-AD09B7E31212}" type="pres">
      <dgm:prSet presAssocID="{C79959AB-084D-48C1-8C30-020D7648649F}" presName="bullet5d" presStyleLbl="node1" presStyleIdx="3" presStyleCnt="5" custLinFactX="-22412" custLinFactNeighborX="-100000" custLinFactNeighborY="68608"/>
      <dgm:spPr/>
    </dgm:pt>
    <dgm:pt modelId="{DD802317-20FF-4690-8A2F-9F829D66D633}" type="pres">
      <dgm:prSet presAssocID="{C79959AB-084D-48C1-8C30-020D7648649F}" presName="textBox5d" presStyleLbl="revTx" presStyleIdx="3" presStyleCnt="5" custScaleX="123692" custScaleY="65495" custLinFactNeighborX="-26102" custLinFactNeighborY="411">
        <dgm:presLayoutVars>
          <dgm:bulletEnabled val="1"/>
        </dgm:presLayoutVars>
      </dgm:prSet>
      <dgm:spPr/>
    </dgm:pt>
    <dgm:pt modelId="{DD048A6C-83A4-43BA-829E-D33BD1C42BAB}" type="pres">
      <dgm:prSet presAssocID="{531B4E41-E5F7-4295-BF0D-8AA96E2ECABB}" presName="bullet5e" presStyleLbl="node1" presStyleIdx="4" presStyleCnt="5" custLinFactX="24228" custLinFactNeighborX="100000" custLinFactNeighborY="30519"/>
      <dgm:spPr/>
    </dgm:pt>
    <dgm:pt modelId="{A5EBB68B-0770-4144-A174-8F30923E49D5}" type="pres">
      <dgm:prSet presAssocID="{531B4E41-E5F7-4295-BF0D-8AA96E2ECABB}" presName="textBox5e" presStyleLbl="revTx" presStyleIdx="4" presStyleCnt="5" custScaleX="119972" custScaleY="15654" custLinFactNeighborX="63706" custLinFactNeighborY="-31589">
        <dgm:presLayoutVars>
          <dgm:bulletEnabled val="1"/>
        </dgm:presLayoutVars>
      </dgm:prSet>
      <dgm:spPr/>
    </dgm:pt>
  </dgm:ptLst>
  <dgm:cxnLst>
    <dgm:cxn modelId="{68A4771C-8BFE-4E7A-8484-705AEDB0664C}" type="presOf" srcId="{C79959AB-084D-48C1-8C30-020D7648649F}" destId="{DD802317-20FF-4690-8A2F-9F829D66D633}" srcOrd="0" destOrd="0" presId="urn:microsoft.com/office/officeart/2005/8/layout/arrow2"/>
    <dgm:cxn modelId="{4F4BB01D-46AA-4B82-A103-CD574CB54962}" srcId="{C9305C79-B336-4B89-8F8B-D214AF7B6EC0}" destId="{531B4E41-E5F7-4295-BF0D-8AA96E2ECABB}" srcOrd="4" destOrd="0" parTransId="{1D79040E-F486-43E1-AD25-919E3D710820}" sibTransId="{3538BA11-A042-4C3C-A7B7-2C2A2E2B2E4E}"/>
    <dgm:cxn modelId="{5293A025-312B-4DF0-9830-CD8C75AE8934}" srcId="{C9305C79-B336-4B89-8F8B-D214AF7B6EC0}" destId="{676C10DB-B167-4945-9E2F-A706FE40E2AE}" srcOrd="10" destOrd="0" parTransId="{B008AC76-6A62-493E-B477-3F3059730E1F}" sibTransId="{505987AD-20D5-4FD4-A08F-580836048053}"/>
    <dgm:cxn modelId="{A50BC52F-56BA-4A0A-9209-D12A0EAFBF53}" srcId="{C9305C79-B336-4B89-8F8B-D214AF7B6EC0}" destId="{C79959AB-084D-48C1-8C30-020D7648649F}" srcOrd="3" destOrd="0" parTransId="{88BE9743-F50E-4DAE-8F08-E230610FEBDB}" sibTransId="{94BC9E06-B556-4CB8-A2F8-94AE01A1779E}"/>
    <dgm:cxn modelId="{26D4F232-CF3B-49AF-AFE8-490F75688D89}" type="presOf" srcId="{C9305C79-B336-4B89-8F8B-D214AF7B6EC0}" destId="{392524CA-1956-41F7-895B-6706E259545A}" srcOrd="0" destOrd="0" presId="urn:microsoft.com/office/officeart/2005/8/layout/arrow2"/>
    <dgm:cxn modelId="{640AFC35-459A-4768-83E1-183C9FF2A1DF}" srcId="{C9305C79-B336-4B89-8F8B-D214AF7B6EC0}" destId="{410673DB-CF81-4847-BFA5-7513EBB27E08}" srcOrd="6" destOrd="0" parTransId="{60798B31-D24D-4C29-8141-9EB90AFE2301}" sibTransId="{28982069-21F9-4A99-90AF-BD9554A200E3}"/>
    <dgm:cxn modelId="{5A291C44-E639-4DFF-8C3D-F160332C33ED}" type="presOf" srcId="{FFEE19AD-C012-46C2-85B3-E078B6AC1AA5}" destId="{D2964FCB-9B8A-44FE-BD7E-2A8D0CD6E27C}" srcOrd="0" destOrd="0" presId="urn:microsoft.com/office/officeart/2005/8/layout/arrow2"/>
    <dgm:cxn modelId="{F4553068-8928-4EBD-9FFE-E63E0732F799}" srcId="{C9305C79-B336-4B89-8F8B-D214AF7B6EC0}" destId="{BAF75025-A859-4D49-94C4-4BCF3C8B2ED1}" srcOrd="7" destOrd="0" parTransId="{9D421B50-9A5A-4B47-ABDC-E291E0FD520B}" sibTransId="{AB2660B3-44CE-45F1-8C41-9FE5A3029495}"/>
    <dgm:cxn modelId="{03598752-8150-4481-83D4-3E2ADA956419}" srcId="{C9305C79-B336-4B89-8F8B-D214AF7B6EC0}" destId="{7A106AFE-6D37-4DA0-B3D5-055B10694185}" srcOrd="1" destOrd="0" parTransId="{C579DB2D-66AD-47D7-BE6F-154D70AA73DE}" sibTransId="{D48F0099-6E13-4A90-BFAD-53E65FCB9C8E}"/>
    <dgm:cxn modelId="{01517358-8B12-464B-9114-F7DA6BD0B17A}" srcId="{C9305C79-B336-4B89-8F8B-D214AF7B6EC0}" destId="{FFEE19AD-C012-46C2-85B3-E078B6AC1AA5}" srcOrd="0" destOrd="0" parTransId="{AD91E32F-33AE-48B7-B293-6C8FBFFEB2CA}" sibTransId="{ABE40A4D-5F7A-4A50-B2F2-19BEC708B4F4}"/>
    <dgm:cxn modelId="{0E5DB57B-464C-45DB-9AD3-F9C9A63C99E6}" srcId="{C9305C79-B336-4B89-8F8B-D214AF7B6EC0}" destId="{F5A47AAA-90B0-4C34-A8BD-6FF22879BCE3}" srcOrd="2" destOrd="0" parTransId="{97DBF544-C3F1-4926-A247-A65A1F2A2E5B}" sibTransId="{35F2D1C5-FCF5-4252-96CC-2BB6E97437A3}"/>
    <dgm:cxn modelId="{7FF7A3A5-4FE8-4B2B-AB29-24438FF3EC7A}" srcId="{C9305C79-B336-4B89-8F8B-D214AF7B6EC0}" destId="{A746A48C-03BF-4956-89B7-212184D38834}" srcOrd="9" destOrd="0" parTransId="{845B7F00-17BB-4EE3-9E1C-D457247E09DF}" sibTransId="{A8878727-E7CE-416A-81E2-6F2B15DB19D7}"/>
    <dgm:cxn modelId="{B4E2ECB0-01F3-4C67-96E1-498BB6F85C0A}" type="presOf" srcId="{7A106AFE-6D37-4DA0-B3D5-055B10694185}" destId="{AC272830-91FB-43AA-926D-571EF8A93212}" srcOrd="0" destOrd="0" presId="urn:microsoft.com/office/officeart/2005/8/layout/arrow2"/>
    <dgm:cxn modelId="{310F53C5-3ED5-4ABA-8CCA-88A00B07C982}" type="presOf" srcId="{531B4E41-E5F7-4295-BF0D-8AA96E2ECABB}" destId="{A5EBB68B-0770-4144-A174-8F30923E49D5}" srcOrd="0" destOrd="0" presId="urn:microsoft.com/office/officeart/2005/8/layout/arrow2"/>
    <dgm:cxn modelId="{070504CE-763E-43D2-A7CA-BAADC1B35126}" srcId="{C9305C79-B336-4B89-8F8B-D214AF7B6EC0}" destId="{7D859B8E-90D4-4A43-A4E7-4C9C4219EDEB}" srcOrd="8" destOrd="0" parTransId="{82734FFB-877F-436A-987B-153201361A67}" sibTransId="{ADC41B22-8B65-451E-93EE-C1729ACEAD4A}"/>
    <dgm:cxn modelId="{D27347DA-F9F3-45E2-8AEF-1D6F13A0B47F}" srcId="{C9305C79-B336-4B89-8F8B-D214AF7B6EC0}" destId="{1E39A6FE-6DB0-485F-B218-01B5C0960A9B}" srcOrd="5" destOrd="0" parTransId="{DE7C3AF4-13EB-4EF3-A173-4812E77DE0EC}" sibTransId="{F2219E9B-DC85-42D9-9F7F-27F02533880F}"/>
    <dgm:cxn modelId="{CDF033FD-51BC-4A9A-8487-A7B246B0576F}" type="presOf" srcId="{F5A47AAA-90B0-4C34-A8BD-6FF22879BCE3}" destId="{08163608-FC73-4019-B906-FB12F61FD3D4}" srcOrd="0" destOrd="0" presId="urn:microsoft.com/office/officeart/2005/8/layout/arrow2"/>
    <dgm:cxn modelId="{FE1E1AF3-B32A-45A1-BD70-29958DA76455}" type="presParOf" srcId="{392524CA-1956-41F7-895B-6706E259545A}" destId="{A0E478C8-7EBC-49D5-ACF2-947CB26EB63D}" srcOrd="0" destOrd="0" presId="urn:microsoft.com/office/officeart/2005/8/layout/arrow2"/>
    <dgm:cxn modelId="{5ED9D7DA-4902-496F-9E95-2EF32CD3C3A3}" type="presParOf" srcId="{392524CA-1956-41F7-895B-6706E259545A}" destId="{332E57C5-8F21-4A4E-8FAF-16266009D6E6}" srcOrd="1" destOrd="0" presId="urn:microsoft.com/office/officeart/2005/8/layout/arrow2"/>
    <dgm:cxn modelId="{AA494C9C-B0BA-4C5D-A449-AF9A59067977}" type="presParOf" srcId="{332E57C5-8F21-4A4E-8FAF-16266009D6E6}" destId="{ABF6DB87-5EA5-4A22-88D7-BBE591641555}" srcOrd="0" destOrd="0" presId="urn:microsoft.com/office/officeart/2005/8/layout/arrow2"/>
    <dgm:cxn modelId="{5AC20D03-7F86-4D8C-8F2B-8D52A0EA5200}" type="presParOf" srcId="{332E57C5-8F21-4A4E-8FAF-16266009D6E6}" destId="{D2964FCB-9B8A-44FE-BD7E-2A8D0CD6E27C}" srcOrd="1" destOrd="0" presId="urn:microsoft.com/office/officeart/2005/8/layout/arrow2"/>
    <dgm:cxn modelId="{89D25F03-3F71-40C0-98E0-B3362D2C102B}" type="presParOf" srcId="{332E57C5-8F21-4A4E-8FAF-16266009D6E6}" destId="{32557522-5927-48FD-9ECB-64480F87AEB5}" srcOrd="2" destOrd="0" presId="urn:microsoft.com/office/officeart/2005/8/layout/arrow2"/>
    <dgm:cxn modelId="{2A0F3A99-FC83-4B4A-9C28-1729E1AC6DEE}" type="presParOf" srcId="{332E57C5-8F21-4A4E-8FAF-16266009D6E6}" destId="{AC272830-91FB-43AA-926D-571EF8A93212}" srcOrd="3" destOrd="0" presId="urn:microsoft.com/office/officeart/2005/8/layout/arrow2"/>
    <dgm:cxn modelId="{87C1522A-1082-48AF-8EE0-DDEE0ACDED4D}" type="presParOf" srcId="{332E57C5-8F21-4A4E-8FAF-16266009D6E6}" destId="{5D0C5C4B-BC32-4BA1-9A57-73AF634C2C93}" srcOrd="4" destOrd="0" presId="urn:microsoft.com/office/officeart/2005/8/layout/arrow2"/>
    <dgm:cxn modelId="{B361539C-E393-4FC8-9C38-2D6B9F67E985}" type="presParOf" srcId="{332E57C5-8F21-4A4E-8FAF-16266009D6E6}" destId="{08163608-FC73-4019-B906-FB12F61FD3D4}" srcOrd="5" destOrd="0" presId="urn:microsoft.com/office/officeart/2005/8/layout/arrow2"/>
    <dgm:cxn modelId="{7B8C9FF7-F643-4E60-AABB-CC8F75F14FA6}" type="presParOf" srcId="{332E57C5-8F21-4A4E-8FAF-16266009D6E6}" destId="{64430F12-0CD5-44CB-997F-AD09B7E31212}" srcOrd="6" destOrd="0" presId="urn:microsoft.com/office/officeart/2005/8/layout/arrow2"/>
    <dgm:cxn modelId="{B689E9FA-CD50-4ECA-BE24-F3EDBCA1EDDB}" type="presParOf" srcId="{332E57C5-8F21-4A4E-8FAF-16266009D6E6}" destId="{DD802317-20FF-4690-8A2F-9F829D66D633}" srcOrd="7" destOrd="0" presId="urn:microsoft.com/office/officeart/2005/8/layout/arrow2"/>
    <dgm:cxn modelId="{11F7A9CD-B54D-4AB0-A5F4-6D29356ADF18}" type="presParOf" srcId="{332E57C5-8F21-4A4E-8FAF-16266009D6E6}" destId="{DD048A6C-83A4-43BA-829E-D33BD1C42BAB}" srcOrd="8" destOrd="0" presId="urn:microsoft.com/office/officeart/2005/8/layout/arrow2"/>
    <dgm:cxn modelId="{793E4D5A-BB18-4B65-8F59-9DECD733875C}" type="presParOf" srcId="{332E57C5-8F21-4A4E-8FAF-16266009D6E6}" destId="{A5EBB68B-0770-4144-A174-8F30923E49D5}"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478C8-7EBC-49D5-ACF2-947CB26EB63D}">
      <dsp:nvSpPr>
        <dsp:cNvPr id="0" name=""/>
        <dsp:cNvSpPr/>
      </dsp:nvSpPr>
      <dsp:spPr>
        <a:xfrm>
          <a:off x="278290" y="0"/>
          <a:ext cx="11264358" cy="4810539"/>
        </a:xfrm>
        <a:prstGeom prst="swooshArrow">
          <a:avLst>
            <a:gd name="adj1" fmla="val 25000"/>
            <a:gd name="adj2" fmla="val 25000"/>
          </a:avLst>
        </a:prstGeom>
        <a:gradFill rotWithShape="0">
          <a:gsLst>
            <a:gs pos="0">
              <a:schemeClr val="accent2">
                <a:tint val="40000"/>
                <a:hueOff val="0"/>
                <a:satOff val="0"/>
                <a:lumOff val="0"/>
                <a:alphaOff val="0"/>
                <a:tint val="98000"/>
                <a:satMod val="110000"/>
                <a:lumMod val="104000"/>
              </a:schemeClr>
            </a:gs>
            <a:gs pos="69000">
              <a:schemeClr val="accent2">
                <a:tint val="40000"/>
                <a:hueOff val="0"/>
                <a:satOff val="0"/>
                <a:lumOff val="0"/>
                <a:alphaOff val="0"/>
                <a:shade val="88000"/>
                <a:satMod val="130000"/>
                <a:lumMod val="92000"/>
              </a:schemeClr>
            </a:gs>
            <a:gs pos="100000">
              <a:schemeClr val="accent2">
                <a:tint val="40000"/>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BF6DB87-5EA5-4A22-88D7-BBE591641555}">
      <dsp:nvSpPr>
        <dsp:cNvPr id="0" name=""/>
        <dsp:cNvSpPr/>
      </dsp:nvSpPr>
      <dsp:spPr>
        <a:xfrm>
          <a:off x="1561222" y="3429001"/>
          <a:ext cx="177027" cy="177027"/>
        </a:xfrm>
        <a:prstGeom prst="ellips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2964FCB-9B8A-44FE-BD7E-2A8D0CD6E27C}">
      <dsp:nvSpPr>
        <dsp:cNvPr id="0" name=""/>
        <dsp:cNvSpPr/>
      </dsp:nvSpPr>
      <dsp:spPr>
        <a:xfrm>
          <a:off x="1697092" y="3556852"/>
          <a:ext cx="1549699" cy="418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03"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Forming</a:t>
          </a:r>
        </a:p>
      </dsp:txBody>
      <dsp:txXfrm>
        <a:off x="1697092" y="3556852"/>
        <a:ext cx="1549699" cy="418853"/>
      </dsp:txXfrm>
    </dsp:sp>
    <dsp:sp modelId="{32557522-5927-48FD-9ECB-64480F87AEB5}">
      <dsp:nvSpPr>
        <dsp:cNvPr id="0" name=""/>
        <dsp:cNvSpPr/>
      </dsp:nvSpPr>
      <dsp:spPr>
        <a:xfrm>
          <a:off x="3778438" y="2404587"/>
          <a:ext cx="277087" cy="277087"/>
        </a:xfrm>
        <a:prstGeom prst="ellipse">
          <a:avLst/>
        </a:prstGeom>
        <a:gradFill rotWithShape="0">
          <a:gsLst>
            <a:gs pos="0">
              <a:schemeClr val="accent2">
                <a:hueOff val="-271473"/>
                <a:satOff val="10297"/>
                <a:lumOff val="-5637"/>
                <a:alphaOff val="0"/>
                <a:tint val="98000"/>
                <a:satMod val="110000"/>
                <a:lumMod val="104000"/>
              </a:schemeClr>
            </a:gs>
            <a:gs pos="69000">
              <a:schemeClr val="accent2">
                <a:hueOff val="-271473"/>
                <a:satOff val="10297"/>
                <a:lumOff val="-5637"/>
                <a:alphaOff val="0"/>
                <a:shade val="88000"/>
                <a:satMod val="130000"/>
                <a:lumMod val="92000"/>
              </a:schemeClr>
            </a:gs>
            <a:gs pos="100000">
              <a:schemeClr val="accent2">
                <a:hueOff val="-271473"/>
                <a:satOff val="10297"/>
                <a:lumOff val="-5637"/>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C272830-91FB-43AA-926D-571EF8A93212}">
      <dsp:nvSpPr>
        <dsp:cNvPr id="0" name=""/>
        <dsp:cNvSpPr/>
      </dsp:nvSpPr>
      <dsp:spPr>
        <a:xfrm>
          <a:off x="4075810" y="2581499"/>
          <a:ext cx="1543104" cy="1694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823"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Storming</a:t>
          </a:r>
        </a:p>
      </dsp:txBody>
      <dsp:txXfrm>
        <a:off x="4075810" y="2581499"/>
        <a:ext cx="1543104" cy="1694991"/>
      </dsp:txXfrm>
    </dsp:sp>
    <dsp:sp modelId="{5D0C5C4B-BC32-4BA1-9A57-73AF634C2C93}">
      <dsp:nvSpPr>
        <dsp:cNvPr id="0" name=""/>
        <dsp:cNvSpPr/>
      </dsp:nvSpPr>
      <dsp:spPr>
        <a:xfrm>
          <a:off x="5938584" y="1763265"/>
          <a:ext cx="369449" cy="369449"/>
        </a:xfrm>
        <a:prstGeom prst="ellipse">
          <a:avLst/>
        </a:prstGeom>
        <a:gradFill rotWithShape="0">
          <a:gsLst>
            <a:gs pos="0">
              <a:schemeClr val="accent2">
                <a:hueOff val="-542947"/>
                <a:satOff val="20594"/>
                <a:lumOff val="-11274"/>
                <a:alphaOff val="0"/>
                <a:tint val="98000"/>
                <a:satMod val="110000"/>
                <a:lumMod val="104000"/>
              </a:schemeClr>
            </a:gs>
            <a:gs pos="69000">
              <a:schemeClr val="accent2">
                <a:hueOff val="-542947"/>
                <a:satOff val="20594"/>
                <a:lumOff val="-11274"/>
                <a:alphaOff val="0"/>
                <a:shade val="88000"/>
                <a:satMod val="130000"/>
                <a:lumMod val="92000"/>
              </a:schemeClr>
            </a:gs>
            <a:gs pos="100000">
              <a:schemeClr val="accent2">
                <a:hueOff val="-542947"/>
                <a:satOff val="20594"/>
                <a:lumOff val="-11274"/>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8163608-FC73-4019-B906-FB12F61FD3D4}">
      <dsp:nvSpPr>
        <dsp:cNvPr id="0" name=""/>
        <dsp:cNvSpPr/>
      </dsp:nvSpPr>
      <dsp:spPr>
        <a:xfrm>
          <a:off x="6122308" y="2107097"/>
          <a:ext cx="1485494" cy="1987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764"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Norming</a:t>
          </a:r>
        </a:p>
      </dsp:txBody>
      <dsp:txXfrm>
        <a:off x="6122308" y="2107097"/>
        <a:ext cx="1485494" cy="1987738"/>
      </dsp:txXfrm>
    </dsp:sp>
    <dsp:sp modelId="{64430F12-0CD5-44CB-997F-AD09B7E31212}">
      <dsp:nvSpPr>
        <dsp:cNvPr id="0" name=""/>
        <dsp:cNvSpPr/>
      </dsp:nvSpPr>
      <dsp:spPr>
        <a:xfrm>
          <a:off x="8084824" y="1265459"/>
          <a:ext cx="477205" cy="477205"/>
        </a:xfrm>
        <a:prstGeom prst="ellipse">
          <a:avLst/>
        </a:prstGeom>
        <a:gradFill rotWithShape="0">
          <a:gsLst>
            <a:gs pos="0">
              <a:schemeClr val="accent2">
                <a:hueOff val="-814420"/>
                <a:satOff val="30891"/>
                <a:lumOff val="-16910"/>
                <a:alphaOff val="0"/>
                <a:tint val="98000"/>
                <a:satMod val="110000"/>
                <a:lumMod val="104000"/>
              </a:schemeClr>
            </a:gs>
            <a:gs pos="69000">
              <a:schemeClr val="accent2">
                <a:hueOff val="-814420"/>
                <a:satOff val="30891"/>
                <a:lumOff val="-16910"/>
                <a:alphaOff val="0"/>
                <a:shade val="88000"/>
                <a:satMod val="130000"/>
                <a:lumMod val="92000"/>
              </a:schemeClr>
            </a:gs>
            <a:gs pos="100000">
              <a:schemeClr val="accent2">
                <a:hueOff val="-814420"/>
                <a:satOff val="30891"/>
                <a:lumOff val="-1691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D802317-20FF-4690-8A2F-9F829D66D633}">
      <dsp:nvSpPr>
        <dsp:cNvPr id="0" name=""/>
        <dsp:cNvSpPr/>
      </dsp:nvSpPr>
      <dsp:spPr>
        <a:xfrm>
          <a:off x="8114558" y="1759250"/>
          <a:ext cx="1904080" cy="2110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2861"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Performing</a:t>
          </a:r>
        </a:p>
      </dsp:txBody>
      <dsp:txXfrm>
        <a:off x="8114558" y="1759250"/>
        <a:ext cx="1904080" cy="2110943"/>
      </dsp:txXfrm>
    </dsp:sp>
    <dsp:sp modelId="{DD048A6C-83A4-43BA-829E-D33BD1C42BAB}">
      <dsp:nvSpPr>
        <dsp:cNvPr id="0" name=""/>
        <dsp:cNvSpPr/>
      </dsp:nvSpPr>
      <dsp:spPr>
        <a:xfrm>
          <a:off x="9982836" y="952700"/>
          <a:ext cx="608052" cy="608052"/>
        </a:xfrm>
        <a:prstGeom prst="ellipse">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5EBB68B-0770-4144-A174-8F30923E49D5}">
      <dsp:nvSpPr>
        <dsp:cNvPr id="0" name=""/>
        <dsp:cNvSpPr/>
      </dsp:nvSpPr>
      <dsp:spPr>
        <a:xfrm>
          <a:off x="9974123" y="1577037"/>
          <a:ext cx="1846815" cy="231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2194"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Adjourning</a:t>
          </a:r>
        </a:p>
      </dsp:txBody>
      <dsp:txXfrm>
        <a:off x="9974123" y="1577037"/>
        <a:ext cx="1846815" cy="2316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478C8-7EBC-49D5-ACF2-947CB26EB63D}">
      <dsp:nvSpPr>
        <dsp:cNvPr id="0" name=""/>
        <dsp:cNvSpPr/>
      </dsp:nvSpPr>
      <dsp:spPr>
        <a:xfrm>
          <a:off x="278290" y="0"/>
          <a:ext cx="11264358" cy="4810539"/>
        </a:xfrm>
        <a:prstGeom prst="swooshArrow">
          <a:avLst>
            <a:gd name="adj1" fmla="val 25000"/>
            <a:gd name="adj2" fmla="val 25000"/>
          </a:avLst>
        </a:prstGeom>
        <a:gradFill rotWithShape="0">
          <a:gsLst>
            <a:gs pos="0">
              <a:schemeClr val="accent2">
                <a:tint val="40000"/>
                <a:hueOff val="0"/>
                <a:satOff val="0"/>
                <a:lumOff val="0"/>
                <a:alphaOff val="0"/>
                <a:tint val="98000"/>
                <a:satMod val="110000"/>
                <a:lumMod val="104000"/>
              </a:schemeClr>
            </a:gs>
            <a:gs pos="69000">
              <a:schemeClr val="accent2">
                <a:tint val="40000"/>
                <a:hueOff val="0"/>
                <a:satOff val="0"/>
                <a:lumOff val="0"/>
                <a:alphaOff val="0"/>
                <a:shade val="88000"/>
                <a:satMod val="130000"/>
                <a:lumMod val="92000"/>
              </a:schemeClr>
            </a:gs>
            <a:gs pos="100000">
              <a:schemeClr val="accent2">
                <a:tint val="40000"/>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BF6DB87-5EA5-4A22-88D7-BBE591641555}">
      <dsp:nvSpPr>
        <dsp:cNvPr id="0" name=""/>
        <dsp:cNvSpPr/>
      </dsp:nvSpPr>
      <dsp:spPr>
        <a:xfrm>
          <a:off x="1229918" y="3855413"/>
          <a:ext cx="177027" cy="177027"/>
        </a:xfrm>
        <a:prstGeom prst="ellips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2964FCB-9B8A-44FE-BD7E-2A8D0CD6E27C}">
      <dsp:nvSpPr>
        <dsp:cNvPr id="0" name=""/>
        <dsp:cNvSpPr/>
      </dsp:nvSpPr>
      <dsp:spPr>
        <a:xfrm>
          <a:off x="1153746" y="4086893"/>
          <a:ext cx="1549699" cy="683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03"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cs typeface="Arial" panose="020B0604020202020204" pitchFamily="34" charset="0"/>
            </a:rPr>
            <a:t>Forming</a:t>
          </a:r>
        </a:p>
      </dsp:txBody>
      <dsp:txXfrm>
        <a:off x="1153746" y="4086893"/>
        <a:ext cx="1549699" cy="683888"/>
      </dsp:txXfrm>
    </dsp:sp>
    <dsp:sp modelId="{32557522-5927-48FD-9ECB-64480F87AEB5}">
      <dsp:nvSpPr>
        <dsp:cNvPr id="0" name=""/>
        <dsp:cNvSpPr/>
      </dsp:nvSpPr>
      <dsp:spPr>
        <a:xfrm>
          <a:off x="2254437" y="3080450"/>
          <a:ext cx="277087" cy="277087"/>
        </a:xfrm>
        <a:prstGeom prst="ellipse">
          <a:avLst/>
        </a:prstGeom>
        <a:gradFill rotWithShape="0">
          <a:gsLst>
            <a:gs pos="0">
              <a:schemeClr val="accent2">
                <a:hueOff val="-271473"/>
                <a:satOff val="10297"/>
                <a:lumOff val="-5637"/>
                <a:alphaOff val="0"/>
                <a:tint val="98000"/>
                <a:satMod val="110000"/>
                <a:lumMod val="104000"/>
              </a:schemeClr>
            </a:gs>
            <a:gs pos="69000">
              <a:schemeClr val="accent2">
                <a:hueOff val="-271473"/>
                <a:satOff val="10297"/>
                <a:lumOff val="-5637"/>
                <a:alphaOff val="0"/>
                <a:shade val="88000"/>
                <a:satMod val="130000"/>
                <a:lumMod val="92000"/>
              </a:schemeClr>
            </a:gs>
            <a:gs pos="100000">
              <a:schemeClr val="accent2">
                <a:hueOff val="-271473"/>
                <a:satOff val="10297"/>
                <a:lumOff val="-5637"/>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C272830-91FB-43AA-926D-571EF8A93212}">
      <dsp:nvSpPr>
        <dsp:cNvPr id="0" name=""/>
        <dsp:cNvSpPr/>
      </dsp:nvSpPr>
      <dsp:spPr>
        <a:xfrm>
          <a:off x="2445798" y="3313047"/>
          <a:ext cx="1543104" cy="1379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823"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Storming</a:t>
          </a:r>
        </a:p>
      </dsp:txBody>
      <dsp:txXfrm>
        <a:off x="2445798" y="3313047"/>
        <a:ext cx="1543104" cy="1379507"/>
      </dsp:txXfrm>
    </dsp:sp>
    <dsp:sp modelId="{5D0C5C4B-BC32-4BA1-9A57-73AF634C2C93}">
      <dsp:nvSpPr>
        <dsp:cNvPr id="0" name=""/>
        <dsp:cNvSpPr/>
      </dsp:nvSpPr>
      <dsp:spPr>
        <a:xfrm>
          <a:off x="3870251" y="2280099"/>
          <a:ext cx="369449" cy="369449"/>
        </a:xfrm>
        <a:prstGeom prst="ellipse">
          <a:avLst/>
        </a:prstGeom>
        <a:gradFill rotWithShape="0">
          <a:gsLst>
            <a:gs pos="0">
              <a:schemeClr val="accent2">
                <a:hueOff val="-542947"/>
                <a:satOff val="20594"/>
                <a:lumOff val="-11274"/>
                <a:alphaOff val="0"/>
                <a:tint val="98000"/>
                <a:satMod val="110000"/>
                <a:lumMod val="104000"/>
              </a:schemeClr>
            </a:gs>
            <a:gs pos="69000">
              <a:schemeClr val="accent2">
                <a:hueOff val="-542947"/>
                <a:satOff val="20594"/>
                <a:lumOff val="-11274"/>
                <a:alphaOff val="0"/>
                <a:shade val="88000"/>
                <a:satMod val="130000"/>
                <a:lumMod val="92000"/>
              </a:schemeClr>
            </a:gs>
            <a:gs pos="100000">
              <a:schemeClr val="accent2">
                <a:hueOff val="-542947"/>
                <a:satOff val="20594"/>
                <a:lumOff val="-11274"/>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8163608-FC73-4019-B906-FB12F61FD3D4}">
      <dsp:nvSpPr>
        <dsp:cNvPr id="0" name=""/>
        <dsp:cNvSpPr/>
      </dsp:nvSpPr>
      <dsp:spPr>
        <a:xfrm>
          <a:off x="4253749" y="2650437"/>
          <a:ext cx="1485494" cy="177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764"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solidFill>
                <a:schemeClr val="tx2">
                  <a:lumMod val="60000"/>
                  <a:lumOff val="40000"/>
                </a:schemeClr>
              </a:solidFill>
              <a:latin typeface="Arial" panose="020B0604020202020204" pitchFamily="34" charset="0"/>
              <a:ea typeface="+mn-ea"/>
              <a:cs typeface="Arial" panose="020B0604020202020204" pitchFamily="34" charset="0"/>
            </a:rPr>
            <a:t>Norming</a:t>
          </a:r>
        </a:p>
      </dsp:txBody>
      <dsp:txXfrm>
        <a:off x="4253749" y="2650437"/>
        <a:ext cx="1485494" cy="1775700"/>
      </dsp:txXfrm>
    </dsp:sp>
    <dsp:sp modelId="{64430F12-0CD5-44CB-997F-AD09B7E31212}">
      <dsp:nvSpPr>
        <dsp:cNvPr id="0" name=""/>
        <dsp:cNvSpPr/>
      </dsp:nvSpPr>
      <dsp:spPr>
        <a:xfrm>
          <a:off x="5857396" y="1676276"/>
          <a:ext cx="477205" cy="477205"/>
        </a:xfrm>
        <a:prstGeom prst="ellipse">
          <a:avLst/>
        </a:prstGeom>
        <a:gradFill rotWithShape="0">
          <a:gsLst>
            <a:gs pos="0">
              <a:schemeClr val="accent2">
                <a:hueOff val="-814420"/>
                <a:satOff val="30891"/>
                <a:lumOff val="-16910"/>
                <a:alphaOff val="0"/>
                <a:tint val="98000"/>
                <a:satMod val="110000"/>
                <a:lumMod val="104000"/>
              </a:schemeClr>
            </a:gs>
            <a:gs pos="69000">
              <a:schemeClr val="accent2">
                <a:hueOff val="-814420"/>
                <a:satOff val="30891"/>
                <a:lumOff val="-16910"/>
                <a:alphaOff val="0"/>
                <a:shade val="88000"/>
                <a:satMod val="130000"/>
                <a:lumMod val="92000"/>
              </a:schemeClr>
            </a:gs>
            <a:gs pos="100000">
              <a:schemeClr val="accent2">
                <a:hueOff val="-814420"/>
                <a:satOff val="30891"/>
                <a:lumOff val="-1691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D802317-20FF-4690-8A2F-9F829D66D633}">
      <dsp:nvSpPr>
        <dsp:cNvPr id="0" name=""/>
        <dsp:cNvSpPr/>
      </dsp:nvSpPr>
      <dsp:spPr>
        <a:xfrm>
          <a:off x="6095994" y="2156783"/>
          <a:ext cx="1904080" cy="2110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2861"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Performing</a:t>
          </a:r>
        </a:p>
      </dsp:txBody>
      <dsp:txXfrm>
        <a:off x="6095994" y="2156783"/>
        <a:ext cx="1904080" cy="2110943"/>
      </dsp:txXfrm>
    </dsp:sp>
    <dsp:sp modelId="{DD048A6C-83A4-43BA-829E-D33BD1C42BAB}">
      <dsp:nvSpPr>
        <dsp:cNvPr id="0" name=""/>
        <dsp:cNvSpPr/>
      </dsp:nvSpPr>
      <dsp:spPr>
        <a:xfrm>
          <a:off x="8670873" y="1151527"/>
          <a:ext cx="608052" cy="608052"/>
        </a:xfrm>
        <a:prstGeom prst="ellipse">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5EBB68B-0770-4144-A174-8F30923E49D5}">
      <dsp:nvSpPr>
        <dsp:cNvPr id="0" name=""/>
        <dsp:cNvSpPr/>
      </dsp:nvSpPr>
      <dsp:spPr>
        <a:xfrm>
          <a:off x="9046479" y="1644714"/>
          <a:ext cx="1846815" cy="554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2194" tIns="0" rIns="0" bIns="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ea typeface="+mn-ea"/>
              <a:cs typeface="Arial" panose="020B0604020202020204" pitchFamily="34" charset="0"/>
            </a:rPr>
            <a:t>Adjourning</a:t>
          </a:r>
        </a:p>
      </dsp:txBody>
      <dsp:txXfrm>
        <a:off x="9046479" y="1644714"/>
        <a:ext cx="1846815" cy="554238"/>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488427-5419-43FE-8F02-967F0C07E2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8ADD35B-91ED-4A0E-9932-6349231D812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BB8AB0-CF23-411C-8317-F9866498FFCF}" type="datetimeFigureOut">
              <a:rPr lang="en-GB" smtClean="0"/>
              <a:t>03/05/2020</a:t>
            </a:fld>
            <a:endParaRPr lang="en-GB"/>
          </a:p>
        </p:txBody>
      </p:sp>
      <p:sp>
        <p:nvSpPr>
          <p:cNvPr id="4" name="Footer Placeholder 3">
            <a:extLst>
              <a:ext uri="{FF2B5EF4-FFF2-40B4-BE49-F238E27FC236}">
                <a16:creationId xmlns:a16="http://schemas.microsoft.com/office/drawing/2014/main" id="{81EA22BE-2899-43CE-AD94-B92F98C39E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639D71D-3B3C-4C1D-8DFD-24D9E2BE64A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8198C1-74C5-4064-AEDF-545D90682275}" type="slidenum">
              <a:rPr lang="en-GB" smtClean="0"/>
              <a:t>‹nº›</a:t>
            </a:fld>
            <a:endParaRPr lang="en-GB"/>
          </a:p>
        </p:txBody>
      </p:sp>
    </p:spTree>
    <p:extLst>
      <p:ext uri="{BB962C8B-B14F-4D97-AF65-F5344CB8AC3E}">
        <p14:creationId xmlns:p14="http://schemas.microsoft.com/office/powerpoint/2010/main" val="219821923"/>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22FDB9-A124-4E69-8764-77DB95BCD92B}" type="datetimeFigureOut">
              <a:rPr lang="en-GB" smtClean="0"/>
              <a:t>03/05/2020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D01697-5509-4334-9A52-AF0BB74D4AD8}" type="slidenum">
              <a:rPr lang="en-GB" smtClean="0"/>
              <a:t>‹nº›</a:t>
            </a:fld>
            <a:endParaRPr lang="en-GB"/>
          </a:p>
        </p:txBody>
      </p:sp>
    </p:spTree>
    <p:extLst>
      <p:ext uri="{BB962C8B-B14F-4D97-AF65-F5344CB8AC3E}">
        <p14:creationId xmlns:p14="http://schemas.microsoft.com/office/powerpoint/2010/main" val="70835679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According with Chong (2007), the best-known development models are by Bruce </a:t>
            </a:r>
            <a:r>
              <a:rPr lang="en-GB" sz="1200" kern="1200" dirty="0" err="1">
                <a:solidFill>
                  <a:schemeClr val="tx1"/>
                </a:solidFill>
                <a:effectLst/>
                <a:latin typeface="Arial" panose="020B0604020202020204" pitchFamily="34" charset="0"/>
                <a:ea typeface="+mn-ea"/>
                <a:cs typeface="Arial" panose="020B0604020202020204" pitchFamily="34" charset="0"/>
              </a:rPr>
              <a:t>Tukman</a:t>
            </a:r>
            <a:r>
              <a:rPr lang="en-GB" sz="1200" kern="1200" dirty="0">
                <a:solidFill>
                  <a:schemeClr val="tx1"/>
                </a:solidFill>
                <a:effectLst/>
                <a:latin typeface="Arial" panose="020B0604020202020204" pitchFamily="34" charset="0"/>
                <a:ea typeface="+mn-ea"/>
                <a:cs typeface="Arial" panose="020B0604020202020204" pitchFamily="34" charset="0"/>
              </a:rPr>
              <a:t> (1965), which was based on four stages: forming, storming, norming and performing.  Years later, in 1977, he added a fifth stage: adjourning.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6199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Forming</a:t>
            </a:r>
          </a:p>
          <a:p>
            <a:r>
              <a:rPr lang="en-GB" sz="1200" kern="1200" dirty="0">
                <a:solidFill>
                  <a:schemeClr val="tx1"/>
                </a:solidFill>
                <a:effectLst/>
                <a:latin typeface="Arial" panose="020B0604020202020204" pitchFamily="34" charset="0"/>
                <a:ea typeface="+mn-ea"/>
                <a:cs typeface="Arial" panose="020B0604020202020204" pitchFamily="34" charset="0"/>
              </a:rPr>
              <a:t>The stage that you put together the team members. Members seek a safe environment and depend on the guidance of a leader (</a:t>
            </a:r>
            <a:r>
              <a:rPr lang="en-GB" sz="1200" kern="1200" dirty="0" err="1">
                <a:solidFill>
                  <a:schemeClr val="tx1"/>
                </a:solidFill>
                <a:effectLst/>
                <a:latin typeface="Arial" panose="020B0604020202020204" pitchFamily="34" charset="0"/>
                <a:ea typeface="+mn-ea"/>
                <a:cs typeface="Arial" panose="020B0604020202020204" pitchFamily="34" charset="0"/>
              </a:rPr>
              <a:t>Seneratne</a:t>
            </a:r>
            <a:r>
              <a:rPr lang="en-GB" sz="1200" kern="1200" dirty="0">
                <a:solidFill>
                  <a:schemeClr val="tx1"/>
                </a:solidFill>
                <a:effectLst/>
                <a:latin typeface="Arial" panose="020B0604020202020204" pitchFamily="34" charset="0"/>
                <a:ea typeface="+mn-ea"/>
                <a:cs typeface="Arial" panose="020B0604020202020204" pitchFamily="34" charset="0"/>
              </a:rPr>
              <a:t> and Samaraweera, 2015).</a:t>
            </a:r>
          </a:p>
          <a:p>
            <a:r>
              <a:rPr lang="en-GB" sz="1200" kern="1200" dirty="0">
                <a:solidFill>
                  <a:schemeClr val="tx1"/>
                </a:solidFill>
                <a:effectLst/>
                <a:latin typeface="Arial" panose="020B0604020202020204" pitchFamily="34" charset="0"/>
                <a:ea typeface="+mn-ea"/>
                <a:cs typeface="Arial" panose="020B0604020202020204" pitchFamily="34" charset="0"/>
              </a:rPr>
              <a:t>This stage is not much productive, on the beginning, members show themself motivated, however, as the phase unfolds, their different personalities, start to stand out (</a:t>
            </a:r>
            <a:r>
              <a:rPr lang="en-GB" sz="1200" kern="1200" dirty="0" err="1">
                <a:solidFill>
                  <a:schemeClr val="tx1"/>
                </a:solidFill>
                <a:effectLst/>
                <a:latin typeface="Arial" panose="020B0604020202020204" pitchFamily="34" charset="0"/>
                <a:ea typeface="+mn-ea"/>
                <a:cs typeface="Arial" panose="020B0604020202020204" pitchFamily="34" charset="0"/>
              </a:rPr>
              <a:t>Seneratne</a:t>
            </a:r>
            <a:r>
              <a:rPr lang="en-GB" sz="1200" kern="1200" dirty="0">
                <a:solidFill>
                  <a:schemeClr val="tx1"/>
                </a:solidFill>
                <a:effectLst/>
                <a:latin typeface="Arial" panose="020B0604020202020204" pitchFamily="34" charset="0"/>
                <a:ea typeface="+mn-ea"/>
                <a:cs typeface="Arial" panose="020B0604020202020204" pitchFamily="34" charset="0"/>
              </a:rPr>
              <a:t> and Samaraweera, 2015). </a:t>
            </a:r>
            <a:r>
              <a:rPr lang="en-GB" sz="1200" b="1" kern="1200" dirty="0">
                <a:solidFill>
                  <a:schemeClr val="tx1"/>
                </a:solidFill>
                <a:effectLst/>
                <a:latin typeface="Arial" panose="020B0604020202020204" pitchFamily="34" charset="0"/>
                <a:ea typeface="+mn-ea"/>
                <a:cs typeface="Arial" panose="020B0604020202020204" pitchFamily="34" charset="0"/>
              </a:rPr>
              <a:t>The leader may try to avoid the conflict, changing some members, but it is very important that the team goes through conflicts because it helps on the team development</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Makey</a:t>
            </a:r>
            <a:r>
              <a:rPr lang="en-GB" sz="1200" kern="1200" dirty="0">
                <a:solidFill>
                  <a:schemeClr val="tx1"/>
                </a:solidFill>
                <a:effectLst/>
                <a:latin typeface="Arial" panose="020B0604020202020204" pitchFamily="34" charset="0"/>
                <a:ea typeface="+mn-ea"/>
                <a:cs typeface="Arial" panose="020B0604020202020204" pitchFamily="34" charset="0"/>
              </a:rPr>
              <a:t>, 1999).</a:t>
            </a:r>
          </a:p>
          <a:p>
            <a:endParaRPr lang="en-GB" sz="1200" b="1"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Storming</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In this stage the members begin to impose themselves, to dispute among themselves for positions and to make their ideas prevail. </a:t>
            </a:r>
            <a:r>
              <a:rPr lang="en-GB" sz="1200" b="1" kern="1200" dirty="0">
                <a:solidFill>
                  <a:schemeClr val="tx1"/>
                </a:solidFill>
                <a:effectLst/>
                <a:latin typeface="Arial" panose="020B0604020202020204" pitchFamily="34" charset="0"/>
                <a:ea typeface="+mn-ea"/>
                <a:cs typeface="Arial" panose="020B0604020202020204" pitchFamily="34" charset="0"/>
              </a:rPr>
              <a:t>The leader has a very important role, to manage conflicts</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Seneratne</a:t>
            </a:r>
            <a:r>
              <a:rPr lang="en-GB" sz="1200" kern="1200" dirty="0">
                <a:solidFill>
                  <a:schemeClr val="tx1"/>
                </a:solidFill>
                <a:effectLst/>
                <a:latin typeface="Arial" panose="020B0604020202020204" pitchFamily="34" charset="0"/>
                <a:ea typeface="+mn-ea"/>
                <a:cs typeface="Arial" panose="020B0604020202020204" pitchFamily="34" charset="0"/>
              </a:rPr>
              <a:t> and Samaraweera, 2015).</a:t>
            </a:r>
          </a:p>
          <a:p>
            <a:r>
              <a:rPr lang="en-GB" sz="1200" kern="1200" dirty="0">
                <a:solidFill>
                  <a:schemeClr val="tx1"/>
                </a:solidFill>
                <a:effectLst/>
                <a:latin typeface="Arial" panose="020B0604020202020204" pitchFamily="34" charset="0"/>
                <a:ea typeface="+mn-ea"/>
                <a:cs typeface="Arial" panose="020B0604020202020204" pitchFamily="34" charset="0"/>
              </a:rPr>
              <a:t>By the end of this stage and after a good leadership, they start to gain some confidence and to create a weak connection, which leads us to the next phase (</a:t>
            </a:r>
            <a:r>
              <a:rPr lang="en-GB" sz="1200" kern="1200" dirty="0" err="1">
                <a:solidFill>
                  <a:schemeClr val="tx1"/>
                </a:solidFill>
                <a:effectLst/>
                <a:latin typeface="Arial" panose="020B0604020202020204" pitchFamily="34" charset="0"/>
                <a:ea typeface="+mn-ea"/>
                <a:cs typeface="Arial" panose="020B0604020202020204" pitchFamily="34" charset="0"/>
              </a:rPr>
              <a:t>Makey</a:t>
            </a:r>
            <a:r>
              <a:rPr lang="en-GB" sz="1200" kern="1200" dirty="0">
                <a:solidFill>
                  <a:schemeClr val="tx1"/>
                </a:solidFill>
                <a:effectLst/>
                <a:latin typeface="Arial" panose="020B0604020202020204" pitchFamily="34" charset="0"/>
                <a:ea typeface="+mn-ea"/>
                <a:cs typeface="Arial" panose="020B0604020202020204" pitchFamily="34" charset="0"/>
              </a:rPr>
              <a:t>, 1999).</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b="1" kern="1200" dirty="0">
                <a:solidFill>
                  <a:schemeClr val="tx1"/>
                </a:solidFill>
                <a:effectLst/>
                <a:latin typeface="Arial" panose="020B0604020202020204" pitchFamily="34" charset="0"/>
                <a:ea typeface="+mn-ea"/>
                <a:cs typeface="Arial" panose="020B0604020202020204" pitchFamily="34" charset="0"/>
              </a:rPr>
              <a:t>Norming</a:t>
            </a:r>
          </a:p>
          <a:p>
            <a:r>
              <a:rPr lang="en-GB" sz="1200" b="1"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At this stage there are a relaxed environment, the group begins to strengthen is connections and accept rules and norms for acceptable behaviour and it is already possible to see a desire for cohesion or consensus in the group (</a:t>
            </a:r>
            <a:r>
              <a:rPr lang="en-GB" sz="1200" kern="1200" dirty="0" err="1">
                <a:solidFill>
                  <a:schemeClr val="tx1"/>
                </a:solidFill>
                <a:effectLst/>
                <a:latin typeface="Arial" panose="020B0604020202020204" pitchFamily="34" charset="0"/>
                <a:ea typeface="+mn-ea"/>
                <a:cs typeface="Arial" panose="020B0604020202020204" pitchFamily="34" charset="0"/>
              </a:rPr>
              <a:t>Seneratne</a:t>
            </a:r>
            <a:r>
              <a:rPr lang="en-GB" sz="1200" kern="1200" dirty="0">
                <a:solidFill>
                  <a:schemeClr val="tx1"/>
                </a:solidFill>
                <a:effectLst/>
                <a:latin typeface="Arial" panose="020B0604020202020204" pitchFamily="34" charset="0"/>
                <a:ea typeface="+mn-ea"/>
                <a:cs typeface="Arial" panose="020B0604020202020204" pitchFamily="34" charset="0"/>
              </a:rPr>
              <a:t> and Samaraweera, 2015).</a:t>
            </a:r>
          </a:p>
          <a:p>
            <a:r>
              <a:rPr lang="en-GB" sz="1200" kern="1200" dirty="0">
                <a:solidFill>
                  <a:schemeClr val="tx1"/>
                </a:solidFill>
                <a:effectLst/>
                <a:latin typeface="Arial" panose="020B0604020202020204" pitchFamily="34" charset="0"/>
                <a:ea typeface="+mn-ea"/>
                <a:cs typeface="Arial" panose="020B0604020202020204" pitchFamily="34" charset="0"/>
              </a:rPr>
              <a:t>At this time, people are already able to exchange ideas and </a:t>
            </a:r>
            <a:r>
              <a:rPr lang="en-GB" sz="1200" b="1" kern="1200" dirty="0">
                <a:solidFill>
                  <a:schemeClr val="tx1"/>
                </a:solidFill>
                <a:effectLst/>
                <a:latin typeface="Arial" panose="020B0604020202020204" pitchFamily="34" charset="0"/>
                <a:ea typeface="+mn-ea"/>
                <a:cs typeface="Arial" panose="020B0604020202020204" pitchFamily="34" charset="0"/>
              </a:rPr>
              <a:t>the role of the leader is to make the team start to work towards a final result  </a:t>
            </a:r>
            <a:r>
              <a:rPr lang="en-GB" sz="1200" kern="1200" dirty="0">
                <a:solidFill>
                  <a:schemeClr val="tx1"/>
                </a:solidFill>
                <a:effectLst/>
                <a:latin typeface="Arial" panose="020B0604020202020204" pitchFamily="34" charset="0"/>
                <a:ea typeface="+mn-ea"/>
                <a:cs typeface="Arial" panose="020B0604020202020204" pitchFamily="34" charset="0"/>
              </a:rPr>
              <a:t>(</a:t>
            </a:r>
            <a:r>
              <a:rPr lang="en-GB" sz="1200" kern="1200" dirty="0" err="1">
                <a:solidFill>
                  <a:schemeClr val="tx1"/>
                </a:solidFill>
                <a:effectLst/>
                <a:latin typeface="Arial" panose="020B0604020202020204" pitchFamily="34" charset="0"/>
                <a:ea typeface="+mn-ea"/>
                <a:cs typeface="Arial" panose="020B0604020202020204" pitchFamily="34" charset="0"/>
              </a:rPr>
              <a:t>Makey</a:t>
            </a:r>
            <a:r>
              <a:rPr lang="en-GB" sz="1200" kern="1200" dirty="0">
                <a:solidFill>
                  <a:schemeClr val="tx1"/>
                </a:solidFill>
                <a:effectLst/>
                <a:latin typeface="Arial" panose="020B0604020202020204" pitchFamily="34" charset="0"/>
                <a:ea typeface="+mn-ea"/>
                <a:cs typeface="Arial" panose="020B0604020202020204" pitchFamily="34" charset="0"/>
              </a:rPr>
              <a:t>, 1999).</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endParaRPr lang="en-GB" dirty="0"/>
          </a:p>
        </p:txBody>
      </p:sp>
    </p:spTree>
    <p:extLst>
      <p:ext uri="{BB962C8B-B14F-4D97-AF65-F5344CB8AC3E}">
        <p14:creationId xmlns:p14="http://schemas.microsoft.com/office/powerpoint/2010/main" val="1472991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Performing</a:t>
            </a:r>
          </a:p>
          <a:p>
            <a:r>
              <a:rPr lang="en-GB" sz="1200" b="1"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At this stage, the group is highly functional and flexible, they trust each other, and trust the work of their colleagues. All members skills are taken into account they help each other and the leader is just another normal member of the team, the whole group can find and solve problems (</a:t>
            </a:r>
            <a:r>
              <a:rPr lang="en-GB" sz="1200" kern="1200" dirty="0" err="1">
                <a:solidFill>
                  <a:schemeClr val="tx1"/>
                </a:solidFill>
                <a:effectLst/>
                <a:latin typeface="Arial" panose="020B0604020202020204" pitchFamily="34" charset="0"/>
                <a:ea typeface="+mn-ea"/>
                <a:cs typeface="Arial" panose="020B0604020202020204" pitchFamily="34" charset="0"/>
              </a:rPr>
              <a:t>Seneratne</a:t>
            </a:r>
            <a:r>
              <a:rPr lang="en-GB" sz="1200" kern="1200" dirty="0">
                <a:solidFill>
                  <a:schemeClr val="tx1"/>
                </a:solidFill>
                <a:effectLst/>
                <a:latin typeface="Arial" panose="020B0604020202020204" pitchFamily="34" charset="0"/>
                <a:ea typeface="+mn-ea"/>
                <a:cs typeface="Arial" panose="020B0604020202020204" pitchFamily="34" charset="0"/>
              </a:rPr>
              <a:t> and Samaraweera, 2015).</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b="1" kern="1200" dirty="0">
                <a:solidFill>
                  <a:schemeClr val="tx1"/>
                </a:solidFill>
                <a:effectLst/>
                <a:latin typeface="Arial" panose="020B0604020202020204" pitchFamily="34" charset="0"/>
                <a:ea typeface="+mn-ea"/>
                <a:cs typeface="Arial" panose="020B0604020202020204" pitchFamily="34" charset="0"/>
              </a:rPr>
              <a:t>But according to Mackey (1999) the group can return to the initial stage in the event of the joining of a considerable number of new members and, or if there is a change of leader.</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b="1" kern="1200" dirty="0">
                <a:solidFill>
                  <a:schemeClr val="tx1"/>
                </a:solidFill>
                <a:effectLst/>
                <a:latin typeface="Arial" panose="020B0604020202020204" pitchFamily="34" charset="0"/>
                <a:ea typeface="+mn-ea"/>
                <a:cs typeface="Arial" panose="020B0604020202020204" pitchFamily="34" charset="0"/>
              </a:rPr>
              <a:t>Adjourning</a:t>
            </a:r>
          </a:p>
          <a:p>
            <a:r>
              <a:rPr lang="en-GB" sz="1200" b="1"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This stage is a stage of completion, the whole team is proud of the work done, and happy to have achieved the objective, no matter if it was a lot of work or if it was tiring.</a:t>
            </a:r>
          </a:p>
          <a:p>
            <a:r>
              <a:rPr lang="en-GB" sz="1200" kern="1200" dirty="0">
                <a:solidFill>
                  <a:schemeClr val="tx1"/>
                </a:solidFill>
                <a:effectLst/>
                <a:latin typeface="Arial" panose="020B0604020202020204" pitchFamily="34" charset="0"/>
                <a:ea typeface="+mn-ea"/>
                <a:cs typeface="Arial" panose="020B0604020202020204" pitchFamily="34" charset="0"/>
              </a:rPr>
              <a:t>They are also proud and happy to be part of the team. Many bonds of friendship are created, and it will be difficult to say goodbye (Jones, 2012).</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Tree>
    <p:extLst>
      <p:ext uri="{BB962C8B-B14F-4D97-AF65-F5344CB8AC3E}">
        <p14:creationId xmlns:p14="http://schemas.microsoft.com/office/powerpoint/2010/main" val="13176445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pt-PT"/>
              <a:t>Clique para editar o estilo de título do Modelo Global</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5/3/2020</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dirty="0"/>
              <a:t>‹nº›</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a:t>Clique para editar o estilo de título do Modelo Global</a:t>
            </a:r>
            <a:endParaRPr lang="en-US" dirty="0"/>
          </a:p>
        </p:txBody>
      </p:sp>
      <p:sp>
        <p:nvSpPr>
          <p:cNvPr id="3" name="Content Placeholder 2"/>
          <p:cNvSpPr>
            <a:spLocks noGrp="1"/>
          </p:cNvSpPr>
          <p:nvPr>
            <p:ph idx="1"/>
          </p:nvPr>
        </p:nvSpPr>
        <p:spPr/>
        <p:txBody>
          <a:bodyPr ancho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dirty="0"/>
              <a:pPr/>
              <a:t>5/3/2020</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pt-PT"/>
              <a:t>Clique para editar o estilo de título do Modelo Global</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Date Placeholder 3"/>
          <p:cNvSpPr>
            <a:spLocks noGrp="1"/>
          </p:cNvSpPr>
          <p:nvPr>
            <p:ph type="dt" sz="half" idx="10"/>
          </p:nvPr>
        </p:nvSpPr>
        <p:spPr/>
        <p:txBody>
          <a:bodyPr/>
          <a:lstStyle/>
          <a:p>
            <a:fld id="{48A87A34-81AB-432B-8DAE-1953F412C126}" type="datetimeFigureOut">
              <a:rPr lang="en-US" dirty="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pt-PT"/>
              <a:t>Clique para editar o estilo de título do Modelo Global</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‹nº›</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pt-PT"/>
              <a:t>Clique para editar o estilo de título do Modelo Global</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Content Placeholder 3"/>
          <p:cNvSpPr>
            <a:spLocks noGrp="1"/>
          </p:cNvSpPr>
          <p:nvPr>
            <p:ph sz="half" idx="2"/>
          </p:nvPr>
        </p:nvSpPr>
        <p:spPr>
          <a:xfrm>
            <a:off x="1129166" y="2974448"/>
            <a:ext cx="4645152" cy="2493876"/>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Content Placeholder 5"/>
          <p:cNvSpPr>
            <a:spLocks noGrp="1"/>
          </p:cNvSpPr>
          <p:nvPr>
            <p:ph sz="quarter" idx="4"/>
          </p:nvPr>
        </p:nvSpPr>
        <p:spPr>
          <a:xfrm>
            <a:off x="6094337" y="2971669"/>
            <a:ext cx="4645152" cy="2487193"/>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‹nº›</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a:t>Clique para editar o estilo de título do Modelo Global</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‹nº›</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‹nº›</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pt-PT"/>
              <a:t>Clique para editar o estilo de título do Modelo Global</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Date Placeholder 4"/>
          <p:cNvSpPr>
            <a:spLocks noGrp="1"/>
          </p:cNvSpPr>
          <p:nvPr>
            <p:ph type="dt" sz="half" idx="10"/>
          </p:nvPr>
        </p:nvSpPr>
        <p:spPr/>
        <p:txBody>
          <a:bodyPr/>
          <a:lstStyle/>
          <a:p>
            <a:fld id="{48A87A34-81AB-432B-8DAE-1953F412C126}" type="datetimeFigureOut">
              <a:rPr lang="en-US" dirty="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‹nº›</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pt-PT"/>
              <a:t>Clique para editar o estilo de título do Modelo Global</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t-PT"/>
              <a:t>Clique no ícone para adicionar uma imagem</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dirty="0"/>
              <a:pPr/>
              <a:t>5/3/2020</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dirty="0"/>
              <a:t>‹nº›</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a:t>Clique para editar o estilo de título do Modelo Global</a:t>
            </a:r>
            <a:endParaRPr lang="en-US" dirty="0"/>
          </a:p>
        </p:txBody>
      </p:sp>
      <p:sp>
        <p:nvSpPr>
          <p:cNvPr id="3" name="Vertical Text Placeholder 2"/>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pt-PT"/>
              <a:t>Clique para editar o estilo de título do Modelo Global</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pt-PT"/>
              <a:t>Clique para editar o estilo de título do Modelo Global</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5/3/2020</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‹nº›</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t/teamwork.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insight.mrc.ac.uk/2016/06/03/unconscious-bias-holds-back-science/"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warwick.ac.uk/mjose/tag/p3_portfolio/" TargetMode="External"/><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flickr.com/photos/lumaxart/2136954235" TargetMode="External"/><Relationship Id="rId2" Type="http://schemas.openxmlformats.org/officeDocument/2006/relationships/image" Target="../media/image10.jp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leconciergemarketing.com/les-6-fondements-negociation-commandite-gagnante/"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search.proquest.com/openview/6c48a1d273c248a50838fa7e171d9d57/1?pq-origsite=gscholar&amp;cbl=2029988" TargetMode="External"/><Relationship Id="rId2" Type="http://schemas.openxmlformats.org/officeDocument/2006/relationships/hyperlink" Target="http://citeseerx.ist.psu.edu/viewdoc/download?doi=10.1.1.89.2091&amp;rep=rep1&amp;type=pdf" TargetMode="External"/><Relationship Id="rId1" Type="http://schemas.openxmlformats.org/officeDocument/2006/relationships/slideLayout" Target="../slideLayouts/slideLayout7.xml"/><Relationship Id="rId5" Type="http://schemas.openxmlformats.org/officeDocument/2006/relationships/hyperlink" Target="https://search-proquest-com.ezproxy.uwtsd.ac.uk/docview/28821853?accountid=130472&amp;rfr_id=info%3Axri%2Fsid%3Aprimo" TargetMode="External"/><Relationship Id="rId4" Type="http://schemas.openxmlformats.org/officeDocument/2006/relationships/hyperlink" Target="https://www.emerald.com/insight/content/doi/10.1108/BEPAM-10-2012-0049/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E6A8065-3F20-4804-85ED-CCC62DB9C380}"/>
              </a:ext>
            </a:extLst>
          </p:cNvPr>
          <p:cNvSpPr>
            <a:spLocks noGrp="1"/>
          </p:cNvSpPr>
          <p:nvPr>
            <p:ph type="ctrTitle"/>
          </p:nvPr>
        </p:nvSpPr>
        <p:spPr>
          <a:xfrm>
            <a:off x="955141" y="834887"/>
            <a:ext cx="10281718" cy="1331478"/>
          </a:xfrm>
        </p:spPr>
        <p:txBody>
          <a:bodyPr>
            <a:normAutofit fontScale="90000"/>
          </a:bodyPr>
          <a:lstStyle/>
          <a:p>
            <a:pPr algn="ctr"/>
            <a:r>
              <a:rPr lang="en-GB" sz="4800" dirty="0">
                <a:latin typeface="Arial" panose="020B0604020202020204" pitchFamily="34" charset="0"/>
                <a:cs typeface="Arial" panose="020B0604020202020204" pitchFamily="34" charset="0"/>
              </a:rPr>
              <a:t>Effective</a:t>
            </a:r>
            <a:r>
              <a:rPr lang="pt-PT" sz="4800" dirty="0">
                <a:latin typeface="Arial" panose="020B0604020202020204" pitchFamily="34" charset="0"/>
                <a:cs typeface="Arial" panose="020B0604020202020204" pitchFamily="34" charset="0"/>
              </a:rPr>
              <a:t> Team </a:t>
            </a:r>
            <a:r>
              <a:rPr lang="en-GB" sz="4800" dirty="0">
                <a:latin typeface="Arial" panose="020B0604020202020204" pitchFamily="34" charset="0"/>
                <a:cs typeface="Arial" panose="020B0604020202020204" pitchFamily="34" charset="0"/>
              </a:rPr>
              <a:t>Working</a:t>
            </a:r>
            <a:r>
              <a:rPr lang="pt-PT" sz="4800"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and</a:t>
            </a:r>
            <a:r>
              <a:rPr lang="pt-PT" sz="4800"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Communication</a:t>
            </a:r>
          </a:p>
        </p:txBody>
      </p:sp>
      <p:sp>
        <p:nvSpPr>
          <p:cNvPr id="3" name="Subtítulo 2">
            <a:extLst>
              <a:ext uri="{FF2B5EF4-FFF2-40B4-BE49-F238E27FC236}">
                <a16:creationId xmlns:a16="http://schemas.microsoft.com/office/drawing/2014/main" id="{5800DA1A-BCF8-44C9-B7A4-76FEA2B84A02}"/>
              </a:ext>
            </a:extLst>
          </p:cNvPr>
          <p:cNvSpPr>
            <a:spLocks noGrp="1"/>
          </p:cNvSpPr>
          <p:nvPr>
            <p:ph type="subTitle" idx="1"/>
          </p:nvPr>
        </p:nvSpPr>
        <p:spPr>
          <a:xfrm>
            <a:off x="293516" y="3962032"/>
            <a:ext cx="7787227" cy="2544785"/>
          </a:xfrm>
        </p:spPr>
        <p:txBody>
          <a:bodyPr>
            <a:normAutofit fontScale="40000" lnSpcReduction="20000"/>
          </a:bodyPr>
          <a:lstStyle/>
          <a:p>
            <a:r>
              <a:rPr lang="pt-PT" sz="4500" dirty="0">
                <a:latin typeface="Arial Nova" panose="020B0504020202020204" pitchFamily="34" charset="0"/>
              </a:rPr>
              <a:t>Ana Maria Stanciu  (1909953) – Managing Conflict and Conclusion</a:t>
            </a:r>
          </a:p>
          <a:p>
            <a:r>
              <a:rPr lang="pt-PT" sz="4500" dirty="0">
                <a:latin typeface="Arial Nova" panose="020B0504020202020204" pitchFamily="34" charset="0"/>
              </a:rPr>
              <a:t>Cristina Chitoroga  (1907384) – Successful Team Development</a:t>
            </a:r>
          </a:p>
          <a:p>
            <a:r>
              <a:rPr lang="pt-PT" sz="4500" dirty="0">
                <a:latin typeface="Arial Nova" panose="020B0504020202020204" pitchFamily="34" charset="0"/>
              </a:rPr>
              <a:t>Jennifer Laguda     (1907297) – Introdution and Team Roles</a:t>
            </a:r>
          </a:p>
          <a:p>
            <a:r>
              <a:rPr lang="pt-PT" sz="4500" dirty="0">
                <a:latin typeface="Arial Nova" panose="020B0504020202020204" pitchFamily="34" charset="0"/>
              </a:rPr>
              <a:t>Joana Gomes         (1907308) – Benefits of Team Working</a:t>
            </a:r>
          </a:p>
          <a:p>
            <a:r>
              <a:rPr lang="pt-PT" sz="4500" dirty="0">
                <a:latin typeface="Arial Nova" panose="020B0504020202020204" pitchFamily="34" charset="0"/>
              </a:rPr>
              <a:t>Romina Correia      (1908756) – Stages of Team Development</a:t>
            </a:r>
          </a:p>
          <a:p>
            <a:endParaRPr lang="pt-PT" dirty="0"/>
          </a:p>
          <a:p>
            <a:r>
              <a:rPr lang="pt-PT" dirty="0"/>
              <a:t> </a:t>
            </a:r>
            <a:endParaRPr lang="en-GB" dirty="0"/>
          </a:p>
        </p:txBody>
      </p:sp>
      <p:sp>
        <p:nvSpPr>
          <p:cNvPr id="4" name="Retângulo 3">
            <a:extLst>
              <a:ext uri="{FF2B5EF4-FFF2-40B4-BE49-F238E27FC236}">
                <a16:creationId xmlns:a16="http://schemas.microsoft.com/office/drawing/2014/main" id="{4E301842-38B7-445E-A5C7-C8296ADAF578}"/>
              </a:ext>
            </a:extLst>
          </p:cNvPr>
          <p:cNvSpPr/>
          <p:nvPr/>
        </p:nvSpPr>
        <p:spPr>
          <a:xfrm>
            <a:off x="7816814" y="4930176"/>
            <a:ext cx="4253947" cy="15633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pt-PT" dirty="0">
                <a:solidFill>
                  <a:schemeClr val="tx1"/>
                </a:solidFill>
                <a:latin typeface="Arial Nova" panose="020B0504020202020204" pitchFamily="34" charset="0"/>
              </a:rPr>
              <a:t>Lecturer: Hossein Shokri</a:t>
            </a:r>
          </a:p>
          <a:p>
            <a:pPr algn="ctr"/>
            <a:r>
              <a:rPr lang="pt-PT" dirty="0">
                <a:solidFill>
                  <a:schemeClr val="tx1"/>
                </a:solidFill>
                <a:latin typeface="Arial Nova" panose="020B0504020202020204" pitchFamily="34" charset="0"/>
              </a:rPr>
              <a:t>     Module Code: BMSW4002</a:t>
            </a:r>
            <a:endParaRPr lang="en-GB" dirty="0">
              <a:solidFill>
                <a:schemeClr val="tx1"/>
              </a:solidFill>
              <a:latin typeface="Arial Nova" panose="020B0504020202020204" pitchFamily="34" charset="0"/>
            </a:endParaRPr>
          </a:p>
        </p:txBody>
      </p:sp>
    </p:spTree>
    <p:extLst>
      <p:ext uri="{BB962C8B-B14F-4D97-AF65-F5344CB8AC3E}">
        <p14:creationId xmlns:p14="http://schemas.microsoft.com/office/powerpoint/2010/main" val="24348676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CA2CEEC-15CE-4CF7-BFB3-E78ECB9488E8}"/>
              </a:ext>
            </a:extLst>
          </p:cNvPr>
          <p:cNvSpPr>
            <a:spLocks noGrp="1"/>
          </p:cNvSpPr>
          <p:nvPr>
            <p:ph type="title"/>
          </p:nvPr>
        </p:nvSpPr>
        <p:spPr/>
        <p:txBody>
          <a:bodyPr/>
          <a:lstStyle/>
          <a:p>
            <a:r>
              <a:rPr lang="pt-PT" dirty="0" err="1">
                <a:latin typeface="Arial" panose="020B0604020202020204" pitchFamily="34" charset="0"/>
                <a:cs typeface="Arial" panose="020B0604020202020204" pitchFamily="34" charset="0"/>
              </a:rPr>
              <a:t>Introduction</a:t>
            </a:r>
            <a:r>
              <a:rPr lang="pt-PT" dirty="0">
                <a:latin typeface="Arial" panose="020B0604020202020204" pitchFamily="34" charset="0"/>
                <a:cs typeface="Arial" panose="020B0604020202020204" pitchFamily="34" charset="0"/>
              </a:rPr>
              <a:t> (ISS)</a:t>
            </a:r>
            <a:endParaRPr lang="en-GB" dirty="0">
              <a:latin typeface="Arial" panose="020B0604020202020204" pitchFamily="34" charset="0"/>
              <a:cs typeface="Arial" panose="020B0604020202020204" pitchFamily="34" charset="0"/>
            </a:endParaRPr>
          </a:p>
        </p:txBody>
      </p:sp>
      <p:sp>
        <p:nvSpPr>
          <p:cNvPr id="3" name="Marcador de Posição de Conteúdo 2">
            <a:extLst>
              <a:ext uri="{FF2B5EF4-FFF2-40B4-BE49-F238E27FC236}">
                <a16:creationId xmlns:a16="http://schemas.microsoft.com/office/drawing/2014/main" id="{09FEE48A-0660-42E6-92C9-231C9CAF2909}"/>
              </a:ext>
            </a:extLst>
          </p:cNvPr>
          <p:cNvSpPr>
            <a:spLocks noGrp="1"/>
          </p:cNvSpPr>
          <p:nvPr>
            <p:ph idx="1"/>
          </p:nvPr>
        </p:nvSpPr>
        <p:spPr>
          <a:xfrm>
            <a:off x="1130270" y="1868556"/>
            <a:ext cx="9603275" cy="4036119"/>
          </a:xfrm>
        </p:spPr>
        <p:txBody>
          <a:bodyPr/>
          <a:lstStyle/>
          <a:p>
            <a:pPr marL="0" indent="0" algn="just">
              <a:buNone/>
            </a:pPr>
            <a:r>
              <a:rPr lang="pt-PT" dirty="0">
                <a:latin typeface="Arial" panose="020B0604020202020204" pitchFamily="34" charset="0"/>
                <a:cs typeface="Arial" panose="020B0604020202020204" pitchFamily="34" charset="0"/>
              </a:rPr>
              <a:t>During this presentation we are going to outline the steps and considerations that need to be made in order to introduce effective team working to the senior managers of the ISS company.</a:t>
            </a:r>
          </a:p>
          <a:p>
            <a:r>
              <a:rPr lang="pt-PT" dirty="0">
                <a:latin typeface="Arial" panose="020B0604020202020204" pitchFamily="34" charset="0"/>
                <a:cs typeface="Arial" panose="020B0604020202020204" pitchFamily="34" charset="0"/>
              </a:rPr>
              <a:t>ISS is a company that provides a large</a:t>
            </a:r>
            <a:r>
              <a:rPr lang="en-GB" dirty="0">
                <a:latin typeface="Arial" panose="020B0604020202020204" pitchFamily="34" charset="0"/>
                <a:cs typeface="Arial" panose="020B0604020202020204" pitchFamily="34" charset="0"/>
              </a:rPr>
              <a:t> number of services such as cleaning, security, health care and waste management to other companies including NHS.</a:t>
            </a:r>
          </a:p>
          <a:p>
            <a:r>
              <a:rPr lang="en-GB" dirty="0">
                <a:latin typeface="Arial" panose="020B0604020202020204" pitchFamily="34" charset="0"/>
                <a:cs typeface="Arial" panose="020B0604020202020204" pitchFamily="34" charset="0"/>
              </a:rPr>
              <a:t>The ISS is working along side with the NHS in Nightingale Hospital.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9ADC4C86-E596-4CAE-BAA6-28C0CF43757F}"/>
              </a:ext>
            </a:extLst>
          </p:cNvPr>
          <p:cNvSpPr>
            <a:spLocks noGrp="1"/>
          </p:cNvSpPr>
          <p:nvPr>
            <p:ph type="ftr" sz="quarter" idx="11"/>
          </p:nvPr>
        </p:nvSpPr>
        <p:spPr/>
        <p:txBody>
          <a:bodyPr/>
          <a:lstStyle/>
          <a:p>
            <a:r>
              <a:rPr lang="en-US"/>
              <a:t>Jennifer Laguda</a:t>
            </a:r>
            <a:endParaRPr lang="en-US" dirty="0"/>
          </a:p>
        </p:txBody>
      </p:sp>
      <p:sp>
        <p:nvSpPr>
          <p:cNvPr id="5" name="Slide Number Placeholder 4">
            <a:extLst>
              <a:ext uri="{FF2B5EF4-FFF2-40B4-BE49-F238E27FC236}">
                <a16:creationId xmlns:a16="http://schemas.microsoft.com/office/drawing/2014/main" id="{0165211B-CE24-456E-81B8-5253C0C02D0A}"/>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30948350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p:cTn id="3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4" dur="500"/>
                                        <p:tgtEl>
                                          <p:spTgt spid="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p:cTn id="3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4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09D4B3A-9778-4D0D-A167-546B83174019}"/>
              </a:ext>
            </a:extLst>
          </p:cNvPr>
          <p:cNvSpPr>
            <a:spLocks noGrp="1"/>
          </p:cNvSpPr>
          <p:nvPr>
            <p:ph type="title"/>
          </p:nvPr>
        </p:nvSpPr>
        <p:spPr>
          <a:xfrm>
            <a:off x="1130270" y="953324"/>
            <a:ext cx="9603275" cy="1049235"/>
          </a:xfrm>
        </p:spPr>
        <p:txBody>
          <a:bodyPr>
            <a:normAutofit/>
          </a:bodyPr>
          <a:lstStyle/>
          <a:p>
            <a:r>
              <a:rPr lang="pt-PT" dirty="0">
                <a:latin typeface="Arial" panose="020B0604020202020204" pitchFamily="34" charset="0"/>
                <a:cs typeface="Arial" panose="020B0604020202020204" pitchFamily="34" charset="0"/>
              </a:rPr>
              <a:t>Team </a:t>
            </a:r>
            <a:r>
              <a:rPr lang="en-GB" dirty="0">
                <a:latin typeface="Arial" panose="020B0604020202020204" pitchFamily="34" charset="0"/>
                <a:cs typeface="Arial" panose="020B0604020202020204" pitchFamily="34" charset="0"/>
              </a:rPr>
              <a:t>Working</a:t>
            </a:r>
          </a:p>
        </p:txBody>
      </p:sp>
      <p:sp>
        <p:nvSpPr>
          <p:cNvPr id="3" name="Marcador de Posição de Conteúdo 2">
            <a:extLst>
              <a:ext uri="{FF2B5EF4-FFF2-40B4-BE49-F238E27FC236}">
                <a16:creationId xmlns:a16="http://schemas.microsoft.com/office/drawing/2014/main" id="{F51692C0-05DB-4130-A7F7-F150331F7124}"/>
              </a:ext>
            </a:extLst>
          </p:cNvPr>
          <p:cNvSpPr>
            <a:spLocks noGrp="1"/>
          </p:cNvSpPr>
          <p:nvPr>
            <p:ph idx="1"/>
          </p:nvPr>
        </p:nvSpPr>
        <p:spPr>
          <a:xfrm>
            <a:off x="1130270" y="2158175"/>
            <a:ext cx="4158849" cy="3308172"/>
          </a:xfrm>
        </p:spPr>
        <p:txBody>
          <a:bodyPr>
            <a:normAutofit/>
          </a:bodyPr>
          <a:lstStyle/>
          <a:p>
            <a:r>
              <a:rPr lang="en-GB" dirty="0">
                <a:latin typeface="Arial" panose="020B0604020202020204" pitchFamily="34" charset="0"/>
                <a:cs typeface="Arial" panose="020B0604020202020204" pitchFamily="34" charset="0"/>
              </a:rPr>
              <a:t>Two or more individuals, working as one, in order to achieve a common goal (Morgan, 2017). </a:t>
            </a:r>
            <a:endParaRPr lang="en-GB" dirty="0"/>
          </a:p>
          <a:p>
            <a:r>
              <a:rPr lang="en-GB" dirty="0">
                <a:latin typeface="Arial" panose="020B0604020202020204" pitchFamily="34" charset="0"/>
                <a:cs typeface="Arial" panose="020B0604020202020204" pitchFamily="34" charset="0"/>
              </a:rPr>
              <a:t> Implementing team working in the ISS will bring the company to achieve high standards. </a:t>
            </a:r>
          </a:p>
        </p:txBody>
      </p:sp>
      <p:grpSp>
        <p:nvGrpSpPr>
          <p:cNvPr id="11" name="Group 10">
            <a:extLst>
              <a:ext uri="{FF2B5EF4-FFF2-40B4-BE49-F238E27FC236}">
                <a16:creationId xmlns:a16="http://schemas.microsoft.com/office/drawing/2014/main" id="{C0C75A5C-43F0-47CF-9403-0A7FD5500D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88514" y="2158175"/>
            <a:ext cx="4948659" cy="3308170"/>
            <a:chOff x="7807230" y="2012810"/>
            <a:chExt cx="3251252" cy="3459865"/>
          </a:xfrm>
        </p:grpSpPr>
        <p:sp>
          <p:nvSpPr>
            <p:cNvPr id="12" name="Rectangle 11">
              <a:extLst>
                <a:ext uri="{FF2B5EF4-FFF2-40B4-BE49-F238E27FC236}">
                  <a16:creationId xmlns:a16="http://schemas.microsoft.com/office/drawing/2014/main" id="{69579230-81E4-48A8-B3C0-E17F6458F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FFFEE65-9133-4600-ADC0-BC2B3FB37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food&#10;&#10;Description automatically generated">
            <a:extLst>
              <a:ext uri="{FF2B5EF4-FFF2-40B4-BE49-F238E27FC236}">
                <a16:creationId xmlns:a16="http://schemas.microsoft.com/office/drawing/2014/main" id="{00FCF146-2980-440E-8A7E-0656C3D4C39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 b="3122"/>
          <a:stretch/>
        </p:blipFill>
        <p:spPr>
          <a:xfrm>
            <a:off x="5955948" y="2314897"/>
            <a:ext cx="4613872" cy="2983696"/>
          </a:xfrm>
          <a:prstGeom prst="rect">
            <a:avLst/>
          </a:prstGeom>
          <a:ln>
            <a:noFill/>
          </a:ln>
          <a:effectLst>
            <a:softEdge rad="112500"/>
          </a:effectLst>
        </p:spPr>
      </p:pic>
      <p:sp>
        <p:nvSpPr>
          <p:cNvPr id="6" name="TextBox 5">
            <a:extLst>
              <a:ext uri="{FF2B5EF4-FFF2-40B4-BE49-F238E27FC236}">
                <a16:creationId xmlns:a16="http://schemas.microsoft.com/office/drawing/2014/main" id="{C2C769C0-E1D3-40BA-B63E-8E02CD176931}"/>
              </a:ext>
            </a:extLst>
          </p:cNvPr>
          <p:cNvSpPr txBox="1"/>
          <p:nvPr/>
        </p:nvSpPr>
        <p:spPr>
          <a:xfrm>
            <a:off x="7889279" y="5098538"/>
            <a:ext cx="2680541" cy="200055"/>
          </a:xfrm>
          <a:prstGeom prst="rect">
            <a:avLst/>
          </a:prstGeom>
          <a:noFill/>
        </p:spPr>
        <p:txBody>
          <a:bodyPr wrap="none" rtlCol="0">
            <a:spAutoFit/>
          </a:bodyPr>
          <a:lstStyle/>
          <a:p>
            <a:pPr algn="r">
              <a:spcAft>
                <a:spcPts val="600"/>
              </a:spcAft>
            </a:pPr>
            <a:r>
              <a:rPr lang="en-GB" sz="700" dirty="0">
                <a:solidFill>
                  <a:schemeClr val="tx2">
                    <a:lumMod val="40000"/>
                    <a:lumOff val="60000"/>
                  </a:schemeClr>
                </a:solidFill>
                <a:hlinkClick r:id="rId3" tooltip="http://creative-commons-images.com/handwriting/t/teamwork.html">
                  <a:extLst>
                    <a:ext uri="{A12FA001-AC4F-418D-AE19-62706E023703}">
                      <ahyp:hlinkClr xmlns:ahyp="http://schemas.microsoft.com/office/drawing/2018/hyperlinkcolor" val="tx"/>
                    </a:ext>
                  </a:extLst>
                </a:hlinkClick>
              </a:rPr>
              <a:t>This Photo</a:t>
            </a:r>
            <a:r>
              <a:rPr lang="en-GB" sz="700" dirty="0">
                <a:solidFill>
                  <a:schemeClr val="tx2">
                    <a:lumMod val="40000"/>
                    <a:lumOff val="60000"/>
                  </a:schemeClr>
                </a:solidFill>
              </a:rPr>
              <a:t> by Unknown Author is licensed under </a:t>
            </a:r>
            <a:r>
              <a:rPr lang="en-GB" sz="700" dirty="0">
                <a:solidFill>
                  <a:schemeClr val="tx2">
                    <a:lumMod val="40000"/>
                    <a:lumOff val="60000"/>
                  </a:schemeClr>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chemeClr val="tx2">
                  <a:lumMod val="40000"/>
                  <a:lumOff val="60000"/>
                </a:schemeClr>
              </a:solidFill>
            </a:endParaRPr>
          </a:p>
        </p:txBody>
      </p:sp>
      <p:sp>
        <p:nvSpPr>
          <p:cNvPr id="7" name="Footer Placeholder 6">
            <a:extLst>
              <a:ext uri="{FF2B5EF4-FFF2-40B4-BE49-F238E27FC236}">
                <a16:creationId xmlns:a16="http://schemas.microsoft.com/office/drawing/2014/main" id="{1C31C86F-0C49-43BC-AB12-A520D46E0604}"/>
              </a:ext>
            </a:extLst>
          </p:cNvPr>
          <p:cNvSpPr>
            <a:spLocks noGrp="1"/>
          </p:cNvSpPr>
          <p:nvPr>
            <p:ph type="ftr" sz="quarter" idx="11"/>
          </p:nvPr>
        </p:nvSpPr>
        <p:spPr/>
        <p:txBody>
          <a:bodyPr/>
          <a:lstStyle/>
          <a:p>
            <a:r>
              <a:rPr lang="en-US"/>
              <a:t>Joana Gomes</a:t>
            </a:r>
            <a:endParaRPr lang="en-US" dirty="0"/>
          </a:p>
        </p:txBody>
      </p:sp>
      <p:sp>
        <p:nvSpPr>
          <p:cNvPr id="8" name="Slide Number Placeholder 7">
            <a:extLst>
              <a:ext uri="{FF2B5EF4-FFF2-40B4-BE49-F238E27FC236}">
                <a16:creationId xmlns:a16="http://schemas.microsoft.com/office/drawing/2014/main" id="{793801CA-E361-4247-9A24-A507C52396B2}"/>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14680742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 calcmode="lin" valueType="num">
                                      <p:cBhvr>
                                        <p:cTn id="4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43" dur="500"/>
                                        <p:tgtEl>
                                          <p:spTgt spid="3">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1" end="1"/>
                                            </p:txEl>
                                          </p:spTgt>
                                        </p:tgtEl>
                                        <p:attrNameLst>
                                          <p:attrName>style.visibility</p:attrName>
                                        </p:attrNameLst>
                                      </p:cBhvr>
                                      <p:to>
                                        <p:strVal val="visible"/>
                                      </p:to>
                                    </p:set>
                                    <p:anim calcmode="lin" valueType="num">
                                      <p:cBhvr>
                                        <p:cTn id="4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5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D204A93-4BF3-4781-8DC8-8A2C198181D6}"/>
              </a:ext>
            </a:extLst>
          </p:cNvPr>
          <p:cNvSpPr>
            <a:spLocks noGrp="1"/>
          </p:cNvSpPr>
          <p:nvPr>
            <p:ph type="title"/>
          </p:nvPr>
        </p:nvSpPr>
        <p:spPr>
          <a:xfrm>
            <a:off x="1130270" y="953324"/>
            <a:ext cx="9603275" cy="1049235"/>
          </a:xfrm>
        </p:spPr>
        <p:txBody>
          <a:bodyPr>
            <a:normAutofit/>
          </a:bodyPr>
          <a:lstStyle/>
          <a:p>
            <a:r>
              <a:rPr lang="en-GB" dirty="0">
                <a:latin typeface="Arial" panose="020B0604020202020204" pitchFamily="34" charset="0"/>
                <a:cs typeface="Arial" panose="020B0604020202020204" pitchFamily="34" charset="0"/>
              </a:rPr>
              <a:t>Benefits of Team Working</a:t>
            </a:r>
            <a:br>
              <a:rPr lang="pt-PT" dirty="0"/>
            </a:br>
            <a:endParaRPr lang="en-GB" dirty="0"/>
          </a:p>
        </p:txBody>
      </p:sp>
      <p:pic>
        <p:nvPicPr>
          <p:cNvPr id="5" name="Picture 4" descr="A picture containing tool, drawing&#10;&#10;Description automatically generated">
            <a:extLst>
              <a:ext uri="{FF2B5EF4-FFF2-40B4-BE49-F238E27FC236}">
                <a16:creationId xmlns:a16="http://schemas.microsoft.com/office/drawing/2014/main" id="{C300BFA8-FF45-47D3-90D9-AAE124BA55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30270" y="2890093"/>
            <a:ext cx="4790481" cy="1844335"/>
          </a:xfrm>
          <a:prstGeom prst="rect">
            <a:avLst/>
          </a:prstGeom>
        </p:spPr>
      </p:pic>
      <p:sp>
        <p:nvSpPr>
          <p:cNvPr id="3" name="Marcador de Posição de Conteúdo 2">
            <a:extLst>
              <a:ext uri="{FF2B5EF4-FFF2-40B4-BE49-F238E27FC236}">
                <a16:creationId xmlns:a16="http://schemas.microsoft.com/office/drawing/2014/main" id="{B55D5268-1AA4-4565-82DA-B11A50E6CBC7}"/>
              </a:ext>
            </a:extLst>
          </p:cNvPr>
          <p:cNvSpPr>
            <a:spLocks noGrp="1"/>
          </p:cNvSpPr>
          <p:nvPr>
            <p:ph idx="1"/>
          </p:nvPr>
        </p:nvSpPr>
        <p:spPr>
          <a:xfrm>
            <a:off x="6401027" y="2158175"/>
            <a:ext cx="4332299" cy="3308172"/>
          </a:xfrm>
        </p:spPr>
        <p:txBody>
          <a:bodyPr numCol="2">
            <a:normAutofit/>
          </a:bodyPr>
          <a:lstStyle/>
          <a:p>
            <a:r>
              <a:rPr lang="en-GB" dirty="0">
                <a:latin typeface="Arial" panose="020B0604020202020204" pitchFamily="34" charset="0"/>
                <a:cs typeface="Arial" panose="020B0604020202020204" pitchFamily="34" charset="0"/>
              </a:rPr>
              <a:t>It increases productivity</a:t>
            </a:r>
          </a:p>
          <a:p>
            <a:r>
              <a:rPr lang="en-GB" dirty="0">
                <a:latin typeface="Arial" panose="020B0604020202020204" pitchFamily="34" charset="0"/>
                <a:cs typeface="Arial" panose="020B0604020202020204" pitchFamily="34" charset="0"/>
              </a:rPr>
              <a:t>It provides a support system</a:t>
            </a:r>
          </a:p>
          <a:p>
            <a:r>
              <a:rPr lang="en-GB" dirty="0">
                <a:latin typeface="Arial" panose="020B0604020202020204" pitchFamily="34" charset="0"/>
                <a:cs typeface="Arial" panose="020B0604020202020204" pitchFamily="34" charset="0"/>
              </a:rPr>
              <a:t>It Encourages Innovation</a:t>
            </a:r>
          </a:p>
          <a:p>
            <a:r>
              <a:rPr lang="en-GB" dirty="0">
                <a:latin typeface="Arial" panose="020B0604020202020204" pitchFamily="34" charset="0"/>
                <a:cs typeface="Arial" panose="020B0604020202020204" pitchFamily="34" charset="0"/>
              </a:rPr>
              <a:t>It Improves Morale </a:t>
            </a:r>
          </a:p>
          <a:p>
            <a:r>
              <a:rPr lang="en-GB" dirty="0">
                <a:latin typeface="Arial" panose="020B0604020202020204" pitchFamily="34" charset="0"/>
                <a:cs typeface="Arial" panose="020B0604020202020204" pitchFamily="34" charset="0"/>
              </a:rPr>
              <a:t>It Attracts Talent</a:t>
            </a:r>
          </a:p>
          <a:p>
            <a:r>
              <a:rPr lang="en-GB" dirty="0">
                <a:latin typeface="Arial" panose="020B0604020202020204" pitchFamily="34" charset="0"/>
                <a:cs typeface="Arial" panose="020B0604020202020204" pitchFamily="34" charset="0"/>
              </a:rPr>
              <a:t>It Establishes Strong Relationships</a:t>
            </a:r>
          </a:p>
          <a:p>
            <a:r>
              <a:rPr lang="en-GB" dirty="0">
                <a:latin typeface="Arial" panose="020B0604020202020204" pitchFamily="34" charset="0"/>
                <a:cs typeface="Arial" panose="020B0604020202020204" pitchFamily="34" charset="0"/>
              </a:rPr>
              <a:t>It Allows Flexibility </a:t>
            </a:r>
          </a:p>
        </p:txBody>
      </p:sp>
      <p:sp>
        <p:nvSpPr>
          <p:cNvPr id="6" name="TextBox 5">
            <a:extLst>
              <a:ext uri="{FF2B5EF4-FFF2-40B4-BE49-F238E27FC236}">
                <a16:creationId xmlns:a16="http://schemas.microsoft.com/office/drawing/2014/main" id="{43ADDC72-4C19-4E27-BB66-C761BE15D1DA}"/>
              </a:ext>
            </a:extLst>
          </p:cNvPr>
          <p:cNvSpPr txBox="1"/>
          <p:nvPr/>
        </p:nvSpPr>
        <p:spPr>
          <a:xfrm>
            <a:off x="3392430" y="4534373"/>
            <a:ext cx="2539477" cy="200055"/>
          </a:xfrm>
          <a:prstGeom prst="rect">
            <a:avLst/>
          </a:prstGeom>
          <a:noFill/>
        </p:spPr>
        <p:txBody>
          <a:bodyPr wrap="none" rtlCol="0">
            <a:spAutoFit/>
          </a:bodyPr>
          <a:lstStyle/>
          <a:p>
            <a:pPr algn="r">
              <a:spcAft>
                <a:spcPts val="600"/>
              </a:spcAft>
            </a:pPr>
            <a:r>
              <a:rPr lang="en-GB" sz="700" dirty="0">
                <a:solidFill>
                  <a:schemeClr val="tx2">
                    <a:lumMod val="60000"/>
                    <a:lumOff val="40000"/>
                  </a:schemeClr>
                </a:solidFill>
                <a:hlinkClick r:id="rId3" tooltip="https://www.insight.mrc.ac.uk/2016/06/03/unconscious-bias-holds-back-science/">
                  <a:extLst>
                    <a:ext uri="{A12FA001-AC4F-418D-AE19-62706E023703}">
                      <ahyp:hlinkClr xmlns:ahyp="http://schemas.microsoft.com/office/drawing/2018/hyperlinkcolor" val="tx"/>
                    </a:ext>
                  </a:extLst>
                </a:hlinkClick>
              </a:rPr>
              <a:t>This Photo</a:t>
            </a:r>
            <a:r>
              <a:rPr lang="en-GB" sz="700" dirty="0">
                <a:solidFill>
                  <a:schemeClr val="tx2">
                    <a:lumMod val="60000"/>
                    <a:lumOff val="40000"/>
                  </a:schemeClr>
                </a:solidFill>
              </a:rPr>
              <a:t> by Unknown Author is licensed under </a:t>
            </a:r>
            <a:r>
              <a:rPr lang="en-GB" sz="700" dirty="0">
                <a:solidFill>
                  <a:schemeClr val="tx2">
                    <a:lumMod val="60000"/>
                    <a:lumOff val="40000"/>
                  </a:schemeClr>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chemeClr val="tx2">
                  <a:lumMod val="60000"/>
                  <a:lumOff val="40000"/>
                </a:schemeClr>
              </a:solidFill>
            </a:endParaRPr>
          </a:p>
        </p:txBody>
      </p:sp>
      <p:sp>
        <p:nvSpPr>
          <p:cNvPr id="7" name="Footer Placeholder 6">
            <a:extLst>
              <a:ext uri="{FF2B5EF4-FFF2-40B4-BE49-F238E27FC236}">
                <a16:creationId xmlns:a16="http://schemas.microsoft.com/office/drawing/2014/main" id="{837EFC5E-6D09-43D1-848C-A4583F692657}"/>
              </a:ext>
            </a:extLst>
          </p:cNvPr>
          <p:cNvSpPr>
            <a:spLocks noGrp="1"/>
          </p:cNvSpPr>
          <p:nvPr>
            <p:ph type="ftr" sz="quarter" idx="11"/>
          </p:nvPr>
        </p:nvSpPr>
        <p:spPr/>
        <p:txBody>
          <a:bodyPr/>
          <a:lstStyle/>
          <a:p>
            <a:r>
              <a:rPr lang="en-US"/>
              <a:t>Joana Gomes</a:t>
            </a:r>
            <a:endParaRPr lang="en-US" dirty="0"/>
          </a:p>
        </p:txBody>
      </p:sp>
      <p:sp>
        <p:nvSpPr>
          <p:cNvPr id="8" name="Slide Number Placeholder 7">
            <a:extLst>
              <a:ext uri="{FF2B5EF4-FFF2-40B4-BE49-F238E27FC236}">
                <a16:creationId xmlns:a16="http://schemas.microsoft.com/office/drawing/2014/main" id="{BD0FB7BC-27AD-41DC-94EF-9B07686EAF79}"/>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30568815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 calcmode="lin" valueType="num">
                                      <p:cBhvr>
                                        <p:cTn id="3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 calcmode="lin" valueType="num">
                                      <p:cBhvr>
                                        <p:cTn id="4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44" dur="500"/>
                                        <p:tgtEl>
                                          <p:spTgt spid="3">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2" end="2"/>
                                            </p:txEl>
                                          </p:spTgt>
                                        </p:tgtEl>
                                        <p:attrNameLst>
                                          <p:attrName>style.visibility</p:attrName>
                                        </p:attrNameLst>
                                      </p:cBhvr>
                                      <p:to>
                                        <p:strVal val="visible"/>
                                      </p:to>
                                    </p:set>
                                    <p:anim calcmode="lin" valueType="num">
                                      <p:cBhvr>
                                        <p:cTn id="4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51" dur="500"/>
                                        <p:tgtEl>
                                          <p:spTgt spid="3">
                                            <p:txEl>
                                              <p:pRg st="2" end="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 calcmode="lin" valueType="num">
                                      <p:cBhvr>
                                        <p:cTn id="5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58" dur="500"/>
                                        <p:tgtEl>
                                          <p:spTgt spid="3">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4" end="4"/>
                                            </p:txEl>
                                          </p:spTgt>
                                        </p:tgtEl>
                                        <p:attrNameLst>
                                          <p:attrName>style.visibility</p:attrName>
                                        </p:attrNameLst>
                                      </p:cBhvr>
                                      <p:to>
                                        <p:strVal val="visible"/>
                                      </p:to>
                                    </p:set>
                                    <p:anim calcmode="lin" valueType="num">
                                      <p:cBhvr>
                                        <p:cTn id="6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65" dur="500"/>
                                        <p:tgtEl>
                                          <p:spTgt spid="3">
                                            <p:txEl>
                                              <p:pRg st="4" end="4"/>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5" end="5"/>
                                            </p:txEl>
                                          </p:spTgt>
                                        </p:tgtEl>
                                        <p:attrNameLst>
                                          <p:attrName>style.visibility</p:attrName>
                                        </p:attrNameLst>
                                      </p:cBhvr>
                                      <p:to>
                                        <p:strVal val="visible"/>
                                      </p:to>
                                    </p:set>
                                    <p:anim calcmode="lin" valueType="num">
                                      <p:cBhvr>
                                        <p:cTn id="7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grpId="0" nodeType="clickEffect">
                                  <p:stCondLst>
                                    <p:cond delay="0"/>
                                  </p:stCondLst>
                                  <p:childTnLst>
                                    <p:set>
                                      <p:cBhvr>
                                        <p:cTn id="76" dur="1" fill="hold">
                                          <p:stCondLst>
                                            <p:cond delay="0"/>
                                          </p:stCondLst>
                                        </p:cTn>
                                        <p:tgtEl>
                                          <p:spTgt spid="3">
                                            <p:txEl>
                                              <p:pRg st="6" end="6"/>
                                            </p:txEl>
                                          </p:spTgt>
                                        </p:tgtEl>
                                        <p:attrNameLst>
                                          <p:attrName>style.visibility</p:attrName>
                                        </p:attrNameLst>
                                      </p:cBhvr>
                                      <p:to>
                                        <p:strVal val="visible"/>
                                      </p:to>
                                    </p:set>
                                    <p:anim calcmode="lin" valueType="num">
                                      <p:cBhvr>
                                        <p:cTn id="7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7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7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1C41BEE-7FE2-45EC-9BD2-1FFF608692BF}"/>
              </a:ext>
            </a:extLst>
          </p:cNvPr>
          <p:cNvSpPr>
            <a:spLocks noGrp="1"/>
          </p:cNvSpPr>
          <p:nvPr>
            <p:ph type="title"/>
          </p:nvPr>
        </p:nvSpPr>
        <p:spPr>
          <a:xfrm>
            <a:off x="825470" y="953324"/>
            <a:ext cx="9603275" cy="1049235"/>
          </a:xfrm>
        </p:spPr>
        <p:txBody>
          <a:bodyPr/>
          <a:lstStyle/>
          <a:p>
            <a:r>
              <a:rPr lang="en-GB" dirty="0">
                <a:latin typeface="Arial" panose="020B0604020202020204" pitchFamily="34" charset="0"/>
                <a:cs typeface="Arial" panose="020B0604020202020204" pitchFamily="34" charset="0"/>
              </a:rPr>
              <a:t>Stages of Team Development</a:t>
            </a:r>
          </a:p>
        </p:txBody>
      </p:sp>
      <p:sp>
        <p:nvSpPr>
          <p:cNvPr id="3" name="Marcador de Posição de Conteúdo 2">
            <a:extLst>
              <a:ext uri="{FF2B5EF4-FFF2-40B4-BE49-F238E27FC236}">
                <a16:creationId xmlns:a16="http://schemas.microsoft.com/office/drawing/2014/main" id="{F09CE43D-3CE9-4CB4-A082-1822935C009A}"/>
              </a:ext>
            </a:extLst>
          </p:cNvPr>
          <p:cNvSpPr>
            <a:spLocks noGrp="1"/>
          </p:cNvSpPr>
          <p:nvPr>
            <p:ph idx="1"/>
          </p:nvPr>
        </p:nvSpPr>
        <p:spPr>
          <a:xfrm>
            <a:off x="1130270" y="2002559"/>
            <a:ext cx="9603275" cy="3463786"/>
          </a:xfrm>
        </p:spPr>
        <p:txBody>
          <a:bodyPr>
            <a:normAutofit fontScale="92500" lnSpcReduction="10000"/>
          </a:bodyPr>
          <a:lstStyle/>
          <a:p>
            <a:pPr algn="just">
              <a:lnSpc>
                <a:spcPct val="150000"/>
              </a:lnSpc>
            </a:pPr>
            <a:r>
              <a:rPr lang="en-GB" sz="2400" dirty="0">
                <a:latin typeface="Arial" panose="020B0604020202020204" pitchFamily="34" charset="0"/>
                <a:cs typeface="Arial" panose="020B0604020202020204" pitchFamily="34" charset="0"/>
              </a:rPr>
              <a:t>Bruce </a:t>
            </a:r>
            <a:r>
              <a:rPr lang="en-GB" sz="2400" dirty="0" err="1">
                <a:latin typeface="Arial" panose="020B0604020202020204" pitchFamily="34" charset="0"/>
                <a:cs typeface="Arial" panose="020B0604020202020204" pitchFamily="34" charset="0"/>
              </a:rPr>
              <a:t>Tukman</a:t>
            </a:r>
            <a:r>
              <a:rPr lang="en-GB" sz="2400" dirty="0">
                <a:latin typeface="Arial" panose="020B0604020202020204" pitchFamily="34" charset="0"/>
                <a:cs typeface="Arial" panose="020B0604020202020204" pitchFamily="34" charset="0"/>
              </a:rPr>
              <a:t> (1965):</a:t>
            </a:r>
          </a:p>
          <a:p>
            <a:pPr lvl="1" algn="just">
              <a:lnSpc>
                <a:spcPct val="150000"/>
              </a:lnSpc>
            </a:pPr>
            <a:r>
              <a:rPr lang="en-GB" dirty="0">
                <a:latin typeface="Arial" panose="020B0604020202020204" pitchFamily="34" charset="0"/>
                <a:cs typeface="Arial" panose="020B0604020202020204" pitchFamily="34" charset="0"/>
              </a:rPr>
              <a:t>Forming </a:t>
            </a:r>
          </a:p>
          <a:p>
            <a:pPr lvl="1" algn="just">
              <a:lnSpc>
                <a:spcPct val="150000"/>
              </a:lnSpc>
            </a:pPr>
            <a:r>
              <a:rPr lang="en-GB" dirty="0">
                <a:latin typeface="Arial" panose="020B0604020202020204" pitchFamily="34" charset="0"/>
                <a:cs typeface="Arial" panose="020B0604020202020204" pitchFamily="34" charset="0"/>
              </a:rPr>
              <a:t>Storming </a:t>
            </a:r>
          </a:p>
          <a:p>
            <a:pPr lvl="1" algn="just">
              <a:lnSpc>
                <a:spcPct val="150000"/>
              </a:lnSpc>
            </a:pPr>
            <a:r>
              <a:rPr lang="en-GB" dirty="0">
                <a:latin typeface="Arial" panose="020B0604020202020204" pitchFamily="34" charset="0"/>
                <a:cs typeface="Arial" panose="020B0604020202020204" pitchFamily="34" charset="0"/>
              </a:rPr>
              <a:t>Norming</a:t>
            </a:r>
          </a:p>
          <a:p>
            <a:pPr lvl="1" algn="just">
              <a:lnSpc>
                <a:spcPct val="150000"/>
              </a:lnSpc>
            </a:pPr>
            <a:r>
              <a:rPr lang="en-GB" dirty="0">
                <a:latin typeface="Arial" panose="020B0604020202020204" pitchFamily="34" charset="0"/>
                <a:cs typeface="Arial" panose="020B0604020202020204" pitchFamily="34" charset="0"/>
              </a:rPr>
              <a:t>Performing </a:t>
            </a:r>
          </a:p>
          <a:p>
            <a:pPr algn="just">
              <a:lnSpc>
                <a:spcPct val="150000"/>
              </a:lnSpc>
            </a:pPr>
            <a:r>
              <a:rPr lang="en-GB" sz="2400" dirty="0">
                <a:latin typeface="Arial" panose="020B0604020202020204" pitchFamily="34" charset="0"/>
                <a:cs typeface="Arial" panose="020B0604020202020204" pitchFamily="34" charset="0"/>
              </a:rPr>
              <a:t>Bruce </a:t>
            </a:r>
            <a:r>
              <a:rPr lang="en-GB" sz="2400" dirty="0" err="1">
                <a:latin typeface="Arial" panose="020B0604020202020204" pitchFamily="34" charset="0"/>
                <a:cs typeface="Arial" panose="020B0604020202020204" pitchFamily="34" charset="0"/>
              </a:rPr>
              <a:t>Tukman</a:t>
            </a:r>
            <a:r>
              <a:rPr lang="en-GB" sz="2400" dirty="0">
                <a:latin typeface="Arial" panose="020B0604020202020204" pitchFamily="34" charset="0"/>
                <a:cs typeface="Arial" panose="020B0604020202020204" pitchFamily="34" charset="0"/>
              </a:rPr>
              <a:t> (1977)</a:t>
            </a:r>
          </a:p>
          <a:p>
            <a:pPr lvl="1" algn="just">
              <a:lnSpc>
                <a:spcPct val="150000"/>
              </a:lnSpc>
            </a:pPr>
            <a:r>
              <a:rPr lang="en-GB" dirty="0">
                <a:latin typeface="Arial" panose="020B0604020202020204" pitchFamily="34" charset="0"/>
                <a:cs typeface="Arial" panose="020B0604020202020204" pitchFamily="34" charset="0"/>
              </a:rPr>
              <a:t>Adjourning</a:t>
            </a:r>
          </a:p>
          <a:p>
            <a:endParaRPr lang="en-GB" dirty="0"/>
          </a:p>
        </p:txBody>
      </p:sp>
      <p:pic>
        <p:nvPicPr>
          <p:cNvPr id="5" name="Imagem 4">
            <a:extLst>
              <a:ext uri="{FF2B5EF4-FFF2-40B4-BE49-F238E27FC236}">
                <a16:creationId xmlns:a16="http://schemas.microsoft.com/office/drawing/2014/main" id="{65FB20D2-32F7-4E80-891C-96F872C46566}"/>
              </a:ext>
            </a:extLst>
          </p:cNvPr>
          <p:cNvPicPr>
            <a:picLocks noChangeAspect="1"/>
          </p:cNvPicPr>
          <p:nvPr/>
        </p:nvPicPr>
        <p:blipFill>
          <a:blip r:embed="rId3"/>
          <a:stretch>
            <a:fillRect/>
          </a:stretch>
        </p:blipFill>
        <p:spPr>
          <a:xfrm>
            <a:off x="7248939" y="3051794"/>
            <a:ext cx="3614007" cy="2599662"/>
          </a:xfrm>
          <a:prstGeom prst="rect">
            <a:avLst/>
          </a:prstGeom>
          <a:ln>
            <a:noFill/>
          </a:ln>
          <a:effectLst>
            <a:softEdge rad="112500"/>
          </a:effectLst>
        </p:spPr>
      </p:pic>
      <p:sp>
        <p:nvSpPr>
          <p:cNvPr id="4" name="Footer Placeholder 3">
            <a:extLst>
              <a:ext uri="{FF2B5EF4-FFF2-40B4-BE49-F238E27FC236}">
                <a16:creationId xmlns:a16="http://schemas.microsoft.com/office/drawing/2014/main" id="{10B22948-174F-4D98-B070-F2724A780A47}"/>
              </a:ext>
            </a:extLst>
          </p:cNvPr>
          <p:cNvSpPr>
            <a:spLocks noGrp="1"/>
          </p:cNvSpPr>
          <p:nvPr>
            <p:ph type="ftr" sz="quarter" idx="11"/>
          </p:nvPr>
        </p:nvSpPr>
        <p:spPr/>
        <p:txBody>
          <a:bodyPr/>
          <a:lstStyle/>
          <a:p>
            <a:r>
              <a:rPr lang="en-US"/>
              <a:t>Romina Correia </a:t>
            </a:r>
            <a:endParaRPr lang="en-US" dirty="0"/>
          </a:p>
        </p:txBody>
      </p:sp>
      <p:sp>
        <p:nvSpPr>
          <p:cNvPr id="6" name="Slide Number Placeholder 5">
            <a:extLst>
              <a:ext uri="{FF2B5EF4-FFF2-40B4-BE49-F238E27FC236}">
                <a16:creationId xmlns:a16="http://schemas.microsoft.com/office/drawing/2014/main" id="{D5317F14-6C61-4AE7-9337-4937DDF37255}"/>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extLst>
      <p:ext uri="{BB962C8B-B14F-4D97-AF65-F5344CB8AC3E}">
        <p14:creationId xmlns:p14="http://schemas.microsoft.com/office/powerpoint/2010/main" val="2581091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33" dur="500"/>
                                        <p:tgtEl>
                                          <p:spTgt spid="3">
                                            <p:txEl>
                                              <p:pRg st="0" end="0"/>
                                            </p:tx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 calcmode="lin" valueType="num">
                                      <p:cBhvr>
                                        <p:cTn id="36"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8" dur="500"/>
                                        <p:tgtEl>
                                          <p:spTgt spid="3">
                                            <p:txEl>
                                              <p:pRg st="1" end="1"/>
                                            </p:txEl>
                                          </p:spTgt>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 calcmode="lin" valueType="num">
                                      <p:cBhvr>
                                        <p:cTn id="4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43" dur="500"/>
                                        <p:tgtEl>
                                          <p:spTgt spid="3">
                                            <p:txEl>
                                              <p:pRg st="2" end="2"/>
                                            </p:txEl>
                                          </p:spTgt>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 calcmode="lin" valueType="num">
                                      <p:cBhvr>
                                        <p:cTn id="4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48" dur="500"/>
                                        <p:tgtEl>
                                          <p:spTgt spid="3">
                                            <p:txEl>
                                              <p:pRg st="3" end="3"/>
                                            </p:txEl>
                                          </p:spTgt>
                                        </p:tgtEl>
                                      </p:cBhvr>
                                    </p:animEffect>
                                  </p:childTnLst>
                                </p:cTn>
                              </p:par>
                              <p:par>
                                <p:cTn id="49" presetID="53" presetClass="entr" presetSubtype="16" fill="hold" grpId="0" nodeType="withEffect">
                                  <p:stCondLst>
                                    <p:cond delay="0"/>
                                  </p:stCondLst>
                                  <p:childTnLst>
                                    <p:set>
                                      <p:cBhvr>
                                        <p:cTn id="50" dur="1" fill="hold">
                                          <p:stCondLst>
                                            <p:cond delay="0"/>
                                          </p:stCondLst>
                                        </p:cTn>
                                        <p:tgtEl>
                                          <p:spTgt spid="3">
                                            <p:txEl>
                                              <p:pRg st="4" end="4"/>
                                            </p:txEl>
                                          </p:spTgt>
                                        </p:tgtEl>
                                        <p:attrNameLst>
                                          <p:attrName>style.visibility</p:attrName>
                                        </p:attrNameLst>
                                      </p:cBhvr>
                                      <p:to>
                                        <p:strVal val="visible"/>
                                      </p:to>
                                    </p:set>
                                    <p:anim calcmode="lin" valueType="num">
                                      <p:cBhvr>
                                        <p:cTn id="5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53" dur="500"/>
                                        <p:tgtEl>
                                          <p:spTgt spid="3">
                                            <p:txEl>
                                              <p:pRg st="4" end="4"/>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53" presetClass="entr" presetSubtype="16" fill="hold" grpId="0" nodeType="clickEffect">
                                  <p:stCondLst>
                                    <p:cond delay="0"/>
                                  </p:stCondLst>
                                  <p:childTnLst>
                                    <p:set>
                                      <p:cBhvr>
                                        <p:cTn id="57" dur="1" fill="hold">
                                          <p:stCondLst>
                                            <p:cond delay="0"/>
                                          </p:stCondLst>
                                        </p:cTn>
                                        <p:tgtEl>
                                          <p:spTgt spid="3">
                                            <p:txEl>
                                              <p:pRg st="5" end="5"/>
                                            </p:txEl>
                                          </p:spTgt>
                                        </p:tgtEl>
                                        <p:attrNameLst>
                                          <p:attrName>style.visibility</p:attrName>
                                        </p:attrNameLst>
                                      </p:cBhvr>
                                      <p:to>
                                        <p:strVal val="visible"/>
                                      </p:to>
                                    </p:set>
                                    <p:anim calcmode="lin" valueType="num">
                                      <p:cBhvr>
                                        <p:cTn id="5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60" dur="500"/>
                                        <p:tgtEl>
                                          <p:spTgt spid="3">
                                            <p:txEl>
                                              <p:pRg st="5" end="5"/>
                                            </p:txEl>
                                          </p:spTgt>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3">
                                            <p:txEl>
                                              <p:pRg st="6" end="6"/>
                                            </p:txEl>
                                          </p:spTgt>
                                        </p:tgtEl>
                                        <p:attrNameLst>
                                          <p:attrName>style.visibility</p:attrName>
                                        </p:attrNameLst>
                                      </p:cBhvr>
                                      <p:to>
                                        <p:strVal val="visible"/>
                                      </p:to>
                                    </p:set>
                                    <p:anim calcmode="lin" valueType="num">
                                      <p:cBhvr>
                                        <p:cTn id="63"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6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a 3">
            <a:extLst>
              <a:ext uri="{FF2B5EF4-FFF2-40B4-BE49-F238E27FC236}">
                <a16:creationId xmlns:a16="http://schemas.microsoft.com/office/drawing/2014/main" id="{C63726F4-776B-474C-BAC4-1663FB94A68C}"/>
              </a:ext>
            </a:extLst>
          </p:cNvPr>
          <p:cNvGraphicFramePr/>
          <p:nvPr>
            <p:extLst>
              <p:ext uri="{D42A27DB-BD31-4B8C-83A1-F6EECF244321}">
                <p14:modId xmlns:p14="http://schemas.microsoft.com/office/powerpoint/2010/main" val="66374516"/>
              </p:ext>
            </p:extLst>
          </p:nvPr>
        </p:nvGraphicFramePr>
        <p:xfrm>
          <a:off x="-132521" y="0"/>
          <a:ext cx="11820939" cy="4810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Agrupar 8">
            <a:extLst>
              <a:ext uri="{FF2B5EF4-FFF2-40B4-BE49-F238E27FC236}">
                <a16:creationId xmlns:a16="http://schemas.microsoft.com/office/drawing/2014/main" id="{3624E679-5C9A-44ED-9F22-82BA418C1FD0}"/>
              </a:ext>
            </a:extLst>
          </p:cNvPr>
          <p:cNvGrpSpPr/>
          <p:nvPr/>
        </p:nvGrpSpPr>
        <p:grpSpPr>
          <a:xfrm>
            <a:off x="7195922" y="2373997"/>
            <a:ext cx="4386470" cy="2110005"/>
            <a:chOff x="7005394" y="2329098"/>
            <a:chExt cx="4068419" cy="2182011"/>
          </a:xfrm>
        </p:grpSpPr>
        <p:sp>
          <p:nvSpPr>
            <p:cNvPr id="7" name="CaixaDeTexto 6">
              <a:extLst>
                <a:ext uri="{FF2B5EF4-FFF2-40B4-BE49-F238E27FC236}">
                  <a16:creationId xmlns:a16="http://schemas.microsoft.com/office/drawing/2014/main" id="{51E2A7F2-54B1-44CF-94A5-AE361DBD8BDE}"/>
                </a:ext>
              </a:extLst>
            </p:cNvPr>
            <p:cNvSpPr txBox="1"/>
            <p:nvPr/>
          </p:nvSpPr>
          <p:spPr>
            <a:xfrm>
              <a:off x="7097579" y="2498126"/>
              <a:ext cx="3884050" cy="1814194"/>
            </a:xfrm>
            <a:prstGeom prst="rect">
              <a:avLst/>
            </a:prstGeom>
            <a:noFill/>
          </p:spPr>
          <p:txBody>
            <a:bodyPr wrap="square" rtlCol="0">
              <a:spAutoFit/>
            </a:bodyPr>
            <a:lstStyle/>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Relaxed environment </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Strengthened connections</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Norms and rules of behaviour</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Exchange of ideas and knowledge</a:t>
              </a:r>
            </a:p>
            <a:p>
              <a:pPr lvl="0"/>
              <a:r>
                <a:rPr lang="en-GB" b="1" dirty="0">
                  <a:latin typeface="Arial" panose="020B0604020202020204" pitchFamily="34" charset="0"/>
                  <a:cs typeface="Arial" panose="020B0604020202020204" pitchFamily="34" charset="0"/>
                </a:rPr>
                <a:t>The leader has to get the team to work towards an end result</a:t>
              </a:r>
            </a:p>
          </p:txBody>
        </p:sp>
        <p:sp>
          <p:nvSpPr>
            <p:cNvPr id="8" name="Retângulo: Cantos Arredondados 7">
              <a:extLst>
                <a:ext uri="{FF2B5EF4-FFF2-40B4-BE49-F238E27FC236}">
                  <a16:creationId xmlns:a16="http://schemas.microsoft.com/office/drawing/2014/main" id="{5CC308AA-0A2B-4E88-85E2-8B8ECA21507D}"/>
                </a:ext>
              </a:extLst>
            </p:cNvPr>
            <p:cNvSpPr/>
            <p:nvPr/>
          </p:nvSpPr>
          <p:spPr>
            <a:xfrm>
              <a:off x="7005394" y="2329098"/>
              <a:ext cx="4068419" cy="218201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Agrupar 10">
            <a:extLst>
              <a:ext uri="{FF2B5EF4-FFF2-40B4-BE49-F238E27FC236}">
                <a16:creationId xmlns:a16="http://schemas.microsoft.com/office/drawing/2014/main" id="{DAA22AA7-FDE4-425B-AC8B-09307C953AA7}"/>
              </a:ext>
            </a:extLst>
          </p:cNvPr>
          <p:cNvGrpSpPr/>
          <p:nvPr/>
        </p:nvGrpSpPr>
        <p:grpSpPr>
          <a:xfrm>
            <a:off x="4028656" y="2999391"/>
            <a:ext cx="2842588" cy="1599114"/>
            <a:chOff x="3896139" y="2849218"/>
            <a:chExt cx="2842588" cy="1599114"/>
          </a:xfrm>
        </p:grpSpPr>
        <p:sp>
          <p:nvSpPr>
            <p:cNvPr id="6" name="CaixaDeTexto 5">
              <a:extLst>
                <a:ext uri="{FF2B5EF4-FFF2-40B4-BE49-F238E27FC236}">
                  <a16:creationId xmlns:a16="http://schemas.microsoft.com/office/drawing/2014/main" id="{6A28BA60-F293-48B0-904D-5D381E4A1B57}"/>
                </a:ext>
              </a:extLst>
            </p:cNvPr>
            <p:cNvSpPr txBox="1"/>
            <p:nvPr/>
          </p:nvSpPr>
          <p:spPr>
            <a:xfrm>
              <a:off x="3916015" y="2941986"/>
              <a:ext cx="2822712" cy="1477328"/>
            </a:xfrm>
            <a:prstGeom prst="rect">
              <a:avLst/>
            </a:prstGeom>
            <a:noFill/>
          </p:spPr>
          <p:txBody>
            <a:bodyPr wrap="square" rtlCol="0">
              <a:spAutoFit/>
            </a:bodyPr>
            <a:lstStyle/>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Competition </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Conflicts </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weak bond</a:t>
              </a:r>
            </a:p>
            <a:p>
              <a:pPr lvl="0"/>
              <a:r>
                <a:rPr lang="en-GB" b="1" dirty="0">
                  <a:latin typeface="Arial" panose="020B0604020202020204" pitchFamily="34" charset="0"/>
                  <a:cs typeface="Arial" panose="020B0604020202020204" pitchFamily="34" charset="0"/>
                </a:rPr>
                <a:t>The Leader– Managing Conflicts</a:t>
              </a:r>
            </a:p>
          </p:txBody>
        </p:sp>
        <p:sp>
          <p:nvSpPr>
            <p:cNvPr id="10" name="Retângulo: Cantos Arredondados 9">
              <a:extLst>
                <a:ext uri="{FF2B5EF4-FFF2-40B4-BE49-F238E27FC236}">
                  <a16:creationId xmlns:a16="http://schemas.microsoft.com/office/drawing/2014/main" id="{9980D8C9-E180-4B4A-8BBD-5DB3DA2159E3}"/>
                </a:ext>
              </a:extLst>
            </p:cNvPr>
            <p:cNvSpPr/>
            <p:nvPr/>
          </p:nvSpPr>
          <p:spPr>
            <a:xfrm>
              <a:off x="3896139" y="2849218"/>
              <a:ext cx="2822713" cy="159911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Agrupar 13">
            <a:extLst>
              <a:ext uri="{FF2B5EF4-FFF2-40B4-BE49-F238E27FC236}">
                <a16:creationId xmlns:a16="http://schemas.microsoft.com/office/drawing/2014/main" id="{B6A1876B-DE6C-40CD-985B-5E84B4EE4169}"/>
              </a:ext>
            </a:extLst>
          </p:cNvPr>
          <p:cNvGrpSpPr/>
          <p:nvPr/>
        </p:nvGrpSpPr>
        <p:grpSpPr>
          <a:xfrm>
            <a:off x="110986" y="3905146"/>
            <a:ext cx="3674163" cy="1883583"/>
            <a:chOff x="72885" y="3708138"/>
            <a:chExt cx="3674163" cy="1883583"/>
          </a:xfrm>
        </p:grpSpPr>
        <p:sp>
          <p:nvSpPr>
            <p:cNvPr id="2" name="CaixaDeTexto 1">
              <a:extLst>
                <a:ext uri="{FF2B5EF4-FFF2-40B4-BE49-F238E27FC236}">
                  <a16:creationId xmlns:a16="http://schemas.microsoft.com/office/drawing/2014/main" id="{210EC3A6-BF4B-43B0-A928-814B00CB3359}"/>
                </a:ext>
              </a:extLst>
            </p:cNvPr>
            <p:cNvSpPr txBox="1"/>
            <p:nvPr/>
          </p:nvSpPr>
          <p:spPr>
            <a:xfrm>
              <a:off x="72885" y="3830942"/>
              <a:ext cx="3674163" cy="1754326"/>
            </a:xfrm>
            <a:prstGeom prst="rect">
              <a:avLst/>
            </a:prstGeom>
            <a:noFill/>
          </p:spPr>
          <p:txBody>
            <a:bodyPr wrap="square" rtlCol="0">
              <a:spAutoFit/>
            </a:bodyPr>
            <a:lstStyle/>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Group of unknown people</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Showing motivation</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Need of leadership</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Different personality </a:t>
              </a:r>
            </a:p>
            <a:p>
              <a:pPr lvl="0"/>
              <a:r>
                <a:rPr lang="en-GB" b="1" dirty="0">
                  <a:latin typeface="Arial" panose="020B0604020202020204" pitchFamily="34" charset="0"/>
                  <a:cs typeface="Arial" panose="020B0604020202020204" pitchFamily="34" charset="0"/>
                </a:rPr>
                <a:t>Very important not to avoid the conflicts.</a:t>
              </a:r>
            </a:p>
          </p:txBody>
        </p:sp>
        <p:sp>
          <p:nvSpPr>
            <p:cNvPr id="12" name="Retângulo: Cantos Arredondados 11">
              <a:extLst>
                <a:ext uri="{FF2B5EF4-FFF2-40B4-BE49-F238E27FC236}">
                  <a16:creationId xmlns:a16="http://schemas.microsoft.com/office/drawing/2014/main" id="{0F1907D0-4E73-4630-AE0E-EB26B68409F5}"/>
                </a:ext>
              </a:extLst>
            </p:cNvPr>
            <p:cNvSpPr/>
            <p:nvPr/>
          </p:nvSpPr>
          <p:spPr>
            <a:xfrm>
              <a:off x="72885" y="3708138"/>
              <a:ext cx="3573117" cy="188358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CaixaDeTexto 14">
            <a:extLst>
              <a:ext uri="{FF2B5EF4-FFF2-40B4-BE49-F238E27FC236}">
                <a16:creationId xmlns:a16="http://schemas.microsoft.com/office/drawing/2014/main" id="{8F0E6692-AC65-47B1-9570-11A3935D59CD}"/>
              </a:ext>
            </a:extLst>
          </p:cNvPr>
          <p:cNvSpPr txBox="1"/>
          <p:nvPr/>
        </p:nvSpPr>
        <p:spPr>
          <a:xfrm>
            <a:off x="569843" y="516834"/>
            <a:ext cx="479728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Stage of Team Development</a:t>
            </a:r>
          </a:p>
        </p:txBody>
      </p:sp>
      <p:pic>
        <p:nvPicPr>
          <p:cNvPr id="17" name="Imagem 16">
            <a:extLst>
              <a:ext uri="{FF2B5EF4-FFF2-40B4-BE49-F238E27FC236}">
                <a16:creationId xmlns:a16="http://schemas.microsoft.com/office/drawing/2014/main" id="{5505381F-8C28-446C-96E0-901A975C3893}"/>
              </a:ext>
            </a:extLst>
          </p:cNvPr>
          <p:cNvPicPr>
            <a:picLocks noChangeAspect="1"/>
          </p:cNvPicPr>
          <p:nvPr/>
        </p:nvPicPr>
        <p:blipFill>
          <a:blip r:embed="rId8"/>
          <a:stretch>
            <a:fillRect/>
          </a:stretch>
        </p:blipFill>
        <p:spPr>
          <a:xfrm>
            <a:off x="3785149" y="4721309"/>
            <a:ext cx="3066220" cy="1391475"/>
          </a:xfrm>
          <a:prstGeom prst="rect">
            <a:avLst/>
          </a:prstGeom>
        </p:spPr>
      </p:pic>
      <p:sp>
        <p:nvSpPr>
          <p:cNvPr id="3" name="Footer Placeholder 2">
            <a:extLst>
              <a:ext uri="{FF2B5EF4-FFF2-40B4-BE49-F238E27FC236}">
                <a16:creationId xmlns:a16="http://schemas.microsoft.com/office/drawing/2014/main" id="{A79980C0-8B44-4035-8E90-DCD714DAC51D}"/>
              </a:ext>
            </a:extLst>
          </p:cNvPr>
          <p:cNvSpPr>
            <a:spLocks noGrp="1"/>
          </p:cNvSpPr>
          <p:nvPr>
            <p:ph type="ftr" sz="quarter" idx="11"/>
          </p:nvPr>
        </p:nvSpPr>
        <p:spPr/>
        <p:txBody>
          <a:bodyPr/>
          <a:lstStyle/>
          <a:p>
            <a:r>
              <a:rPr lang="en-US"/>
              <a:t>Romina Correia</a:t>
            </a:r>
            <a:endParaRPr lang="en-US" dirty="0"/>
          </a:p>
        </p:txBody>
      </p:sp>
      <p:sp>
        <p:nvSpPr>
          <p:cNvPr id="5" name="Slide Number Placeholder 4">
            <a:extLst>
              <a:ext uri="{FF2B5EF4-FFF2-40B4-BE49-F238E27FC236}">
                <a16:creationId xmlns:a16="http://schemas.microsoft.com/office/drawing/2014/main" id="{D52B4B9A-08A8-4BFE-9C1A-8E879B69FA54}"/>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extLst>
      <p:ext uri="{BB962C8B-B14F-4D97-AF65-F5344CB8AC3E}">
        <p14:creationId xmlns:p14="http://schemas.microsoft.com/office/powerpoint/2010/main" val="315981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500" fill="hold"/>
                                        <p:tgtEl>
                                          <p:spTgt spid="4"/>
                                        </p:tgtEl>
                                        <p:attrNameLst>
                                          <p:attrName>ppt_w</p:attrName>
                                        </p:attrNameLst>
                                      </p:cBhvr>
                                      <p:tavLst>
                                        <p:tav tm="0">
                                          <p:val>
                                            <p:fltVal val="0"/>
                                          </p:val>
                                        </p:tav>
                                        <p:tav tm="100000">
                                          <p:val>
                                            <p:strVal val="#ppt_w"/>
                                          </p:val>
                                        </p:tav>
                                      </p:tavLst>
                                    </p:anim>
                                    <p:anim calcmode="lin" valueType="num">
                                      <p:cBhvr>
                                        <p:cTn id="26" dur="500" fill="hold"/>
                                        <p:tgtEl>
                                          <p:spTgt spid="4"/>
                                        </p:tgtEl>
                                        <p:attrNameLst>
                                          <p:attrName>ppt_h</p:attrName>
                                        </p:attrNameLst>
                                      </p:cBhvr>
                                      <p:tavLst>
                                        <p:tav tm="0">
                                          <p:val>
                                            <p:fltVal val="0"/>
                                          </p:val>
                                        </p:tav>
                                        <p:tav tm="100000">
                                          <p:val>
                                            <p:strVal val="#ppt_h"/>
                                          </p:val>
                                        </p:tav>
                                      </p:tavLst>
                                    </p:anim>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p:cTn id="32" dur="1000" fill="hold"/>
                                        <p:tgtEl>
                                          <p:spTgt spid="14"/>
                                        </p:tgtEl>
                                        <p:attrNameLst>
                                          <p:attrName>ppt_w</p:attrName>
                                        </p:attrNameLst>
                                      </p:cBhvr>
                                      <p:tavLst>
                                        <p:tav tm="0">
                                          <p:val>
                                            <p:fltVal val="0"/>
                                          </p:val>
                                        </p:tav>
                                        <p:tav tm="100000">
                                          <p:val>
                                            <p:strVal val="#ppt_w"/>
                                          </p:val>
                                        </p:tav>
                                      </p:tavLst>
                                    </p:anim>
                                    <p:anim calcmode="lin" valueType="num">
                                      <p:cBhvr>
                                        <p:cTn id="33" dur="1000" fill="hold"/>
                                        <p:tgtEl>
                                          <p:spTgt spid="14"/>
                                        </p:tgtEl>
                                        <p:attrNameLst>
                                          <p:attrName>ppt_h</p:attrName>
                                        </p:attrNameLst>
                                      </p:cBhvr>
                                      <p:tavLst>
                                        <p:tav tm="0">
                                          <p:val>
                                            <p:fltVal val="0"/>
                                          </p:val>
                                        </p:tav>
                                        <p:tav tm="100000">
                                          <p:val>
                                            <p:strVal val="#ppt_h"/>
                                          </p:val>
                                        </p:tav>
                                      </p:tavLst>
                                    </p:anim>
                                    <p:anim calcmode="lin" valueType="num">
                                      <p:cBhvr>
                                        <p:cTn id="34" dur="1000" fill="hold"/>
                                        <p:tgtEl>
                                          <p:spTgt spid="14"/>
                                        </p:tgtEl>
                                        <p:attrNameLst>
                                          <p:attrName>style.rotation</p:attrName>
                                        </p:attrNameLst>
                                      </p:cBhvr>
                                      <p:tavLst>
                                        <p:tav tm="0">
                                          <p:val>
                                            <p:fltVal val="90"/>
                                          </p:val>
                                        </p:tav>
                                        <p:tav tm="100000">
                                          <p:val>
                                            <p:fltVal val="0"/>
                                          </p:val>
                                        </p:tav>
                                      </p:tavLst>
                                    </p:anim>
                                    <p:animEffect transition="in" filter="fade">
                                      <p:cBhvr>
                                        <p:cTn id="35" dur="10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p:cTn id="40" dur="1000" fill="hold"/>
                                        <p:tgtEl>
                                          <p:spTgt spid="11"/>
                                        </p:tgtEl>
                                        <p:attrNameLst>
                                          <p:attrName>ppt_w</p:attrName>
                                        </p:attrNameLst>
                                      </p:cBhvr>
                                      <p:tavLst>
                                        <p:tav tm="0">
                                          <p:val>
                                            <p:fltVal val="0"/>
                                          </p:val>
                                        </p:tav>
                                        <p:tav tm="100000">
                                          <p:val>
                                            <p:strVal val="#ppt_w"/>
                                          </p:val>
                                        </p:tav>
                                      </p:tavLst>
                                    </p:anim>
                                    <p:anim calcmode="lin" valueType="num">
                                      <p:cBhvr>
                                        <p:cTn id="41" dur="1000" fill="hold"/>
                                        <p:tgtEl>
                                          <p:spTgt spid="11"/>
                                        </p:tgtEl>
                                        <p:attrNameLst>
                                          <p:attrName>ppt_h</p:attrName>
                                        </p:attrNameLst>
                                      </p:cBhvr>
                                      <p:tavLst>
                                        <p:tav tm="0">
                                          <p:val>
                                            <p:fltVal val="0"/>
                                          </p:val>
                                        </p:tav>
                                        <p:tav tm="100000">
                                          <p:val>
                                            <p:strVal val="#ppt_h"/>
                                          </p:val>
                                        </p:tav>
                                      </p:tavLst>
                                    </p:anim>
                                    <p:anim calcmode="lin" valueType="num">
                                      <p:cBhvr>
                                        <p:cTn id="42" dur="1000" fill="hold"/>
                                        <p:tgtEl>
                                          <p:spTgt spid="11"/>
                                        </p:tgtEl>
                                        <p:attrNameLst>
                                          <p:attrName>style.rotation</p:attrName>
                                        </p:attrNameLst>
                                      </p:cBhvr>
                                      <p:tavLst>
                                        <p:tav tm="0">
                                          <p:val>
                                            <p:fltVal val="90"/>
                                          </p:val>
                                        </p:tav>
                                        <p:tav tm="100000">
                                          <p:val>
                                            <p:fltVal val="0"/>
                                          </p:val>
                                        </p:tav>
                                      </p:tavLst>
                                    </p:anim>
                                    <p:animEffect transition="in" filter="fade">
                                      <p:cBhvr>
                                        <p:cTn id="43" dur="10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9"/>
                                        </p:tgtEl>
                                        <p:attrNameLst>
                                          <p:attrName>style.visibility</p:attrName>
                                        </p:attrNameLst>
                                      </p:cBhvr>
                                      <p:to>
                                        <p:strVal val="visible"/>
                                      </p:to>
                                    </p:set>
                                    <p:anim calcmode="lin" valueType="num">
                                      <p:cBhvr>
                                        <p:cTn id="48" dur="1000" fill="hold"/>
                                        <p:tgtEl>
                                          <p:spTgt spid="9"/>
                                        </p:tgtEl>
                                        <p:attrNameLst>
                                          <p:attrName>ppt_w</p:attrName>
                                        </p:attrNameLst>
                                      </p:cBhvr>
                                      <p:tavLst>
                                        <p:tav tm="0">
                                          <p:val>
                                            <p:fltVal val="0"/>
                                          </p:val>
                                        </p:tav>
                                        <p:tav tm="100000">
                                          <p:val>
                                            <p:strVal val="#ppt_w"/>
                                          </p:val>
                                        </p:tav>
                                      </p:tavLst>
                                    </p:anim>
                                    <p:anim calcmode="lin" valueType="num">
                                      <p:cBhvr>
                                        <p:cTn id="49" dur="1000" fill="hold"/>
                                        <p:tgtEl>
                                          <p:spTgt spid="9"/>
                                        </p:tgtEl>
                                        <p:attrNameLst>
                                          <p:attrName>ppt_h</p:attrName>
                                        </p:attrNameLst>
                                      </p:cBhvr>
                                      <p:tavLst>
                                        <p:tav tm="0">
                                          <p:val>
                                            <p:fltVal val="0"/>
                                          </p:val>
                                        </p:tav>
                                        <p:tav tm="100000">
                                          <p:val>
                                            <p:strVal val="#ppt_h"/>
                                          </p:val>
                                        </p:tav>
                                      </p:tavLst>
                                    </p:anim>
                                    <p:anim calcmode="lin" valueType="num">
                                      <p:cBhvr>
                                        <p:cTn id="50" dur="1000" fill="hold"/>
                                        <p:tgtEl>
                                          <p:spTgt spid="9"/>
                                        </p:tgtEl>
                                        <p:attrNameLst>
                                          <p:attrName>style.rotation</p:attrName>
                                        </p:attrNameLst>
                                      </p:cBhvr>
                                      <p:tavLst>
                                        <p:tav tm="0">
                                          <p:val>
                                            <p:fltVal val="90"/>
                                          </p:val>
                                        </p:tav>
                                        <p:tav tm="100000">
                                          <p:val>
                                            <p:fltVal val="0"/>
                                          </p:val>
                                        </p:tav>
                                      </p:tavLst>
                                    </p:anim>
                                    <p:animEffect transition="in" filter="fade">
                                      <p:cBhvr>
                                        <p:cTn id="51" dur="1000"/>
                                        <p:tgtEl>
                                          <p:spTgt spid="9"/>
                                        </p:tgtEl>
                                      </p:cBhvr>
                                    </p:animEffect>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nodeType="click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randombar(horizontal)">
                                      <p:cBhvr>
                                        <p:cTn id="5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a 3">
            <a:extLst>
              <a:ext uri="{FF2B5EF4-FFF2-40B4-BE49-F238E27FC236}">
                <a16:creationId xmlns:a16="http://schemas.microsoft.com/office/drawing/2014/main" id="{C63726F4-776B-474C-BAC4-1663FB94A68C}"/>
              </a:ext>
            </a:extLst>
          </p:cNvPr>
          <p:cNvGraphicFramePr/>
          <p:nvPr>
            <p:extLst>
              <p:ext uri="{D42A27DB-BD31-4B8C-83A1-F6EECF244321}">
                <p14:modId xmlns:p14="http://schemas.microsoft.com/office/powerpoint/2010/main" val="497914482"/>
              </p:ext>
            </p:extLst>
          </p:nvPr>
        </p:nvGraphicFramePr>
        <p:xfrm>
          <a:off x="0" y="596348"/>
          <a:ext cx="11820939" cy="4810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aixaDeTexto 4">
            <a:extLst>
              <a:ext uri="{FF2B5EF4-FFF2-40B4-BE49-F238E27FC236}">
                <a16:creationId xmlns:a16="http://schemas.microsoft.com/office/drawing/2014/main" id="{6E90641F-7E03-45C7-B505-21875A86F7C4}"/>
              </a:ext>
            </a:extLst>
          </p:cNvPr>
          <p:cNvSpPr txBox="1"/>
          <p:nvPr/>
        </p:nvSpPr>
        <p:spPr>
          <a:xfrm>
            <a:off x="569843" y="516834"/>
            <a:ext cx="479728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Stage of Team Development</a:t>
            </a:r>
          </a:p>
        </p:txBody>
      </p:sp>
      <p:grpSp>
        <p:nvGrpSpPr>
          <p:cNvPr id="2" name="Group 1">
            <a:extLst>
              <a:ext uri="{FF2B5EF4-FFF2-40B4-BE49-F238E27FC236}">
                <a16:creationId xmlns:a16="http://schemas.microsoft.com/office/drawing/2014/main" id="{19078AA4-F100-424E-8DE5-C754C6387E5F}"/>
              </a:ext>
            </a:extLst>
          </p:cNvPr>
          <p:cNvGrpSpPr/>
          <p:nvPr/>
        </p:nvGrpSpPr>
        <p:grpSpPr>
          <a:xfrm>
            <a:off x="5221358" y="3118673"/>
            <a:ext cx="4134677" cy="3272421"/>
            <a:chOff x="5221358" y="3118673"/>
            <a:chExt cx="4134677" cy="3272421"/>
          </a:xfrm>
        </p:grpSpPr>
        <p:sp>
          <p:nvSpPr>
            <p:cNvPr id="6" name="Retângulo: Cantos Arredondados 5">
              <a:extLst>
                <a:ext uri="{FF2B5EF4-FFF2-40B4-BE49-F238E27FC236}">
                  <a16:creationId xmlns:a16="http://schemas.microsoft.com/office/drawing/2014/main" id="{4288463F-F3C4-4536-B6DD-C7657100A4FF}"/>
                </a:ext>
              </a:extLst>
            </p:cNvPr>
            <p:cNvSpPr/>
            <p:nvPr/>
          </p:nvSpPr>
          <p:spPr>
            <a:xfrm>
              <a:off x="5221358" y="3118673"/>
              <a:ext cx="4134677" cy="327242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ixaDeTexto 6">
              <a:extLst>
                <a:ext uri="{FF2B5EF4-FFF2-40B4-BE49-F238E27FC236}">
                  <a16:creationId xmlns:a16="http://schemas.microsoft.com/office/drawing/2014/main" id="{347650DA-AC8F-4AE6-82B8-117A342B9ABF}"/>
                </a:ext>
              </a:extLst>
            </p:cNvPr>
            <p:cNvSpPr txBox="1"/>
            <p:nvPr/>
          </p:nvSpPr>
          <p:spPr>
            <a:xfrm>
              <a:off x="5367130" y="3280062"/>
              <a:ext cx="3988905" cy="2862322"/>
            </a:xfrm>
            <a:prstGeom prst="rect">
              <a:avLst/>
            </a:prstGeom>
            <a:noFill/>
          </p:spPr>
          <p:txBody>
            <a:bodyPr wrap="square" rtlCol="0">
              <a:spAutoFit/>
            </a:bodyPr>
            <a:lstStyle/>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Trust environment</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Recognition and appreciation of skills</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Mutual help </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Main objective to complete the job</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The leader is just another member of the team</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High level of productivity</a:t>
              </a:r>
            </a:p>
            <a:p>
              <a:pPr lvl="0"/>
              <a:r>
                <a:rPr lang="en-GB" b="1" dirty="0">
                  <a:latin typeface="Arial" panose="020B0604020202020204" pitchFamily="34" charset="0"/>
                  <a:cs typeface="Arial" panose="020B0604020202020204" pitchFamily="34" charset="0"/>
                </a:rPr>
                <a:t>Very important not to change or add new team members</a:t>
              </a:r>
            </a:p>
          </p:txBody>
        </p:sp>
      </p:grpSp>
      <p:grpSp>
        <p:nvGrpSpPr>
          <p:cNvPr id="3" name="Group 2">
            <a:extLst>
              <a:ext uri="{FF2B5EF4-FFF2-40B4-BE49-F238E27FC236}">
                <a16:creationId xmlns:a16="http://schemas.microsoft.com/office/drawing/2014/main" id="{3B2D7B1A-B354-4717-9124-9576338B64D3}"/>
              </a:ext>
            </a:extLst>
          </p:cNvPr>
          <p:cNvGrpSpPr/>
          <p:nvPr/>
        </p:nvGrpSpPr>
        <p:grpSpPr>
          <a:xfrm>
            <a:off x="9687341" y="2504809"/>
            <a:ext cx="2279370" cy="1952960"/>
            <a:chOff x="9687341" y="2504809"/>
            <a:chExt cx="2279370" cy="1952960"/>
          </a:xfrm>
        </p:grpSpPr>
        <p:sp>
          <p:nvSpPr>
            <p:cNvPr id="8" name="CaixaDeTexto 7">
              <a:extLst>
                <a:ext uri="{FF2B5EF4-FFF2-40B4-BE49-F238E27FC236}">
                  <a16:creationId xmlns:a16="http://schemas.microsoft.com/office/drawing/2014/main" id="{01FCADA5-772D-4391-BC14-5068537F8272}"/>
                </a:ext>
              </a:extLst>
            </p:cNvPr>
            <p:cNvSpPr txBox="1"/>
            <p:nvPr/>
          </p:nvSpPr>
          <p:spPr>
            <a:xfrm>
              <a:off x="9833113" y="2703443"/>
              <a:ext cx="2133598" cy="1754326"/>
            </a:xfrm>
            <a:prstGeom prst="rect">
              <a:avLst/>
            </a:prstGeom>
            <a:noFill/>
          </p:spPr>
          <p:txBody>
            <a:bodyPr wrap="square" rtlCol="0">
              <a:spAutoFit/>
            </a:bodyPr>
            <a:lstStyle/>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Job finished</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Proud</a:t>
              </a:r>
            </a:p>
            <a:p>
              <a:pPr marL="285750" lvl="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Many bonds of friendship are created</a:t>
              </a:r>
            </a:p>
            <a:p>
              <a:endParaRPr lang="en-GB" dirty="0"/>
            </a:p>
          </p:txBody>
        </p:sp>
        <p:sp>
          <p:nvSpPr>
            <p:cNvPr id="9" name="Retângulo: Cantos Arredondados 8">
              <a:extLst>
                <a:ext uri="{FF2B5EF4-FFF2-40B4-BE49-F238E27FC236}">
                  <a16:creationId xmlns:a16="http://schemas.microsoft.com/office/drawing/2014/main" id="{71CAAB03-4BEA-4F93-86EE-D41968D373C6}"/>
                </a:ext>
              </a:extLst>
            </p:cNvPr>
            <p:cNvSpPr/>
            <p:nvPr/>
          </p:nvSpPr>
          <p:spPr>
            <a:xfrm>
              <a:off x="9687341" y="2504809"/>
              <a:ext cx="2279370" cy="191320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1" name="Imagem 10">
            <a:extLst>
              <a:ext uri="{FF2B5EF4-FFF2-40B4-BE49-F238E27FC236}">
                <a16:creationId xmlns:a16="http://schemas.microsoft.com/office/drawing/2014/main" id="{7E0F40F0-FDB3-49D8-AD0C-D040C5133BFB}"/>
              </a:ext>
            </a:extLst>
          </p:cNvPr>
          <p:cNvPicPr>
            <a:picLocks noChangeAspect="1"/>
          </p:cNvPicPr>
          <p:nvPr/>
        </p:nvPicPr>
        <p:blipFill>
          <a:blip r:embed="rId8"/>
          <a:stretch>
            <a:fillRect/>
          </a:stretch>
        </p:blipFill>
        <p:spPr>
          <a:xfrm>
            <a:off x="9508436" y="4402326"/>
            <a:ext cx="2478156" cy="2491449"/>
          </a:xfrm>
          <a:prstGeom prst="rect">
            <a:avLst/>
          </a:prstGeom>
        </p:spPr>
      </p:pic>
    </p:spTree>
    <p:extLst>
      <p:ext uri="{BB962C8B-B14F-4D97-AF65-F5344CB8AC3E}">
        <p14:creationId xmlns:p14="http://schemas.microsoft.com/office/powerpoint/2010/main" val="379595481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500" fill="hold"/>
                                        <p:tgtEl>
                                          <p:spTgt spid="4"/>
                                        </p:tgtEl>
                                        <p:attrNameLst>
                                          <p:attrName>ppt_w</p:attrName>
                                        </p:attrNameLst>
                                      </p:cBhvr>
                                      <p:tavLst>
                                        <p:tav tm="0">
                                          <p:val>
                                            <p:fltVal val="0"/>
                                          </p:val>
                                        </p:tav>
                                        <p:tav tm="100000">
                                          <p:val>
                                            <p:strVal val="#ppt_w"/>
                                          </p:val>
                                        </p:tav>
                                      </p:tavLst>
                                    </p:anim>
                                    <p:anim calcmode="lin" valueType="num">
                                      <p:cBhvr>
                                        <p:cTn id="26" dur="500" fill="hold"/>
                                        <p:tgtEl>
                                          <p:spTgt spid="4"/>
                                        </p:tgtEl>
                                        <p:attrNameLst>
                                          <p:attrName>ppt_h</p:attrName>
                                        </p:attrNameLst>
                                      </p:cBhvr>
                                      <p:tavLst>
                                        <p:tav tm="0">
                                          <p:val>
                                            <p:fltVal val="0"/>
                                          </p:val>
                                        </p:tav>
                                        <p:tav tm="100000">
                                          <p:val>
                                            <p:strVal val="#ppt_h"/>
                                          </p:val>
                                        </p:tav>
                                      </p:tavLst>
                                    </p:anim>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p:cTn id="32" dur="1000" fill="hold"/>
                                        <p:tgtEl>
                                          <p:spTgt spid="2"/>
                                        </p:tgtEl>
                                        <p:attrNameLst>
                                          <p:attrName>ppt_w</p:attrName>
                                        </p:attrNameLst>
                                      </p:cBhvr>
                                      <p:tavLst>
                                        <p:tav tm="0">
                                          <p:val>
                                            <p:fltVal val="0"/>
                                          </p:val>
                                        </p:tav>
                                        <p:tav tm="100000">
                                          <p:val>
                                            <p:strVal val="#ppt_w"/>
                                          </p:val>
                                        </p:tav>
                                      </p:tavLst>
                                    </p:anim>
                                    <p:anim calcmode="lin" valueType="num">
                                      <p:cBhvr>
                                        <p:cTn id="33" dur="1000" fill="hold"/>
                                        <p:tgtEl>
                                          <p:spTgt spid="2"/>
                                        </p:tgtEl>
                                        <p:attrNameLst>
                                          <p:attrName>ppt_h</p:attrName>
                                        </p:attrNameLst>
                                      </p:cBhvr>
                                      <p:tavLst>
                                        <p:tav tm="0">
                                          <p:val>
                                            <p:fltVal val="0"/>
                                          </p:val>
                                        </p:tav>
                                        <p:tav tm="100000">
                                          <p:val>
                                            <p:strVal val="#ppt_h"/>
                                          </p:val>
                                        </p:tav>
                                      </p:tavLst>
                                    </p:anim>
                                    <p:anim calcmode="lin" valueType="num">
                                      <p:cBhvr>
                                        <p:cTn id="34" dur="1000" fill="hold"/>
                                        <p:tgtEl>
                                          <p:spTgt spid="2"/>
                                        </p:tgtEl>
                                        <p:attrNameLst>
                                          <p:attrName>style.rotation</p:attrName>
                                        </p:attrNameLst>
                                      </p:cBhvr>
                                      <p:tavLst>
                                        <p:tav tm="0">
                                          <p:val>
                                            <p:fltVal val="90"/>
                                          </p:val>
                                        </p:tav>
                                        <p:tav tm="100000">
                                          <p:val>
                                            <p:fltVal val="0"/>
                                          </p:val>
                                        </p:tav>
                                      </p:tavLst>
                                    </p:anim>
                                    <p:animEffect transition="in" filter="fade">
                                      <p:cBhvr>
                                        <p:cTn id="35" dur="1000"/>
                                        <p:tgtEl>
                                          <p:spTgt spid="2"/>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3"/>
                                        </p:tgtEl>
                                        <p:attrNameLst>
                                          <p:attrName>style.visibility</p:attrName>
                                        </p:attrNameLst>
                                      </p:cBhvr>
                                      <p:to>
                                        <p:strVal val="visible"/>
                                      </p:to>
                                    </p:set>
                                    <p:anim calcmode="lin" valueType="num">
                                      <p:cBhvr>
                                        <p:cTn id="40" dur="1000" fill="hold"/>
                                        <p:tgtEl>
                                          <p:spTgt spid="3"/>
                                        </p:tgtEl>
                                        <p:attrNameLst>
                                          <p:attrName>ppt_w</p:attrName>
                                        </p:attrNameLst>
                                      </p:cBhvr>
                                      <p:tavLst>
                                        <p:tav tm="0">
                                          <p:val>
                                            <p:fltVal val="0"/>
                                          </p:val>
                                        </p:tav>
                                        <p:tav tm="100000">
                                          <p:val>
                                            <p:strVal val="#ppt_w"/>
                                          </p:val>
                                        </p:tav>
                                      </p:tavLst>
                                    </p:anim>
                                    <p:anim calcmode="lin" valueType="num">
                                      <p:cBhvr>
                                        <p:cTn id="41" dur="1000" fill="hold"/>
                                        <p:tgtEl>
                                          <p:spTgt spid="3"/>
                                        </p:tgtEl>
                                        <p:attrNameLst>
                                          <p:attrName>ppt_h</p:attrName>
                                        </p:attrNameLst>
                                      </p:cBhvr>
                                      <p:tavLst>
                                        <p:tav tm="0">
                                          <p:val>
                                            <p:fltVal val="0"/>
                                          </p:val>
                                        </p:tav>
                                        <p:tav tm="100000">
                                          <p:val>
                                            <p:strVal val="#ppt_h"/>
                                          </p:val>
                                        </p:tav>
                                      </p:tavLst>
                                    </p:anim>
                                    <p:anim calcmode="lin" valueType="num">
                                      <p:cBhvr>
                                        <p:cTn id="42" dur="1000" fill="hold"/>
                                        <p:tgtEl>
                                          <p:spTgt spid="3"/>
                                        </p:tgtEl>
                                        <p:attrNameLst>
                                          <p:attrName>style.rotation</p:attrName>
                                        </p:attrNameLst>
                                      </p:cBhvr>
                                      <p:tavLst>
                                        <p:tav tm="0">
                                          <p:val>
                                            <p:fltVal val="90"/>
                                          </p:val>
                                        </p:tav>
                                        <p:tav tm="100000">
                                          <p:val>
                                            <p:fltVal val="0"/>
                                          </p:val>
                                        </p:tav>
                                      </p:tavLst>
                                    </p:anim>
                                    <p:animEffect transition="in" filter="fade">
                                      <p:cBhvr>
                                        <p:cTn id="43" dur="10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randombar(horizontal)">
                                      <p:cBhvr>
                                        <p:cTn id="4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A5F5-3E60-46AD-8714-86A1808DA09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Teams Roles</a:t>
            </a:r>
          </a:p>
        </p:txBody>
      </p:sp>
      <p:sp>
        <p:nvSpPr>
          <p:cNvPr id="6" name="Text Placeholder 5">
            <a:extLst>
              <a:ext uri="{FF2B5EF4-FFF2-40B4-BE49-F238E27FC236}">
                <a16:creationId xmlns:a16="http://schemas.microsoft.com/office/drawing/2014/main" id="{4E9BA3DB-3604-4823-A4A9-A2A2FA1D60F4}"/>
              </a:ext>
            </a:extLst>
          </p:cNvPr>
          <p:cNvSpPr>
            <a:spLocks noGrp="1"/>
          </p:cNvSpPr>
          <p:nvPr>
            <p:ph type="body" idx="1"/>
          </p:nvPr>
        </p:nvSpPr>
        <p:spPr>
          <a:xfrm>
            <a:off x="1129165" y="1645403"/>
            <a:ext cx="9599930" cy="876651"/>
          </a:xfrm>
        </p:spPr>
        <p:txBody>
          <a:bodyPr>
            <a:normAutofit/>
          </a:bodyPr>
          <a:lstStyle/>
          <a:p>
            <a:r>
              <a:rPr lang="en-US" sz="2200" dirty="0">
                <a:solidFill>
                  <a:schemeClr val="tx1"/>
                </a:solidFill>
                <a:latin typeface="Arial" panose="020B0604020202020204" pitchFamily="34" charset="0"/>
                <a:cs typeface="Arial" panose="020B0604020202020204" pitchFamily="34" charset="0"/>
              </a:rPr>
              <a:t>Team role is based on the way people behave in a group, how they contribute and interact with others in different ways.</a:t>
            </a:r>
          </a:p>
        </p:txBody>
      </p:sp>
      <p:sp>
        <p:nvSpPr>
          <p:cNvPr id="3" name="Content Placeholder 2">
            <a:extLst>
              <a:ext uri="{FF2B5EF4-FFF2-40B4-BE49-F238E27FC236}">
                <a16:creationId xmlns:a16="http://schemas.microsoft.com/office/drawing/2014/main" id="{0863548C-2E13-4646-AB91-C46AECEDC016}"/>
              </a:ext>
            </a:extLst>
          </p:cNvPr>
          <p:cNvSpPr>
            <a:spLocks noGrp="1"/>
          </p:cNvSpPr>
          <p:nvPr>
            <p:ph sz="half" idx="2"/>
          </p:nvPr>
        </p:nvSpPr>
        <p:spPr>
          <a:xfrm>
            <a:off x="1129166" y="2604304"/>
            <a:ext cx="4645152" cy="2864020"/>
          </a:xfrm>
        </p:spPr>
        <p:txBody>
          <a:bodyPr>
            <a:normAutofit/>
          </a:bodyPr>
          <a:lstStyle/>
          <a:p>
            <a:r>
              <a:rPr lang="en-US" dirty="0">
                <a:latin typeface="Arial" panose="020B0604020202020204" pitchFamily="34" charset="0"/>
                <a:cs typeface="Arial" panose="020B0604020202020204" pitchFamily="34" charset="0"/>
              </a:rPr>
              <a:t>Resource Investigator</a:t>
            </a:r>
          </a:p>
          <a:p>
            <a:r>
              <a:rPr lang="en-US" dirty="0">
                <a:latin typeface="Arial" panose="020B0604020202020204" pitchFamily="34" charset="0"/>
                <a:cs typeface="Arial" panose="020B0604020202020204" pitchFamily="34" charset="0"/>
              </a:rPr>
              <a:t>Team worker</a:t>
            </a:r>
          </a:p>
          <a:p>
            <a:r>
              <a:rPr lang="en-US" dirty="0">
                <a:latin typeface="Arial" panose="020B0604020202020204" pitchFamily="34" charset="0"/>
                <a:cs typeface="Arial" panose="020B0604020202020204" pitchFamily="34" charset="0"/>
              </a:rPr>
              <a:t>Coordinator </a:t>
            </a:r>
          </a:p>
          <a:p>
            <a:r>
              <a:rPr lang="en-US" dirty="0">
                <a:latin typeface="Arial" panose="020B0604020202020204" pitchFamily="34" charset="0"/>
                <a:cs typeface="Arial" panose="020B0604020202020204" pitchFamily="34" charset="0"/>
              </a:rPr>
              <a:t>Plant</a:t>
            </a:r>
          </a:p>
          <a:p>
            <a:r>
              <a:rPr lang="en-US" dirty="0">
                <a:latin typeface="Arial" panose="020B0604020202020204" pitchFamily="34" charset="0"/>
                <a:cs typeface="Arial" panose="020B0604020202020204" pitchFamily="34" charset="0"/>
              </a:rPr>
              <a:t>Monitor evaluator </a:t>
            </a:r>
          </a:p>
          <a:p>
            <a:endParaRPr lang="en-GB"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6165DD20-3A39-4DC5-92E9-6703451817D4}"/>
              </a:ext>
            </a:extLst>
          </p:cNvPr>
          <p:cNvSpPr>
            <a:spLocks noGrp="1"/>
          </p:cNvSpPr>
          <p:nvPr>
            <p:ph sz="quarter" idx="4"/>
          </p:nvPr>
        </p:nvSpPr>
        <p:spPr>
          <a:xfrm>
            <a:off x="6094337" y="2604305"/>
            <a:ext cx="4645152" cy="2854558"/>
          </a:xfrm>
        </p:spPr>
        <p:txBody>
          <a:bodyPr>
            <a:normAutofit/>
          </a:bodyPr>
          <a:lstStyle/>
          <a:p>
            <a:r>
              <a:rPr lang="en-US" dirty="0">
                <a:latin typeface="Arial" panose="020B0604020202020204" pitchFamily="34" charset="0"/>
                <a:cs typeface="Arial" panose="020B0604020202020204" pitchFamily="34" charset="0"/>
              </a:rPr>
              <a:t>Specialists </a:t>
            </a:r>
          </a:p>
          <a:p>
            <a:r>
              <a:rPr lang="en-US" dirty="0">
                <a:latin typeface="Arial" panose="020B0604020202020204" pitchFamily="34" charset="0"/>
                <a:cs typeface="Arial" panose="020B0604020202020204" pitchFamily="34" charset="0"/>
              </a:rPr>
              <a:t>Shaper</a:t>
            </a:r>
          </a:p>
          <a:p>
            <a:r>
              <a:rPr lang="en-US" dirty="0">
                <a:latin typeface="Arial" panose="020B0604020202020204" pitchFamily="34" charset="0"/>
                <a:cs typeface="Arial" panose="020B0604020202020204" pitchFamily="34" charset="0"/>
              </a:rPr>
              <a:t>Implementer</a:t>
            </a:r>
          </a:p>
          <a:p>
            <a:r>
              <a:rPr lang="en-US" dirty="0">
                <a:latin typeface="Arial" panose="020B0604020202020204" pitchFamily="34" charset="0"/>
                <a:cs typeface="Arial" panose="020B0604020202020204" pitchFamily="34" charset="0"/>
              </a:rPr>
              <a:t>Completer Finisher</a:t>
            </a:r>
            <a:endParaRPr lang="en-GB" dirty="0"/>
          </a:p>
        </p:txBody>
      </p:sp>
      <p:sp>
        <p:nvSpPr>
          <p:cNvPr id="4" name="Footer Placeholder 3">
            <a:extLst>
              <a:ext uri="{FF2B5EF4-FFF2-40B4-BE49-F238E27FC236}">
                <a16:creationId xmlns:a16="http://schemas.microsoft.com/office/drawing/2014/main" id="{0F05DA12-8AE7-437E-BA7D-C81B0D100E66}"/>
              </a:ext>
            </a:extLst>
          </p:cNvPr>
          <p:cNvSpPr>
            <a:spLocks noGrp="1"/>
          </p:cNvSpPr>
          <p:nvPr>
            <p:ph type="ftr" sz="quarter" idx="11"/>
          </p:nvPr>
        </p:nvSpPr>
        <p:spPr/>
        <p:txBody>
          <a:bodyPr/>
          <a:lstStyle/>
          <a:p>
            <a:r>
              <a:rPr lang="en-US"/>
              <a:t>Jennifer Laguda</a:t>
            </a:r>
            <a:endParaRPr lang="en-US" dirty="0"/>
          </a:p>
        </p:txBody>
      </p:sp>
      <p:sp>
        <p:nvSpPr>
          <p:cNvPr id="5" name="Slide Number Placeholder 4">
            <a:extLst>
              <a:ext uri="{FF2B5EF4-FFF2-40B4-BE49-F238E27FC236}">
                <a16:creationId xmlns:a16="http://schemas.microsoft.com/office/drawing/2014/main" id="{A7DC2293-DA09-4142-8019-51834B7A72A6}"/>
              </a:ext>
            </a:extLst>
          </p:cNvPr>
          <p:cNvSpPr>
            <a:spLocks noGrp="1"/>
          </p:cNvSpPr>
          <p:nvPr>
            <p:ph type="sldNum" sz="quarter" idx="12"/>
          </p:nvPr>
        </p:nvSpPr>
        <p:spPr/>
        <p:txBody>
          <a:bodyPr/>
          <a:lstStyle/>
          <a:p>
            <a:fld id="{6D22F896-40B5-4ADD-8801-0D06FADFA095}" type="slidenum">
              <a:rPr lang="en-US" smtClean="0"/>
              <a:t>8</a:t>
            </a:fld>
            <a:endParaRPr lang="en-US" dirty="0"/>
          </a:p>
        </p:txBody>
      </p:sp>
      <p:pic>
        <p:nvPicPr>
          <p:cNvPr id="10" name="Picture 9">
            <a:extLst>
              <a:ext uri="{FF2B5EF4-FFF2-40B4-BE49-F238E27FC236}">
                <a16:creationId xmlns:a16="http://schemas.microsoft.com/office/drawing/2014/main" id="{699A879E-9D82-4615-935C-C644706AAE4C}"/>
              </a:ext>
              <a:ext uri="{C183D7F6-B498-43B3-948B-1728B52AA6E4}">
                <adec:decorative xmlns:adec="http://schemas.microsoft.com/office/drawing/2017/decorative" val="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46202" y="2522054"/>
            <a:ext cx="2381250" cy="2476500"/>
          </a:xfrm>
          <a:prstGeom prst="rect">
            <a:avLst/>
          </a:prstGeom>
          <a:ln>
            <a:noFill/>
          </a:ln>
          <a:effectLst>
            <a:softEdge rad="112500"/>
          </a:effectLst>
        </p:spPr>
      </p:pic>
    </p:spTree>
    <p:extLst>
      <p:ext uri="{BB962C8B-B14F-4D97-AF65-F5344CB8AC3E}">
        <p14:creationId xmlns:p14="http://schemas.microsoft.com/office/powerpoint/2010/main" val="37550309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p:cTn id="25"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 calcmode="lin" valueType="num">
                                      <p:cBhvr additive="base">
                                        <p:cTn id="3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 calcmode="lin" valueType="num">
                                      <p:cBhvr additive="base">
                                        <p:cTn id="3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2" end="2"/>
                                            </p:txEl>
                                          </p:spTgt>
                                        </p:tgtEl>
                                        <p:attrNameLst>
                                          <p:attrName>style.visibility</p:attrName>
                                        </p:attrNameLst>
                                      </p:cBhvr>
                                      <p:to>
                                        <p:strVal val="visible"/>
                                      </p:to>
                                    </p:set>
                                    <p:anim calcmode="lin" valueType="num">
                                      <p:cBhvr additive="base">
                                        <p:cTn id="4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 calcmode="lin" valueType="num">
                                      <p:cBhvr additive="base">
                                        <p:cTn id="5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4" end="4"/>
                                            </p:txEl>
                                          </p:spTgt>
                                        </p:tgtEl>
                                        <p:attrNameLst>
                                          <p:attrName>style.visibility</p:attrName>
                                        </p:attrNameLst>
                                      </p:cBhvr>
                                      <p:to>
                                        <p:strVal val="visible"/>
                                      </p:to>
                                    </p:set>
                                    <p:anim calcmode="lin" valueType="num">
                                      <p:cBhvr additive="base">
                                        <p:cTn id="5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 calcmode="lin" valueType="num">
                                      <p:cBhvr additive="base">
                                        <p:cTn id="6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8">
                                            <p:txEl>
                                              <p:pRg st="1" end="1"/>
                                            </p:txEl>
                                          </p:spTgt>
                                        </p:tgtEl>
                                        <p:attrNameLst>
                                          <p:attrName>style.visibility</p:attrName>
                                        </p:attrNameLst>
                                      </p:cBhvr>
                                      <p:to>
                                        <p:strVal val="visible"/>
                                      </p:to>
                                    </p:set>
                                    <p:anim calcmode="lin" valueType="num">
                                      <p:cBhvr additive="base">
                                        <p:cTn id="68"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grpId="0" nodeType="clickEffect">
                                  <p:stCondLst>
                                    <p:cond delay="0"/>
                                  </p:stCondLst>
                                  <p:childTnLst>
                                    <p:set>
                                      <p:cBhvr>
                                        <p:cTn id="73" dur="1" fill="hold">
                                          <p:stCondLst>
                                            <p:cond delay="0"/>
                                          </p:stCondLst>
                                        </p:cTn>
                                        <p:tgtEl>
                                          <p:spTgt spid="8">
                                            <p:txEl>
                                              <p:pRg st="2" end="2"/>
                                            </p:txEl>
                                          </p:spTgt>
                                        </p:tgtEl>
                                        <p:attrNameLst>
                                          <p:attrName>style.visibility</p:attrName>
                                        </p:attrNameLst>
                                      </p:cBhvr>
                                      <p:to>
                                        <p:strVal val="visible"/>
                                      </p:to>
                                    </p:set>
                                    <p:anim calcmode="lin" valueType="num">
                                      <p:cBhvr additive="base">
                                        <p:cTn id="74"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grpId="0" nodeType="clickEffect">
                                  <p:stCondLst>
                                    <p:cond delay="0"/>
                                  </p:stCondLst>
                                  <p:childTnLst>
                                    <p:set>
                                      <p:cBhvr>
                                        <p:cTn id="79" dur="1" fill="hold">
                                          <p:stCondLst>
                                            <p:cond delay="0"/>
                                          </p:stCondLst>
                                        </p:cTn>
                                        <p:tgtEl>
                                          <p:spTgt spid="8">
                                            <p:txEl>
                                              <p:pRg st="3" end="3"/>
                                            </p:txEl>
                                          </p:spTgt>
                                        </p:tgtEl>
                                        <p:attrNameLst>
                                          <p:attrName>style.visibility</p:attrName>
                                        </p:attrNameLst>
                                      </p:cBhvr>
                                      <p:to>
                                        <p:strVal val="visible"/>
                                      </p:to>
                                    </p:set>
                                    <p:anim calcmode="lin" valueType="num">
                                      <p:cBhvr additive="base">
                                        <p:cTn id="80"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nodeType="click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wipe(down)">
                                      <p:cBhvr>
                                        <p:cTn id="86" dur="580">
                                          <p:stCondLst>
                                            <p:cond delay="0"/>
                                          </p:stCondLst>
                                        </p:cTn>
                                        <p:tgtEl>
                                          <p:spTgt spid="10"/>
                                        </p:tgtEl>
                                      </p:cBhvr>
                                    </p:animEffect>
                                    <p:anim calcmode="lin" valueType="num">
                                      <p:cBhvr>
                                        <p:cTn id="87"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92" dur="26">
                                          <p:stCondLst>
                                            <p:cond delay="650"/>
                                          </p:stCondLst>
                                        </p:cTn>
                                        <p:tgtEl>
                                          <p:spTgt spid="10"/>
                                        </p:tgtEl>
                                      </p:cBhvr>
                                      <p:to x="100000" y="60000"/>
                                    </p:animScale>
                                    <p:animScale>
                                      <p:cBhvr>
                                        <p:cTn id="93" dur="166" decel="50000">
                                          <p:stCondLst>
                                            <p:cond delay="676"/>
                                          </p:stCondLst>
                                        </p:cTn>
                                        <p:tgtEl>
                                          <p:spTgt spid="10"/>
                                        </p:tgtEl>
                                      </p:cBhvr>
                                      <p:to x="100000" y="100000"/>
                                    </p:animScale>
                                    <p:animScale>
                                      <p:cBhvr>
                                        <p:cTn id="94" dur="26">
                                          <p:stCondLst>
                                            <p:cond delay="1312"/>
                                          </p:stCondLst>
                                        </p:cTn>
                                        <p:tgtEl>
                                          <p:spTgt spid="10"/>
                                        </p:tgtEl>
                                      </p:cBhvr>
                                      <p:to x="100000" y="80000"/>
                                    </p:animScale>
                                    <p:animScale>
                                      <p:cBhvr>
                                        <p:cTn id="95" dur="166" decel="50000">
                                          <p:stCondLst>
                                            <p:cond delay="1338"/>
                                          </p:stCondLst>
                                        </p:cTn>
                                        <p:tgtEl>
                                          <p:spTgt spid="10"/>
                                        </p:tgtEl>
                                      </p:cBhvr>
                                      <p:to x="100000" y="100000"/>
                                    </p:animScale>
                                    <p:animScale>
                                      <p:cBhvr>
                                        <p:cTn id="96" dur="26">
                                          <p:stCondLst>
                                            <p:cond delay="1642"/>
                                          </p:stCondLst>
                                        </p:cTn>
                                        <p:tgtEl>
                                          <p:spTgt spid="10"/>
                                        </p:tgtEl>
                                      </p:cBhvr>
                                      <p:to x="100000" y="90000"/>
                                    </p:animScale>
                                    <p:animScale>
                                      <p:cBhvr>
                                        <p:cTn id="97" dur="166" decel="50000">
                                          <p:stCondLst>
                                            <p:cond delay="1668"/>
                                          </p:stCondLst>
                                        </p:cTn>
                                        <p:tgtEl>
                                          <p:spTgt spid="10"/>
                                        </p:tgtEl>
                                      </p:cBhvr>
                                      <p:to x="100000" y="100000"/>
                                    </p:animScale>
                                    <p:animScale>
                                      <p:cBhvr>
                                        <p:cTn id="98" dur="26">
                                          <p:stCondLst>
                                            <p:cond delay="1808"/>
                                          </p:stCondLst>
                                        </p:cTn>
                                        <p:tgtEl>
                                          <p:spTgt spid="10"/>
                                        </p:tgtEl>
                                      </p:cBhvr>
                                      <p:to x="100000" y="95000"/>
                                    </p:animScale>
                                    <p:animScale>
                                      <p:cBhvr>
                                        <p:cTn id="99"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3"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a:extLst>
              <a:ext uri="{FF2B5EF4-FFF2-40B4-BE49-F238E27FC236}">
                <a16:creationId xmlns:a16="http://schemas.microsoft.com/office/drawing/2014/main" id="{1DBE2515-0966-4438-9822-88899A0E4ED2}"/>
              </a:ext>
            </a:extLst>
          </p:cNvPr>
          <p:cNvSpPr/>
          <p:nvPr/>
        </p:nvSpPr>
        <p:spPr>
          <a:xfrm>
            <a:off x="738233" y="979358"/>
            <a:ext cx="6096000" cy="1077218"/>
          </a:xfrm>
          <a:prstGeom prst="rect">
            <a:avLst/>
          </a:prstGeom>
        </p:spPr>
        <p:txBody>
          <a:bodyPr>
            <a:spAutoFit/>
          </a:bodyPr>
          <a:lstStyle/>
          <a:p>
            <a:r>
              <a:rPr lang="en-US" sz="3200" dirty="0">
                <a:latin typeface="Arial" panose="020B0604020202020204" pitchFamily="34" charset="0"/>
                <a:cs typeface="Arial" panose="020B0604020202020204" pitchFamily="34" charset="0"/>
              </a:rPr>
              <a:t>Conflict </a:t>
            </a:r>
            <a:br>
              <a:rPr 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C829B8A-AD74-4C0D-856A-9A5D06B50219}"/>
              </a:ext>
            </a:extLst>
          </p:cNvPr>
          <p:cNvSpPr txBox="1">
            <a:spLocks/>
          </p:cNvSpPr>
          <p:nvPr/>
        </p:nvSpPr>
        <p:spPr>
          <a:xfrm>
            <a:off x="522310" y="2275936"/>
            <a:ext cx="6527846" cy="2870221"/>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t> </a:t>
            </a:r>
            <a:r>
              <a:rPr lang="en-US" dirty="0">
                <a:latin typeface="Arial" panose="020B0604020202020204" pitchFamily="34" charset="0"/>
                <a:cs typeface="Arial" panose="020B0604020202020204" pitchFamily="34" charset="0"/>
              </a:rPr>
              <a:t>A behavior that prevents a person from achieving their goal can be defined as a conflict.</a:t>
            </a:r>
          </a:p>
          <a:p>
            <a:r>
              <a:rPr lang="en-US" dirty="0">
                <a:latin typeface="Arial" panose="020B0604020202020204" pitchFamily="34" charset="0"/>
                <a:cs typeface="Arial" panose="020B0604020202020204" pitchFamily="34" charset="0"/>
              </a:rPr>
              <a:t>Effective conflict management can reduce cost, increase productivity and manage the risk to the ISS management team. </a:t>
            </a:r>
          </a:p>
        </p:txBody>
      </p:sp>
      <p:pic>
        <p:nvPicPr>
          <p:cNvPr id="5" name="Imagem 4">
            <a:extLst>
              <a:ext uri="{FF2B5EF4-FFF2-40B4-BE49-F238E27FC236}">
                <a16:creationId xmlns:a16="http://schemas.microsoft.com/office/drawing/2014/main" id="{A36EE3A5-7579-416D-8F4F-26E7DFF34C0C}"/>
              </a:ext>
            </a:extLst>
          </p:cNvPr>
          <p:cNvPicPr>
            <a:picLocks noChangeAspect="1"/>
          </p:cNvPicPr>
          <p:nvPr/>
        </p:nvPicPr>
        <p:blipFill rotWithShape="1">
          <a:blip r:embed="rId2"/>
          <a:srcRect l="37717" t="36128" r="37500" b="29652"/>
          <a:stretch/>
        </p:blipFill>
        <p:spPr>
          <a:xfrm>
            <a:off x="7195930" y="3169692"/>
            <a:ext cx="3396344" cy="26745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Footer Placeholder 3">
            <a:extLst>
              <a:ext uri="{FF2B5EF4-FFF2-40B4-BE49-F238E27FC236}">
                <a16:creationId xmlns:a16="http://schemas.microsoft.com/office/drawing/2014/main" id="{7CD4F139-ED3A-4991-BF12-D7B6485FA2D1}"/>
              </a:ext>
            </a:extLst>
          </p:cNvPr>
          <p:cNvSpPr>
            <a:spLocks noGrp="1"/>
          </p:cNvSpPr>
          <p:nvPr>
            <p:ph type="ftr" sz="quarter" idx="11"/>
          </p:nvPr>
        </p:nvSpPr>
        <p:spPr/>
        <p:txBody>
          <a:bodyPr/>
          <a:lstStyle/>
          <a:p>
            <a:r>
              <a:rPr lang="en-US"/>
              <a:t>Ana Stanciu</a:t>
            </a:r>
            <a:endParaRPr lang="en-US" dirty="0"/>
          </a:p>
        </p:txBody>
      </p:sp>
      <p:sp>
        <p:nvSpPr>
          <p:cNvPr id="6" name="Slide Number Placeholder 5">
            <a:extLst>
              <a:ext uri="{FF2B5EF4-FFF2-40B4-BE49-F238E27FC236}">
                <a16:creationId xmlns:a16="http://schemas.microsoft.com/office/drawing/2014/main" id="{E527CDB8-13A9-47A4-B896-73D469C30E53}"/>
              </a:ext>
            </a:extLst>
          </p:cNvPr>
          <p:cNvSpPr>
            <a:spLocks noGrp="1"/>
          </p:cNvSpPr>
          <p:nvPr>
            <p:ph type="sldNum" sz="quarter" idx="12"/>
          </p:nvPr>
        </p:nvSpPr>
        <p:spPr/>
        <p:txBody>
          <a:bodyPr/>
          <a:lstStyle/>
          <a:p>
            <a:fld id="{6D22F896-40B5-4ADD-8801-0D06FADFA095}" type="slidenum">
              <a:rPr lang="en-US" smtClean="0"/>
              <a:t>9</a:t>
            </a:fld>
            <a:endParaRPr lang="en-US" dirty="0"/>
          </a:p>
        </p:txBody>
      </p:sp>
    </p:spTree>
    <p:extLst>
      <p:ext uri="{BB962C8B-B14F-4D97-AF65-F5344CB8AC3E}">
        <p14:creationId xmlns:p14="http://schemas.microsoft.com/office/powerpoint/2010/main" val="27869473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500" fill="hold"/>
                                        <p:tgtEl>
                                          <p:spTgt spid="3"/>
                                        </p:tgtEl>
                                        <p:attrNameLst>
                                          <p:attrName>ppt_w</p:attrName>
                                        </p:attrNameLst>
                                      </p:cBhvr>
                                      <p:tavLst>
                                        <p:tav tm="0">
                                          <p:val>
                                            <p:fltVal val="0"/>
                                          </p:val>
                                        </p:tav>
                                        <p:tav tm="100000">
                                          <p:val>
                                            <p:strVal val="#ppt_w"/>
                                          </p:val>
                                        </p:tav>
                                      </p:tavLst>
                                    </p:anim>
                                    <p:anim calcmode="lin" valueType="num">
                                      <p:cBhvr>
                                        <p:cTn id="32" dur="500" fill="hold"/>
                                        <p:tgtEl>
                                          <p:spTgt spid="3"/>
                                        </p:tgtEl>
                                        <p:attrNameLst>
                                          <p:attrName>ppt_h</p:attrName>
                                        </p:attrNameLst>
                                      </p:cBhvr>
                                      <p:tavLst>
                                        <p:tav tm="0">
                                          <p:val>
                                            <p:fltVal val="0"/>
                                          </p:val>
                                        </p:tav>
                                        <p:tav tm="100000">
                                          <p:val>
                                            <p:strVal val="#ppt_h"/>
                                          </p:val>
                                        </p:tav>
                                      </p:tavLst>
                                    </p:anim>
                                    <p:animEffect transition="in" filter="fade">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D66E-8DC6-4AFA-A7D2-BC412FE6BC27}"/>
              </a:ext>
            </a:extLst>
          </p:cNvPr>
          <p:cNvSpPr txBox="1">
            <a:spLocks/>
          </p:cNvSpPr>
          <p:nvPr/>
        </p:nvSpPr>
        <p:spPr>
          <a:xfrm rot="10800000" flipV="1">
            <a:off x="536713" y="1035332"/>
            <a:ext cx="8229600" cy="915881"/>
          </a:xfrm>
          <a:prstGeom prst="rect">
            <a:avLst/>
          </a:prstGeom>
        </p:spPr>
        <p:txBody>
          <a:bodyPr>
            <a:normAutofit/>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dirty="0">
                <a:latin typeface="Arial" panose="020B0604020202020204" pitchFamily="34" charset="0"/>
                <a:cs typeface="Arial" panose="020B0604020202020204" pitchFamily="34" charset="0"/>
              </a:rPr>
              <a:t>Types of conflict at work</a:t>
            </a:r>
          </a:p>
        </p:txBody>
      </p:sp>
      <p:sp>
        <p:nvSpPr>
          <p:cNvPr id="3" name="Content Placeholder 2">
            <a:extLst>
              <a:ext uri="{FF2B5EF4-FFF2-40B4-BE49-F238E27FC236}">
                <a16:creationId xmlns:a16="http://schemas.microsoft.com/office/drawing/2014/main" id="{E919514D-F410-41F7-A5A4-4C072879162E}"/>
              </a:ext>
            </a:extLst>
          </p:cNvPr>
          <p:cNvSpPr txBox="1">
            <a:spLocks/>
          </p:cNvSpPr>
          <p:nvPr/>
        </p:nvSpPr>
        <p:spPr>
          <a:xfrm>
            <a:off x="536713" y="2126691"/>
            <a:ext cx="8229600" cy="3868256"/>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US" dirty="0">
                <a:latin typeface="Arial" panose="020B0604020202020204" pitchFamily="34" charset="0"/>
                <a:cs typeface="Arial" panose="020B0604020202020204" pitchFamily="34" charset="0"/>
              </a:rPr>
              <a:t>Frequently at workplace, conflict can take three fundamental characteristics:</a:t>
            </a:r>
          </a:p>
          <a:p>
            <a:pPr marL="0" indent="0">
              <a:buFont typeface="Arial" panose="020B0604020202020204" pitchFamily="34" charset="0"/>
              <a:buNone/>
            </a:pPr>
            <a:r>
              <a:rPr lang="en-US" dirty="0">
                <a:latin typeface="Arial" panose="020B0604020202020204" pitchFamily="34" charset="0"/>
                <a:cs typeface="Arial" panose="020B0604020202020204" pitchFamily="34" charset="0"/>
              </a:rPr>
              <a:t>     - Responsibility conflict</a:t>
            </a:r>
          </a:p>
          <a:p>
            <a:pPr marL="0" indent="0">
              <a:buFont typeface="Arial" panose="020B0604020202020204" pitchFamily="34" charset="0"/>
              <a:buNone/>
            </a:pPr>
            <a:r>
              <a:rPr lang="en-US" dirty="0">
                <a:latin typeface="Arial" panose="020B0604020202020204" pitchFamily="34" charset="0"/>
                <a:cs typeface="Arial" panose="020B0604020202020204" pitchFamily="34" charset="0"/>
              </a:rPr>
              <a:t>     - Process conflict</a:t>
            </a:r>
          </a:p>
          <a:p>
            <a:pPr marL="0" indent="0">
              <a:buFont typeface="Arial" panose="020B0604020202020204" pitchFamily="34" charset="0"/>
              <a:buNone/>
            </a:pPr>
            <a:r>
              <a:rPr lang="en-US" dirty="0">
                <a:latin typeface="Arial" panose="020B0604020202020204" pitchFamily="34" charset="0"/>
                <a:cs typeface="Arial" panose="020B0604020202020204" pitchFamily="34" charset="0"/>
              </a:rPr>
              <a:t>     - Relationship conflict </a:t>
            </a:r>
          </a:p>
        </p:txBody>
      </p:sp>
      <p:sp>
        <p:nvSpPr>
          <p:cNvPr id="4" name="Footer Placeholder 3">
            <a:extLst>
              <a:ext uri="{FF2B5EF4-FFF2-40B4-BE49-F238E27FC236}">
                <a16:creationId xmlns:a16="http://schemas.microsoft.com/office/drawing/2014/main" id="{EFE1A0CD-EDE0-4279-A67B-D37DB2F53768}"/>
              </a:ext>
            </a:extLst>
          </p:cNvPr>
          <p:cNvSpPr>
            <a:spLocks noGrp="1"/>
          </p:cNvSpPr>
          <p:nvPr>
            <p:ph type="ftr" sz="quarter" idx="11"/>
          </p:nvPr>
        </p:nvSpPr>
        <p:spPr/>
        <p:txBody>
          <a:bodyPr/>
          <a:lstStyle/>
          <a:p>
            <a:r>
              <a:rPr lang="en-US"/>
              <a:t>Ana Stanciu</a:t>
            </a:r>
            <a:endParaRPr lang="en-US" dirty="0"/>
          </a:p>
        </p:txBody>
      </p:sp>
      <p:sp>
        <p:nvSpPr>
          <p:cNvPr id="5" name="Slide Number Placeholder 4">
            <a:extLst>
              <a:ext uri="{FF2B5EF4-FFF2-40B4-BE49-F238E27FC236}">
                <a16:creationId xmlns:a16="http://schemas.microsoft.com/office/drawing/2014/main" id="{F780A7C3-E471-4B4C-BB9C-83F4CC6D92D5}"/>
              </a:ext>
            </a:extLst>
          </p:cNvPr>
          <p:cNvSpPr>
            <a:spLocks noGrp="1"/>
          </p:cNvSpPr>
          <p:nvPr>
            <p:ph type="sldNum" sz="quarter" idx="12"/>
          </p:nvPr>
        </p:nvSpPr>
        <p:spPr/>
        <p:txBody>
          <a:bodyPr/>
          <a:lstStyle/>
          <a:p>
            <a:fld id="{6D22F896-40B5-4ADD-8801-0D06FADFA095}" type="slidenum">
              <a:rPr lang="en-US" smtClean="0"/>
              <a:t>10</a:t>
            </a:fld>
            <a:endParaRPr lang="en-US" dirty="0"/>
          </a:p>
        </p:txBody>
      </p:sp>
      <p:pic>
        <p:nvPicPr>
          <p:cNvPr id="7" name="Picture 6">
            <a:extLst>
              <a:ext uri="{FF2B5EF4-FFF2-40B4-BE49-F238E27FC236}">
                <a16:creationId xmlns:a16="http://schemas.microsoft.com/office/drawing/2014/main" id="{A6DAF972-EDCE-4211-A0AB-17A39C8744B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06513" y="2126691"/>
            <a:ext cx="3223125" cy="3223125"/>
          </a:xfrm>
          <a:prstGeom prst="rect">
            <a:avLst/>
          </a:prstGeom>
          <a:ln>
            <a:noFill/>
          </a:ln>
          <a:effectLst>
            <a:softEdge rad="112500"/>
          </a:effectLst>
        </p:spPr>
      </p:pic>
      <p:sp>
        <p:nvSpPr>
          <p:cNvPr id="8" name="TextBox 7">
            <a:extLst>
              <a:ext uri="{FF2B5EF4-FFF2-40B4-BE49-F238E27FC236}">
                <a16:creationId xmlns:a16="http://schemas.microsoft.com/office/drawing/2014/main" id="{D9A9A810-D302-436C-B0D4-999C67CD6668}"/>
              </a:ext>
            </a:extLst>
          </p:cNvPr>
          <p:cNvSpPr txBox="1"/>
          <p:nvPr/>
        </p:nvSpPr>
        <p:spPr>
          <a:xfrm>
            <a:off x="3048000" y="6477000"/>
            <a:ext cx="6096000" cy="230832"/>
          </a:xfrm>
          <a:prstGeom prst="rect">
            <a:avLst/>
          </a:prstGeom>
          <a:noFill/>
        </p:spPr>
        <p:txBody>
          <a:bodyPr wrap="square" rtlCol="0">
            <a:spAutoFit/>
          </a:bodyPr>
          <a:lstStyle/>
          <a:p>
            <a:r>
              <a:rPr lang="en-GB" sz="900">
                <a:hlinkClick r:id="rId3" tooltip="http://flickr.com/photos/lumaxart/2136954235"/>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66070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additive="base">
                                        <p:cTn id="3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 calcmode="lin" valueType="num">
                                      <p:cBhvr additive="base">
                                        <p:cTn id="3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3" end="3"/>
                                            </p:txEl>
                                          </p:spTgt>
                                        </p:tgtEl>
                                        <p:attrNameLst>
                                          <p:attrName>style.visibility</p:attrName>
                                        </p:attrNameLst>
                                      </p:cBhvr>
                                      <p:to>
                                        <p:strVal val="visible"/>
                                      </p:to>
                                    </p:set>
                                    <p:anim calcmode="lin" valueType="num">
                                      <p:cBhvr additive="base">
                                        <p:cTn id="4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wipe(down)">
                                      <p:cBhvr>
                                        <p:cTn id="50" dur="580">
                                          <p:stCondLst>
                                            <p:cond delay="0"/>
                                          </p:stCondLst>
                                        </p:cTn>
                                        <p:tgtEl>
                                          <p:spTgt spid="7"/>
                                        </p:tgtEl>
                                      </p:cBhvr>
                                    </p:animEffect>
                                    <p:anim calcmode="lin" valueType="num">
                                      <p:cBhvr>
                                        <p:cTn id="5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gtEl>
                                      </p:cBhvr>
                                      <p:to x="100000" y="60000"/>
                                    </p:animScale>
                                    <p:animScale>
                                      <p:cBhvr>
                                        <p:cTn id="57" dur="166" decel="50000">
                                          <p:stCondLst>
                                            <p:cond delay="676"/>
                                          </p:stCondLst>
                                        </p:cTn>
                                        <p:tgtEl>
                                          <p:spTgt spid="7"/>
                                        </p:tgtEl>
                                      </p:cBhvr>
                                      <p:to x="100000" y="100000"/>
                                    </p:animScale>
                                    <p:animScale>
                                      <p:cBhvr>
                                        <p:cTn id="58" dur="26">
                                          <p:stCondLst>
                                            <p:cond delay="1312"/>
                                          </p:stCondLst>
                                        </p:cTn>
                                        <p:tgtEl>
                                          <p:spTgt spid="7"/>
                                        </p:tgtEl>
                                      </p:cBhvr>
                                      <p:to x="100000" y="80000"/>
                                    </p:animScale>
                                    <p:animScale>
                                      <p:cBhvr>
                                        <p:cTn id="59" dur="166" decel="50000">
                                          <p:stCondLst>
                                            <p:cond delay="1338"/>
                                          </p:stCondLst>
                                        </p:cTn>
                                        <p:tgtEl>
                                          <p:spTgt spid="7"/>
                                        </p:tgtEl>
                                      </p:cBhvr>
                                      <p:to x="100000" y="100000"/>
                                    </p:animScale>
                                    <p:animScale>
                                      <p:cBhvr>
                                        <p:cTn id="60" dur="26">
                                          <p:stCondLst>
                                            <p:cond delay="1642"/>
                                          </p:stCondLst>
                                        </p:cTn>
                                        <p:tgtEl>
                                          <p:spTgt spid="7"/>
                                        </p:tgtEl>
                                      </p:cBhvr>
                                      <p:to x="100000" y="90000"/>
                                    </p:animScale>
                                    <p:animScale>
                                      <p:cBhvr>
                                        <p:cTn id="61" dur="166" decel="50000">
                                          <p:stCondLst>
                                            <p:cond delay="1668"/>
                                          </p:stCondLst>
                                        </p:cTn>
                                        <p:tgtEl>
                                          <p:spTgt spid="7"/>
                                        </p:tgtEl>
                                      </p:cBhvr>
                                      <p:to x="100000" y="100000"/>
                                    </p:animScale>
                                    <p:animScale>
                                      <p:cBhvr>
                                        <p:cTn id="62" dur="26">
                                          <p:stCondLst>
                                            <p:cond delay="1808"/>
                                          </p:stCondLst>
                                        </p:cTn>
                                        <p:tgtEl>
                                          <p:spTgt spid="7"/>
                                        </p:tgtEl>
                                      </p:cBhvr>
                                      <p:to x="100000" y="95000"/>
                                    </p:animScale>
                                    <p:animScale>
                                      <p:cBhvr>
                                        <p:cTn id="63"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7B377-581F-4357-BD6C-812869BDA832}"/>
              </a:ext>
            </a:extLst>
          </p:cNvPr>
          <p:cNvSpPr txBox="1">
            <a:spLocks/>
          </p:cNvSpPr>
          <p:nvPr/>
        </p:nvSpPr>
        <p:spPr>
          <a:xfrm>
            <a:off x="457200" y="837854"/>
            <a:ext cx="8229600" cy="1143000"/>
          </a:xfrm>
          <a:prstGeom prst="rect">
            <a:avLst/>
          </a:prstGeom>
        </p:spPr>
        <p:txBody>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dirty="0">
                <a:latin typeface="Arial" panose="020B0604020202020204" pitchFamily="34" charset="0"/>
                <a:cs typeface="Arial" panose="020B0604020202020204" pitchFamily="34" charset="0"/>
              </a:rPr>
              <a:t>Managing conflict </a:t>
            </a:r>
          </a:p>
        </p:txBody>
      </p:sp>
      <p:sp>
        <p:nvSpPr>
          <p:cNvPr id="3" name="Content Placeholder 2">
            <a:extLst>
              <a:ext uri="{FF2B5EF4-FFF2-40B4-BE49-F238E27FC236}">
                <a16:creationId xmlns:a16="http://schemas.microsoft.com/office/drawing/2014/main" id="{730BA887-EB87-46EE-95E4-8EB5B60B7A59}"/>
              </a:ext>
            </a:extLst>
          </p:cNvPr>
          <p:cNvSpPr txBox="1">
            <a:spLocks/>
          </p:cNvSpPr>
          <p:nvPr/>
        </p:nvSpPr>
        <p:spPr>
          <a:xfrm>
            <a:off x="457200" y="1980854"/>
            <a:ext cx="8229600" cy="4525963"/>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US" sz="2200" dirty="0">
                <a:latin typeface="Arial" panose="020B0604020202020204" pitchFamily="34" charset="0"/>
                <a:cs typeface="Arial" panose="020B0604020202020204" pitchFamily="34" charset="0"/>
              </a:rPr>
              <a:t>Subsequently, understanding the signs of conflict between work colleagues, a conflict can be:</a:t>
            </a:r>
          </a:p>
          <a:p>
            <a:pPr marL="971550" lvl="1" indent="-514350">
              <a:buFont typeface="Arial" panose="020B0604020202020204" pitchFamily="34" charset="0"/>
              <a:buAutoNum type="arabicPeriod"/>
            </a:pPr>
            <a:r>
              <a:rPr lang="en-US" sz="2000" dirty="0">
                <a:latin typeface="Arial" panose="020B0604020202020204" pitchFamily="34" charset="0"/>
                <a:cs typeface="Arial" panose="020B0604020202020204" pitchFamily="34" charset="0"/>
              </a:rPr>
              <a:t>Stopped from escalation by specifying the early signs and acting. </a:t>
            </a:r>
          </a:p>
          <a:p>
            <a:pPr marL="971550" lvl="1" indent="-514350">
              <a:buFont typeface="Arial" panose="020B0604020202020204" pitchFamily="34" charset="0"/>
              <a:buAutoNum type="arabicPeriod"/>
            </a:pPr>
            <a:r>
              <a:rPr lang="en-US" sz="2000" dirty="0">
                <a:latin typeface="Arial" panose="020B0604020202020204" pitchFamily="34" charset="0"/>
                <a:cs typeface="Arial" panose="020B0604020202020204" pitchFamily="34" charset="0"/>
              </a:rPr>
              <a:t>Understanding and value the discrepancies between the parties implicated.</a:t>
            </a:r>
          </a:p>
          <a:p>
            <a:pPr marL="971550" lvl="1" indent="-514350">
              <a:buFont typeface="Arial" panose="020B0604020202020204" pitchFamily="34" charset="0"/>
              <a:buAutoNum type="arabicPeriod"/>
            </a:pPr>
            <a:r>
              <a:rPr lang="en-US" sz="2000" dirty="0">
                <a:latin typeface="Arial" panose="020B0604020202020204" pitchFamily="34" charset="0"/>
                <a:cs typeface="Arial" panose="020B0604020202020204" pitchFamily="34" charset="0"/>
              </a:rPr>
              <a:t>Managing the conflict by taking positive steps to deal with the issues and awareness of the outcome.</a:t>
            </a:r>
          </a:p>
        </p:txBody>
      </p:sp>
      <p:sp>
        <p:nvSpPr>
          <p:cNvPr id="4" name="Footer Placeholder 3">
            <a:extLst>
              <a:ext uri="{FF2B5EF4-FFF2-40B4-BE49-F238E27FC236}">
                <a16:creationId xmlns:a16="http://schemas.microsoft.com/office/drawing/2014/main" id="{0D249BE4-70C3-4EF2-BD3B-7BF0DB7BF7B2}"/>
              </a:ext>
            </a:extLst>
          </p:cNvPr>
          <p:cNvSpPr>
            <a:spLocks noGrp="1"/>
          </p:cNvSpPr>
          <p:nvPr>
            <p:ph type="ftr" sz="quarter" idx="11"/>
          </p:nvPr>
        </p:nvSpPr>
        <p:spPr/>
        <p:txBody>
          <a:bodyPr/>
          <a:lstStyle/>
          <a:p>
            <a:r>
              <a:rPr lang="en-US"/>
              <a:t>Ana Stanciu</a:t>
            </a:r>
            <a:endParaRPr lang="en-US" dirty="0"/>
          </a:p>
        </p:txBody>
      </p:sp>
      <p:sp>
        <p:nvSpPr>
          <p:cNvPr id="5" name="Slide Number Placeholder 4">
            <a:extLst>
              <a:ext uri="{FF2B5EF4-FFF2-40B4-BE49-F238E27FC236}">
                <a16:creationId xmlns:a16="http://schemas.microsoft.com/office/drawing/2014/main" id="{32E78DA5-6A05-4634-9A81-12F8CB8469EC}"/>
              </a:ext>
            </a:extLst>
          </p:cNvPr>
          <p:cNvSpPr>
            <a:spLocks noGrp="1"/>
          </p:cNvSpPr>
          <p:nvPr>
            <p:ph type="sldNum" sz="quarter" idx="12"/>
          </p:nvPr>
        </p:nvSpPr>
        <p:spPr/>
        <p:txBody>
          <a:bodyPr/>
          <a:lstStyle/>
          <a:p>
            <a:fld id="{6D22F896-40B5-4ADD-8801-0D06FADFA095}" type="slidenum">
              <a:rPr lang="en-US" smtClean="0"/>
              <a:t>11</a:t>
            </a:fld>
            <a:endParaRPr lang="en-US" dirty="0"/>
          </a:p>
        </p:txBody>
      </p:sp>
    </p:spTree>
    <p:extLst>
      <p:ext uri="{BB962C8B-B14F-4D97-AF65-F5344CB8AC3E}">
        <p14:creationId xmlns:p14="http://schemas.microsoft.com/office/powerpoint/2010/main" val="393963840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additive="base">
                                        <p:cTn id="3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 calcmode="lin" valueType="num">
                                      <p:cBhvr additive="base">
                                        <p:cTn id="3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3" end="3"/>
                                            </p:txEl>
                                          </p:spTgt>
                                        </p:tgtEl>
                                        <p:attrNameLst>
                                          <p:attrName>style.visibility</p:attrName>
                                        </p:attrNameLst>
                                      </p:cBhvr>
                                      <p:to>
                                        <p:strVal val="visible"/>
                                      </p:to>
                                    </p:set>
                                    <p:anim calcmode="lin" valueType="num">
                                      <p:cBhvr additive="base">
                                        <p:cTn id="4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C4928E-D58A-42EB-8C75-4517F921D5FA}"/>
              </a:ext>
            </a:extLst>
          </p:cNvPr>
          <p:cNvSpPr>
            <a:spLocks noGrp="1"/>
          </p:cNvSpPr>
          <p:nvPr>
            <p:ph type="title"/>
          </p:nvPr>
        </p:nvSpPr>
        <p:spPr/>
        <p:txBody>
          <a:bodyPr/>
          <a:lstStyle/>
          <a:p>
            <a:r>
              <a:rPr lang="en-GB" dirty="0"/>
              <a:t>Successful Team Development</a:t>
            </a:r>
          </a:p>
        </p:txBody>
      </p:sp>
      <p:sp>
        <p:nvSpPr>
          <p:cNvPr id="5" name="Content Placeholder 4">
            <a:extLst>
              <a:ext uri="{FF2B5EF4-FFF2-40B4-BE49-F238E27FC236}">
                <a16:creationId xmlns:a16="http://schemas.microsoft.com/office/drawing/2014/main" id="{94F6EEA3-D12A-48E5-932B-9AEB7D116D08}"/>
              </a:ext>
            </a:extLst>
          </p:cNvPr>
          <p:cNvSpPr>
            <a:spLocks noGrp="1"/>
          </p:cNvSpPr>
          <p:nvPr>
            <p:ph idx="1"/>
          </p:nvPr>
        </p:nvSpPr>
        <p:spPr/>
        <p:txBody>
          <a:bodyPr/>
          <a:lstStyle/>
          <a:p>
            <a:endParaRPr lang="en-GB"/>
          </a:p>
        </p:txBody>
      </p:sp>
      <p:sp>
        <p:nvSpPr>
          <p:cNvPr id="6" name="Footer Placeholder 5">
            <a:extLst>
              <a:ext uri="{FF2B5EF4-FFF2-40B4-BE49-F238E27FC236}">
                <a16:creationId xmlns:a16="http://schemas.microsoft.com/office/drawing/2014/main" id="{7D26DB8B-B3CD-4EAE-9920-B950C41DC468}"/>
              </a:ext>
            </a:extLst>
          </p:cNvPr>
          <p:cNvSpPr>
            <a:spLocks noGrp="1"/>
          </p:cNvSpPr>
          <p:nvPr>
            <p:ph type="ftr" sz="quarter" idx="11"/>
          </p:nvPr>
        </p:nvSpPr>
        <p:spPr/>
        <p:txBody>
          <a:bodyPr/>
          <a:lstStyle/>
          <a:p>
            <a:r>
              <a:rPr lang="en-US"/>
              <a:t>Cristina Chitoroga</a:t>
            </a:r>
            <a:endParaRPr lang="en-US" dirty="0"/>
          </a:p>
        </p:txBody>
      </p:sp>
      <p:sp>
        <p:nvSpPr>
          <p:cNvPr id="7" name="Slide Number Placeholder 6">
            <a:extLst>
              <a:ext uri="{FF2B5EF4-FFF2-40B4-BE49-F238E27FC236}">
                <a16:creationId xmlns:a16="http://schemas.microsoft.com/office/drawing/2014/main" id="{C540A937-BB1B-4CAB-A1D1-0A8C59EB6A4E}"/>
              </a:ext>
            </a:extLst>
          </p:cNvPr>
          <p:cNvSpPr>
            <a:spLocks noGrp="1"/>
          </p:cNvSpPr>
          <p:nvPr>
            <p:ph type="sldNum" sz="quarter" idx="12"/>
          </p:nvPr>
        </p:nvSpPr>
        <p:spPr/>
        <p:txBody>
          <a:bodyPr/>
          <a:lstStyle/>
          <a:p>
            <a:fld id="{6D22F896-40B5-4ADD-8801-0D06FADFA095}" type="slidenum">
              <a:rPr lang="en-US" smtClean="0"/>
              <a:t>12</a:t>
            </a:fld>
            <a:endParaRPr lang="en-US" dirty="0"/>
          </a:p>
        </p:txBody>
      </p:sp>
    </p:spTree>
    <p:extLst>
      <p:ext uri="{BB962C8B-B14F-4D97-AF65-F5344CB8AC3E}">
        <p14:creationId xmlns:p14="http://schemas.microsoft.com/office/powerpoint/2010/main" val="35624695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nodePh="1">
                                  <p:stCondLst>
                                    <p:cond delay="0"/>
                                  </p:stCondLst>
                                  <p:endCondLst>
                                    <p:cond evt="begin" delay="0">
                                      <p:tn val="23"/>
                                    </p:cond>
                                  </p:end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p:cTn id="25"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2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9068A-84F5-4872-8DBA-E9B93DAFFDB4}"/>
              </a:ext>
            </a:extLst>
          </p:cNvPr>
          <p:cNvSpPr>
            <a:spLocks noGrp="1"/>
          </p:cNvSpPr>
          <p:nvPr>
            <p:ph type="title"/>
          </p:nvPr>
        </p:nvSpPr>
        <p:spPr>
          <a:xfrm>
            <a:off x="1130270" y="953324"/>
            <a:ext cx="9603275" cy="1049235"/>
          </a:xfrm>
        </p:spPr>
        <p:txBody>
          <a:bodyPr>
            <a:normAutofit/>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D1D79DF-4489-4F06-BF3F-90645E695BCF}"/>
              </a:ext>
            </a:extLst>
          </p:cNvPr>
          <p:cNvSpPr>
            <a:spLocks noGrp="1"/>
          </p:cNvSpPr>
          <p:nvPr>
            <p:ph idx="1"/>
          </p:nvPr>
        </p:nvSpPr>
        <p:spPr>
          <a:xfrm>
            <a:off x="1130270" y="2158175"/>
            <a:ext cx="4547516" cy="3308172"/>
          </a:xfrm>
        </p:spPr>
        <p:txBody>
          <a:bodyPr>
            <a:normAutofit/>
          </a:bodyPr>
          <a:lstStyle/>
          <a:p>
            <a:pPr algn="just"/>
            <a:r>
              <a:rPr lang="en-GB" dirty="0"/>
              <a:t> </a:t>
            </a:r>
            <a:r>
              <a:rPr lang="en-GB" dirty="0">
                <a:latin typeface="Arial" panose="020B0604020202020204" pitchFamily="34" charset="0"/>
                <a:cs typeface="Arial" panose="020B0604020202020204" pitchFamily="34" charset="0"/>
              </a:rPr>
              <a:t>With a better understanding of effective team working the company will benefit in various ways and will achieve long term success.</a:t>
            </a:r>
          </a:p>
          <a:p>
            <a:pPr marL="0" indent="0">
              <a:buNone/>
            </a:pPr>
            <a:endParaRPr lang="en-GB" dirty="0"/>
          </a:p>
        </p:txBody>
      </p:sp>
      <p:pic>
        <p:nvPicPr>
          <p:cNvPr id="5" name="Picture 4" descr="A picture containing toy, sitting, table, computer&#10;&#10;Description automatically generated">
            <a:extLst>
              <a:ext uri="{FF2B5EF4-FFF2-40B4-BE49-F238E27FC236}">
                <a16:creationId xmlns:a16="http://schemas.microsoft.com/office/drawing/2014/main" id="{0B01FC80-094C-4007-A7DD-41F1E92584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37072" y="2158175"/>
            <a:ext cx="4410896" cy="3308172"/>
          </a:xfrm>
          <a:prstGeom prst="rect">
            <a:avLst/>
          </a:prstGeom>
        </p:spPr>
      </p:pic>
    </p:spTree>
    <p:extLst>
      <p:ext uri="{BB962C8B-B14F-4D97-AF65-F5344CB8AC3E}">
        <p14:creationId xmlns:p14="http://schemas.microsoft.com/office/powerpoint/2010/main" val="2169247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22C5C-7B8A-40FD-A8D4-078F992147D3}"/>
              </a:ext>
            </a:extLst>
          </p:cNvPr>
          <p:cNvSpPr txBox="1">
            <a:spLocks/>
          </p:cNvSpPr>
          <p:nvPr/>
        </p:nvSpPr>
        <p:spPr>
          <a:xfrm>
            <a:off x="457200" y="274638"/>
            <a:ext cx="8229600" cy="1143000"/>
          </a:xfrm>
          <a:prstGeom prst="rect">
            <a:avLst/>
          </a:prstGeom>
        </p:spPr>
        <p:txBody>
          <a:bodyPr>
            <a:normAutofit fontScale="97500"/>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dirty="0">
                <a:latin typeface="Arial" panose="020B0604020202020204" pitchFamily="34" charset="0"/>
                <a:cs typeface="Arial" panose="020B0604020202020204" pitchFamily="34" charset="0"/>
              </a:rPr>
              <a:t>Reference</a:t>
            </a:r>
            <a:br>
              <a:rPr lang="en-US" dirty="0"/>
            </a:br>
            <a:endParaRPr lang="en-US" dirty="0"/>
          </a:p>
        </p:txBody>
      </p:sp>
      <p:sp>
        <p:nvSpPr>
          <p:cNvPr id="3" name="Content Placeholder 2">
            <a:extLst>
              <a:ext uri="{FF2B5EF4-FFF2-40B4-BE49-F238E27FC236}">
                <a16:creationId xmlns:a16="http://schemas.microsoft.com/office/drawing/2014/main" id="{42726AF4-2A9C-4389-824A-196921093C2B}"/>
              </a:ext>
            </a:extLst>
          </p:cNvPr>
          <p:cNvSpPr txBox="1">
            <a:spLocks/>
          </p:cNvSpPr>
          <p:nvPr/>
        </p:nvSpPr>
        <p:spPr>
          <a:xfrm>
            <a:off x="457199" y="1417638"/>
            <a:ext cx="11277601" cy="4525963"/>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lgn="just"/>
            <a:r>
              <a:rPr lang="hr-HR" sz="1800" dirty="0">
                <a:latin typeface="Arial" panose="020B0604020202020204" pitchFamily="34" charset="0"/>
                <a:cs typeface="Arial" panose="020B0604020202020204" pitchFamily="34" charset="0"/>
              </a:rPr>
              <a:t>Improve</a:t>
            </a:r>
            <a:r>
              <a:rPr lang="en-US" sz="1800" dirty="0">
                <a:latin typeface="Arial" panose="020B0604020202020204" pitchFamily="34" charset="0"/>
                <a:cs typeface="Arial" panose="020B0604020202020204" pitchFamily="34" charset="0"/>
              </a:rPr>
              <a:t>ment.nhs.com </a:t>
            </a:r>
          </a:p>
          <a:p>
            <a:pPr algn="just"/>
            <a:r>
              <a:rPr lang="en-US" sz="1800" dirty="0">
                <a:latin typeface="Arial" panose="020B0604020202020204" pitchFamily="34" charset="0"/>
                <a:cs typeface="Arial" panose="020B0604020202020204" pitchFamily="34" charset="0"/>
              </a:rPr>
              <a:t> Huczynski, A. and Buchanan, D. (2013) </a:t>
            </a:r>
            <a:r>
              <a:rPr lang="en-US" sz="1800" i="1" dirty="0">
                <a:latin typeface="Arial" panose="020B0604020202020204" pitchFamily="34" charset="0"/>
                <a:cs typeface="Arial" panose="020B0604020202020204" pitchFamily="34" charset="0"/>
              </a:rPr>
              <a:t>‘Organizational </a:t>
            </a:r>
            <a:r>
              <a:rPr lang="en-US" sz="1800" i="1" dirty="0" err="1">
                <a:latin typeface="Arial" panose="020B0604020202020204" pitchFamily="34" charset="0"/>
                <a:cs typeface="Arial" panose="020B0604020202020204" pitchFamily="34" charset="0"/>
              </a:rPr>
              <a:t>Behaviour</a:t>
            </a:r>
            <a:r>
              <a:rPr lang="en-US" sz="1800" i="1" dirty="0">
                <a:latin typeface="Arial" panose="020B0604020202020204" pitchFamily="34" charset="0"/>
                <a:cs typeface="Arial" panose="020B0604020202020204" pitchFamily="34" charset="0"/>
              </a:rPr>
              <a:t>’, Pearson Education.</a:t>
            </a:r>
          </a:p>
          <a:p>
            <a:pPr algn="just"/>
            <a:r>
              <a:rPr lang="en-GB" sz="1800" dirty="0">
                <a:latin typeface="Arial" panose="020B0604020202020204" pitchFamily="34" charset="0"/>
                <a:cs typeface="Arial" panose="020B0604020202020204" pitchFamily="34" charset="0"/>
              </a:rPr>
              <a:t>Morgan, P. (2017) </a:t>
            </a:r>
            <a:r>
              <a:rPr lang="en-GB" sz="1800" i="1" dirty="0">
                <a:latin typeface="Arial" panose="020B0604020202020204" pitchFamily="34" charset="0"/>
                <a:cs typeface="Arial" panose="020B0604020202020204" pitchFamily="34" charset="0"/>
              </a:rPr>
              <a:t>The Business Student's Guide to Study and Employability</a:t>
            </a:r>
            <a:r>
              <a:rPr lang="en-GB" sz="1800" dirty="0">
                <a:latin typeface="Arial" panose="020B0604020202020204" pitchFamily="34" charset="0"/>
                <a:cs typeface="Arial" panose="020B0604020202020204" pitchFamily="34" charset="0"/>
              </a:rPr>
              <a:t>. London: SAGE.</a:t>
            </a:r>
          </a:p>
          <a:p>
            <a:pPr algn="just"/>
            <a:r>
              <a:rPr lang="en-US" sz="1800" dirty="0" err="1">
                <a:latin typeface="Arial" panose="020B0604020202020204" pitchFamily="34" charset="0"/>
                <a:cs typeface="Arial" panose="020B0604020202020204" pitchFamily="34" charset="0"/>
              </a:rPr>
              <a:t>Maund</a:t>
            </a:r>
            <a:r>
              <a:rPr lang="en-US" sz="1800" dirty="0">
                <a:latin typeface="Arial" panose="020B0604020202020204" pitchFamily="34" charset="0"/>
                <a:cs typeface="Arial" panose="020B0604020202020204" pitchFamily="34" charset="0"/>
              </a:rPr>
              <a:t>, A., </a:t>
            </a:r>
            <a:r>
              <a:rPr lang="en-US" sz="1800" dirty="0" err="1">
                <a:latin typeface="Arial" panose="020B0604020202020204" pitchFamily="34" charset="0"/>
                <a:cs typeface="Arial" panose="020B0604020202020204" pitchFamily="34" charset="0"/>
              </a:rPr>
              <a:t>Schreik</a:t>
            </a:r>
            <a:r>
              <a:rPr lang="en-US" sz="1800" dirty="0">
                <a:latin typeface="Arial" panose="020B0604020202020204" pitchFamily="34" charset="0"/>
                <a:cs typeface="Arial" panose="020B0604020202020204" pitchFamily="34" charset="0"/>
              </a:rPr>
              <a:t>, M. and </a:t>
            </a:r>
            <a:r>
              <a:rPr lang="en-US" sz="1800" dirty="0" err="1">
                <a:latin typeface="Arial" panose="020B0604020202020204" pitchFamily="34" charset="0"/>
                <a:cs typeface="Arial" panose="020B0604020202020204" pitchFamily="34" charset="0"/>
              </a:rPr>
              <a:t>Tinkler</a:t>
            </a:r>
            <a:r>
              <a:rPr lang="en-US" sz="1800" dirty="0">
                <a:latin typeface="Arial" panose="020B0604020202020204" pitchFamily="34" charset="0"/>
                <a:cs typeface="Arial" panose="020B0604020202020204" pitchFamily="34" charset="0"/>
              </a:rPr>
              <a:t>, P. (2017) </a:t>
            </a:r>
            <a:r>
              <a:rPr lang="en-US" sz="1800" i="1" dirty="0">
                <a:latin typeface="Arial" panose="020B0604020202020204" pitchFamily="34" charset="0"/>
                <a:cs typeface="Arial" panose="020B0604020202020204" pitchFamily="34" charset="0"/>
              </a:rPr>
              <a:t>Certificate in Higher Education: Skills for the Workplace Student Yearbook</a:t>
            </a:r>
            <a:r>
              <a:rPr lang="en-US" sz="1800" dirty="0">
                <a:latin typeface="Arial" panose="020B0604020202020204" pitchFamily="34" charset="0"/>
                <a:cs typeface="Arial" panose="020B0604020202020204" pitchFamily="34" charset="0"/>
              </a:rPr>
              <a:t>. London: Sage.</a:t>
            </a:r>
          </a:p>
          <a:p>
            <a:pPr algn="just"/>
            <a:r>
              <a:rPr lang="en-US" sz="1800" dirty="0">
                <a:latin typeface="Arial" panose="020B0604020202020204" pitchFamily="34" charset="0"/>
                <a:cs typeface="Arial" panose="020B0604020202020204" pitchFamily="34" charset="0"/>
              </a:rPr>
              <a:t>Cambridge Dictionary (2020) </a:t>
            </a:r>
            <a:r>
              <a:rPr lang="en-US" sz="1800" i="1" dirty="0">
                <a:latin typeface="Arial" panose="020B0604020202020204" pitchFamily="34" charset="0"/>
                <a:cs typeface="Arial" panose="020B0604020202020204" pitchFamily="34" charset="0"/>
              </a:rPr>
              <a:t>Meaning of synergy in English</a:t>
            </a:r>
            <a:r>
              <a:rPr lang="en-US" sz="1800" dirty="0">
                <a:latin typeface="Arial" panose="020B0604020202020204" pitchFamily="34" charset="0"/>
                <a:cs typeface="Arial" panose="020B0604020202020204" pitchFamily="34" charset="0"/>
              </a:rPr>
              <a:t>. Available at: https://dictionary.cambridge.org/dictionary/english/synergy (Accessed: 26 April 2020).</a:t>
            </a:r>
          </a:p>
          <a:p>
            <a:pPr algn="just"/>
            <a:r>
              <a:rPr lang="en-US" sz="1800" dirty="0">
                <a:latin typeface="Arial" panose="020B0604020202020204" pitchFamily="34" charset="0"/>
                <a:cs typeface="Arial" panose="020B0604020202020204" pitchFamily="34" charset="0"/>
              </a:rPr>
              <a:t>Tuckman, B. W. (1965) 'Developmental sequence in small groups',  Psychological Bulletin, 63, pp. 384-399.</a:t>
            </a:r>
          </a:p>
          <a:p>
            <a:pPr marL="0" indent="0">
              <a:buNone/>
            </a:pPr>
            <a:endParaRPr lang="en-US" dirty="0"/>
          </a:p>
        </p:txBody>
      </p:sp>
    </p:spTree>
    <p:extLst>
      <p:ext uri="{BB962C8B-B14F-4D97-AF65-F5344CB8AC3E}">
        <p14:creationId xmlns:p14="http://schemas.microsoft.com/office/powerpoint/2010/main" val="184699205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down)">
                                      <p:cBhvr>
                                        <p:cTn id="23" dur="580">
                                          <p:stCondLst>
                                            <p:cond delay="0"/>
                                          </p:stCondLst>
                                        </p:cTn>
                                        <p:tgtEl>
                                          <p:spTgt spid="3"/>
                                        </p:tgtEl>
                                      </p:cBhvr>
                                    </p:animEffect>
                                    <p:anim calcmode="lin" valueType="num">
                                      <p:cBhvr>
                                        <p:cTn id="24"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gtEl>
                                      </p:cBhvr>
                                      <p:to x="100000" y="60000"/>
                                    </p:animScale>
                                    <p:animScale>
                                      <p:cBhvr>
                                        <p:cTn id="30" dur="166" decel="50000">
                                          <p:stCondLst>
                                            <p:cond delay="676"/>
                                          </p:stCondLst>
                                        </p:cTn>
                                        <p:tgtEl>
                                          <p:spTgt spid="3"/>
                                        </p:tgtEl>
                                      </p:cBhvr>
                                      <p:to x="100000" y="100000"/>
                                    </p:animScale>
                                    <p:animScale>
                                      <p:cBhvr>
                                        <p:cTn id="31" dur="26">
                                          <p:stCondLst>
                                            <p:cond delay="1312"/>
                                          </p:stCondLst>
                                        </p:cTn>
                                        <p:tgtEl>
                                          <p:spTgt spid="3"/>
                                        </p:tgtEl>
                                      </p:cBhvr>
                                      <p:to x="100000" y="80000"/>
                                    </p:animScale>
                                    <p:animScale>
                                      <p:cBhvr>
                                        <p:cTn id="32" dur="166" decel="50000">
                                          <p:stCondLst>
                                            <p:cond delay="1338"/>
                                          </p:stCondLst>
                                        </p:cTn>
                                        <p:tgtEl>
                                          <p:spTgt spid="3"/>
                                        </p:tgtEl>
                                      </p:cBhvr>
                                      <p:to x="100000" y="100000"/>
                                    </p:animScale>
                                    <p:animScale>
                                      <p:cBhvr>
                                        <p:cTn id="33" dur="26">
                                          <p:stCondLst>
                                            <p:cond delay="1642"/>
                                          </p:stCondLst>
                                        </p:cTn>
                                        <p:tgtEl>
                                          <p:spTgt spid="3"/>
                                        </p:tgtEl>
                                      </p:cBhvr>
                                      <p:to x="100000" y="90000"/>
                                    </p:animScale>
                                    <p:animScale>
                                      <p:cBhvr>
                                        <p:cTn id="34" dur="166" decel="50000">
                                          <p:stCondLst>
                                            <p:cond delay="1668"/>
                                          </p:stCondLst>
                                        </p:cTn>
                                        <p:tgtEl>
                                          <p:spTgt spid="3"/>
                                        </p:tgtEl>
                                      </p:cBhvr>
                                      <p:to x="100000" y="100000"/>
                                    </p:animScale>
                                    <p:animScale>
                                      <p:cBhvr>
                                        <p:cTn id="35" dur="26">
                                          <p:stCondLst>
                                            <p:cond delay="1808"/>
                                          </p:stCondLst>
                                        </p:cTn>
                                        <p:tgtEl>
                                          <p:spTgt spid="3"/>
                                        </p:tgtEl>
                                      </p:cBhvr>
                                      <p:to x="100000" y="95000"/>
                                    </p:animScale>
                                    <p:animScale>
                                      <p:cBhvr>
                                        <p:cTn id="36"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tângulo 1">
            <a:extLst>
              <a:ext uri="{FF2B5EF4-FFF2-40B4-BE49-F238E27FC236}">
                <a16:creationId xmlns:a16="http://schemas.microsoft.com/office/drawing/2014/main" id="{4D5ECE06-6A14-4C59-BA13-F320477CAD44}"/>
              </a:ext>
            </a:extLst>
          </p:cNvPr>
          <p:cNvSpPr/>
          <p:nvPr/>
        </p:nvSpPr>
        <p:spPr>
          <a:xfrm>
            <a:off x="490330" y="440182"/>
            <a:ext cx="10535478" cy="6414705"/>
          </a:xfrm>
          <a:prstGeom prst="rect">
            <a:avLst/>
          </a:prstGeom>
        </p:spPr>
        <p:txBody>
          <a:bodyPr wrap="square">
            <a:spAutoFit/>
          </a:bodyPr>
          <a:lstStyle/>
          <a:p>
            <a:pPr algn="just">
              <a:spcAft>
                <a:spcPts val="0"/>
              </a:spcAft>
            </a:pPr>
            <a:r>
              <a:rPr lang="en-GB" sz="1600" dirty="0">
                <a:latin typeface="Arial" panose="020B0604020202020204" pitchFamily="34" charset="0"/>
                <a:ea typeface="Calibri" panose="020F0502020204030204" pitchFamily="34" charset="0"/>
              </a:rPr>
              <a:t>Chong, E. (2007) ‘Role balance and team development: A study of team role characteristics underlying high and low performing teams’ reflective practice in the context of student's public commentary’, </a:t>
            </a:r>
            <a:r>
              <a:rPr lang="en-GB" sz="1600" i="1" dirty="0">
                <a:latin typeface="Arial" panose="020B0604020202020204" pitchFamily="34" charset="0"/>
                <a:ea typeface="Calibri" panose="020F0502020204030204" pitchFamily="34" charset="0"/>
              </a:rPr>
              <a:t>Institute of </a:t>
            </a:r>
            <a:r>
              <a:rPr lang="en-GB" sz="1600" i="1" dirty="0" err="1">
                <a:latin typeface="Arial" panose="020B0604020202020204" pitchFamily="34" charset="0"/>
                <a:ea typeface="Calibri" panose="020F0502020204030204" pitchFamily="34" charset="0"/>
              </a:rPr>
              <a:t>Behavioral</a:t>
            </a:r>
            <a:r>
              <a:rPr lang="en-GB" sz="1600" i="1" dirty="0">
                <a:latin typeface="Arial" panose="020B0604020202020204" pitchFamily="34" charset="0"/>
                <a:ea typeface="Calibri" panose="020F0502020204030204" pitchFamily="34" charset="0"/>
              </a:rPr>
              <a:t> and Applied Management</a:t>
            </a:r>
            <a:r>
              <a:rPr lang="en-GB" sz="1600" dirty="0">
                <a:latin typeface="Arial" panose="020B0604020202020204" pitchFamily="34" charset="0"/>
                <a:ea typeface="Calibri" panose="020F0502020204030204" pitchFamily="34" charset="0"/>
              </a:rPr>
              <a:t>, pp.202 - 217. [Online]</a:t>
            </a: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http://citeseerx.ist.psu.edu/viewdoc/download?doi=10.1.1.89.2091&amp;rep=rep1&amp;type=pdf</a:t>
            </a:r>
            <a:r>
              <a:rPr lang="en-GB" sz="1600" dirty="0">
                <a:latin typeface="Arial" panose="020B0604020202020204" pitchFamily="34" charset="0"/>
                <a:ea typeface="Calibri" panose="020F0502020204030204" pitchFamily="34" charset="0"/>
                <a:cs typeface="Arial" panose="020B0604020202020204" pitchFamily="34" charset="0"/>
              </a:rPr>
              <a:t> (Accessed: 22 April 2020).</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Jones, S. (2012) ‘Team Building and the Stages of Team Development’, </a:t>
            </a:r>
            <a:r>
              <a:rPr lang="en-GB" sz="1600" i="1" dirty="0">
                <a:latin typeface="Arial" panose="020B0604020202020204" pitchFamily="34" charset="0"/>
                <a:ea typeface="Calibri" panose="020F0502020204030204" pitchFamily="34" charset="0"/>
                <a:cs typeface="Arial" panose="020B0604020202020204" pitchFamily="34" charset="0"/>
              </a:rPr>
              <a:t>Effective Executive</a:t>
            </a:r>
            <a:r>
              <a:rPr lang="en-GB" sz="1600" dirty="0">
                <a:latin typeface="Arial" panose="020B0604020202020204" pitchFamily="34" charset="0"/>
                <a:ea typeface="Calibri" panose="020F0502020204030204" pitchFamily="34" charset="0"/>
                <a:cs typeface="Arial" panose="020B0604020202020204" pitchFamily="34" charset="0"/>
              </a:rPr>
              <a:t>, 15(1), pp.52 - 57. [Online]</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https://search.proquest.com/openview/6c48a1d273c248a50838fa7e171d9d57/1?pq-origsite=gscholar&amp;cbl=2029988</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(Accessed: 22 April 2020).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Senaratne, S. and Samaraweera, A. (2015) ‘Construction project leadership across the team development</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process’, </a:t>
            </a:r>
            <a:r>
              <a:rPr lang="en-GB" sz="1600" i="1" dirty="0">
                <a:latin typeface="Arial" panose="020B0604020202020204" pitchFamily="34" charset="0"/>
                <a:ea typeface="Calibri" panose="020F0502020204030204" pitchFamily="34" charset="0"/>
                <a:cs typeface="Arial" panose="020B0604020202020204" pitchFamily="34" charset="0"/>
              </a:rPr>
              <a:t>Built Environment Project Asset Management</a:t>
            </a:r>
            <a:r>
              <a:rPr lang="en-GB" sz="1600" dirty="0">
                <a:latin typeface="Arial" panose="020B0604020202020204" pitchFamily="34" charset="0"/>
                <a:ea typeface="Calibri" panose="020F0502020204030204" pitchFamily="34" charset="0"/>
                <a:cs typeface="Arial" panose="020B0604020202020204" pitchFamily="34" charset="0"/>
              </a:rPr>
              <a:t>, 5(1), pp.69 - 88. [Online]</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https://www.emerald.com/insight/content/doi/10.1108/BEPAM-10-2012-0049/full/html</a:t>
            </a:r>
            <a:r>
              <a:rPr lang="en-GB" sz="1600"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(Accessed: 22 April 2020).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Mackey, K. (1999) ‘Stages of Team Development’, </a:t>
            </a:r>
            <a:r>
              <a:rPr lang="en-GB" sz="1600" i="1" dirty="0">
                <a:latin typeface="Arial" panose="020B0604020202020204" pitchFamily="34" charset="0"/>
                <a:ea typeface="Calibri" panose="020F0502020204030204" pitchFamily="34" charset="0"/>
                <a:cs typeface="Arial" panose="020B0604020202020204" pitchFamily="34" charset="0"/>
              </a:rPr>
              <a:t> IEEE Software</a:t>
            </a:r>
            <a:r>
              <a:rPr lang="en-GB" sz="1600" dirty="0">
                <a:latin typeface="Arial" panose="020B0604020202020204" pitchFamily="34" charset="0"/>
                <a:ea typeface="Calibri" panose="020F0502020204030204" pitchFamily="34" charset="0"/>
                <a:cs typeface="Arial" panose="020B0604020202020204" pitchFamily="34" charset="0"/>
              </a:rPr>
              <a:t>, 16(4), pp. 90 - 91. [Online]</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https://search-proquest-com.ezproxy.uwtsd.ac.uk/docview/28821853?accountid=130472&amp;rfr_id=info%3Axri%2Fsid%3Aprimo</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(Accessed: 22 April 2020).</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sz="1600" dirty="0">
                <a:latin typeface="Arial" panose="020B0604020202020204" pitchFamily="34" charset="0"/>
                <a:ea typeface="Calibri" panose="020F0502020204030204" pitchFamily="34" charset="0"/>
                <a:cs typeface="Arial" panose="020B0604020202020204" pitchFamily="34" charset="0"/>
              </a:rPr>
              <a:t>..</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dirty="0">
                <a:latin typeface="Arial" panose="020B0604020202020204" pitchFamily="34" charset="0"/>
                <a:ea typeface="Calibri" panose="020F0502020204030204" pitchFamily="34" charset="0"/>
                <a:cs typeface="Arial" panose="020B0604020202020204" pitchFamily="34" charset="0"/>
              </a:rPr>
              <a:t> </a:t>
            </a:r>
            <a:endParaRPr lang="en-GB" sz="16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1561357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aleria">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317</TotalTime>
  <Words>1538</Words>
  <Application>Microsoft Office PowerPoint</Application>
  <PresentationFormat>Ecrã Panorâmico</PresentationFormat>
  <Paragraphs>179</Paragraphs>
  <Slides>15</Slides>
  <Notes>3</Notes>
  <HiddenSlides>0</HiddenSlides>
  <MMClips>0</MMClips>
  <ScaleCrop>false</ScaleCrop>
  <HeadingPairs>
    <vt:vector size="6" baseType="variant">
      <vt:variant>
        <vt:lpstr>Tipos de letra usados</vt:lpstr>
      </vt:variant>
      <vt:variant>
        <vt:i4>5</vt:i4>
      </vt:variant>
      <vt:variant>
        <vt:lpstr>Tema</vt:lpstr>
      </vt:variant>
      <vt:variant>
        <vt:i4>1</vt:i4>
      </vt:variant>
      <vt:variant>
        <vt:lpstr>Títulos dos diapositivos</vt:lpstr>
      </vt:variant>
      <vt:variant>
        <vt:i4>15</vt:i4>
      </vt:variant>
    </vt:vector>
  </HeadingPairs>
  <TitlesOfParts>
    <vt:vector size="21" baseType="lpstr">
      <vt:lpstr>Arial</vt:lpstr>
      <vt:lpstr>Arial Nova</vt:lpstr>
      <vt:lpstr>Calibri</vt:lpstr>
      <vt:lpstr>Century Gothic</vt:lpstr>
      <vt:lpstr>Wingdings</vt:lpstr>
      <vt:lpstr>Galeria</vt:lpstr>
      <vt:lpstr>Effective Team Working and Communication</vt:lpstr>
      <vt:lpstr>Introduction (ISS)</vt:lpstr>
      <vt:lpstr>Team Working</vt:lpstr>
      <vt:lpstr>Benefits of Team Working </vt:lpstr>
      <vt:lpstr>Stages of Team Development</vt:lpstr>
      <vt:lpstr>Apresentação do PowerPoint</vt:lpstr>
      <vt:lpstr>Apresentação do PowerPoint</vt:lpstr>
      <vt:lpstr>Teams Roles</vt:lpstr>
      <vt:lpstr>Apresentação do PowerPoint</vt:lpstr>
      <vt:lpstr>Apresentação do PowerPoint</vt:lpstr>
      <vt:lpstr>Apresentação do PowerPoint</vt:lpstr>
      <vt:lpstr>Successful Team Development</vt:lpstr>
      <vt:lpstr>Conclusion</vt:lpstr>
      <vt:lpstr>Apresentação do PowerPoint</vt:lpstr>
      <vt:lpstr>Apresentação do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Joana Gomes</dc:creator>
  <cp:lastModifiedBy>Romina</cp:lastModifiedBy>
  <cp:revision>12</cp:revision>
  <dcterms:created xsi:type="dcterms:W3CDTF">2020-04-30T17:17:57Z</dcterms:created>
  <dcterms:modified xsi:type="dcterms:W3CDTF">2020-05-03T14:41:09Z</dcterms:modified>
</cp:coreProperties>
</file>