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17"/>
  </p:notesMasterIdLst>
  <p:sldIdLst>
    <p:sldId id="256" r:id="rId5"/>
    <p:sldId id="257" r:id="rId6"/>
    <p:sldId id="258" r:id="rId7"/>
    <p:sldId id="260" r:id="rId8"/>
    <p:sldId id="259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EC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'Avyon Johnson (2419047)" userId="bccb4791-4692-43ce-8cb3-54010d7e439a" providerId="ADAL" clId="{BD2FBE0A-0D24-408F-879F-DDA8EFE0DA38}"/>
    <pc:docChg chg="undo custSel addSld modSld sldOrd">
      <pc:chgData name="J'Avyon Johnson (2419047)" userId="bccb4791-4692-43ce-8cb3-54010d7e439a" providerId="ADAL" clId="{BD2FBE0A-0D24-408F-879F-DDA8EFE0DA38}" dt="2026-07-17T01:48:07.180" v="6244" actId="1076"/>
      <pc:docMkLst>
        <pc:docMk/>
      </pc:docMkLst>
      <pc:sldChg chg="modSp mod">
        <pc:chgData name="J'Avyon Johnson (2419047)" userId="bccb4791-4692-43ce-8cb3-54010d7e439a" providerId="ADAL" clId="{BD2FBE0A-0D24-408F-879F-DDA8EFE0DA38}" dt="2026-07-17T01:46:53.196" v="6236" actId="2711"/>
        <pc:sldMkLst>
          <pc:docMk/>
          <pc:sldMk cId="1701466630" sldId="259"/>
        </pc:sldMkLst>
        <pc:spChg chg="mod">
          <ac:chgData name="J'Avyon Johnson (2419047)" userId="bccb4791-4692-43ce-8cb3-54010d7e439a" providerId="ADAL" clId="{BD2FBE0A-0D24-408F-879F-DDA8EFE0DA38}" dt="2026-07-17T01:46:53.196" v="6236" actId="2711"/>
          <ac:spMkLst>
            <pc:docMk/>
            <pc:sldMk cId="1701466630" sldId="259"/>
            <ac:spMk id="2" creationId="{8FB366BB-4AA7-A4E4-4D2E-22E772A204FD}"/>
          </ac:spMkLst>
        </pc:spChg>
        <pc:spChg chg="mod">
          <ac:chgData name="J'Avyon Johnson (2419047)" userId="bccb4791-4692-43ce-8cb3-54010d7e439a" providerId="ADAL" clId="{BD2FBE0A-0D24-408F-879F-DDA8EFE0DA38}" dt="2026-07-14T18:43:34.917" v="6235" actId="20577"/>
          <ac:spMkLst>
            <pc:docMk/>
            <pc:sldMk cId="1701466630" sldId="259"/>
            <ac:spMk id="5" creationId="{D70FC31E-77F8-A98E-162C-8BEEE8DFA5B8}"/>
          </ac:spMkLst>
        </pc:spChg>
      </pc:sldChg>
      <pc:sldChg chg="addSp delSp modSp mod ord">
        <pc:chgData name="J'Avyon Johnson (2419047)" userId="bccb4791-4692-43ce-8cb3-54010d7e439a" providerId="ADAL" clId="{BD2FBE0A-0D24-408F-879F-DDA8EFE0DA38}" dt="2026-07-14T18:43:17.632" v="6229" actId="20577"/>
        <pc:sldMkLst>
          <pc:docMk/>
          <pc:sldMk cId="3267295695" sldId="260"/>
        </pc:sldMkLst>
        <pc:graphicFrameChg chg="add mod modGraphic">
          <ac:chgData name="J'Avyon Johnson (2419047)" userId="bccb4791-4692-43ce-8cb3-54010d7e439a" providerId="ADAL" clId="{BD2FBE0A-0D24-408F-879F-DDA8EFE0DA38}" dt="2026-07-14T18:43:17.632" v="6229" actId="20577"/>
          <ac:graphicFrameMkLst>
            <pc:docMk/>
            <pc:sldMk cId="3267295695" sldId="260"/>
            <ac:graphicFrameMk id="4" creationId="{3D22890B-FD5C-41C3-2D31-2D2D5753FCD4}"/>
          </ac:graphicFrameMkLst>
        </pc:graphicFrameChg>
      </pc:sldChg>
      <pc:sldChg chg="modSp mod">
        <pc:chgData name="J'Avyon Johnson (2419047)" userId="bccb4791-4692-43ce-8cb3-54010d7e439a" providerId="ADAL" clId="{BD2FBE0A-0D24-408F-879F-DDA8EFE0DA38}" dt="2026-07-17T01:48:07.180" v="6244" actId="1076"/>
        <pc:sldMkLst>
          <pc:docMk/>
          <pc:sldMk cId="952003328" sldId="264"/>
        </pc:sldMkLst>
        <pc:spChg chg="mod">
          <ac:chgData name="J'Avyon Johnson (2419047)" userId="bccb4791-4692-43ce-8cb3-54010d7e439a" providerId="ADAL" clId="{BD2FBE0A-0D24-408F-879F-DDA8EFE0DA38}" dt="2026-07-17T01:48:07.180" v="6244" actId="1076"/>
          <ac:spMkLst>
            <pc:docMk/>
            <pc:sldMk cId="952003328" sldId="264"/>
            <ac:spMk id="6" creationId="{D3EFBB3A-F9E0-9FFE-6925-81B3D6EB3373}"/>
          </ac:spMkLst>
        </pc:spChg>
        <pc:cxnChg chg="mod">
          <ac:chgData name="J'Avyon Johnson (2419047)" userId="bccb4791-4692-43ce-8cb3-54010d7e439a" providerId="ADAL" clId="{BD2FBE0A-0D24-408F-879F-DDA8EFE0DA38}" dt="2026-07-17T01:48:01.812" v="6243" actId="14100"/>
          <ac:cxnSpMkLst>
            <pc:docMk/>
            <pc:sldMk cId="952003328" sldId="264"/>
            <ac:cxnSpMk id="5" creationId="{57553635-2311-1CFB-8CD4-400B92A1AA7D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0725E2-1AE9-4C80-86C5-75B42B6C4D39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0417B54-1F9A-4622-A1F9-619F28E84DA1}">
      <dgm:prSet/>
      <dgm:spPr/>
      <dgm:t>
        <a:bodyPr/>
        <a:lstStyle/>
        <a:p>
          <a:r>
            <a:rPr lang="en-US"/>
            <a:t>Operational weaknesses: Inefficient processes and inconsistent service are reducing customer satisfaction and repeat sales.</a:t>
          </a:r>
        </a:p>
      </dgm:t>
    </dgm:pt>
    <dgm:pt modelId="{9809B38C-F7FF-4A34-9463-F1477C5A2C94}" type="parTrans" cxnId="{83C49752-1483-4B78-B9D4-63CAE0B53A73}">
      <dgm:prSet/>
      <dgm:spPr/>
      <dgm:t>
        <a:bodyPr/>
        <a:lstStyle/>
        <a:p>
          <a:endParaRPr lang="en-US"/>
        </a:p>
      </dgm:t>
    </dgm:pt>
    <dgm:pt modelId="{54CF6ECE-59E5-4D83-AE68-4286F331C3DD}" type="sibTrans" cxnId="{83C49752-1483-4B78-B9D4-63CAE0B53A73}">
      <dgm:prSet/>
      <dgm:spPr/>
      <dgm:t>
        <a:bodyPr/>
        <a:lstStyle/>
        <a:p>
          <a:endParaRPr lang="en-US"/>
        </a:p>
      </dgm:t>
    </dgm:pt>
    <dgm:pt modelId="{EFBAA9C0-09CB-4BD3-8744-A15EC39F09BE}">
      <dgm:prSet/>
      <dgm:spPr/>
      <dgm:t>
        <a:bodyPr/>
        <a:lstStyle/>
        <a:p>
          <a:r>
            <a:rPr lang="en-US"/>
            <a:t>External Market Pressures: Seasonal demand and increased competition create revenue instability. </a:t>
          </a:r>
        </a:p>
      </dgm:t>
    </dgm:pt>
    <dgm:pt modelId="{610B6D75-7565-4C37-A04B-4E3F2A52664A}" type="parTrans" cxnId="{A0AEF08B-EEDE-452F-8F2A-F693A2BEA196}">
      <dgm:prSet/>
      <dgm:spPr/>
      <dgm:t>
        <a:bodyPr/>
        <a:lstStyle/>
        <a:p>
          <a:endParaRPr lang="en-US"/>
        </a:p>
      </dgm:t>
    </dgm:pt>
    <dgm:pt modelId="{72D00D84-A080-45B1-A1CD-CF9954C7AFA8}" type="sibTrans" cxnId="{A0AEF08B-EEDE-452F-8F2A-F693A2BEA196}">
      <dgm:prSet/>
      <dgm:spPr/>
      <dgm:t>
        <a:bodyPr/>
        <a:lstStyle/>
        <a:p>
          <a:endParaRPr lang="en-US"/>
        </a:p>
      </dgm:t>
    </dgm:pt>
    <dgm:pt modelId="{5799788F-64DF-41E4-9E94-C0C5D33E890B}">
      <dgm:prSet/>
      <dgm:spPr/>
      <dgm:t>
        <a:bodyPr/>
        <a:lstStyle/>
        <a:p>
          <a:r>
            <a:rPr lang="en-US"/>
            <a:t>Limited Digital Capability: Weak online systems place the business at a competitive disadvantage.</a:t>
          </a:r>
        </a:p>
      </dgm:t>
    </dgm:pt>
    <dgm:pt modelId="{AF86DA34-1FD8-4FDD-9D9E-9F36D378E85B}" type="parTrans" cxnId="{F6A79168-295F-4708-985F-214890AC1634}">
      <dgm:prSet/>
      <dgm:spPr/>
      <dgm:t>
        <a:bodyPr/>
        <a:lstStyle/>
        <a:p>
          <a:endParaRPr lang="en-US"/>
        </a:p>
      </dgm:t>
    </dgm:pt>
    <dgm:pt modelId="{4BA85055-CA60-4152-910C-36EE908E8277}" type="sibTrans" cxnId="{F6A79168-295F-4708-985F-214890AC1634}">
      <dgm:prSet/>
      <dgm:spPr/>
      <dgm:t>
        <a:bodyPr/>
        <a:lstStyle/>
        <a:p>
          <a:endParaRPr lang="en-US"/>
        </a:p>
      </dgm:t>
    </dgm:pt>
    <dgm:pt modelId="{C51A4543-C402-461E-887D-7B425943BDC0}">
      <dgm:prSet/>
      <dgm:spPr/>
      <dgm:t>
        <a:bodyPr/>
        <a:lstStyle/>
        <a:p>
          <a:r>
            <a:rPr lang="en-US"/>
            <a:t>Lack of Performance Measurement: The absence of structured feedback limits strategic improvement and informed decision-making.</a:t>
          </a:r>
        </a:p>
      </dgm:t>
    </dgm:pt>
    <dgm:pt modelId="{EA8BE28B-2FDC-42BA-9220-DD917B8A26AF}" type="parTrans" cxnId="{C84E24D4-2A85-467B-B8CA-57B4BB7A78BD}">
      <dgm:prSet/>
      <dgm:spPr/>
      <dgm:t>
        <a:bodyPr/>
        <a:lstStyle/>
        <a:p>
          <a:endParaRPr lang="en-US"/>
        </a:p>
      </dgm:t>
    </dgm:pt>
    <dgm:pt modelId="{159689F2-2CE4-4161-88F7-BF76AE9A1CE2}" type="sibTrans" cxnId="{C84E24D4-2A85-467B-B8CA-57B4BB7A78BD}">
      <dgm:prSet/>
      <dgm:spPr/>
      <dgm:t>
        <a:bodyPr/>
        <a:lstStyle/>
        <a:p>
          <a:endParaRPr lang="en-US"/>
        </a:p>
      </dgm:t>
    </dgm:pt>
    <dgm:pt modelId="{C314A62A-0860-4598-BDB9-C831EF2A6CAD}" type="pres">
      <dgm:prSet presAssocID="{500725E2-1AE9-4C80-86C5-75B42B6C4D39}" presName="outerComposite" presStyleCnt="0">
        <dgm:presLayoutVars>
          <dgm:chMax val="5"/>
          <dgm:dir/>
          <dgm:resizeHandles val="exact"/>
        </dgm:presLayoutVars>
      </dgm:prSet>
      <dgm:spPr/>
    </dgm:pt>
    <dgm:pt modelId="{24CDD5D8-F0C3-4AC2-948D-8C764ED77E58}" type="pres">
      <dgm:prSet presAssocID="{500725E2-1AE9-4C80-86C5-75B42B6C4D39}" presName="dummyMaxCanvas" presStyleCnt="0">
        <dgm:presLayoutVars/>
      </dgm:prSet>
      <dgm:spPr/>
    </dgm:pt>
    <dgm:pt modelId="{A5A95F46-5493-4A2A-A0A7-DF9DCC866FE0}" type="pres">
      <dgm:prSet presAssocID="{500725E2-1AE9-4C80-86C5-75B42B6C4D39}" presName="FourNodes_1" presStyleLbl="node1" presStyleIdx="0" presStyleCnt="4">
        <dgm:presLayoutVars>
          <dgm:bulletEnabled val="1"/>
        </dgm:presLayoutVars>
      </dgm:prSet>
      <dgm:spPr/>
    </dgm:pt>
    <dgm:pt modelId="{6C2DDB98-6D8F-4D4F-999C-CD6401890CC6}" type="pres">
      <dgm:prSet presAssocID="{500725E2-1AE9-4C80-86C5-75B42B6C4D39}" presName="FourNodes_2" presStyleLbl="node1" presStyleIdx="1" presStyleCnt="4">
        <dgm:presLayoutVars>
          <dgm:bulletEnabled val="1"/>
        </dgm:presLayoutVars>
      </dgm:prSet>
      <dgm:spPr/>
    </dgm:pt>
    <dgm:pt modelId="{2EC50C8E-197E-427D-8A81-90BE8F43A52F}" type="pres">
      <dgm:prSet presAssocID="{500725E2-1AE9-4C80-86C5-75B42B6C4D39}" presName="FourNodes_3" presStyleLbl="node1" presStyleIdx="2" presStyleCnt="4">
        <dgm:presLayoutVars>
          <dgm:bulletEnabled val="1"/>
        </dgm:presLayoutVars>
      </dgm:prSet>
      <dgm:spPr/>
    </dgm:pt>
    <dgm:pt modelId="{A359EF78-B8EA-41A8-AAEC-73393C7C77D7}" type="pres">
      <dgm:prSet presAssocID="{500725E2-1AE9-4C80-86C5-75B42B6C4D39}" presName="FourNodes_4" presStyleLbl="node1" presStyleIdx="3" presStyleCnt="4">
        <dgm:presLayoutVars>
          <dgm:bulletEnabled val="1"/>
        </dgm:presLayoutVars>
      </dgm:prSet>
      <dgm:spPr/>
    </dgm:pt>
    <dgm:pt modelId="{72A67F82-279B-449D-979E-C7BDAC0143D9}" type="pres">
      <dgm:prSet presAssocID="{500725E2-1AE9-4C80-86C5-75B42B6C4D39}" presName="FourConn_1-2" presStyleLbl="fgAccFollowNode1" presStyleIdx="0" presStyleCnt="3">
        <dgm:presLayoutVars>
          <dgm:bulletEnabled val="1"/>
        </dgm:presLayoutVars>
      </dgm:prSet>
      <dgm:spPr/>
    </dgm:pt>
    <dgm:pt modelId="{4DCDCCA3-77A0-4A54-841C-566DFC6376F8}" type="pres">
      <dgm:prSet presAssocID="{500725E2-1AE9-4C80-86C5-75B42B6C4D39}" presName="FourConn_2-3" presStyleLbl="fgAccFollowNode1" presStyleIdx="1" presStyleCnt="3">
        <dgm:presLayoutVars>
          <dgm:bulletEnabled val="1"/>
        </dgm:presLayoutVars>
      </dgm:prSet>
      <dgm:spPr/>
    </dgm:pt>
    <dgm:pt modelId="{932EC651-C432-4F8C-83C1-B9ABF3675F53}" type="pres">
      <dgm:prSet presAssocID="{500725E2-1AE9-4C80-86C5-75B42B6C4D39}" presName="FourConn_3-4" presStyleLbl="fgAccFollowNode1" presStyleIdx="2" presStyleCnt="3">
        <dgm:presLayoutVars>
          <dgm:bulletEnabled val="1"/>
        </dgm:presLayoutVars>
      </dgm:prSet>
      <dgm:spPr/>
    </dgm:pt>
    <dgm:pt modelId="{D54788D0-0751-48B7-B926-D54D80AF0D9C}" type="pres">
      <dgm:prSet presAssocID="{500725E2-1AE9-4C80-86C5-75B42B6C4D39}" presName="FourNodes_1_text" presStyleLbl="node1" presStyleIdx="3" presStyleCnt="4">
        <dgm:presLayoutVars>
          <dgm:bulletEnabled val="1"/>
        </dgm:presLayoutVars>
      </dgm:prSet>
      <dgm:spPr/>
    </dgm:pt>
    <dgm:pt modelId="{6A88E804-8CDF-4A51-9C19-4C680D1BFA31}" type="pres">
      <dgm:prSet presAssocID="{500725E2-1AE9-4C80-86C5-75B42B6C4D39}" presName="FourNodes_2_text" presStyleLbl="node1" presStyleIdx="3" presStyleCnt="4">
        <dgm:presLayoutVars>
          <dgm:bulletEnabled val="1"/>
        </dgm:presLayoutVars>
      </dgm:prSet>
      <dgm:spPr/>
    </dgm:pt>
    <dgm:pt modelId="{A16DC289-96E5-4B87-ABBA-081910C1BD32}" type="pres">
      <dgm:prSet presAssocID="{500725E2-1AE9-4C80-86C5-75B42B6C4D39}" presName="FourNodes_3_text" presStyleLbl="node1" presStyleIdx="3" presStyleCnt="4">
        <dgm:presLayoutVars>
          <dgm:bulletEnabled val="1"/>
        </dgm:presLayoutVars>
      </dgm:prSet>
      <dgm:spPr/>
    </dgm:pt>
    <dgm:pt modelId="{F7A9C00E-0684-4893-889A-AF0E1C3BB678}" type="pres">
      <dgm:prSet presAssocID="{500725E2-1AE9-4C80-86C5-75B42B6C4D39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53E9F24-E2F7-4A91-9C65-DE3B506B5811}" type="presOf" srcId="{5799788F-64DF-41E4-9E94-C0C5D33E890B}" destId="{A16DC289-96E5-4B87-ABBA-081910C1BD32}" srcOrd="1" destOrd="0" presId="urn:microsoft.com/office/officeart/2005/8/layout/vProcess5"/>
    <dgm:cxn modelId="{6CD8492C-51A6-4D6E-8E1F-6932AB62E1A2}" type="presOf" srcId="{54CF6ECE-59E5-4D83-AE68-4286F331C3DD}" destId="{72A67F82-279B-449D-979E-C7BDAC0143D9}" srcOrd="0" destOrd="0" presId="urn:microsoft.com/office/officeart/2005/8/layout/vProcess5"/>
    <dgm:cxn modelId="{173A423D-6231-4FDD-8EED-560CB4E54E27}" type="presOf" srcId="{40417B54-1F9A-4622-A1F9-619F28E84DA1}" destId="{A5A95F46-5493-4A2A-A0A7-DF9DCC866FE0}" srcOrd="0" destOrd="0" presId="urn:microsoft.com/office/officeart/2005/8/layout/vProcess5"/>
    <dgm:cxn modelId="{F6A79168-295F-4708-985F-214890AC1634}" srcId="{500725E2-1AE9-4C80-86C5-75B42B6C4D39}" destId="{5799788F-64DF-41E4-9E94-C0C5D33E890B}" srcOrd="2" destOrd="0" parTransId="{AF86DA34-1FD8-4FDD-9D9E-9F36D378E85B}" sibTransId="{4BA85055-CA60-4152-910C-36EE908E8277}"/>
    <dgm:cxn modelId="{83C49752-1483-4B78-B9D4-63CAE0B53A73}" srcId="{500725E2-1AE9-4C80-86C5-75B42B6C4D39}" destId="{40417B54-1F9A-4622-A1F9-619F28E84DA1}" srcOrd="0" destOrd="0" parTransId="{9809B38C-F7FF-4A34-9463-F1477C5A2C94}" sibTransId="{54CF6ECE-59E5-4D83-AE68-4286F331C3DD}"/>
    <dgm:cxn modelId="{31F74586-6C59-44FC-8A1A-EB68D0CAEEBF}" type="presOf" srcId="{72D00D84-A080-45B1-A1CD-CF9954C7AFA8}" destId="{4DCDCCA3-77A0-4A54-841C-566DFC6376F8}" srcOrd="0" destOrd="0" presId="urn:microsoft.com/office/officeart/2005/8/layout/vProcess5"/>
    <dgm:cxn modelId="{A0AEF08B-EEDE-452F-8F2A-F693A2BEA196}" srcId="{500725E2-1AE9-4C80-86C5-75B42B6C4D39}" destId="{EFBAA9C0-09CB-4BD3-8744-A15EC39F09BE}" srcOrd="1" destOrd="0" parTransId="{610B6D75-7565-4C37-A04B-4E3F2A52664A}" sibTransId="{72D00D84-A080-45B1-A1CD-CF9954C7AFA8}"/>
    <dgm:cxn modelId="{75A71891-BA39-4418-86B9-A7320FF309F8}" type="presOf" srcId="{40417B54-1F9A-4622-A1F9-619F28E84DA1}" destId="{D54788D0-0751-48B7-B926-D54D80AF0D9C}" srcOrd="1" destOrd="0" presId="urn:microsoft.com/office/officeart/2005/8/layout/vProcess5"/>
    <dgm:cxn modelId="{5960D594-BFA6-49FB-8D09-78C8E32A3381}" type="presOf" srcId="{EFBAA9C0-09CB-4BD3-8744-A15EC39F09BE}" destId="{6C2DDB98-6D8F-4D4F-999C-CD6401890CC6}" srcOrd="0" destOrd="0" presId="urn:microsoft.com/office/officeart/2005/8/layout/vProcess5"/>
    <dgm:cxn modelId="{5FD33AB5-3D7C-4BE2-A21D-1449BB09CDA1}" type="presOf" srcId="{4BA85055-CA60-4152-910C-36EE908E8277}" destId="{932EC651-C432-4F8C-83C1-B9ABF3675F53}" srcOrd="0" destOrd="0" presId="urn:microsoft.com/office/officeart/2005/8/layout/vProcess5"/>
    <dgm:cxn modelId="{69F748BA-66EB-499D-9FC1-244F28602631}" type="presOf" srcId="{C51A4543-C402-461E-887D-7B425943BDC0}" destId="{F7A9C00E-0684-4893-889A-AF0E1C3BB678}" srcOrd="1" destOrd="0" presId="urn:microsoft.com/office/officeart/2005/8/layout/vProcess5"/>
    <dgm:cxn modelId="{C84E24D4-2A85-467B-B8CA-57B4BB7A78BD}" srcId="{500725E2-1AE9-4C80-86C5-75B42B6C4D39}" destId="{C51A4543-C402-461E-887D-7B425943BDC0}" srcOrd="3" destOrd="0" parTransId="{EA8BE28B-2FDC-42BA-9220-DD917B8A26AF}" sibTransId="{159689F2-2CE4-4161-88F7-BF76AE9A1CE2}"/>
    <dgm:cxn modelId="{71C725E6-E1F5-4F1C-9E07-4753BC13F064}" type="presOf" srcId="{C51A4543-C402-461E-887D-7B425943BDC0}" destId="{A359EF78-B8EA-41A8-AAEC-73393C7C77D7}" srcOrd="0" destOrd="0" presId="urn:microsoft.com/office/officeart/2005/8/layout/vProcess5"/>
    <dgm:cxn modelId="{AF356EEA-DB6F-418F-943A-C0CF35898353}" type="presOf" srcId="{5799788F-64DF-41E4-9E94-C0C5D33E890B}" destId="{2EC50C8E-197E-427D-8A81-90BE8F43A52F}" srcOrd="0" destOrd="0" presId="urn:microsoft.com/office/officeart/2005/8/layout/vProcess5"/>
    <dgm:cxn modelId="{95CECFEE-811B-4569-BE35-2391AE230837}" type="presOf" srcId="{500725E2-1AE9-4C80-86C5-75B42B6C4D39}" destId="{C314A62A-0860-4598-BDB9-C831EF2A6CAD}" srcOrd="0" destOrd="0" presId="urn:microsoft.com/office/officeart/2005/8/layout/vProcess5"/>
    <dgm:cxn modelId="{DE49DCFB-5E20-4D1B-90C1-42B35D518F1A}" type="presOf" srcId="{EFBAA9C0-09CB-4BD3-8744-A15EC39F09BE}" destId="{6A88E804-8CDF-4A51-9C19-4C680D1BFA31}" srcOrd="1" destOrd="0" presId="urn:microsoft.com/office/officeart/2005/8/layout/vProcess5"/>
    <dgm:cxn modelId="{6D51840F-5A07-4F7D-9209-41B0907F8E4A}" type="presParOf" srcId="{C314A62A-0860-4598-BDB9-C831EF2A6CAD}" destId="{24CDD5D8-F0C3-4AC2-948D-8C764ED77E58}" srcOrd="0" destOrd="0" presId="urn:microsoft.com/office/officeart/2005/8/layout/vProcess5"/>
    <dgm:cxn modelId="{D2223581-802D-451E-BF23-F77EEB42C772}" type="presParOf" srcId="{C314A62A-0860-4598-BDB9-C831EF2A6CAD}" destId="{A5A95F46-5493-4A2A-A0A7-DF9DCC866FE0}" srcOrd="1" destOrd="0" presId="urn:microsoft.com/office/officeart/2005/8/layout/vProcess5"/>
    <dgm:cxn modelId="{F674453A-D36D-4A31-9058-8E0566875157}" type="presParOf" srcId="{C314A62A-0860-4598-BDB9-C831EF2A6CAD}" destId="{6C2DDB98-6D8F-4D4F-999C-CD6401890CC6}" srcOrd="2" destOrd="0" presId="urn:microsoft.com/office/officeart/2005/8/layout/vProcess5"/>
    <dgm:cxn modelId="{C7EB08AB-8970-448E-9FBF-4F9DA7102C41}" type="presParOf" srcId="{C314A62A-0860-4598-BDB9-C831EF2A6CAD}" destId="{2EC50C8E-197E-427D-8A81-90BE8F43A52F}" srcOrd="3" destOrd="0" presId="urn:microsoft.com/office/officeart/2005/8/layout/vProcess5"/>
    <dgm:cxn modelId="{0AB0F188-B182-474B-A71C-622B995F034D}" type="presParOf" srcId="{C314A62A-0860-4598-BDB9-C831EF2A6CAD}" destId="{A359EF78-B8EA-41A8-AAEC-73393C7C77D7}" srcOrd="4" destOrd="0" presId="urn:microsoft.com/office/officeart/2005/8/layout/vProcess5"/>
    <dgm:cxn modelId="{5BBF5B5C-6AB5-415F-A296-BCFB2E027E9B}" type="presParOf" srcId="{C314A62A-0860-4598-BDB9-C831EF2A6CAD}" destId="{72A67F82-279B-449D-979E-C7BDAC0143D9}" srcOrd="5" destOrd="0" presId="urn:microsoft.com/office/officeart/2005/8/layout/vProcess5"/>
    <dgm:cxn modelId="{A1AFF186-BC5F-41D7-823D-A489B3D5AEB6}" type="presParOf" srcId="{C314A62A-0860-4598-BDB9-C831EF2A6CAD}" destId="{4DCDCCA3-77A0-4A54-841C-566DFC6376F8}" srcOrd="6" destOrd="0" presId="urn:microsoft.com/office/officeart/2005/8/layout/vProcess5"/>
    <dgm:cxn modelId="{2D3D0A53-EFB3-442C-88AE-2C26E750CEE4}" type="presParOf" srcId="{C314A62A-0860-4598-BDB9-C831EF2A6CAD}" destId="{932EC651-C432-4F8C-83C1-B9ABF3675F53}" srcOrd="7" destOrd="0" presId="urn:microsoft.com/office/officeart/2005/8/layout/vProcess5"/>
    <dgm:cxn modelId="{D4464EAC-B3FE-4BF8-92B8-BDB6B952C6AD}" type="presParOf" srcId="{C314A62A-0860-4598-BDB9-C831EF2A6CAD}" destId="{D54788D0-0751-48B7-B926-D54D80AF0D9C}" srcOrd="8" destOrd="0" presId="urn:microsoft.com/office/officeart/2005/8/layout/vProcess5"/>
    <dgm:cxn modelId="{F9A19AC9-199B-481F-BC6F-DE64812EB777}" type="presParOf" srcId="{C314A62A-0860-4598-BDB9-C831EF2A6CAD}" destId="{6A88E804-8CDF-4A51-9C19-4C680D1BFA31}" srcOrd="9" destOrd="0" presId="urn:microsoft.com/office/officeart/2005/8/layout/vProcess5"/>
    <dgm:cxn modelId="{D35FE9E6-B3A8-43A5-A694-58836B50BA56}" type="presParOf" srcId="{C314A62A-0860-4598-BDB9-C831EF2A6CAD}" destId="{A16DC289-96E5-4B87-ABBA-081910C1BD32}" srcOrd="10" destOrd="0" presId="urn:microsoft.com/office/officeart/2005/8/layout/vProcess5"/>
    <dgm:cxn modelId="{61897905-7A55-450E-81FA-F3E698533BF9}" type="presParOf" srcId="{C314A62A-0860-4598-BDB9-C831EF2A6CAD}" destId="{F7A9C00E-0684-4893-889A-AF0E1C3BB67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A95F46-5493-4A2A-A0A7-DF9DCC866FE0}">
      <dsp:nvSpPr>
        <dsp:cNvPr id="0" name=""/>
        <dsp:cNvSpPr/>
      </dsp:nvSpPr>
      <dsp:spPr>
        <a:xfrm>
          <a:off x="0" y="0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Operational weaknesses: Inefficient processes and inconsistent service are reducing customer satisfaction and repeat sales.</a:t>
          </a:r>
        </a:p>
      </dsp:txBody>
      <dsp:txXfrm>
        <a:off x="26377" y="26377"/>
        <a:ext cx="6646626" cy="847812"/>
      </dsp:txXfrm>
    </dsp:sp>
    <dsp:sp modelId="{6C2DDB98-6D8F-4D4F-999C-CD6401890CC6}">
      <dsp:nvSpPr>
        <dsp:cNvPr id="0" name=""/>
        <dsp:cNvSpPr/>
      </dsp:nvSpPr>
      <dsp:spPr>
        <a:xfrm>
          <a:off x="644414" y="1064305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-904150"/>
            <a:satOff val="-552"/>
            <a:lumOff val="215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External Market Pressures: Seasonal demand and increased competition create revenue instability. </a:t>
          </a:r>
        </a:p>
      </dsp:txBody>
      <dsp:txXfrm>
        <a:off x="670791" y="1090682"/>
        <a:ext cx="6411969" cy="847812"/>
      </dsp:txXfrm>
    </dsp:sp>
    <dsp:sp modelId="{2EC50C8E-197E-427D-8A81-90BE8F43A52F}">
      <dsp:nvSpPr>
        <dsp:cNvPr id="0" name=""/>
        <dsp:cNvSpPr/>
      </dsp:nvSpPr>
      <dsp:spPr>
        <a:xfrm>
          <a:off x="1279211" y="2128610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-1808300"/>
            <a:satOff val="-1104"/>
            <a:lumOff val="431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Limited Digital Capability: Weak online systems place the business at a competitive disadvantage.</a:t>
          </a:r>
        </a:p>
      </dsp:txBody>
      <dsp:txXfrm>
        <a:off x="1305588" y="2154987"/>
        <a:ext cx="6421587" cy="847812"/>
      </dsp:txXfrm>
    </dsp:sp>
    <dsp:sp modelId="{A359EF78-B8EA-41A8-AAEC-73393C7C77D7}">
      <dsp:nvSpPr>
        <dsp:cNvPr id="0" name=""/>
        <dsp:cNvSpPr/>
      </dsp:nvSpPr>
      <dsp:spPr>
        <a:xfrm>
          <a:off x="1923626" y="3192915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-2712450"/>
            <a:satOff val="-1656"/>
            <a:lumOff val="647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Lack of Performance Measurement: The absence of structured feedback limits strategic improvement and informed decision-making.</a:t>
          </a:r>
        </a:p>
      </dsp:txBody>
      <dsp:txXfrm>
        <a:off x="1950003" y="3219292"/>
        <a:ext cx="6411969" cy="847812"/>
      </dsp:txXfrm>
    </dsp:sp>
    <dsp:sp modelId="{72A67F82-279B-449D-979E-C7BDAC0143D9}">
      <dsp:nvSpPr>
        <dsp:cNvPr id="0" name=""/>
        <dsp:cNvSpPr/>
      </dsp:nvSpPr>
      <dsp:spPr>
        <a:xfrm>
          <a:off x="7109138" y="689751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240846" y="689751"/>
        <a:ext cx="321951" cy="440489"/>
      </dsp:txXfrm>
    </dsp:sp>
    <dsp:sp modelId="{4DCDCCA3-77A0-4A54-841C-566DFC6376F8}">
      <dsp:nvSpPr>
        <dsp:cNvPr id="0" name=""/>
        <dsp:cNvSpPr/>
      </dsp:nvSpPr>
      <dsp:spPr>
        <a:xfrm>
          <a:off x="7753553" y="1754057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870684"/>
            <a:satOff val="3763"/>
            <a:lumOff val="574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870684"/>
              <a:satOff val="3763"/>
              <a:lumOff val="5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885261" y="1754057"/>
        <a:ext cx="321951" cy="440489"/>
      </dsp:txXfrm>
    </dsp:sp>
    <dsp:sp modelId="{932EC651-C432-4F8C-83C1-B9ABF3675F53}">
      <dsp:nvSpPr>
        <dsp:cNvPr id="0" name=""/>
        <dsp:cNvSpPr/>
      </dsp:nvSpPr>
      <dsp:spPr>
        <a:xfrm>
          <a:off x="8388350" y="2818362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741368"/>
            <a:satOff val="7526"/>
            <a:lumOff val="1147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3741368"/>
              <a:satOff val="7526"/>
              <a:lumOff val="11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520058" y="2818362"/>
        <a:ext cx="321951" cy="4404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632D22-3D1E-4352-8B4E-0086E8C2F6CB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7F8F0A-843D-479D-8049-3C5BBC73F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33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F8F0A-843D-479D-8049-3C5BBC73F16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0353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F8F0A-843D-479D-8049-3C5BBC73F16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0827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A0F31-6B02-471F-91DC-A5ADED36856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0E1F7-8098-4F98-A514-EE3428A60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037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A0F31-6B02-471F-91DC-A5ADED36856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0E1F7-8098-4F98-A514-EE3428A60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414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A0F31-6B02-471F-91DC-A5ADED36856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0E1F7-8098-4F98-A514-EE3428A60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831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A0F31-6B02-471F-91DC-A5ADED36856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0E1F7-8098-4F98-A514-EE3428A60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994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A0F31-6B02-471F-91DC-A5ADED36856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0E1F7-8098-4F98-A514-EE3428A60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419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A0F31-6B02-471F-91DC-A5ADED36856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0E1F7-8098-4F98-A514-EE3428A60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28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A0F31-6B02-471F-91DC-A5ADED36856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0E1F7-8098-4F98-A514-EE3428A60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98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A0F31-6B02-471F-91DC-A5ADED36856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0E1F7-8098-4F98-A514-EE3428A60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108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0E1F7-8098-4F98-A514-EE3428A605F8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A0F31-6B02-471F-91DC-A5ADED368562}" type="datetimeFigureOut">
              <a:rPr lang="en-GB" smtClean="0"/>
              <a:t>16/07/2026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050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A0F31-6B02-471F-91DC-A5ADED36856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0E1F7-8098-4F98-A514-EE3428A60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991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A0F31-6B02-471F-91DC-A5ADED36856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0E1F7-8098-4F98-A514-EE3428A605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014851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A0F31-6B02-471F-91DC-A5ADED36856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0E1F7-8098-4F98-A514-EE3428A60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3589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A0F31-6B02-471F-91DC-A5ADED36856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0E1F7-8098-4F98-A514-EE3428A605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466945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A0F31-6B02-471F-91DC-A5ADED36856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0E1F7-8098-4F98-A514-EE3428A60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2390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A0F31-6B02-471F-91DC-A5ADED36856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0E1F7-8098-4F98-A514-EE3428A60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305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A0F31-6B02-471F-91DC-A5ADED36856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0E1F7-8098-4F98-A514-EE3428A60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350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1A0F31-6B02-471F-91DC-A5ADED36856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AB0E1F7-8098-4F98-A514-EE3428A60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456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cmo.uk/resources/glossary/what-is-pestel-analysis?utm_source=chatgpt.com" TargetMode="External"/><Relationship Id="rId2" Type="http://schemas.openxmlformats.org/officeDocument/2006/relationships/hyperlink" Target="https://www.superengineer.net/blog/tools-5w2h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noutsidethebox.com/ishikawa-fishbone-diagrams/?utm_source=chatgpt.com" TargetMode="External"/><Relationship Id="rId5" Type="http://schemas.openxmlformats.org/officeDocument/2006/relationships/hyperlink" Target="https://www.ionos.co.uk/startupguide/productivity/fishbone-diagram/?utm_source=chatgpt.com" TargetMode="External"/><Relationship Id="rId4" Type="http://schemas.openxmlformats.org/officeDocument/2006/relationships/hyperlink" Target="https://custommapposter.com/article/what-is-a-pestel-analysis-oxford-college-of-marketing-blog/2835?utm_source=chatgpt.com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626A42C-D74D-AE40-03D0-B67F5E8E6577}"/>
              </a:ext>
            </a:extLst>
          </p:cNvPr>
          <p:cNvSpPr txBox="1"/>
          <p:nvPr/>
        </p:nvSpPr>
        <p:spPr>
          <a:xfrm>
            <a:off x="3693154" y="177894"/>
            <a:ext cx="4805691" cy="8388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LCLM4004Problem Solving and Decision Making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78E6B1-DBC3-5578-D6B8-76384F1AF75B}"/>
              </a:ext>
            </a:extLst>
          </p:cNvPr>
          <p:cNvSpPr txBox="1"/>
          <p:nvPr/>
        </p:nvSpPr>
        <p:spPr>
          <a:xfrm>
            <a:off x="137652" y="285136"/>
            <a:ext cx="39722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J’avyon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Johnson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Number: 2419047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Lecturers Name: Mucahit Ozden 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96695E-B8E3-8D94-069B-20B59A386C78}"/>
              </a:ext>
            </a:extLst>
          </p:cNvPr>
          <p:cNvSpPr txBox="1"/>
          <p:nvPr/>
        </p:nvSpPr>
        <p:spPr>
          <a:xfrm>
            <a:off x="2871019" y="1770220"/>
            <a:ext cx="54323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Component 1: Green Haven Florists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91149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CA3B8-BB65-A807-5443-E3D6F9D02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327" y="144978"/>
            <a:ext cx="3893126" cy="14024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Presentation </a:t>
            </a:r>
            <a:r>
              <a:rPr lang="en-US" sz="3200" b="1" u="sng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994C13-BD69-0845-3B3E-333D693AC17C}"/>
              </a:ext>
            </a:extLst>
          </p:cNvPr>
          <p:cNvSpPr txBox="1"/>
          <p:nvPr/>
        </p:nvSpPr>
        <p:spPr>
          <a:xfrm>
            <a:off x="145622" y="1998517"/>
            <a:ext cx="3893126" cy="35912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Overview of the Green Haven Florists case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Identification of key organizational problems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Application of analytical framework:</a:t>
            </a:r>
          </a:p>
        </p:txBody>
      </p:sp>
      <p:pic>
        <p:nvPicPr>
          <p:cNvPr id="9" name="Picture 8" descr="Magnifying glass showing decling performance">
            <a:extLst>
              <a:ext uri="{FF2B5EF4-FFF2-40B4-BE49-F238E27FC236}">
                <a16:creationId xmlns:a16="http://schemas.microsoft.com/office/drawing/2014/main" id="{9C67FC89-03D1-CD1B-D9C8-CD5478A205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792"/>
          <a:stretch>
            <a:fillRect/>
          </a:stretch>
        </p:blipFill>
        <p:spPr>
          <a:xfrm>
            <a:off x="5344391" y="10"/>
            <a:ext cx="6847609" cy="44888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85109B-0725-16C8-B1E6-89730FA9E792}"/>
              </a:ext>
            </a:extLst>
          </p:cNvPr>
          <p:cNvSpPr txBox="1"/>
          <p:nvPr/>
        </p:nvSpPr>
        <p:spPr>
          <a:xfrm>
            <a:off x="565327" y="3906625"/>
            <a:ext cx="35297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5W2H model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PESTEL framework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Cause-and-effect (Fishbone) analysis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C2F4EB-B89D-748D-7A80-77506D7F08D8}"/>
              </a:ext>
            </a:extLst>
          </p:cNvPr>
          <p:cNvSpPr txBox="1"/>
          <p:nvPr/>
        </p:nvSpPr>
        <p:spPr>
          <a:xfrm>
            <a:off x="145622" y="5719964"/>
            <a:ext cx="33626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Summary of key findings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0954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3DD1A-6C2B-E5AE-FF20-C1850581C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Green Haven Florist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681B8-C2B2-B77B-CCEB-21CA81BDE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79" y="2701426"/>
            <a:ext cx="9495692" cy="40510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Green Haven Florists is an independent flower shop established in 2016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Located in Norwich, United Kingdom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Specializes in bespoke floral arrangements for: 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Known for eco-friendly packaging and sustainable practices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Built a strong local reputation through personalized service and community engagement.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9A76CC-4F18-A4F7-1D56-81113FB2597C}"/>
              </a:ext>
            </a:extLst>
          </p:cNvPr>
          <p:cNvSpPr txBox="1"/>
          <p:nvPr/>
        </p:nvSpPr>
        <p:spPr>
          <a:xfrm>
            <a:off x="700661" y="3942398"/>
            <a:ext cx="4479264" cy="13279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Walk-in customers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Weddings and events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Corporate Clients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EE14B4-E330-26E1-0FE9-06C4AD0933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0760" y="0"/>
            <a:ext cx="3699014" cy="2088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2475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DEFCB-DC4A-B6D0-DBB9-973DEA7FF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1568" y="0"/>
            <a:ext cx="8620432" cy="450952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 Analysis – Green Haven Florists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D22890B-FD5C-41C3-2D31-2D2D5753FC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763814"/>
              </p:ext>
            </p:extLst>
          </p:nvPr>
        </p:nvGraphicFramePr>
        <p:xfrm>
          <a:off x="0" y="578137"/>
          <a:ext cx="8236769" cy="627888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233549">
                  <a:extLst>
                    <a:ext uri="{9D8B030D-6E8A-4147-A177-3AD203B41FA5}">
                      <a16:colId xmlns:a16="http://schemas.microsoft.com/office/drawing/2014/main" val="294703257"/>
                    </a:ext>
                  </a:extLst>
                </a:gridCol>
                <a:gridCol w="1197249">
                  <a:extLst>
                    <a:ext uri="{9D8B030D-6E8A-4147-A177-3AD203B41FA5}">
                      <a16:colId xmlns:a16="http://schemas.microsoft.com/office/drawing/2014/main" val="1960930184"/>
                    </a:ext>
                  </a:extLst>
                </a:gridCol>
                <a:gridCol w="1148581">
                  <a:extLst>
                    <a:ext uri="{9D8B030D-6E8A-4147-A177-3AD203B41FA5}">
                      <a16:colId xmlns:a16="http://schemas.microsoft.com/office/drawing/2014/main" val="74973173"/>
                    </a:ext>
                  </a:extLst>
                </a:gridCol>
                <a:gridCol w="1226450">
                  <a:extLst>
                    <a:ext uri="{9D8B030D-6E8A-4147-A177-3AD203B41FA5}">
                      <a16:colId xmlns:a16="http://schemas.microsoft.com/office/drawing/2014/main" val="139845980"/>
                    </a:ext>
                  </a:extLst>
                </a:gridCol>
                <a:gridCol w="1148581">
                  <a:extLst>
                    <a:ext uri="{9D8B030D-6E8A-4147-A177-3AD203B41FA5}">
                      <a16:colId xmlns:a16="http://schemas.microsoft.com/office/drawing/2014/main" val="1034482978"/>
                    </a:ext>
                  </a:extLst>
                </a:gridCol>
                <a:gridCol w="1158315">
                  <a:extLst>
                    <a:ext uri="{9D8B030D-6E8A-4147-A177-3AD203B41FA5}">
                      <a16:colId xmlns:a16="http://schemas.microsoft.com/office/drawing/2014/main" val="1336774950"/>
                    </a:ext>
                  </a:extLst>
                </a:gridCol>
                <a:gridCol w="1124044">
                  <a:extLst>
                    <a:ext uri="{9D8B030D-6E8A-4147-A177-3AD203B41FA5}">
                      <a16:colId xmlns:a16="http://schemas.microsoft.com/office/drawing/2014/main" val="3135520869"/>
                    </a:ext>
                  </a:extLst>
                </a:gridCol>
              </a:tblGrid>
              <a:tr h="575321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What?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Where?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When?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Who?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Why?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 Much?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570051"/>
                  </a:ext>
                </a:extLst>
              </a:tr>
              <a:tr h="1559190">
                <a:tc>
                  <a:txBody>
                    <a:bodyPr/>
                    <a:lstStyle/>
                    <a:p>
                      <a:r>
                        <a:rPr lang="en-US" dirty="0"/>
                        <a:t>What effect is it having?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Where is the problem occurring?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When was the problem first noticed?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Who is impacted by the problem?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Why is the problem happening?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 serious is the problem?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 much money is being lost?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4041780"/>
                  </a:ext>
                </a:extLst>
              </a:tr>
              <a:tr h="103946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Declined customer satisfaction levels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In-store customer service interactions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 the past 6-12 months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Existing and returning customers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Outdated digital and POS systems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Delay in fulfilling customer orders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Decline in repeat operational costs and waste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1447537"/>
                  </a:ext>
                </a:extLst>
              </a:tr>
              <a:tr h="1422419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repeat purchase rates 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ordering and payment system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During peak seasonal demand (e.g., Valentine's, Mother’s Day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Frontline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retail staff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Inefficient inventory and order processing methods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Stock shortages and product waste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operational coasts and waste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6396486"/>
                  </a:ext>
                </a:extLst>
              </a:tr>
              <a:tr h="1039460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Operational inefficiencies affecting service delivery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Inventory and stock management processes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During peak promotional or high-volume sales period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owners and management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competition from online and local florists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Inconsistent service quality and customer experience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Loss of market share to competitors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56668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031879E-77BF-4B61-AD4D-C28E661AAD0D}"/>
              </a:ext>
            </a:extLst>
          </p:cNvPr>
          <p:cNvSpPr txBox="1"/>
          <p:nvPr/>
        </p:nvSpPr>
        <p:spPr>
          <a:xfrm>
            <a:off x="10058400" y="6137152"/>
            <a:ext cx="2133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SuperEnginee.net (2024)</a:t>
            </a:r>
          </a:p>
        </p:txBody>
      </p:sp>
    </p:spTree>
    <p:extLst>
      <p:ext uri="{BB962C8B-B14F-4D97-AF65-F5344CB8AC3E}">
        <p14:creationId xmlns:p14="http://schemas.microsoft.com/office/powerpoint/2010/main" val="32672956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366BB-4AA7-A4E4-4D2E-22E772A20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  <a:latin typeface="Aptos" panose="020B0004020202020204" pitchFamily="34" charset="0"/>
              </a:rPr>
              <a:t>Problems Facing Green </a:t>
            </a:r>
            <a:r>
              <a:rPr lang="en-US" sz="3200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Haven</a:t>
            </a:r>
            <a:r>
              <a:rPr lang="en-US" sz="3600" dirty="0">
                <a:solidFill>
                  <a:schemeClr val="tx1"/>
                </a:solidFill>
                <a:latin typeface="Aptos" panose="020B0004020202020204" pitchFamily="34" charset="0"/>
              </a:rPr>
              <a:t> Florists</a:t>
            </a:r>
            <a:endParaRPr lang="en-GB" sz="3600" dirty="0">
              <a:solidFill>
                <a:schemeClr val="tx1"/>
              </a:solidFill>
              <a:latin typeface="Aptos" panose="020B00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C87862-2E73-78A6-DF71-F4F980A75A72}"/>
              </a:ext>
            </a:extLst>
          </p:cNvPr>
          <p:cNvSpPr txBox="1"/>
          <p:nvPr/>
        </p:nvSpPr>
        <p:spPr>
          <a:xfrm>
            <a:off x="621890" y="1690688"/>
            <a:ext cx="22294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Root problem: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0FC31E-77F8-A98E-162C-8BEEE8DFA5B8}"/>
              </a:ext>
            </a:extLst>
          </p:cNvPr>
          <p:cNvSpPr txBox="1"/>
          <p:nvPr/>
        </p:nvSpPr>
        <p:spPr>
          <a:xfrm>
            <a:off x="1012723" y="2060020"/>
            <a:ext cx="9468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30% declined in-store sales over the past 12 months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B106A2-908D-0B0B-61B4-5D38D3226C4C}"/>
              </a:ext>
            </a:extLst>
          </p:cNvPr>
          <p:cNvSpPr txBox="1"/>
          <p:nvPr/>
        </p:nvSpPr>
        <p:spPr>
          <a:xfrm>
            <a:off x="621890" y="2429352"/>
            <a:ext cx="32249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Key contributing factors: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FE82096-37B1-F685-0299-C25914375D36}"/>
              </a:ext>
            </a:extLst>
          </p:cNvPr>
          <p:cNvSpPr txBox="1"/>
          <p:nvPr/>
        </p:nvSpPr>
        <p:spPr>
          <a:xfrm>
            <a:off x="1012723" y="2766655"/>
            <a:ext cx="7620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Reduced high-street footfall (external)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Increased competition from online florists and national chains (external)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Rising costs of flowers and sustainable materials (external)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Outdated website and limited online presence (internal)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Limited marketing activity and reliance on word-of-mouth (internal)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83E81D-61CC-7C3C-B107-594665A9EBA1}"/>
              </a:ext>
            </a:extLst>
          </p:cNvPr>
          <p:cNvSpPr txBox="1"/>
          <p:nvPr/>
        </p:nvSpPr>
        <p:spPr>
          <a:xfrm>
            <a:off x="621890" y="4581286"/>
            <a:ext cx="4257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Nature and scope of the problems:</a:t>
            </a:r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624F41-A76E-8F6D-6797-DD4EE3677FA9}"/>
              </a:ext>
            </a:extLst>
          </p:cNvPr>
          <p:cNvSpPr txBox="1"/>
          <p:nvPr/>
        </p:nvSpPr>
        <p:spPr>
          <a:xfrm>
            <a:off x="1012723" y="4982647"/>
            <a:ext cx="62729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Combination of internal and external pressures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Limited control over market conditions and competition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Greater control over digital presence and marketing capability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1466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22815-BB53-BDB8-27E0-B9DBA42A4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8129" y="162315"/>
            <a:ext cx="8885902" cy="486060"/>
          </a:xfrm>
        </p:spPr>
        <p:txBody>
          <a:bodyPr>
            <a:normAutofit fontScale="90000"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Critique of the PESTLE Framework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C84713-E7D3-A860-561E-E0F86B70D383}"/>
              </a:ext>
            </a:extLst>
          </p:cNvPr>
          <p:cNvSpPr txBox="1"/>
          <p:nvPr/>
        </p:nvSpPr>
        <p:spPr>
          <a:xfrm>
            <a:off x="353961" y="781802"/>
            <a:ext cx="21139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What is PESTLE?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6137FE-C34B-6F68-612A-C7AF944D9A89}"/>
              </a:ext>
            </a:extLst>
          </p:cNvPr>
          <p:cNvSpPr txBox="1"/>
          <p:nvPr/>
        </p:nvSpPr>
        <p:spPr>
          <a:xfrm>
            <a:off x="0" y="1156662"/>
            <a:ext cx="76101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strategic analysis tool used to examine the external macro-environment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Considers Political, Economic, Social, Technological, Legal and Environmental factors.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CB7479-A0AA-E9F1-ACA0-8BA480DD0846}"/>
              </a:ext>
            </a:extLst>
          </p:cNvPr>
          <p:cNvSpPr txBox="1"/>
          <p:nvPr/>
        </p:nvSpPr>
        <p:spPr>
          <a:xfrm>
            <a:off x="304800" y="1987659"/>
            <a:ext cx="28120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Why and how is it used?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22A3630-6B63-201D-3472-C548B346BE26}"/>
              </a:ext>
            </a:extLst>
          </p:cNvPr>
          <p:cNvSpPr txBox="1"/>
          <p:nvPr/>
        </p:nvSpPr>
        <p:spPr>
          <a:xfrm>
            <a:off x="471948" y="2340585"/>
            <a:ext cx="61058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Used to identify external influences affecting an organization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Helps businesses understand opportunities and threats beyond their control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38FC13-061B-B90C-9418-5D42ED302A20}"/>
              </a:ext>
            </a:extLst>
          </p:cNvPr>
          <p:cNvSpPr txBox="1"/>
          <p:nvPr/>
        </p:nvSpPr>
        <p:spPr>
          <a:xfrm>
            <a:off x="353961" y="3172599"/>
            <a:ext cx="389357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Benefits of the PESTLE framework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A9B6ED-7447-91EF-C0A1-ED6467DF1E57}"/>
              </a:ext>
            </a:extLst>
          </p:cNvPr>
          <p:cNvSpPr txBox="1"/>
          <p:nvPr/>
        </p:nvSpPr>
        <p:spPr>
          <a:xfrm>
            <a:off x="353961" y="3537288"/>
            <a:ext cx="58698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Provides a structured and systematic external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Encourages awareness of wider environmental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Useful for strategic planning and decision-making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B6B69E-A315-F766-4E5C-D0B4EFD936EF}"/>
              </a:ext>
            </a:extLst>
          </p:cNvPr>
          <p:cNvSpPr txBox="1"/>
          <p:nvPr/>
        </p:nvSpPr>
        <p:spPr>
          <a:xfrm>
            <a:off x="353961" y="4368285"/>
            <a:ext cx="30283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Criticisms of PESTLE: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3E962F-57A3-75FC-C237-47DA32315869}"/>
              </a:ext>
            </a:extLst>
          </p:cNvPr>
          <p:cNvSpPr txBox="1"/>
          <p:nvPr/>
        </p:nvSpPr>
        <p:spPr>
          <a:xfrm>
            <a:off x="353961" y="4721981"/>
            <a:ext cx="6420465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Can be descriptive rather than analytical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Does not priorities key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Can become outdated in dynamic environments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Excludes internal organizational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CA6863A-3A01-97B6-AD20-3A5B9F147D82}"/>
              </a:ext>
            </a:extLst>
          </p:cNvPr>
          <p:cNvSpPr txBox="1"/>
          <p:nvPr/>
        </p:nvSpPr>
        <p:spPr>
          <a:xfrm>
            <a:off x="304800" y="5752786"/>
            <a:ext cx="16911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Evaluation: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D32E1AD-ED26-E6F5-4014-F58E22638930}"/>
              </a:ext>
            </a:extLst>
          </p:cNvPr>
          <p:cNvSpPr txBox="1"/>
          <p:nvPr/>
        </p:nvSpPr>
        <p:spPr>
          <a:xfrm>
            <a:off x="206477" y="6076198"/>
            <a:ext cx="5093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Most effective when combined with internal analysis tools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1A81318-9AED-0C55-9123-B147EE3AE8B4}"/>
              </a:ext>
            </a:extLst>
          </p:cNvPr>
          <p:cNvSpPr txBox="1"/>
          <p:nvPr/>
        </p:nvSpPr>
        <p:spPr>
          <a:xfrm>
            <a:off x="9409471" y="6273225"/>
            <a:ext cx="27825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Source: Oxford College of Marketing Blog (2026)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5F5E46-09A9-FB9E-88B6-0E53D19B75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6818" y="0"/>
            <a:ext cx="3155182" cy="1774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586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69D6C-195A-EFD9-2296-D708BC270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9293" y="185173"/>
            <a:ext cx="7922342" cy="972062"/>
          </a:xfrm>
        </p:spPr>
        <p:txBody>
          <a:bodyPr>
            <a:normAutofit fontScale="90000"/>
          </a:bodyPr>
          <a:lstStyle/>
          <a:p>
            <a:r>
              <a:rPr lang="en-US" dirty="0"/>
              <a:t>PESTEL Analysis- Application to Green Haven Florists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A85F735-EE2F-53FD-E449-67BF53BEA9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853575"/>
              </p:ext>
            </p:extLst>
          </p:nvPr>
        </p:nvGraphicFramePr>
        <p:xfrm>
          <a:off x="462224" y="1633536"/>
          <a:ext cx="11002296" cy="395158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715303">
                  <a:extLst>
                    <a:ext uri="{9D8B030D-6E8A-4147-A177-3AD203B41FA5}">
                      <a16:colId xmlns:a16="http://schemas.microsoft.com/office/drawing/2014/main" val="1020621822"/>
                    </a:ext>
                  </a:extLst>
                </a:gridCol>
                <a:gridCol w="1928081">
                  <a:extLst>
                    <a:ext uri="{9D8B030D-6E8A-4147-A177-3AD203B41FA5}">
                      <a16:colId xmlns:a16="http://schemas.microsoft.com/office/drawing/2014/main" val="677424882"/>
                    </a:ext>
                  </a:extLst>
                </a:gridCol>
                <a:gridCol w="1715668">
                  <a:extLst>
                    <a:ext uri="{9D8B030D-6E8A-4147-A177-3AD203B41FA5}">
                      <a16:colId xmlns:a16="http://schemas.microsoft.com/office/drawing/2014/main" val="86432431"/>
                    </a:ext>
                  </a:extLst>
                </a:gridCol>
                <a:gridCol w="1963788">
                  <a:extLst>
                    <a:ext uri="{9D8B030D-6E8A-4147-A177-3AD203B41FA5}">
                      <a16:colId xmlns:a16="http://schemas.microsoft.com/office/drawing/2014/main" val="1754883926"/>
                    </a:ext>
                  </a:extLst>
                </a:gridCol>
                <a:gridCol w="1720559">
                  <a:extLst>
                    <a:ext uri="{9D8B030D-6E8A-4147-A177-3AD203B41FA5}">
                      <a16:colId xmlns:a16="http://schemas.microsoft.com/office/drawing/2014/main" val="3662022168"/>
                    </a:ext>
                  </a:extLst>
                </a:gridCol>
                <a:gridCol w="1958897">
                  <a:extLst>
                    <a:ext uri="{9D8B030D-6E8A-4147-A177-3AD203B41FA5}">
                      <a16:colId xmlns:a16="http://schemas.microsoft.com/office/drawing/2014/main" val="1802460639"/>
                    </a:ext>
                  </a:extLst>
                </a:gridCol>
              </a:tblGrid>
              <a:tr h="934064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  Factors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 Factors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Factors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 </a:t>
                      </a:r>
                    </a:p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Factors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 Factors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 </a:t>
                      </a:r>
                    </a:p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Factors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7498187"/>
                  </a:ext>
                </a:extLst>
              </a:tr>
              <a:tr h="137925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 regulations affecting flower supply and pricing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Trade and customs changes impacting overseas suppliers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Inflation increasing costs of flowers, energy and materials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discretionary spending by consumers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Shift towards online shopping and home delivery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Growing consumer preference for convenience and subscription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Competitors utilizing e-commerce platforms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use of social media marketing in the sector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Employment legislation increasing staffing costs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Supplier compliance and contract obligation 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Demand for sustainable and eco-friendly products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Higher costs associated with sustainable packaging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516146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CA9378D-D28B-765B-5C82-EEAD960F10F0}"/>
              </a:ext>
            </a:extLst>
          </p:cNvPr>
          <p:cNvSpPr txBox="1"/>
          <p:nvPr/>
        </p:nvSpPr>
        <p:spPr>
          <a:xfrm>
            <a:off x="9665110" y="6503550"/>
            <a:ext cx="25268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Source: VCMO (2026)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7872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6CEF0-2149-FE6F-489B-F51792098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547" y="15885"/>
            <a:ext cx="9623323" cy="830997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Critique of the cause and Effect (Fishbone) Model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51FCB0-71F5-DB72-D6B1-987507094909}"/>
              </a:ext>
            </a:extLst>
          </p:cNvPr>
          <p:cNvSpPr txBox="1"/>
          <p:nvPr/>
        </p:nvSpPr>
        <p:spPr>
          <a:xfrm>
            <a:off x="-29499" y="780282"/>
            <a:ext cx="44540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What is the Cause-and-Effect Model?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B92F74-E064-3E0C-11D6-77AAA5688BAD}"/>
              </a:ext>
            </a:extLst>
          </p:cNvPr>
          <p:cNvSpPr txBox="1"/>
          <p:nvPr/>
        </p:nvSpPr>
        <p:spPr>
          <a:xfrm>
            <a:off x="-1" y="1124523"/>
            <a:ext cx="66662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visual problem-solving tool used to identify the root causes of a specific problem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Also known as the fishbone diagram, due to its structure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65CF07-9873-2388-4232-4C1622651AF8}"/>
              </a:ext>
            </a:extLst>
          </p:cNvPr>
          <p:cNvSpPr txBox="1"/>
          <p:nvPr/>
        </p:nvSpPr>
        <p:spPr>
          <a:xfrm>
            <a:off x="9833" y="1969425"/>
            <a:ext cx="33429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AC7299-6B3F-C096-3036-C0C161B6487C}"/>
              </a:ext>
            </a:extLst>
          </p:cNvPr>
          <p:cNvSpPr txBox="1"/>
          <p:nvPr/>
        </p:nvSpPr>
        <p:spPr>
          <a:xfrm>
            <a:off x="-19665" y="2292969"/>
            <a:ext cx="62533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 move beyond surface-level symptoms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 support systematic identification of underlying causes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1BF60F-3F6B-47D2-D01A-7F0EF64400D8}"/>
              </a:ext>
            </a:extLst>
          </p:cNvPr>
          <p:cNvSpPr txBox="1"/>
          <p:nvPr/>
        </p:nvSpPr>
        <p:spPr>
          <a:xfrm>
            <a:off x="-9833" y="2865877"/>
            <a:ext cx="30381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18D2E1-A386-74E9-4607-93ED23E2A8A2}"/>
              </a:ext>
            </a:extLst>
          </p:cNvPr>
          <p:cNvSpPr txBox="1"/>
          <p:nvPr/>
        </p:nvSpPr>
        <p:spPr>
          <a:xfrm>
            <a:off x="-9833" y="3197525"/>
            <a:ext cx="65777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Commonly used in quality management and operational improvement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Causes are grouped into categories to support structured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486587-43A1-E6CE-0708-7F5649975F79}"/>
              </a:ext>
            </a:extLst>
          </p:cNvPr>
          <p:cNvSpPr txBox="1"/>
          <p:nvPr/>
        </p:nvSpPr>
        <p:spPr>
          <a:xfrm>
            <a:off x="9833" y="4043467"/>
            <a:ext cx="340196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Benefits of the Fishbone model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C45E99C-7F62-A7D8-0AFB-85C4331E4063}"/>
              </a:ext>
            </a:extLst>
          </p:cNvPr>
          <p:cNvSpPr txBox="1"/>
          <p:nvPr/>
        </p:nvSpPr>
        <p:spPr>
          <a:xfrm>
            <a:off x="-9833" y="4283972"/>
            <a:ext cx="4444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Encourages logical and structured thinking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Supports team discussion and idea generation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Helps distinguish root causes from symptoms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C4A3964-C223-D46F-7432-6C1D96A05F08}"/>
              </a:ext>
            </a:extLst>
          </p:cNvPr>
          <p:cNvSpPr txBox="1"/>
          <p:nvPr/>
        </p:nvSpPr>
        <p:spPr>
          <a:xfrm>
            <a:off x="-9833" y="5515078"/>
            <a:ext cx="336263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Criticisms of Fishbone model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BD101A2-6739-0F18-D9AD-227EF30DEBFC}"/>
              </a:ext>
            </a:extLst>
          </p:cNvPr>
          <p:cNvSpPr txBox="1"/>
          <p:nvPr/>
        </p:nvSpPr>
        <p:spPr>
          <a:xfrm>
            <a:off x="-29499" y="5780782"/>
            <a:ext cx="388374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Relies on subjective judgement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Does not priorities cause by impact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May oversimplify complex or interconnected issues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FBA01FD-3C3C-BFEE-3BBE-B5B43DD950E9}"/>
              </a:ext>
            </a:extLst>
          </p:cNvPr>
          <p:cNvSpPr txBox="1"/>
          <p:nvPr/>
        </p:nvSpPr>
        <p:spPr>
          <a:xfrm>
            <a:off x="9674942" y="6519446"/>
            <a:ext cx="30381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Source: IONOS UK (2026)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2400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7553635-2311-1CFB-8CD4-400B92A1AA7D}"/>
              </a:ext>
            </a:extLst>
          </p:cNvPr>
          <p:cNvCxnSpPr>
            <a:cxnSpLocks/>
          </p:cNvCxnSpPr>
          <p:nvPr/>
        </p:nvCxnSpPr>
        <p:spPr>
          <a:xfrm>
            <a:off x="449825" y="3037831"/>
            <a:ext cx="9785556" cy="0"/>
          </a:xfrm>
          <a:prstGeom prst="line">
            <a:avLst/>
          </a:prstGeom>
          <a:ln w="762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D3EFBB3A-F9E0-9FFE-6925-81B3D6EB3373}"/>
              </a:ext>
            </a:extLst>
          </p:cNvPr>
          <p:cNvSpPr txBox="1"/>
          <p:nvPr/>
        </p:nvSpPr>
        <p:spPr>
          <a:xfrm>
            <a:off x="10252588" y="2598003"/>
            <a:ext cx="1932043" cy="830997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dirty="0"/>
              <a:t>Decline in customer satisfaction</a:t>
            </a:r>
            <a:endParaRPr lang="en-GB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F06660-4A08-304D-5E2A-A0C1051CCB9A}"/>
              </a:ext>
            </a:extLst>
          </p:cNvPr>
          <p:cNvSpPr txBox="1"/>
          <p:nvPr/>
        </p:nvSpPr>
        <p:spPr>
          <a:xfrm>
            <a:off x="452284" y="294968"/>
            <a:ext cx="2753033" cy="523220"/>
          </a:xfrm>
          <a:prstGeom prst="rect">
            <a:avLst/>
          </a:prstGeom>
          <a:ln w="57150">
            <a:solidFill>
              <a:srgbClr val="FFFF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FFFF00"/>
                </a:solidFill>
              </a:rPr>
              <a:t>Methods</a:t>
            </a:r>
            <a:endParaRPr lang="en-GB" sz="2800" dirty="0">
              <a:solidFill>
                <a:srgbClr val="FFFF00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B80D603-E10E-4F40-45F6-A4138E625313}"/>
              </a:ext>
            </a:extLst>
          </p:cNvPr>
          <p:cNvCxnSpPr>
            <a:cxnSpLocks/>
            <a:stCxn id="10" idx="2"/>
          </p:cNvCxnSpPr>
          <p:nvPr/>
        </p:nvCxnSpPr>
        <p:spPr>
          <a:xfrm>
            <a:off x="1828801" y="818188"/>
            <a:ext cx="1347018" cy="2328133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017A87A4-C452-CA19-5B88-57E560964D95}"/>
              </a:ext>
            </a:extLst>
          </p:cNvPr>
          <p:cNvSpPr txBox="1"/>
          <p:nvPr/>
        </p:nvSpPr>
        <p:spPr>
          <a:xfrm>
            <a:off x="304798" y="5852999"/>
            <a:ext cx="2664542" cy="523220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7030A0"/>
                </a:solidFill>
              </a:rPr>
              <a:t>Materials</a:t>
            </a:r>
            <a:endParaRPr lang="en-GB" sz="2400" dirty="0">
              <a:solidFill>
                <a:srgbClr val="7030A0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460F90E-22EC-3B5E-8981-D1519E3D6AD4}"/>
              </a:ext>
            </a:extLst>
          </p:cNvPr>
          <p:cNvCxnSpPr>
            <a:stCxn id="14" idx="0"/>
          </p:cNvCxnSpPr>
          <p:nvPr/>
        </p:nvCxnSpPr>
        <p:spPr>
          <a:xfrm flipV="1">
            <a:off x="1637069" y="3146322"/>
            <a:ext cx="1538750" cy="2706677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C79BC782-E10E-6589-F221-2DDA3F4EDD7F}"/>
              </a:ext>
            </a:extLst>
          </p:cNvPr>
          <p:cNvSpPr txBox="1"/>
          <p:nvPr/>
        </p:nvSpPr>
        <p:spPr>
          <a:xfrm>
            <a:off x="3927985" y="267582"/>
            <a:ext cx="2753033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FF0000"/>
                </a:solidFill>
              </a:rPr>
              <a:t>Machines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BC9B5D4-0C74-C4A5-CF4C-BED1FA4544EA}"/>
              </a:ext>
            </a:extLst>
          </p:cNvPr>
          <p:cNvSpPr txBox="1"/>
          <p:nvPr/>
        </p:nvSpPr>
        <p:spPr>
          <a:xfrm>
            <a:off x="7826474" y="283210"/>
            <a:ext cx="2753033" cy="523220"/>
          </a:xfrm>
          <a:prstGeom prst="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accent2">
                    <a:lumMod val="50000"/>
                  </a:schemeClr>
                </a:solidFill>
              </a:rPr>
              <a:t>People</a:t>
            </a:r>
            <a:endParaRPr lang="en-GB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0740590-C2DD-A9F6-696E-4F8620C61EAE}"/>
              </a:ext>
            </a:extLst>
          </p:cNvPr>
          <p:cNvSpPr txBox="1"/>
          <p:nvPr/>
        </p:nvSpPr>
        <p:spPr>
          <a:xfrm>
            <a:off x="3716594" y="5853000"/>
            <a:ext cx="2964424" cy="523220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00B0F0"/>
                </a:solidFill>
              </a:rPr>
              <a:t>Measurement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71AA8BE-D998-DADE-1871-68A216CE64B6}"/>
              </a:ext>
            </a:extLst>
          </p:cNvPr>
          <p:cNvSpPr txBox="1"/>
          <p:nvPr/>
        </p:nvSpPr>
        <p:spPr>
          <a:xfrm>
            <a:off x="7615086" y="5826308"/>
            <a:ext cx="2802194" cy="523220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00B050"/>
                </a:solidFill>
              </a:rPr>
              <a:t>Environment</a:t>
            </a:r>
            <a:endParaRPr lang="en-GB" sz="2800" dirty="0">
              <a:solidFill>
                <a:srgbClr val="00B050"/>
              </a:solidFill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86E9BD34-6F8A-6FF0-07E1-A7AAC29EEEF1}"/>
              </a:ext>
            </a:extLst>
          </p:cNvPr>
          <p:cNvCxnSpPr>
            <a:stCxn id="17" idx="2"/>
          </p:cNvCxnSpPr>
          <p:nvPr/>
        </p:nvCxnSpPr>
        <p:spPr>
          <a:xfrm>
            <a:off x="5304502" y="790802"/>
            <a:ext cx="791498" cy="235551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2FD5CBE-DD44-B12E-5E22-6857395E512B}"/>
              </a:ext>
            </a:extLst>
          </p:cNvPr>
          <p:cNvCxnSpPr>
            <a:stCxn id="22" idx="0"/>
          </p:cNvCxnSpPr>
          <p:nvPr/>
        </p:nvCxnSpPr>
        <p:spPr>
          <a:xfrm flipV="1">
            <a:off x="5198806" y="3146320"/>
            <a:ext cx="897194" cy="27066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E503229B-1513-600B-EEDE-4F2859E398A2}"/>
              </a:ext>
            </a:extLst>
          </p:cNvPr>
          <p:cNvCxnSpPr>
            <a:cxnSpLocks/>
            <a:stCxn id="21" idx="2"/>
          </p:cNvCxnSpPr>
          <p:nvPr/>
        </p:nvCxnSpPr>
        <p:spPr>
          <a:xfrm>
            <a:off x="9202991" y="806430"/>
            <a:ext cx="614522" cy="2453824"/>
          </a:xfrm>
          <a:prstGeom prst="line">
            <a:avLst/>
          </a:prstGeom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1B8D296-DA1A-CC8D-9F6F-D5880C8908CD}"/>
              </a:ext>
            </a:extLst>
          </p:cNvPr>
          <p:cNvCxnSpPr>
            <a:cxnSpLocks/>
            <a:stCxn id="23" idx="0"/>
          </p:cNvCxnSpPr>
          <p:nvPr/>
        </p:nvCxnSpPr>
        <p:spPr>
          <a:xfrm flipV="1">
            <a:off x="9016183" y="3173708"/>
            <a:ext cx="801330" cy="265260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4561FD00-D144-CC57-BD2B-445AE0AACDE3}"/>
              </a:ext>
            </a:extLst>
          </p:cNvPr>
          <p:cNvSpPr txBox="1"/>
          <p:nvPr/>
        </p:nvSpPr>
        <p:spPr>
          <a:xfrm>
            <a:off x="304798" y="1024030"/>
            <a:ext cx="34806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Inefficient order processing system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7A4D067-4881-0AAE-2450-2105E4209047}"/>
              </a:ext>
            </a:extLst>
          </p:cNvPr>
          <p:cNvSpPr txBox="1"/>
          <p:nvPr/>
        </p:nvSpPr>
        <p:spPr>
          <a:xfrm>
            <a:off x="304798" y="1608805"/>
            <a:ext cx="34806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Poor inventory management processes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EF5E026-363B-6B88-1FF4-C9C9B41B77D8}"/>
              </a:ext>
            </a:extLst>
          </p:cNvPr>
          <p:cNvSpPr txBox="1"/>
          <p:nvPr/>
        </p:nvSpPr>
        <p:spPr>
          <a:xfrm>
            <a:off x="3927985" y="1585722"/>
            <a:ext cx="26645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Outdated POS system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02C3A12-8F61-7829-A893-65AB2CD95D05}"/>
              </a:ext>
            </a:extLst>
          </p:cNvPr>
          <p:cNvSpPr txBox="1"/>
          <p:nvPr/>
        </p:nvSpPr>
        <p:spPr>
          <a:xfrm>
            <a:off x="3927985" y="1024030"/>
            <a:ext cx="3038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Limited online ordering functionality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52B85462-2C48-D0BE-5644-91827A0A5374}"/>
              </a:ext>
            </a:extLst>
          </p:cNvPr>
          <p:cNvSpPr txBox="1"/>
          <p:nvPr/>
        </p:nvSpPr>
        <p:spPr>
          <a:xfrm>
            <a:off x="7615085" y="1067924"/>
            <a:ext cx="29103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Lack of staff training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3F4723F-8344-CC95-BA6B-3E93BC078BC9}"/>
              </a:ext>
            </a:extLst>
          </p:cNvPr>
          <p:cNvSpPr txBox="1"/>
          <p:nvPr/>
        </p:nvSpPr>
        <p:spPr>
          <a:xfrm>
            <a:off x="7615085" y="1425912"/>
            <a:ext cx="23449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Inconsistent customer service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1E865E8-61B4-D9EC-5447-81A04C51D77F}"/>
              </a:ext>
            </a:extLst>
          </p:cNvPr>
          <p:cNvSpPr txBox="1"/>
          <p:nvPr/>
        </p:nvSpPr>
        <p:spPr>
          <a:xfrm>
            <a:off x="449825" y="5084241"/>
            <a:ext cx="26645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Inconsistent flower quality from supplier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BD3BD5B-4F8A-6D32-8389-F8EDBEE09B13}"/>
              </a:ext>
            </a:extLst>
          </p:cNvPr>
          <p:cNvSpPr txBox="1"/>
          <p:nvPr/>
        </p:nvSpPr>
        <p:spPr>
          <a:xfrm>
            <a:off x="449825" y="4477607"/>
            <a:ext cx="21041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Short shelf life of floral stock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23F0CAE1-8C39-0568-39DC-C8C0FF3ABDDD}"/>
              </a:ext>
            </a:extLst>
          </p:cNvPr>
          <p:cNvSpPr txBox="1"/>
          <p:nvPr/>
        </p:nvSpPr>
        <p:spPr>
          <a:xfrm>
            <a:off x="3927985" y="5084240"/>
            <a:ext cx="27382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 customer feedback system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5E6BC95-F91A-07D9-2C85-9841E163827E}"/>
              </a:ext>
            </a:extLst>
          </p:cNvPr>
          <p:cNvSpPr txBox="1"/>
          <p:nvPr/>
        </p:nvSpPr>
        <p:spPr>
          <a:xfrm>
            <a:off x="3927985" y="4468674"/>
            <a:ext cx="26645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Lack of performance monitoring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7908E01-031F-AB52-1318-B4282C5082C2}"/>
              </a:ext>
            </a:extLst>
          </p:cNvPr>
          <p:cNvSpPr txBox="1"/>
          <p:nvPr/>
        </p:nvSpPr>
        <p:spPr>
          <a:xfrm>
            <a:off x="7720780" y="5084239"/>
            <a:ext cx="25908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Increased competition from online florists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790FD0AE-7F69-8743-384B-5873B414E99C}"/>
              </a:ext>
            </a:extLst>
          </p:cNvPr>
          <p:cNvSpPr txBox="1"/>
          <p:nvPr/>
        </p:nvSpPr>
        <p:spPr>
          <a:xfrm>
            <a:off x="7720780" y="4468673"/>
            <a:ext cx="22393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Seasonal demand fluctuations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CC134A-EF90-306F-F49C-48BDBB93CB23}"/>
              </a:ext>
            </a:extLst>
          </p:cNvPr>
          <p:cNvSpPr txBox="1"/>
          <p:nvPr/>
        </p:nvSpPr>
        <p:spPr>
          <a:xfrm>
            <a:off x="9510252" y="6545091"/>
            <a:ext cx="28021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Source: Lean out the box(2024)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952003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607C33-CE8D-0912-07E2-D07D36953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 dirty="0"/>
              <a:t>Summary of key Findings</a:t>
            </a:r>
            <a:endParaRPr lang="en-GB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F0C2BD-40A1-76BE-96BB-3242BD3A17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7162534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26341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76C17-FE8E-557B-CCA9-9F6369283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B6006-AF1C-B4AC-6DF3-0BC0D1B87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29033"/>
            <a:ext cx="10147982" cy="48123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 err="1"/>
              <a:t>SuperEngineer</a:t>
            </a:r>
            <a:r>
              <a:rPr lang="en-US" dirty="0"/>
              <a:t> (n.d.) </a:t>
            </a:r>
            <a:r>
              <a:rPr lang="en-US" i="1" dirty="0"/>
              <a:t>5W2H – How to describe a problem in a clear and effective way?</a:t>
            </a:r>
            <a:r>
              <a:rPr lang="en-US" dirty="0"/>
              <a:t> Available at: </a:t>
            </a:r>
            <a:r>
              <a:rPr lang="en-US" dirty="0">
                <a:hlinkClick r:id="rId2"/>
              </a:rPr>
              <a:t>https://www.superengineer.net/blog/tools-5w2h</a:t>
            </a:r>
            <a:r>
              <a:rPr lang="en-US" dirty="0"/>
              <a:t> (Accessed: 15 February 2026).</a:t>
            </a:r>
          </a:p>
          <a:p>
            <a:pPr>
              <a:buNone/>
            </a:pPr>
            <a:r>
              <a:rPr lang="en-US" dirty="0"/>
              <a:t>VCMO (n.d.) </a:t>
            </a:r>
            <a:r>
              <a:rPr lang="en-US" i="1" dirty="0"/>
              <a:t>What is PESTEL analysis?</a:t>
            </a:r>
            <a:r>
              <a:rPr lang="en-US" dirty="0"/>
              <a:t> Available at: </a:t>
            </a:r>
            <a:r>
              <a:rPr lang="en-US" dirty="0">
                <a:hlinkClick r:id="rId3"/>
              </a:rPr>
              <a:t>https://www.vcmo.uk/resources/glossary/what-is-pestel-analysis</a:t>
            </a:r>
            <a:r>
              <a:rPr lang="en-US" dirty="0"/>
              <a:t> (Accessed: 15 February 2026). </a:t>
            </a:r>
          </a:p>
          <a:p>
            <a:r>
              <a:rPr lang="en-US" dirty="0"/>
              <a:t>Oxford College of Marketing (n.d.) </a:t>
            </a:r>
            <a:r>
              <a:rPr lang="en-US" i="1" dirty="0"/>
              <a:t>What is a PESTEL analysis?</a:t>
            </a:r>
            <a:r>
              <a:rPr lang="en-US" dirty="0"/>
              <a:t> Oxford College of Marketing Blog. Available at: </a:t>
            </a:r>
            <a:r>
              <a:rPr lang="en-US" dirty="0">
                <a:hlinkClick r:id="rId4"/>
              </a:rPr>
              <a:t>https://custommapposter.com/article/what-is-a-pestel-analysis-oxford-college-of-marketing-blog/2835</a:t>
            </a:r>
            <a:r>
              <a:rPr lang="en-US" dirty="0"/>
              <a:t> (Accessed: 15 February 2026).</a:t>
            </a:r>
          </a:p>
          <a:p>
            <a:r>
              <a:rPr lang="en-GB" dirty="0"/>
              <a:t>IONOS editorial team (2023) </a:t>
            </a:r>
            <a:r>
              <a:rPr lang="en-GB" i="1" dirty="0"/>
              <a:t>Fishbone diagram: Solving problems properly</a:t>
            </a:r>
            <a:r>
              <a:rPr lang="en-GB" dirty="0"/>
              <a:t>. IONOS UK Startup Guide. Available at: </a:t>
            </a:r>
            <a:r>
              <a:rPr lang="en-GB" dirty="0">
                <a:hlinkClick r:id="rId5"/>
              </a:rPr>
              <a:t>https://www.ionos.co.uk/startupguide/productivity/fishbone-diagram/</a:t>
            </a:r>
            <a:r>
              <a:rPr lang="en-GB" dirty="0"/>
              <a:t> (Accessed: 15 February 2026).</a:t>
            </a:r>
          </a:p>
          <a:p>
            <a:r>
              <a:rPr lang="en-GB" dirty="0" err="1"/>
              <a:t>LeanOutsideTheBox</a:t>
            </a:r>
            <a:r>
              <a:rPr lang="en-GB" dirty="0"/>
              <a:t> (2024) </a:t>
            </a:r>
            <a:r>
              <a:rPr lang="en-GB" i="1" dirty="0"/>
              <a:t>Ishikawa fishbone diagrams: A proven method for problem-solving</a:t>
            </a:r>
            <a:r>
              <a:rPr lang="en-GB" dirty="0"/>
              <a:t>. </a:t>
            </a:r>
            <a:r>
              <a:rPr lang="en-GB" dirty="0" err="1"/>
              <a:t>LeanOutsideTheBox</a:t>
            </a:r>
            <a:r>
              <a:rPr lang="en-GB" dirty="0"/>
              <a:t>. Available at: </a:t>
            </a:r>
            <a:r>
              <a:rPr lang="en-GB" dirty="0">
                <a:hlinkClick r:id="rId6"/>
              </a:rPr>
              <a:t>https://leanoutsidethebox.com/ishikawa-fishbone-diagrams/</a:t>
            </a:r>
            <a:r>
              <a:rPr lang="en-GB" dirty="0"/>
              <a:t> (Accessed: 15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41256883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57DA2-74DE-51FE-05BD-9E5E1AF48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58" y="2768600"/>
            <a:ext cx="9588634" cy="1320800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Listening!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055557-8C71-FE9F-7E7E-9C452462D8FE}"/>
              </a:ext>
            </a:extLst>
          </p:cNvPr>
          <p:cNvSpPr txBox="1"/>
          <p:nvPr/>
        </p:nvSpPr>
        <p:spPr>
          <a:xfrm>
            <a:off x="2242846" y="3976527"/>
            <a:ext cx="69601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For any question feel free to ask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7707DD-D494-909B-22E3-2D69422FC7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77862"/>
            <a:ext cx="2280138" cy="2280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89983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ee7d74e1c76ef1ead7d486dfb4e719e8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33e26856a22d23d13c78267be202c109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48D1B7D-2DA0-46A2-9E4D-916CF334D2A5}">
  <ds:schemaRefs>
    <ds:schemaRef ds:uri="http://schemas.microsoft.com/office/2006/metadata/properties"/>
    <ds:schemaRef ds:uri="http://schemas.microsoft.com/office/infopath/2007/PartnerControls"/>
    <ds:schemaRef ds:uri="http://purl.org/dc/terms/"/>
    <ds:schemaRef ds:uri="http://purl.org/dc/elements/1.1/"/>
    <ds:schemaRef ds:uri="ccfc14db-0f45-423b-b2f5-752f8f8a0ada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9038BE8-0CB7-42C5-8FFC-A9B455F7E5A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003B1F9-063E-4555-8F7C-5FB736274A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10196</TotalTime>
  <Words>1098</Words>
  <Application>Microsoft Office PowerPoint</Application>
  <PresentationFormat>Widescreen</PresentationFormat>
  <Paragraphs>170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Trebuchet MS</vt:lpstr>
      <vt:lpstr>Wingdings 3</vt:lpstr>
      <vt:lpstr>Facet</vt:lpstr>
      <vt:lpstr>PowerPoint Presentation</vt:lpstr>
      <vt:lpstr>Presentation Overview</vt:lpstr>
      <vt:lpstr>Green Haven Florist Overview</vt:lpstr>
      <vt:lpstr>5W2H Analysis – Green Haven Florists</vt:lpstr>
      <vt:lpstr>Problems Facing Green Haven Florists</vt:lpstr>
      <vt:lpstr>Critique of the PESTLE Framework</vt:lpstr>
      <vt:lpstr>PESTEL Analysis- Application to Green Haven Florists</vt:lpstr>
      <vt:lpstr>Critique of the cause and Effect (Fishbone) Model</vt:lpstr>
      <vt:lpstr>PowerPoint Presentation</vt:lpstr>
      <vt:lpstr>Summary of key Findings</vt:lpstr>
      <vt:lpstr>References</vt:lpstr>
      <vt:lpstr>Thank you For Listening!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J'Avyon Johnson (2419047)</dc:creator>
  <cp:lastModifiedBy>J'Avyon Johnson (2419047)</cp:lastModifiedBy>
  <cp:revision>1</cp:revision>
  <dcterms:created xsi:type="dcterms:W3CDTF">2026-01-29T19:28:32Z</dcterms:created>
  <dcterms:modified xsi:type="dcterms:W3CDTF">2026-07-17T01:48:12Z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