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1"/>
  </p:notesMasterIdLst>
  <p:sldIdLst>
    <p:sldId id="294" r:id="rId6"/>
    <p:sldId id="304" r:id="rId7"/>
    <p:sldId id="305" r:id="rId8"/>
    <p:sldId id="275" r:id="rId9"/>
    <p:sldId id="310" r:id="rId10"/>
    <p:sldId id="306" r:id="rId11"/>
    <p:sldId id="269" r:id="rId12"/>
    <p:sldId id="270" r:id="rId13"/>
    <p:sldId id="307" r:id="rId14"/>
    <p:sldId id="308" r:id="rId15"/>
    <p:sldId id="309" r:id="rId16"/>
    <p:sldId id="264" r:id="rId17"/>
    <p:sldId id="311" r:id="rId18"/>
    <p:sldId id="313" r:id="rId19"/>
    <p:sldId id="31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77666" autoAdjust="0"/>
  </p:normalViewPr>
  <p:slideViewPr>
    <p:cSldViewPr snapToGrid="0">
      <p:cViewPr varScale="1">
        <p:scale>
          <a:sx n="49" d="100"/>
          <a:sy n="49" d="100"/>
        </p:scale>
        <p:origin x="52" y="14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B1BC68-49E2-486B-B076-7C5226FA79A2}" type="datetimeFigureOut">
              <a:rPr lang="en-GB" smtClean="0"/>
              <a:t>16/11/2025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960313-5E7C-4F07-9DF1-4BA838ABB0B5}" type="slidenum">
              <a:rPr lang="en-GB" smtClean="0"/>
              <a:t>‹#›</a:t>
            </a:fld>
            <a:endParaRPr lang="en-GB"/>
          </a:p>
        </p:txBody>
      </p:sp>
    </p:spTree>
    <p:extLst>
      <p:ext uri="{BB962C8B-B14F-4D97-AF65-F5344CB8AC3E}">
        <p14:creationId xmlns:p14="http://schemas.microsoft.com/office/powerpoint/2010/main" val="189357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C31871-5EFB-49B0-B511-513B6AE2E6B5}" type="slidenum">
              <a:rPr lang="en-GB" smtClean="0"/>
              <a:t>1</a:t>
            </a:fld>
            <a:endParaRPr lang="en-GB"/>
          </a:p>
        </p:txBody>
      </p:sp>
    </p:spTree>
    <p:extLst>
      <p:ext uri="{BB962C8B-B14F-4D97-AF65-F5344CB8AC3E}">
        <p14:creationId xmlns:p14="http://schemas.microsoft.com/office/powerpoint/2010/main" val="1637584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960313-5E7C-4F07-9DF1-4BA838ABB0B5}" type="slidenum">
              <a:rPr lang="en-GB" smtClean="0"/>
              <a:t>4</a:t>
            </a:fld>
            <a:endParaRPr lang="en-GB"/>
          </a:p>
        </p:txBody>
      </p:sp>
    </p:spTree>
    <p:extLst>
      <p:ext uri="{BB962C8B-B14F-4D97-AF65-F5344CB8AC3E}">
        <p14:creationId xmlns:p14="http://schemas.microsoft.com/office/powerpoint/2010/main" val="2886440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960313-5E7C-4F07-9DF1-4BA838ABB0B5}" type="slidenum">
              <a:rPr lang="en-GB" smtClean="0"/>
              <a:t>5</a:t>
            </a:fld>
            <a:endParaRPr lang="en-GB"/>
          </a:p>
        </p:txBody>
      </p:sp>
    </p:spTree>
    <p:extLst>
      <p:ext uri="{BB962C8B-B14F-4D97-AF65-F5344CB8AC3E}">
        <p14:creationId xmlns:p14="http://schemas.microsoft.com/office/powerpoint/2010/main" val="4142490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960313-5E7C-4F07-9DF1-4BA838ABB0B5}" type="slidenum">
              <a:rPr lang="en-GB" smtClean="0"/>
              <a:t>6</a:t>
            </a:fld>
            <a:endParaRPr lang="en-GB"/>
          </a:p>
        </p:txBody>
      </p:sp>
    </p:spTree>
    <p:extLst>
      <p:ext uri="{BB962C8B-B14F-4D97-AF65-F5344CB8AC3E}">
        <p14:creationId xmlns:p14="http://schemas.microsoft.com/office/powerpoint/2010/main" val="1883010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39C3AF5-4641-467C-8485-46A46B104F57}"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645184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9C3AF5-4641-467C-8485-46A46B104F57}"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485210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9C3AF5-4641-467C-8485-46A46B104F57}"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458754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39C3AF5-4641-467C-8485-46A46B104F57}"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440248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39C3AF5-4641-467C-8485-46A46B104F57}" type="datetimeFigureOut">
              <a:rPr lang="en-GB" smtClean="0"/>
              <a:t>16/11/2025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346835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39C3AF5-4641-467C-8485-46A46B104F57}" type="datetimeFigureOut">
              <a:rPr lang="en-GB" smtClean="0"/>
              <a:t>16/11/2025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428348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9C3AF5-4641-467C-8485-46A46B104F57}" type="datetimeFigureOut">
              <a:rPr lang="en-GB" smtClean="0"/>
              <a:t>16/11/2025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665426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C3AF5-4641-467C-8485-46A46B104F57}"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68785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C3AF5-4641-467C-8485-46A46B104F57}"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3800365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9C3AF5-4641-467C-8485-46A46B104F57}"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127759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9C3AF5-4641-467C-8485-46A46B104F57}"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8F3A6-96BB-45BD-ABB7-A8183946001D}" type="slidenum">
              <a:rPr lang="en-GB" smtClean="0"/>
              <a:t>‹#›</a:t>
            </a:fld>
            <a:endParaRPr lang="en-GB"/>
          </a:p>
        </p:txBody>
      </p:sp>
    </p:spTree>
    <p:extLst>
      <p:ext uri="{BB962C8B-B14F-4D97-AF65-F5344CB8AC3E}">
        <p14:creationId xmlns:p14="http://schemas.microsoft.com/office/powerpoint/2010/main" val="15790089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985592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462061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F47768-26AE-4A39-9868-497AD247D995}"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85369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7F47768-26AE-4A39-9868-497AD247D995}"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81658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7F47768-26AE-4A39-9868-497AD247D995}" type="datetimeFigureOut">
              <a:rPr lang="en-GB" smtClean="0"/>
              <a:t>16/11/2025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6121336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7F47768-26AE-4A39-9868-497AD247D995}" type="datetimeFigureOut">
              <a:rPr lang="en-GB" smtClean="0"/>
              <a:t>16/11/2025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6916958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47768-26AE-4A39-9868-497AD247D995}" type="datetimeFigureOut">
              <a:rPr lang="en-GB" smtClean="0"/>
              <a:t>16/11/2025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70562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F47768-26AE-4A39-9868-497AD247D995}"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913680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F47768-26AE-4A39-9868-497AD247D995}"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6997322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0868956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624979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22238"/>
            <a:ext cx="10058400" cy="1295400"/>
          </a:xfrm>
        </p:spPr>
        <p:txBody>
          <a:bodyPr/>
          <a:lstStyle/>
          <a:p>
            <a:r>
              <a:rPr lang="cy-GB"/>
              <a:t>Click to edit Master title style</a:t>
            </a:r>
            <a:endParaRPr lang="en-US"/>
          </a:p>
        </p:txBody>
      </p:sp>
      <p:sp>
        <p:nvSpPr>
          <p:cNvPr id="3" name="Text Placeholder 2"/>
          <p:cNvSpPr>
            <a:spLocks noGrp="1"/>
          </p:cNvSpPr>
          <p:nvPr>
            <p:ph type="body" sz="half" idx="1"/>
          </p:nvPr>
        </p:nvSpPr>
        <p:spPr>
          <a:xfrm>
            <a:off x="609600" y="1719263"/>
            <a:ext cx="5384800" cy="4411662"/>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half" idx="2"/>
          </p:nvPr>
        </p:nvSpPr>
        <p:spPr>
          <a:xfrm>
            <a:off x="6197600" y="1719263"/>
            <a:ext cx="5384800" cy="4411662"/>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AA59D0C5-AE7D-410B-BFEE-A1B3454BDE82}" type="slidenum">
              <a:rPr lang="en-GB" altLang="en-US"/>
              <a:pPr>
                <a:defRPr/>
              </a:pPr>
              <a:t>‹#›</a:t>
            </a:fld>
            <a:endParaRPr lang="en-GB" altLang="en-US"/>
          </a:p>
        </p:txBody>
      </p:sp>
    </p:spTree>
    <p:extLst>
      <p:ext uri="{BB962C8B-B14F-4D97-AF65-F5344CB8AC3E}">
        <p14:creationId xmlns:p14="http://schemas.microsoft.com/office/powerpoint/2010/main" val="1401744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1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9C3AF5-4641-467C-8485-46A46B104F57}" type="datetimeFigureOut">
              <a:rPr lang="en-GB" smtClean="0"/>
              <a:t>16/11/2025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8F3A6-96BB-45BD-ABB7-A8183946001D}" type="slidenum">
              <a:rPr lang="en-GB" smtClean="0"/>
              <a:t>‹#›</a:t>
            </a:fld>
            <a:endParaRPr lang="en-GB"/>
          </a:p>
        </p:txBody>
      </p:sp>
    </p:spTree>
    <p:extLst>
      <p:ext uri="{BB962C8B-B14F-4D97-AF65-F5344CB8AC3E}">
        <p14:creationId xmlns:p14="http://schemas.microsoft.com/office/powerpoint/2010/main" val="551313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00">
            <a:alpha val="1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47768-26AE-4A39-9868-497AD247D995}" type="datetimeFigureOut">
              <a:rPr lang="en-GB" smtClean="0"/>
              <a:t>16/11/2025</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6F1941-BD5E-43D4-BC4B-EF4E78EDCAE4}" type="slidenum">
              <a:rPr lang="en-GB" smtClean="0"/>
              <a:t>‹#›</a:t>
            </a:fld>
            <a:endParaRPr lang="en-GB"/>
          </a:p>
        </p:txBody>
      </p:sp>
    </p:spTree>
    <p:extLst>
      <p:ext uri="{BB962C8B-B14F-4D97-AF65-F5344CB8AC3E}">
        <p14:creationId xmlns:p14="http://schemas.microsoft.com/office/powerpoint/2010/main" val="12513955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literacyandnumeracywithtugade.blogspot.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ipground.com/clip-art-task.html" TargetMode="External"/><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hyperlink" Target="https://clipground.com/clip-art-task.html" TargetMode="External"/><Relationship Id="rId2" Type="http://schemas.openxmlformats.org/officeDocument/2006/relationships/image" Target="../media/image2.png"/><Relationship Id="rId1" Type="http://schemas.openxmlformats.org/officeDocument/2006/relationships/slideLayout" Target="../slideLayouts/slideLayout15.xml"/><Relationship Id="rId5" Type="http://schemas.openxmlformats.org/officeDocument/2006/relationships/hyperlink" Target="https://commons.wikimedia.org/wiki/File:Blue_question_mark_(italic).svg"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hyperlink" Target="https://freepngimg.com/png/65024-thought-emoticon-whatsapp-emoji-free-photo-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www.pinclipart.com/maxpin/hRwoxb/"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www.pinclipart.com/maxpin/hRwoxb/"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ebstockreview.net/explore/literacy-clipart-information-literacy/"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ebstockreview.net/explore/literacy-clipart-information-literacy/"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ebstockreview.net/explore/literacy-clipart-information-literacy/" TargetMode="External"/><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ebstockreview.net/explore/literacy-clipart-information-literacy/"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ebstockreview.net/explore/literacy-clipart-information-literacy/"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estyn.gov.wales/effective-practice/using-digital-learning-innovatively" TargetMode="External"/><Relationship Id="rId2" Type="http://schemas.openxmlformats.org/officeDocument/2006/relationships/hyperlink" Target="https://www.estyn.llyw.cymru/arfer-effeithiol/defnyddio-dysgu-digidol-yn-arloesol?_ga=2.216343702.1400394933.1695129703-693633744.1693249762"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estyn.gov.wales/effective-practice/providing-enriched-experiences-develop-skills" TargetMode="External"/><Relationship Id="rId2" Type="http://schemas.openxmlformats.org/officeDocument/2006/relationships/hyperlink" Target="https://www.estyn.llyw.cymru/arfer-effeithiol/darparu-profiadau-wediu-cyfoethogi-i-ddatblygu-medrau?_ga=2.70798992.1207746931.1695131097-1391701226.1695131097"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file:///C:\Users\S.Ainsworth\Downloads\digital-competence-framework-guidance-2018.pdf" TargetMode="External"/><Relationship Id="rId2" Type="http://schemas.openxmlformats.org/officeDocument/2006/relationships/hyperlink" Target="https://hwb.gov.wales/storage/337437b8-cfe3-4305-ae32-f47ad82f3e76/digital-competence-framework-guidance-2018.pdf"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3322" y="1673374"/>
            <a:ext cx="7128792" cy="2043658"/>
          </a:xfrm>
        </p:spPr>
        <p:txBody>
          <a:bodyPr>
            <a:normAutofit fontScale="90000"/>
          </a:bodyPr>
          <a:lstStyle/>
          <a:p>
            <a:r>
              <a:rPr lang="en-GB" b="1" dirty="0"/>
              <a:t>ECES5022/C</a:t>
            </a:r>
            <a:br>
              <a:rPr lang="en-GB" dirty="0"/>
            </a:br>
            <a:br>
              <a:rPr lang="en-GB" dirty="0"/>
            </a:br>
            <a:r>
              <a:rPr lang="en-GB" b="1" dirty="0"/>
              <a:t>Y Tri R</a:t>
            </a:r>
            <a:br>
              <a:rPr lang="en-GB" dirty="0"/>
            </a:br>
            <a:r>
              <a:rPr lang="en-GB" sz="4000" dirty="0"/>
              <a:t>The Three Rs </a:t>
            </a:r>
            <a:endParaRPr lang="en-GB" sz="4000" b="1" dirty="0"/>
          </a:p>
        </p:txBody>
      </p:sp>
      <p:sp>
        <p:nvSpPr>
          <p:cNvPr id="3" name="Subtitle 2"/>
          <p:cNvSpPr>
            <a:spLocks noGrp="1"/>
          </p:cNvSpPr>
          <p:nvPr>
            <p:ph type="subTitle" idx="1"/>
          </p:nvPr>
        </p:nvSpPr>
        <p:spPr>
          <a:xfrm>
            <a:off x="368902" y="4016577"/>
            <a:ext cx="6400800" cy="1752600"/>
          </a:xfrm>
        </p:spPr>
        <p:txBody>
          <a:bodyPr vert="horz" lIns="91440" tIns="45720" rIns="91440" bIns="45720" rtlCol="0" anchor="t">
            <a:normAutofit/>
          </a:bodyPr>
          <a:lstStyle/>
          <a:p>
            <a:endParaRPr lang="en-GB" dirty="0"/>
          </a:p>
          <a:p>
            <a:r>
              <a:rPr lang="en-GB" dirty="0" err="1"/>
              <a:t>Sesiwn</a:t>
            </a:r>
            <a:r>
              <a:rPr lang="en-GB" dirty="0"/>
              <a:t> 7  / Session 7</a:t>
            </a:r>
            <a:endParaRPr lang="en-GB" dirty="0">
              <a:cs typeface="Calibri"/>
            </a:endParaRPr>
          </a:p>
          <a:p>
            <a:endParaRPr lang="en-GB" dirty="0"/>
          </a:p>
        </p:txBody>
      </p:sp>
      <p:pic>
        <p:nvPicPr>
          <p:cNvPr id="7" name="Picture 6" descr="A tree with letters and numbers&#10;&#10;Description automatically generated">
            <a:extLst>
              <a:ext uri="{FF2B5EF4-FFF2-40B4-BE49-F238E27FC236}">
                <a16:creationId xmlns:a16="http://schemas.microsoft.com/office/drawing/2014/main" id="{CE48C3A9-4D3D-4476-1382-C48A971E7F7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40016" y="895549"/>
            <a:ext cx="4171950" cy="4257675"/>
          </a:xfrm>
          <a:prstGeom prst="rect">
            <a:avLst/>
          </a:prstGeom>
        </p:spPr>
      </p:pic>
    </p:spTree>
    <p:extLst>
      <p:ext uri="{BB962C8B-B14F-4D97-AF65-F5344CB8AC3E}">
        <p14:creationId xmlns:p14="http://schemas.microsoft.com/office/powerpoint/2010/main" val="2300831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9496" y="287005"/>
            <a:ext cx="9108504" cy="1143000"/>
          </a:xfrm>
        </p:spPr>
        <p:txBody>
          <a:bodyPr>
            <a:normAutofit fontScale="90000"/>
          </a:bodyPr>
          <a:lstStyle/>
          <a:p>
            <a:pPr algn="ctr"/>
            <a:r>
              <a:rPr lang="en-GB" sz="3600" dirty="0" err="1">
                <a:latin typeface="Arial" panose="020B0604020202020204" pitchFamily="34" charset="0"/>
                <a:cs typeface="Arial" panose="020B0604020202020204" pitchFamily="34" charset="0"/>
              </a:rPr>
              <a:t>Asesiad</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Modiwl</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Module Assessment</a:t>
            </a:r>
          </a:p>
        </p:txBody>
      </p:sp>
      <p:sp>
        <p:nvSpPr>
          <p:cNvPr id="3" name="Content Placeholder 2"/>
          <p:cNvSpPr>
            <a:spLocks noGrp="1"/>
          </p:cNvSpPr>
          <p:nvPr>
            <p:ph sz="half" idx="1"/>
          </p:nvPr>
        </p:nvSpPr>
        <p:spPr>
          <a:xfrm>
            <a:off x="2057400" y="1417639"/>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lnSpcReduction="10000"/>
          </a:bodyPr>
          <a:lstStyle/>
          <a:p>
            <a:pPr marL="0" indent="0" algn="just" fontAlgn="base">
              <a:buNone/>
            </a:pPr>
            <a:endParaRPr lang="cy-GB" b="0" i="0" dirty="0">
              <a:solidFill>
                <a:srgbClr val="000000"/>
              </a:solidFill>
              <a:effectLst/>
              <a:latin typeface="Segoe UI" panose="020B0502040204020203" pitchFamily="34" charset="0"/>
            </a:endParaRPr>
          </a:p>
          <a:p>
            <a:r>
              <a:rPr lang="en-GB" dirty="0" err="1">
                <a:solidFill>
                  <a:schemeClr val="tx1"/>
                </a:solidFill>
              </a:rPr>
              <a:t>Tasg</a:t>
            </a:r>
            <a:r>
              <a:rPr lang="en-GB" dirty="0">
                <a:solidFill>
                  <a:schemeClr val="tx1"/>
                </a:solidFill>
              </a:rPr>
              <a:t>: </a:t>
            </a:r>
            <a:r>
              <a:rPr lang="en-GB" dirty="0" err="1">
                <a:solidFill>
                  <a:schemeClr val="tx1"/>
                </a:solidFill>
              </a:rPr>
              <a:t>Cyflwynwch</a:t>
            </a:r>
            <a:r>
              <a:rPr lang="en-GB" dirty="0">
                <a:solidFill>
                  <a:schemeClr val="tx1"/>
                </a:solidFill>
              </a:rPr>
              <a:t> </a:t>
            </a:r>
            <a:r>
              <a:rPr lang="en-GB" dirty="0" err="1">
                <a:solidFill>
                  <a:schemeClr val="tx1"/>
                </a:solidFill>
              </a:rPr>
              <a:t>astudiaeth</a:t>
            </a:r>
            <a:r>
              <a:rPr lang="en-GB" dirty="0">
                <a:solidFill>
                  <a:schemeClr val="tx1"/>
                </a:solidFill>
              </a:rPr>
              <a:t> </a:t>
            </a:r>
            <a:r>
              <a:rPr lang="en-GB" dirty="0" err="1">
                <a:solidFill>
                  <a:schemeClr val="tx1"/>
                </a:solidFill>
              </a:rPr>
              <a:t>achos</a:t>
            </a:r>
            <a:r>
              <a:rPr lang="en-GB" dirty="0">
                <a:solidFill>
                  <a:schemeClr val="tx1"/>
                </a:solidFill>
              </a:rPr>
              <a:t> </a:t>
            </a:r>
            <a:r>
              <a:rPr lang="en-GB" dirty="0" err="1">
                <a:solidFill>
                  <a:schemeClr val="tx1"/>
                </a:solidFill>
              </a:rPr>
              <a:t>yn</a:t>
            </a:r>
            <a:r>
              <a:rPr lang="en-GB" dirty="0">
                <a:solidFill>
                  <a:schemeClr val="tx1"/>
                </a:solidFill>
              </a:rPr>
              <a:t> </a:t>
            </a:r>
            <a:r>
              <a:rPr lang="en-GB" dirty="0" err="1">
                <a:solidFill>
                  <a:schemeClr val="tx1"/>
                </a:solidFill>
              </a:rPr>
              <a:t>arddangos</a:t>
            </a:r>
            <a:r>
              <a:rPr lang="en-GB" dirty="0">
                <a:solidFill>
                  <a:schemeClr val="tx1"/>
                </a:solidFill>
              </a:rPr>
              <a:t> </a:t>
            </a:r>
            <a:r>
              <a:rPr lang="en-GB" dirty="0" err="1">
                <a:solidFill>
                  <a:schemeClr val="tx1"/>
                </a:solidFill>
              </a:rPr>
              <a:t>addysgu</a:t>
            </a:r>
            <a:r>
              <a:rPr lang="en-GB" dirty="0">
                <a:solidFill>
                  <a:schemeClr val="tx1"/>
                </a:solidFill>
              </a:rPr>
              <a:t> a </a:t>
            </a:r>
            <a:r>
              <a:rPr lang="en-GB" dirty="0" err="1">
                <a:solidFill>
                  <a:schemeClr val="tx1"/>
                </a:solidFill>
              </a:rPr>
              <a:t>dysgu</a:t>
            </a:r>
            <a:r>
              <a:rPr lang="en-GB" dirty="0">
                <a:solidFill>
                  <a:schemeClr val="tx1"/>
                </a:solidFill>
              </a:rPr>
              <a:t> </a:t>
            </a:r>
            <a:r>
              <a:rPr lang="en-GB" dirty="0" err="1">
                <a:solidFill>
                  <a:schemeClr val="tx1"/>
                </a:solidFill>
              </a:rPr>
              <a:t>traws-gwricwlaidd</a:t>
            </a:r>
            <a:r>
              <a:rPr lang="en-GB" dirty="0">
                <a:solidFill>
                  <a:schemeClr val="tx1"/>
                </a:solidFill>
              </a:rPr>
              <a:t> </a:t>
            </a:r>
            <a:r>
              <a:rPr lang="en-GB" dirty="0" err="1">
                <a:solidFill>
                  <a:schemeClr val="tx1"/>
                </a:solidFill>
              </a:rPr>
              <a:t>effeithiol</a:t>
            </a:r>
            <a:r>
              <a:rPr lang="en-GB" dirty="0">
                <a:solidFill>
                  <a:schemeClr val="tx1"/>
                </a:solidFill>
              </a:rPr>
              <a:t> </a:t>
            </a:r>
            <a:r>
              <a:rPr lang="en-GB" dirty="0" err="1">
                <a:solidFill>
                  <a:schemeClr val="tx1"/>
                </a:solidFill>
              </a:rPr>
              <a:t>ar</a:t>
            </a:r>
            <a:r>
              <a:rPr lang="en-GB" dirty="0">
                <a:solidFill>
                  <a:schemeClr val="tx1"/>
                </a:solidFill>
              </a:rPr>
              <a:t> </a:t>
            </a:r>
            <a:r>
              <a:rPr lang="en-GB" dirty="0" err="1">
                <a:solidFill>
                  <a:schemeClr val="tx1"/>
                </a:solidFill>
              </a:rPr>
              <a:t>gyfer</a:t>
            </a:r>
            <a:r>
              <a:rPr lang="en-GB" dirty="0">
                <a:solidFill>
                  <a:schemeClr val="tx1"/>
                </a:solidFill>
              </a:rPr>
              <a:t> </a:t>
            </a:r>
            <a:r>
              <a:rPr lang="en-GB" dirty="0" err="1">
                <a:solidFill>
                  <a:schemeClr val="tx1"/>
                </a:solidFill>
              </a:rPr>
              <a:t>datblygu</a:t>
            </a:r>
            <a:r>
              <a:rPr lang="en-GB" dirty="0">
                <a:solidFill>
                  <a:schemeClr val="tx1"/>
                </a:solidFill>
              </a:rPr>
              <a:t> </a:t>
            </a:r>
            <a:r>
              <a:rPr lang="en-GB" dirty="0" err="1">
                <a:solidFill>
                  <a:schemeClr val="tx1"/>
                </a:solidFill>
              </a:rPr>
              <a:t>sgiliau</a:t>
            </a:r>
            <a:r>
              <a:rPr lang="en-GB" dirty="0">
                <a:solidFill>
                  <a:schemeClr val="tx1"/>
                </a:solidFill>
              </a:rPr>
              <a:t> </a:t>
            </a:r>
            <a:r>
              <a:rPr lang="en-GB" dirty="0" err="1">
                <a:solidFill>
                  <a:schemeClr val="tx1"/>
                </a:solidFill>
              </a:rPr>
              <a:t>llythrennedd</a:t>
            </a:r>
            <a:r>
              <a:rPr lang="en-GB" dirty="0">
                <a:solidFill>
                  <a:schemeClr val="tx1"/>
                </a:solidFill>
              </a:rPr>
              <a:t> </a:t>
            </a:r>
            <a:r>
              <a:rPr lang="en-GB" b="1" dirty="0">
                <a:solidFill>
                  <a:schemeClr val="tx1"/>
                </a:solidFill>
              </a:rPr>
              <a:t>neu</a:t>
            </a:r>
            <a:r>
              <a:rPr lang="en-GB" dirty="0">
                <a:solidFill>
                  <a:schemeClr val="tx1"/>
                </a:solidFill>
              </a:rPr>
              <a:t> </a:t>
            </a:r>
            <a:r>
              <a:rPr lang="en-GB" dirty="0" err="1">
                <a:solidFill>
                  <a:schemeClr val="tx1"/>
                </a:solidFill>
              </a:rPr>
              <a:t>rifedd</a:t>
            </a:r>
            <a:r>
              <a:rPr lang="en-GB" dirty="0">
                <a:solidFill>
                  <a:schemeClr val="tx1"/>
                </a:solidFill>
              </a:rPr>
              <a:t>, </a:t>
            </a:r>
            <a:r>
              <a:rPr lang="en-GB" b="1" dirty="0">
                <a:solidFill>
                  <a:schemeClr val="tx1"/>
                </a:solidFill>
              </a:rPr>
              <a:t>a</a:t>
            </a:r>
            <a:r>
              <a:rPr lang="en-GB" dirty="0">
                <a:solidFill>
                  <a:schemeClr val="tx1"/>
                </a:solidFill>
              </a:rPr>
              <a:t> </a:t>
            </a:r>
            <a:r>
              <a:rPr lang="en-GB" dirty="0" err="1">
                <a:solidFill>
                  <a:schemeClr val="tx1"/>
                </a:solidFill>
              </a:rPr>
              <a:t>sgiliau</a:t>
            </a:r>
            <a:r>
              <a:rPr lang="en-GB" dirty="0">
                <a:solidFill>
                  <a:schemeClr val="tx1"/>
                </a:solidFill>
              </a:rPr>
              <a:t> </a:t>
            </a:r>
            <a:r>
              <a:rPr lang="en-GB" dirty="0" err="1">
                <a:solidFill>
                  <a:schemeClr val="tx1"/>
                </a:solidFill>
              </a:rPr>
              <a:t>cymhwysedd</a:t>
            </a:r>
            <a:r>
              <a:rPr lang="en-GB" dirty="0">
                <a:solidFill>
                  <a:schemeClr val="tx1"/>
                </a:solidFill>
              </a:rPr>
              <a:t> </a:t>
            </a:r>
            <a:r>
              <a:rPr lang="en-GB" dirty="0" err="1">
                <a:solidFill>
                  <a:schemeClr val="tx1"/>
                </a:solidFill>
              </a:rPr>
              <a:t>digidol</a:t>
            </a:r>
            <a:r>
              <a:rPr lang="en-GB" dirty="0">
                <a:solidFill>
                  <a:schemeClr val="tx1"/>
                </a:solidFill>
              </a:rPr>
              <a:t>, </a:t>
            </a:r>
            <a:r>
              <a:rPr lang="en-GB" dirty="0" err="1">
                <a:solidFill>
                  <a:schemeClr val="tx1"/>
                </a:solidFill>
              </a:rPr>
              <a:t>grŵp</a:t>
            </a:r>
            <a:r>
              <a:rPr lang="en-GB" dirty="0">
                <a:solidFill>
                  <a:schemeClr val="tx1"/>
                </a:solidFill>
              </a:rPr>
              <a:t> </a:t>
            </a:r>
            <a:r>
              <a:rPr lang="en-GB" dirty="0" err="1">
                <a:solidFill>
                  <a:schemeClr val="tx1"/>
                </a:solidFill>
              </a:rPr>
              <a:t>penodol</a:t>
            </a:r>
            <a:r>
              <a:rPr lang="en-GB" dirty="0">
                <a:solidFill>
                  <a:schemeClr val="tx1"/>
                </a:solidFill>
              </a:rPr>
              <a:t> o </a:t>
            </a:r>
            <a:r>
              <a:rPr lang="en-GB" dirty="0" err="1">
                <a:solidFill>
                  <a:schemeClr val="tx1"/>
                </a:solidFill>
              </a:rPr>
              <a:t>ddysgwyr</a:t>
            </a:r>
            <a:r>
              <a:rPr lang="en-GB" dirty="0">
                <a:solidFill>
                  <a:schemeClr val="tx1"/>
                </a:solidFill>
              </a:rPr>
              <a:t>. </a:t>
            </a:r>
            <a:endParaRPr lang="en-GB" i="1" dirty="0">
              <a:solidFill>
                <a:schemeClr val="tx1"/>
              </a:solidFill>
            </a:endParaRPr>
          </a:p>
          <a:p>
            <a:endParaRPr lang="en-GB" dirty="0">
              <a:solidFill>
                <a:schemeClr val="tx1"/>
              </a:solidFill>
            </a:endParaRPr>
          </a:p>
        </p:txBody>
      </p:sp>
      <p:sp>
        <p:nvSpPr>
          <p:cNvPr id="4" name="Content Placeholder 3"/>
          <p:cNvSpPr>
            <a:spLocks noGrp="1"/>
          </p:cNvSpPr>
          <p:nvPr>
            <p:ph sz="half" idx="2"/>
          </p:nvPr>
        </p:nvSpPr>
        <p:spPr>
          <a:xfrm>
            <a:off x="6384032" y="1484785"/>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lnSpcReduction="10000"/>
          </a:bodyPr>
          <a:lstStyle/>
          <a:p>
            <a:pPr marL="0" indent="0" algn="just" fontAlgn="base">
              <a:buNone/>
            </a:pPr>
            <a:endParaRPr lang="en-GB" b="0" i="0" dirty="0">
              <a:solidFill>
                <a:srgbClr val="000000"/>
              </a:solidFill>
              <a:effectLst/>
              <a:latin typeface="Segoe UI" panose="020B0502040204020203" pitchFamily="34" charset="0"/>
            </a:endParaRPr>
          </a:p>
          <a:p>
            <a:r>
              <a:rPr lang="en-GB" i="1" dirty="0">
                <a:solidFill>
                  <a:schemeClr val="tx1"/>
                </a:solidFill>
              </a:rPr>
              <a:t>Task: Present a case study highlighting effective cross-curricular teaching and learning for the development of literacy </a:t>
            </a:r>
            <a:r>
              <a:rPr lang="en-GB" b="1" i="1" dirty="0">
                <a:solidFill>
                  <a:schemeClr val="tx1"/>
                </a:solidFill>
              </a:rPr>
              <a:t>or</a:t>
            </a:r>
            <a:r>
              <a:rPr lang="en-GB" i="1" dirty="0">
                <a:solidFill>
                  <a:schemeClr val="tx1"/>
                </a:solidFill>
              </a:rPr>
              <a:t> numeracy skills, </a:t>
            </a:r>
            <a:r>
              <a:rPr lang="en-GB" b="1" i="1" dirty="0">
                <a:solidFill>
                  <a:schemeClr val="tx1"/>
                </a:solidFill>
              </a:rPr>
              <a:t>and</a:t>
            </a:r>
            <a:r>
              <a:rPr lang="en-GB" i="1" dirty="0">
                <a:solidFill>
                  <a:schemeClr val="tx1"/>
                </a:solidFill>
              </a:rPr>
              <a:t> digital competence skills, of a specific group of learners.</a:t>
            </a:r>
          </a:p>
          <a:p>
            <a:endParaRPr lang="en-GB" dirty="0"/>
          </a:p>
          <a:p>
            <a:endParaRPr lang="en-GB" dirty="0"/>
          </a:p>
        </p:txBody>
      </p:sp>
      <p:pic>
        <p:nvPicPr>
          <p:cNvPr id="6" name="Picture 5" descr="A clipboard with check marks and a pencil&#10;&#10;Description automatically generated">
            <a:extLst>
              <a:ext uri="{FF2B5EF4-FFF2-40B4-BE49-F238E27FC236}">
                <a16:creationId xmlns:a16="http://schemas.microsoft.com/office/drawing/2014/main" id="{9138628C-88F1-750E-1B2C-DA72ABCE250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59897" y="116632"/>
            <a:ext cx="1097871" cy="1066048"/>
          </a:xfrm>
          <a:prstGeom prst="rect">
            <a:avLst/>
          </a:prstGeom>
        </p:spPr>
      </p:pic>
    </p:spTree>
    <p:extLst>
      <p:ext uri="{BB962C8B-B14F-4D97-AF65-F5344CB8AC3E}">
        <p14:creationId xmlns:p14="http://schemas.microsoft.com/office/powerpoint/2010/main" val="3886383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9496" y="287005"/>
            <a:ext cx="9108504" cy="1143000"/>
          </a:xfrm>
        </p:spPr>
        <p:txBody>
          <a:bodyPr>
            <a:normAutofit fontScale="90000"/>
          </a:bodyPr>
          <a:lstStyle/>
          <a:p>
            <a:pPr algn="ctr"/>
            <a:r>
              <a:rPr lang="en-GB" sz="3600" dirty="0" err="1">
                <a:latin typeface="Arial" panose="020B0604020202020204" pitchFamily="34" charset="0"/>
                <a:cs typeface="Arial" panose="020B0604020202020204" pitchFamily="34" charset="0"/>
              </a:rPr>
              <a:t>Asesiad</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Modiwl</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Module Assessment</a:t>
            </a:r>
          </a:p>
        </p:txBody>
      </p:sp>
      <p:sp>
        <p:nvSpPr>
          <p:cNvPr id="3" name="Content Placeholder 2"/>
          <p:cNvSpPr>
            <a:spLocks noGrp="1"/>
          </p:cNvSpPr>
          <p:nvPr>
            <p:ph sz="half" idx="1"/>
          </p:nvPr>
        </p:nvSpPr>
        <p:spPr>
          <a:xfrm>
            <a:off x="535726" y="1388641"/>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r>
              <a:rPr lang="en-GB" dirty="0" err="1">
                <a:solidFill>
                  <a:schemeClr val="tx1"/>
                </a:solidFill>
              </a:rPr>
              <a:t>Fydwch</a:t>
            </a:r>
            <a:r>
              <a:rPr lang="en-GB" dirty="0">
                <a:solidFill>
                  <a:schemeClr val="tx1"/>
                </a:solidFill>
              </a:rPr>
              <a:t> chi </a:t>
            </a:r>
            <a:r>
              <a:rPr lang="en-GB" dirty="0" err="1">
                <a:solidFill>
                  <a:schemeClr val="tx1"/>
                </a:solidFill>
              </a:rPr>
              <a:t>yn</a:t>
            </a:r>
            <a:r>
              <a:rPr lang="en-GB" dirty="0">
                <a:solidFill>
                  <a:schemeClr val="tx1"/>
                </a:solidFill>
              </a:rPr>
              <a:t> </a:t>
            </a:r>
            <a:r>
              <a:rPr lang="en-GB" dirty="0" err="1">
                <a:solidFill>
                  <a:schemeClr val="tx1"/>
                </a:solidFill>
              </a:rPr>
              <a:t>ffocysu</a:t>
            </a:r>
            <a:r>
              <a:rPr lang="en-GB" dirty="0">
                <a:solidFill>
                  <a:schemeClr val="tx1"/>
                </a:solidFill>
              </a:rPr>
              <a:t> </a:t>
            </a:r>
            <a:r>
              <a:rPr lang="en-GB" dirty="0" err="1">
                <a:solidFill>
                  <a:schemeClr val="tx1"/>
                </a:solidFill>
              </a:rPr>
              <a:t>ar</a:t>
            </a:r>
            <a:r>
              <a:rPr lang="en-GB" dirty="0">
                <a:solidFill>
                  <a:schemeClr val="tx1"/>
                </a:solidFill>
              </a:rPr>
              <a:t> </a:t>
            </a:r>
            <a:r>
              <a:rPr lang="en-GB" dirty="0" err="1">
                <a:solidFill>
                  <a:schemeClr val="tx1"/>
                </a:solidFill>
              </a:rPr>
              <a:t>ddatblygiad</a:t>
            </a:r>
            <a:r>
              <a:rPr lang="en-GB" dirty="0">
                <a:solidFill>
                  <a:schemeClr val="tx1"/>
                </a:solidFill>
              </a:rPr>
              <a:t> </a:t>
            </a:r>
            <a:r>
              <a:rPr lang="en-GB" dirty="0" err="1">
                <a:solidFill>
                  <a:schemeClr val="tx1"/>
                </a:solidFill>
              </a:rPr>
              <a:t>llythrennedd</a:t>
            </a:r>
            <a:r>
              <a:rPr lang="en-GB" dirty="0">
                <a:solidFill>
                  <a:schemeClr val="tx1"/>
                </a:solidFill>
              </a:rPr>
              <a:t> neu </a:t>
            </a:r>
            <a:r>
              <a:rPr lang="en-GB" dirty="0" err="1">
                <a:solidFill>
                  <a:schemeClr val="tx1"/>
                </a:solidFill>
              </a:rPr>
              <a:t>rhifedd</a:t>
            </a:r>
            <a:r>
              <a:rPr lang="en-GB" dirty="0">
                <a:solidFill>
                  <a:schemeClr val="tx1"/>
                </a:solidFill>
              </a:rPr>
              <a:t> a </a:t>
            </a:r>
            <a:r>
              <a:rPr lang="en-GB" dirty="0" err="1">
                <a:solidFill>
                  <a:schemeClr val="tx1"/>
                </a:solidFill>
              </a:rPr>
              <a:t>sgiliau</a:t>
            </a:r>
            <a:r>
              <a:rPr lang="en-GB" dirty="0">
                <a:solidFill>
                  <a:schemeClr val="tx1"/>
                </a:solidFill>
              </a:rPr>
              <a:t> </a:t>
            </a:r>
            <a:r>
              <a:rPr lang="en-GB" dirty="0" err="1">
                <a:solidFill>
                  <a:schemeClr val="tx1"/>
                </a:solidFill>
              </a:rPr>
              <a:t>cymhwysedd</a:t>
            </a:r>
            <a:r>
              <a:rPr lang="en-GB" dirty="0">
                <a:solidFill>
                  <a:schemeClr val="tx1"/>
                </a:solidFill>
              </a:rPr>
              <a:t> </a:t>
            </a:r>
            <a:r>
              <a:rPr lang="en-GB" dirty="0" err="1">
                <a:solidFill>
                  <a:schemeClr val="tx1"/>
                </a:solidFill>
              </a:rPr>
              <a:t>digidol</a:t>
            </a:r>
            <a:r>
              <a:rPr lang="en-GB" dirty="0">
                <a:solidFill>
                  <a:schemeClr val="tx1"/>
                </a:solidFill>
              </a:rPr>
              <a:t>?</a:t>
            </a:r>
          </a:p>
          <a:p>
            <a:r>
              <a:rPr lang="en-GB" dirty="0" err="1">
                <a:solidFill>
                  <a:schemeClr val="tx1"/>
                </a:solidFill>
              </a:rPr>
              <a:t>Ar</a:t>
            </a:r>
            <a:r>
              <a:rPr lang="en-GB" dirty="0">
                <a:solidFill>
                  <a:schemeClr val="tx1"/>
                </a:solidFill>
              </a:rPr>
              <a:t> draws fa </a:t>
            </a:r>
            <a:r>
              <a:rPr lang="en-GB" dirty="0" err="1">
                <a:solidFill>
                  <a:schemeClr val="tx1"/>
                </a:solidFill>
              </a:rPr>
              <a:t>faes</a:t>
            </a:r>
            <a:r>
              <a:rPr lang="en-GB" dirty="0">
                <a:solidFill>
                  <a:schemeClr val="tx1"/>
                </a:solidFill>
              </a:rPr>
              <a:t>/</a:t>
            </a:r>
            <a:r>
              <a:rPr lang="en-GB" dirty="0" err="1">
                <a:solidFill>
                  <a:schemeClr val="tx1"/>
                </a:solidFill>
              </a:rPr>
              <a:t>feysydd</a:t>
            </a:r>
            <a:r>
              <a:rPr lang="en-GB" dirty="0">
                <a:solidFill>
                  <a:schemeClr val="tx1"/>
                </a:solidFill>
              </a:rPr>
              <a:t>?</a:t>
            </a:r>
          </a:p>
          <a:p>
            <a:r>
              <a:rPr lang="en-GB" i="1" dirty="0" err="1">
                <a:solidFill>
                  <a:schemeClr val="tx1"/>
                </a:solidFill>
              </a:rPr>
              <a:t>Ydych</a:t>
            </a:r>
            <a:r>
              <a:rPr lang="en-GB" i="1" dirty="0">
                <a:solidFill>
                  <a:schemeClr val="tx1"/>
                </a:solidFill>
              </a:rPr>
              <a:t> chi </a:t>
            </a:r>
            <a:r>
              <a:rPr lang="en-GB" i="1" dirty="0" err="1">
                <a:solidFill>
                  <a:schemeClr val="tx1"/>
                </a:solidFill>
              </a:rPr>
              <a:t>wedi</a:t>
            </a:r>
            <a:r>
              <a:rPr lang="en-GB" i="1" dirty="0">
                <a:solidFill>
                  <a:schemeClr val="tx1"/>
                </a:solidFill>
              </a:rPr>
              <a:t> </a:t>
            </a:r>
            <a:r>
              <a:rPr lang="en-GB" i="1" dirty="0" err="1">
                <a:solidFill>
                  <a:schemeClr val="tx1"/>
                </a:solidFill>
              </a:rPr>
              <a:t>penderfynu</a:t>
            </a:r>
            <a:r>
              <a:rPr lang="en-GB" i="1" dirty="0">
                <a:solidFill>
                  <a:schemeClr val="tx1"/>
                </a:solidFill>
              </a:rPr>
              <a:t> </a:t>
            </a:r>
            <a:r>
              <a:rPr lang="en-GB" i="1" dirty="0" err="1">
                <a:solidFill>
                  <a:schemeClr val="tx1"/>
                </a:solidFill>
              </a:rPr>
              <a:t>ar</a:t>
            </a:r>
            <a:r>
              <a:rPr lang="en-GB" i="1" dirty="0">
                <a:solidFill>
                  <a:schemeClr val="tx1"/>
                </a:solidFill>
              </a:rPr>
              <a:t> </a:t>
            </a:r>
            <a:r>
              <a:rPr lang="en-GB" i="1" dirty="0" err="1">
                <a:solidFill>
                  <a:schemeClr val="tx1"/>
                </a:solidFill>
              </a:rPr>
              <a:t>grwp</a:t>
            </a:r>
            <a:r>
              <a:rPr lang="en-GB" i="1" dirty="0">
                <a:solidFill>
                  <a:schemeClr val="tx1"/>
                </a:solidFill>
              </a:rPr>
              <a:t> </a:t>
            </a:r>
            <a:r>
              <a:rPr lang="en-GB" i="1" dirty="0" err="1">
                <a:solidFill>
                  <a:schemeClr val="tx1"/>
                </a:solidFill>
              </a:rPr>
              <a:t>oedran</a:t>
            </a:r>
            <a:r>
              <a:rPr lang="en-GB" i="1" dirty="0">
                <a:solidFill>
                  <a:schemeClr val="tx1"/>
                </a:solidFill>
              </a:rPr>
              <a:t>/</a:t>
            </a:r>
            <a:r>
              <a:rPr lang="en-GB" i="1" dirty="0" err="1">
                <a:solidFill>
                  <a:schemeClr val="tx1"/>
                </a:solidFill>
              </a:rPr>
              <a:t>lefel</a:t>
            </a:r>
            <a:r>
              <a:rPr lang="en-GB" i="1" dirty="0">
                <a:solidFill>
                  <a:schemeClr val="tx1"/>
                </a:solidFill>
              </a:rPr>
              <a:t> </a:t>
            </a:r>
            <a:r>
              <a:rPr lang="en-GB" i="1" dirty="0" err="1">
                <a:solidFill>
                  <a:schemeClr val="tx1"/>
                </a:solidFill>
              </a:rPr>
              <a:t>sgil</a:t>
            </a:r>
            <a:r>
              <a:rPr lang="en-GB" i="1" dirty="0">
                <a:solidFill>
                  <a:schemeClr val="tx1"/>
                </a:solidFill>
              </a:rPr>
              <a:t> </a:t>
            </a:r>
            <a:r>
              <a:rPr lang="en-GB" i="1" dirty="0" err="1">
                <a:solidFill>
                  <a:schemeClr val="tx1"/>
                </a:solidFill>
              </a:rPr>
              <a:t>penodol</a:t>
            </a:r>
            <a:r>
              <a:rPr lang="en-GB" i="1" dirty="0">
                <a:solidFill>
                  <a:schemeClr val="tx1"/>
                </a:solidFill>
              </a:rPr>
              <a:t>?</a:t>
            </a:r>
          </a:p>
          <a:p>
            <a:endParaRPr lang="en-GB" dirty="0">
              <a:solidFill>
                <a:schemeClr val="tx1"/>
              </a:solidFill>
            </a:endParaRPr>
          </a:p>
        </p:txBody>
      </p:sp>
      <p:sp>
        <p:nvSpPr>
          <p:cNvPr id="4" name="Content Placeholder 3"/>
          <p:cNvSpPr>
            <a:spLocks noGrp="1"/>
          </p:cNvSpPr>
          <p:nvPr>
            <p:ph sz="half" idx="2"/>
          </p:nvPr>
        </p:nvSpPr>
        <p:spPr>
          <a:xfrm>
            <a:off x="7505700" y="1388641"/>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r>
              <a:rPr lang="en-GB" i="1" dirty="0">
                <a:solidFill>
                  <a:schemeClr val="tx1"/>
                </a:solidFill>
              </a:rPr>
              <a:t>Will you be focussing on the development of literacy or numeracy and digital competence skills?</a:t>
            </a:r>
          </a:p>
          <a:p>
            <a:r>
              <a:rPr lang="en-GB" i="1" dirty="0">
                <a:solidFill>
                  <a:schemeClr val="tx1"/>
                </a:solidFill>
              </a:rPr>
              <a:t>Across which area/s?</a:t>
            </a:r>
          </a:p>
          <a:p>
            <a:r>
              <a:rPr lang="en-GB" i="1" dirty="0">
                <a:solidFill>
                  <a:schemeClr val="tx1"/>
                </a:solidFill>
              </a:rPr>
              <a:t>Have you decided on a particular age group / skill level?</a:t>
            </a:r>
          </a:p>
          <a:p>
            <a:endParaRPr lang="en-GB" i="1" dirty="0">
              <a:solidFill>
                <a:schemeClr val="tx1"/>
              </a:solidFill>
            </a:endParaRPr>
          </a:p>
          <a:p>
            <a:endParaRPr lang="en-GB" dirty="0"/>
          </a:p>
          <a:p>
            <a:endParaRPr lang="en-GB" dirty="0"/>
          </a:p>
        </p:txBody>
      </p:sp>
      <p:pic>
        <p:nvPicPr>
          <p:cNvPr id="6" name="Picture 5" descr="A clipboard with check marks and a pencil&#10;&#10;Description automatically generated">
            <a:extLst>
              <a:ext uri="{FF2B5EF4-FFF2-40B4-BE49-F238E27FC236}">
                <a16:creationId xmlns:a16="http://schemas.microsoft.com/office/drawing/2014/main" id="{9138628C-88F1-750E-1B2C-DA72ABCE250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59897" y="116632"/>
            <a:ext cx="1097871" cy="1066048"/>
          </a:xfrm>
          <a:prstGeom prst="rect">
            <a:avLst/>
          </a:prstGeom>
        </p:spPr>
      </p:pic>
      <p:pic>
        <p:nvPicPr>
          <p:cNvPr id="7" name="Picture 6" descr="A blue question mark on a black background&#10;&#10;Description automatically generated">
            <a:extLst>
              <a:ext uri="{FF2B5EF4-FFF2-40B4-BE49-F238E27FC236}">
                <a16:creationId xmlns:a16="http://schemas.microsoft.com/office/drawing/2014/main" id="{F254E437-5D9E-DB94-72F8-7946FE5FE399}"/>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075153" y="3224829"/>
            <a:ext cx="2051583" cy="2051583"/>
          </a:xfrm>
          <a:prstGeom prst="rect">
            <a:avLst/>
          </a:prstGeom>
        </p:spPr>
      </p:pic>
    </p:spTree>
    <p:extLst>
      <p:ext uri="{BB962C8B-B14F-4D97-AF65-F5344CB8AC3E}">
        <p14:creationId xmlns:p14="http://schemas.microsoft.com/office/powerpoint/2010/main" val="142490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0224"/>
            <a:ext cx="10515600" cy="1325563"/>
          </a:xfrm>
        </p:spPr>
        <p:txBody>
          <a:bodyPr/>
          <a:lstStyle/>
          <a:p>
            <a:pPr algn="ctr"/>
            <a:r>
              <a:rPr lang="en-GB" dirty="0"/>
              <a:t>Beth </a:t>
            </a:r>
            <a:r>
              <a:rPr lang="en-GB" dirty="0" err="1"/>
              <a:t>yw</a:t>
            </a:r>
            <a:r>
              <a:rPr lang="en-GB" dirty="0"/>
              <a:t> </a:t>
            </a:r>
            <a:r>
              <a:rPr lang="en-GB" dirty="0" err="1"/>
              <a:t>cymhwysedd</a:t>
            </a:r>
            <a:r>
              <a:rPr lang="en-GB" dirty="0"/>
              <a:t> </a:t>
            </a:r>
            <a:r>
              <a:rPr lang="en-GB" dirty="0" err="1"/>
              <a:t>digidol</a:t>
            </a:r>
            <a:r>
              <a:rPr lang="en-GB" dirty="0"/>
              <a:t>?</a:t>
            </a:r>
            <a:br>
              <a:rPr lang="en-GB" dirty="0"/>
            </a:br>
            <a:r>
              <a:rPr lang="en-GB" i="1" dirty="0"/>
              <a:t>What is digital competence? </a:t>
            </a:r>
          </a:p>
        </p:txBody>
      </p:sp>
      <p:sp>
        <p:nvSpPr>
          <p:cNvPr id="3" name="TextBox 2">
            <a:extLst>
              <a:ext uri="{FF2B5EF4-FFF2-40B4-BE49-F238E27FC236}">
                <a16:creationId xmlns:a16="http://schemas.microsoft.com/office/drawing/2014/main" id="{B76548B0-B0DA-B792-99AD-50F5FD46B248}"/>
              </a:ext>
            </a:extLst>
          </p:cNvPr>
          <p:cNvSpPr txBox="1"/>
          <p:nvPr/>
        </p:nvSpPr>
        <p:spPr>
          <a:xfrm>
            <a:off x="7056934" y="2074158"/>
            <a:ext cx="4296866" cy="4154984"/>
          </a:xfrm>
          <a:prstGeom prst="rect">
            <a:avLst/>
          </a:prstGeom>
          <a:noFill/>
        </p:spPr>
        <p:txBody>
          <a:bodyPr wrap="square" rtlCol="0">
            <a:spAutoFit/>
          </a:bodyPr>
          <a:lstStyle/>
          <a:p>
            <a:r>
              <a:rPr lang="en-GB" sz="2400" dirty="0"/>
              <a:t>As an individual how would you define ‘digital competence’?</a:t>
            </a:r>
          </a:p>
          <a:p>
            <a:endParaRPr lang="en-GB" sz="2400" dirty="0"/>
          </a:p>
          <a:p>
            <a:r>
              <a:rPr lang="en-GB" sz="2400" dirty="0"/>
              <a:t>Discuss your definition with your group.</a:t>
            </a:r>
          </a:p>
          <a:p>
            <a:endParaRPr lang="en-GB" sz="2400" dirty="0"/>
          </a:p>
          <a:p>
            <a:r>
              <a:rPr lang="en-GB" sz="2400" dirty="0"/>
              <a:t>As a group how would you jointly define ‘digital competence’?</a:t>
            </a:r>
          </a:p>
          <a:p>
            <a:endParaRPr lang="en-GB" sz="2400" dirty="0"/>
          </a:p>
          <a:p>
            <a:r>
              <a:rPr lang="en-GB" sz="2400" dirty="0"/>
              <a:t>Which skills do you think are included?</a:t>
            </a:r>
          </a:p>
        </p:txBody>
      </p:sp>
      <p:sp>
        <p:nvSpPr>
          <p:cNvPr id="12" name="TextBox 11">
            <a:extLst>
              <a:ext uri="{FF2B5EF4-FFF2-40B4-BE49-F238E27FC236}">
                <a16:creationId xmlns:a16="http://schemas.microsoft.com/office/drawing/2014/main" id="{6EA24C55-120F-F5F0-5F26-A932147228FB}"/>
              </a:ext>
            </a:extLst>
          </p:cNvPr>
          <p:cNvSpPr txBox="1"/>
          <p:nvPr/>
        </p:nvSpPr>
        <p:spPr>
          <a:xfrm>
            <a:off x="780033" y="2074158"/>
            <a:ext cx="4496962" cy="4154984"/>
          </a:xfrm>
          <a:prstGeom prst="rect">
            <a:avLst/>
          </a:prstGeom>
          <a:noFill/>
        </p:spPr>
        <p:txBody>
          <a:bodyPr wrap="square">
            <a:spAutoFit/>
          </a:bodyPr>
          <a:lstStyle/>
          <a:p>
            <a:r>
              <a:rPr lang="en-GB" sz="2400" dirty="0" err="1"/>
              <a:t>Fel</a:t>
            </a:r>
            <a:r>
              <a:rPr lang="en-GB" sz="2400" dirty="0"/>
              <a:t> </a:t>
            </a:r>
            <a:r>
              <a:rPr lang="en-GB" sz="2400" dirty="0" err="1"/>
              <a:t>unigolyn</a:t>
            </a:r>
            <a:r>
              <a:rPr lang="en-GB" sz="2400" dirty="0"/>
              <a:t>, </a:t>
            </a:r>
            <a:r>
              <a:rPr lang="en-GB" sz="2400" dirty="0" err="1"/>
              <a:t>sut</a:t>
            </a:r>
            <a:r>
              <a:rPr lang="en-GB" sz="2400" dirty="0"/>
              <a:t> </a:t>
            </a:r>
            <a:r>
              <a:rPr lang="en-GB" sz="2400" dirty="0" err="1"/>
              <a:t>fyddech</a:t>
            </a:r>
            <a:r>
              <a:rPr lang="en-GB" sz="2400" dirty="0"/>
              <a:t> </a:t>
            </a:r>
            <a:r>
              <a:rPr lang="en-GB" sz="2400" dirty="0" err="1"/>
              <a:t>chi'n</a:t>
            </a:r>
            <a:r>
              <a:rPr lang="en-GB" sz="2400" dirty="0"/>
              <a:t> </a:t>
            </a:r>
            <a:r>
              <a:rPr lang="en-GB" sz="2400" dirty="0" err="1"/>
              <a:t>diffinio</a:t>
            </a:r>
            <a:r>
              <a:rPr lang="en-GB" sz="2400" dirty="0"/>
              <a:t> '</a:t>
            </a:r>
            <a:r>
              <a:rPr lang="en-GB" sz="2400" dirty="0" err="1"/>
              <a:t>cymhwysedd</a:t>
            </a:r>
            <a:r>
              <a:rPr lang="en-GB" sz="2400" dirty="0"/>
              <a:t> </a:t>
            </a:r>
            <a:r>
              <a:rPr lang="en-GB" sz="2400" dirty="0" err="1"/>
              <a:t>digidol</a:t>
            </a:r>
            <a:r>
              <a:rPr lang="en-GB" sz="2400" dirty="0"/>
              <a:t>'?</a:t>
            </a:r>
          </a:p>
          <a:p>
            <a:endParaRPr lang="en-GB" sz="2400" dirty="0"/>
          </a:p>
          <a:p>
            <a:r>
              <a:rPr lang="en-GB" sz="2400" dirty="0" err="1"/>
              <a:t>Trafodwch</a:t>
            </a:r>
            <a:r>
              <a:rPr lang="en-GB" sz="2400" dirty="0"/>
              <a:t> </a:t>
            </a:r>
            <a:r>
              <a:rPr lang="en-GB" sz="2400" dirty="0" err="1"/>
              <a:t>eich</a:t>
            </a:r>
            <a:r>
              <a:rPr lang="en-GB" sz="2400" dirty="0"/>
              <a:t> </a:t>
            </a:r>
            <a:r>
              <a:rPr lang="en-GB" sz="2400" dirty="0" err="1"/>
              <a:t>diffiniad</a:t>
            </a:r>
            <a:r>
              <a:rPr lang="en-GB" sz="2400" dirty="0"/>
              <a:t> </a:t>
            </a:r>
            <a:r>
              <a:rPr lang="en-GB" sz="2400" dirty="0" err="1"/>
              <a:t>gyda'ch</a:t>
            </a:r>
            <a:r>
              <a:rPr lang="en-GB" sz="2400" dirty="0"/>
              <a:t> </a:t>
            </a:r>
            <a:r>
              <a:rPr lang="en-GB" sz="2400" dirty="0" err="1"/>
              <a:t>grŵp</a:t>
            </a:r>
            <a:r>
              <a:rPr lang="en-GB" sz="2400" dirty="0"/>
              <a:t>.</a:t>
            </a:r>
          </a:p>
          <a:p>
            <a:endParaRPr lang="en-GB" sz="2400" dirty="0"/>
          </a:p>
          <a:p>
            <a:r>
              <a:rPr lang="en-GB" sz="2400" dirty="0" err="1"/>
              <a:t>Fel</a:t>
            </a:r>
            <a:r>
              <a:rPr lang="en-GB" sz="2400" dirty="0"/>
              <a:t> </a:t>
            </a:r>
            <a:r>
              <a:rPr lang="en-GB" sz="2400" dirty="0" err="1"/>
              <a:t>grŵp</a:t>
            </a:r>
            <a:r>
              <a:rPr lang="en-GB" sz="2400" dirty="0"/>
              <a:t>, </a:t>
            </a:r>
            <a:r>
              <a:rPr lang="en-GB" sz="2400" dirty="0" err="1"/>
              <a:t>sut</a:t>
            </a:r>
            <a:r>
              <a:rPr lang="en-GB" sz="2400" dirty="0"/>
              <a:t> </a:t>
            </a:r>
            <a:r>
              <a:rPr lang="en-GB" sz="2400" dirty="0" err="1"/>
              <a:t>fyddech</a:t>
            </a:r>
            <a:r>
              <a:rPr lang="en-GB" sz="2400" dirty="0"/>
              <a:t> </a:t>
            </a:r>
            <a:r>
              <a:rPr lang="en-GB" sz="2400" dirty="0" err="1"/>
              <a:t>chi'n</a:t>
            </a:r>
            <a:r>
              <a:rPr lang="en-GB" sz="2400" dirty="0"/>
              <a:t> </a:t>
            </a:r>
            <a:r>
              <a:rPr lang="en-GB" sz="2400" dirty="0" err="1"/>
              <a:t>diffinio</a:t>
            </a:r>
            <a:r>
              <a:rPr lang="en-GB" sz="2400" dirty="0"/>
              <a:t> '</a:t>
            </a:r>
            <a:r>
              <a:rPr lang="en-GB" sz="2400" dirty="0" err="1"/>
              <a:t>cymhwysedd</a:t>
            </a:r>
            <a:r>
              <a:rPr lang="en-GB" sz="2400" dirty="0"/>
              <a:t> </a:t>
            </a:r>
            <a:r>
              <a:rPr lang="en-GB" sz="2400" dirty="0" err="1"/>
              <a:t>digidol</a:t>
            </a:r>
            <a:r>
              <a:rPr lang="en-GB" sz="2400" dirty="0"/>
              <a:t>' </a:t>
            </a:r>
            <a:r>
              <a:rPr lang="en-GB" sz="2400" dirty="0" err="1"/>
              <a:t>ar</a:t>
            </a:r>
            <a:r>
              <a:rPr lang="en-GB" sz="2400" dirty="0"/>
              <a:t> y </a:t>
            </a:r>
            <a:r>
              <a:rPr lang="en-GB" sz="2400" dirty="0" err="1"/>
              <a:t>cyd</a:t>
            </a:r>
            <a:r>
              <a:rPr lang="en-GB" sz="2400" dirty="0"/>
              <a:t>?</a:t>
            </a:r>
          </a:p>
          <a:p>
            <a:endParaRPr lang="en-GB" sz="2400" dirty="0"/>
          </a:p>
          <a:p>
            <a:r>
              <a:rPr lang="en-GB" sz="2400" dirty="0"/>
              <a:t>Pa </a:t>
            </a:r>
            <a:r>
              <a:rPr lang="en-GB" sz="2400" dirty="0" err="1"/>
              <a:t>sgiliau</a:t>
            </a:r>
            <a:r>
              <a:rPr lang="en-GB" sz="2400" dirty="0"/>
              <a:t> </a:t>
            </a:r>
            <a:r>
              <a:rPr lang="en-GB" sz="2400" dirty="0" err="1"/>
              <a:t>ydych</a:t>
            </a:r>
            <a:r>
              <a:rPr lang="en-GB" sz="2400" dirty="0"/>
              <a:t> </a:t>
            </a:r>
            <a:r>
              <a:rPr lang="en-GB" sz="2400" dirty="0" err="1"/>
              <a:t>chi'n</a:t>
            </a:r>
            <a:r>
              <a:rPr lang="en-GB" sz="2400" dirty="0"/>
              <a:t> </a:t>
            </a:r>
            <a:r>
              <a:rPr lang="en-GB" sz="2400" dirty="0" err="1"/>
              <a:t>meddwl</a:t>
            </a:r>
            <a:r>
              <a:rPr lang="en-GB" sz="2400" dirty="0"/>
              <a:t> </a:t>
            </a:r>
            <a:r>
              <a:rPr lang="en-GB" sz="2400" dirty="0" err="1"/>
              <a:t>sy'n</a:t>
            </a:r>
            <a:r>
              <a:rPr lang="en-GB" sz="2400" dirty="0"/>
              <a:t> </a:t>
            </a:r>
            <a:r>
              <a:rPr lang="en-GB" sz="2400" dirty="0" err="1"/>
              <a:t>cael</a:t>
            </a:r>
            <a:r>
              <a:rPr lang="en-GB" sz="2400" dirty="0"/>
              <a:t> </a:t>
            </a:r>
            <a:r>
              <a:rPr lang="en-GB" sz="2400" dirty="0" err="1"/>
              <a:t>eu</a:t>
            </a:r>
            <a:r>
              <a:rPr lang="en-GB" sz="2400" dirty="0"/>
              <a:t> </a:t>
            </a:r>
            <a:r>
              <a:rPr lang="en-GB" sz="2400" dirty="0" err="1"/>
              <a:t>cynnwys</a:t>
            </a:r>
            <a:r>
              <a:rPr lang="en-GB" sz="2400" dirty="0"/>
              <a:t>?</a:t>
            </a:r>
          </a:p>
        </p:txBody>
      </p:sp>
      <p:pic>
        <p:nvPicPr>
          <p:cNvPr id="14" name="Picture 13" descr="A yellow emoji with a finger on it&#10;&#10;Description automatically generated">
            <a:extLst>
              <a:ext uri="{FF2B5EF4-FFF2-40B4-BE49-F238E27FC236}">
                <a16:creationId xmlns:a16="http://schemas.microsoft.com/office/drawing/2014/main" id="{86DF3EFA-B6FE-0F56-49C5-1CB512C67CF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214383" y="330224"/>
            <a:ext cx="1381489" cy="1381489"/>
          </a:xfrm>
          <a:prstGeom prst="rect">
            <a:avLst/>
          </a:prstGeom>
        </p:spPr>
      </p:pic>
    </p:spTree>
    <p:extLst>
      <p:ext uri="{BB962C8B-B14F-4D97-AF65-F5344CB8AC3E}">
        <p14:creationId xmlns:p14="http://schemas.microsoft.com/office/powerpoint/2010/main" val="2311748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Beth </a:t>
            </a:r>
            <a:r>
              <a:rPr lang="en-GB" dirty="0" err="1"/>
              <a:t>yw</a:t>
            </a:r>
            <a:r>
              <a:rPr lang="en-GB" dirty="0"/>
              <a:t> </a:t>
            </a:r>
            <a:r>
              <a:rPr lang="en-GB" dirty="0" err="1"/>
              <a:t>cymhwysedd</a:t>
            </a:r>
            <a:r>
              <a:rPr lang="en-GB" dirty="0"/>
              <a:t> </a:t>
            </a:r>
            <a:r>
              <a:rPr lang="en-GB" dirty="0" err="1"/>
              <a:t>digidol</a:t>
            </a:r>
            <a:r>
              <a:rPr lang="en-GB" dirty="0"/>
              <a:t>?</a:t>
            </a:r>
            <a:br>
              <a:rPr lang="en-GB" dirty="0"/>
            </a:br>
            <a:r>
              <a:rPr lang="en-GB" i="1" dirty="0"/>
              <a:t>What is digital competence? </a:t>
            </a:r>
          </a:p>
        </p:txBody>
      </p:sp>
      <p:sp>
        <p:nvSpPr>
          <p:cNvPr id="3" name="TextBox 2">
            <a:extLst>
              <a:ext uri="{FF2B5EF4-FFF2-40B4-BE49-F238E27FC236}">
                <a16:creationId xmlns:a16="http://schemas.microsoft.com/office/drawing/2014/main" id="{B76548B0-B0DA-B792-99AD-50F5FD46B248}"/>
              </a:ext>
            </a:extLst>
          </p:cNvPr>
          <p:cNvSpPr txBox="1"/>
          <p:nvPr/>
        </p:nvSpPr>
        <p:spPr>
          <a:xfrm>
            <a:off x="7082971" y="2275530"/>
            <a:ext cx="3910769" cy="4154984"/>
          </a:xfrm>
          <a:prstGeom prst="rect">
            <a:avLst/>
          </a:prstGeom>
          <a:noFill/>
        </p:spPr>
        <p:txBody>
          <a:bodyPr wrap="square" rtlCol="0">
            <a:spAutoFit/>
          </a:bodyPr>
          <a:lstStyle/>
          <a:p>
            <a:r>
              <a:rPr lang="en-GB" sz="2400" dirty="0"/>
              <a:t>Digital competence is the set of skills, knowledge and attitudes that enable the confident, creative and critical use of technologies and systems. It is essential for learners if they are to be informed, capable and have the potential to be successful in today’s society.</a:t>
            </a:r>
          </a:p>
          <a:p>
            <a:r>
              <a:rPr lang="en-GB" sz="2400" dirty="0"/>
              <a:t>(Welsh Government, 2018)</a:t>
            </a:r>
          </a:p>
        </p:txBody>
      </p:sp>
      <p:sp>
        <p:nvSpPr>
          <p:cNvPr id="10" name="TextBox 9">
            <a:extLst>
              <a:ext uri="{FF2B5EF4-FFF2-40B4-BE49-F238E27FC236}">
                <a16:creationId xmlns:a16="http://schemas.microsoft.com/office/drawing/2014/main" id="{82C52735-A857-2715-5ADA-69D345E6C726}"/>
              </a:ext>
            </a:extLst>
          </p:cNvPr>
          <p:cNvSpPr txBox="1"/>
          <p:nvPr/>
        </p:nvSpPr>
        <p:spPr>
          <a:xfrm>
            <a:off x="838200" y="2330996"/>
            <a:ext cx="4829684" cy="3785652"/>
          </a:xfrm>
          <a:prstGeom prst="rect">
            <a:avLst/>
          </a:prstGeom>
          <a:noFill/>
        </p:spPr>
        <p:txBody>
          <a:bodyPr wrap="square">
            <a:spAutoFit/>
          </a:bodyPr>
          <a:lstStyle/>
          <a:p>
            <a:r>
              <a:rPr lang="en-GB" sz="2400" dirty="0" err="1"/>
              <a:t>Cymhwysedd</a:t>
            </a:r>
            <a:r>
              <a:rPr lang="en-GB" sz="2400" dirty="0"/>
              <a:t> </a:t>
            </a:r>
            <a:r>
              <a:rPr lang="en-GB" sz="2400" dirty="0" err="1"/>
              <a:t>digidol</a:t>
            </a:r>
            <a:r>
              <a:rPr lang="en-GB" sz="2400" dirty="0"/>
              <a:t> </a:t>
            </a:r>
            <a:r>
              <a:rPr lang="en-GB" sz="2400" dirty="0" err="1"/>
              <a:t>yw'r</a:t>
            </a:r>
            <a:r>
              <a:rPr lang="en-GB" sz="2400" dirty="0"/>
              <a:t> set o </a:t>
            </a:r>
            <a:r>
              <a:rPr lang="en-GB" sz="2400" dirty="0" err="1"/>
              <a:t>sgiliau</a:t>
            </a:r>
            <a:r>
              <a:rPr lang="en-GB" sz="2400" dirty="0"/>
              <a:t>, </a:t>
            </a:r>
            <a:r>
              <a:rPr lang="en-GB" sz="2400" dirty="0" err="1"/>
              <a:t>gwybodaeth</a:t>
            </a:r>
            <a:r>
              <a:rPr lang="en-GB" sz="2400" dirty="0"/>
              <a:t> ac </a:t>
            </a:r>
            <a:r>
              <a:rPr lang="en-GB" sz="2400" dirty="0" err="1"/>
              <a:t>agweddau</a:t>
            </a:r>
            <a:r>
              <a:rPr lang="en-GB" sz="2400" dirty="0"/>
              <a:t> </a:t>
            </a:r>
            <a:r>
              <a:rPr lang="en-GB" sz="2400" dirty="0" err="1"/>
              <a:t>sy'n</a:t>
            </a:r>
            <a:r>
              <a:rPr lang="en-GB" sz="2400" dirty="0"/>
              <a:t> </a:t>
            </a:r>
            <a:r>
              <a:rPr lang="en-GB" sz="2400" dirty="0" err="1"/>
              <a:t>galluogi</a:t>
            </a:r>
            <a:r>
              <a:rPr lang="en-GB" sz="2400" dirty="0"/>
              <a:t> </a:t>
            </a:r>
            <a:r>
              <a:rPr lang="en-GB" sz="2400" dirty="0" err="1"/>
              <a:t>defnydd</a:t>
            </a:r>
            <a:r>
              <a:rPr lang="en-GB" sz="2400" dirty="0"/>
              <a:t> </a:t>
            </a:r>
            <a:r>
              <a:rPr lang="en-GB" sz="2400" dirty="0" err="1"/>
              <a:t>hyderus</a:t>
            </a:r>
            <a:r>
              <a:rPr lang="en-GB" sz="2400" dirty="0"/>
              <a:t>, </a:t>
            </a:r>
            <a:r>
              <a:rPr lang="en-GB" sz="2400" dirty="0" err="1"/>
              <a:t>creadigol</a:t>
            </a:r>
            <a:r>
              <a:rPr lang="en-GB" sz="2400" dirty="0"/>
              <a:t> a </a:t>
            </a:r>
            <a:r>
              <a:rPr lang="en-GB" sz="2400" dirty="0" err="1"/>
              <a:t>beirniadol</a:t>
            </a:r>
            <a:r>
              <a:rPr lang="en-GB" sz="2400" dirty="0"/>
              <a:t> o </a:t>
            </a:r>
            <a:r>
              <a:rPr lang="en-GB" sz="2400" dirty="0" err="1"/>
              <a:t>dechnolegau</a:t>
            </a:r>
            <a:r>
              <a:rPr lang="en-GB" sz="2400" dirty="0"/>
              <a:t> a </a:t>
            </a:r>
            <a:r>
              <a:rPr lang="en-GB" sz="2400" dirty="0" err="1"/>
              <a:t>systemau</a:t>
            </a:r>
            <a:r>
              <a:rPr lang="en-GB" sz="2400" dirty="0"/>
              <a:t>. </a:t>
            </a:r>
            <a:r>
              <a:rPr lang="en-GB" sz="2400" dirty="0" err="1"/>
              <a:t>Mae'n</a:t>
            </a:r>
            <a:r>
              <a:rPr lang="en-GB" sz="2400" dirty="0"/>
              <a:t> </a:t>
            </a:r>
            <a:r>
              <a:rPr lang="en-GB" sz="2400" dirty="0" err="1"/>
              <a:t>hanfodol</a:t>
            </a:r>
            <a:r>
              <a:rPr lang="en-GB" sz="2400" dirty="0"/>
              <a:t> </a:t>
            </a:r>
            <a:r>
              <a:rPr lang="en-GB" sz="2400" dirty="0" err="1"/>
              <a:t>i</a:t>
            </a:r>
            <a:r>
              <a:rPr lang="en-GB" sz="2400" dirty="0"/>
              <a:t> </a:t>
            </a:r>
            <a:r>
              <a:rPr lang="en-GB" sz="2400" dirty="0" err="1"/>
              <a:t>ddysgwyr</a:t>
            </a:r>
            <a:r>
              <a:rPr lang="en-GB" sz="2400" dirty="0"/>
              <a:t> </a:t>
            </a:r>
            <a:r>
              <a:rPr lang="en-GB" sz="2400" dirty="0" err="1"/>
              <a:t>os</a:t>
            </a:r>
            <a:r>
              <a:rPr lang="en-GB" sz="2400" dirty="0"/>
              <a:t> </a:t>
            </a:r>
            <a:r>
              <a:rPr lang="en-GB" sz="2400" dirty="0" err="1"/>
              <a:t>ydynt</a:t>
            </a:r>
            <a:r>
              <a:rPr lang="en-GB" sz="2400" dirty="0"/>
              <a:t> am </a:t>
            </a:r>
            <a:r>
              <a:rPr lang="en-GB" sz="2400" dirty="0" err="1"/>
              <a:t>gael</a:t>
            </a:r>
            <a:r>
              <a:rPr lang="en-GB" sz="2400" dirty="0"/>
              <a:t> </a:t>
            </a:r>
            <a:r>
              <a:rPr lang="en-GB" sz="2400" dirty="0" err="1"/>
              <a:t>gwybod</a:t>
            </a:r>
            <a:r>
              <a:rPr lang="en-GB" sz="2400" dirty="0"/>
              <a:t>, </a:t>
            </a:r>
            <a:r>
              <a:rPr lang="en-GB" sz="2400" dirty="0" err="1"/>
              <a:t>yn</a:t>
            </a:r>
            <a:r>
              <a:rPr lang="en-GB" sz="2400" dirty="0"/>
              <a:t> </a:t>
            </a:r>
            <a:r>
              <a:rPr lang="en-GB" sz="2400" dirty="0" err="1"/>
              <a:t>alluog</a:t>
            </a:r>
            <a:r>
              <a:rPr lang="en-GB" sz="2400" dirty="0"/>
              <a:t> ac </a:t>
            </a:r>
            <a:r>
              <a:rPr lang="en-GB" sz="2400" dirty="0" err="1"/>
              <a:t>yn</a:t>
            </a:r>
            <a:r>
              <a:rPr lang="en-GB" sz="2400" dirty="0"/>
              <a:t> </a:t>
            </a:r>
            <a:r>
              <a:rPr lang="en-GB" sz="2400" dirty="0" err="1"/>
              <a:t>meddu</a:t>
            </a:r>
            <a:r>
              <a:rPr lang="en-GB" sz="2400" dirty="0"/>
              <a:t> </a:t>
            </a:r>
            <a:r>
              <a:rPr lang="en-GB" sz="2400" dirty="0" err="1"/>
              <a:t>ar</a:t>
            </a:r>
            <a:r>
              <a:rPr lang="en-GB" sz="2400" dirty="0"/>
              <a:t> y </a:t>
            </a:r>
            <a:r>
              <a:rPr lang="en-GB" sz="2400" dirty="0" err="1"/>
              <a:t>potensial</a:t>
            </a:r>
            <a:r>
              <a:rPr lang="en-GB" sz="2400" dirty="0"/>
              <a:t> </a:t>
            </a:r>
            <a:r>
              <a:rPr lang="en-GB" sz="2400" dirty="0" err="1"/>
              <a:t>i</a:t>
            </a:r>
            <a:r>
              <a:rPr lang="en-GB" sz="2400" dirty="0"/>
              <a:t> </a:t>
            </a:r>
            <a:r>
              <a:rPr lang="en-GB" sz="2400" dirty="0" err="1"/>
              <a:t>fod</a:t>
            </a:r>
            <a:r>
              <a:rPr lang="en-GB" sz="2400" dirty="0"/>
              <a:t> </a:t>
            </a:r>
            <a:r>
              <a:rPr lang="en-GB" sz="2400" dirty="0" err="1"/>
              <a:t>yn</a:t>
            </a:r>
            <a:r>
              <a:rPr lang="en-GB" sz="2400" dirty="0"/>
              <a:t> </a:t>
            </a:r>
            <a:r>
              <a:rPr lang="en-GB" sz="2400" dirty="0" err="1"/>
              <a:t>llwyddiannus</a:t>
            </a:r>
            <a:r>
              <a:rPr lang="en-GB" sz="2400" dirty="0"/>
              <a:t> </a:t>
            </a:r>
            <a:r>
              <a:rPr lang="en-GB" sz="2400" dirty="0" err="1"/>
              <a:t>yn</a:t>
            </a:r>
            <a:r>
              <a:rPr lang="en-GB" sz="2400" dirty="0"/>
              <a:t> y </a:t>
            </a:r>
            <a:r>
              <a:rPr lang="en-GB" sz="2400" dirty="0" err="1"/>
              <a:t>gymdeithas</a:t>
            </a:r>
            <a:r>
              <a:rPr lang="en-GB" sz="2400" dirty="0"/>
              <a:t> </a:t>
            </a:r>
            <a:r>
              <a:rPr lang="en-GB" sz="2400" dirty="0" err="1"/>
              <a:t>sydd</a:t>
            </a:r>
            <a:r>
              <a:rPr lang="en-GB" sz="2400" dirty="0"/>
              <a:t> </a:t>
            </a:r>
            <a:r>
              <a:rPr lang="en-GB" sz="2400" dirty="0" err="1"/>
              <a:t>ohoni</a:t>
            </a:r>
            <a:r>
              <a:rPr lang="en-GB" sz="2400" dirty="0"/>
              <a:t>.</a:t>
            </a:r>
          </a:p>
          <a:p>
            <a:r>
              <a:rPr lang="en-GB" sz="2400" dirty="0"/>
              <a:t>(</a:t>
            </a:r>
            <a:r>
              <a:rPr lang="en-GB" sz="2400" dirty="0" err="1"/>
              <a:t>Llywodraeth</a:t>
            </a:r>
            <a:r>
              <a:rPr lang="en-GB" sz="2400" dirty="0"/>
              <a:t> Cymru, 2018)</a:t>
            </a:r>
          </a:p>
        </p:txBody>
      </p:sp>
      <p:pic>
        <p:nvPicPr>
          <p:cNvPr id="5" name="Picture 4" descr="A cartoon light bulb with a finger up&#10;&#10;Description automatically generated">
            <a:extLst>
              <a:ext uri="{FF2B5EF4-FFF2-40B4-BE49-F238E27FC236}">
                <a16:creationId xmlns:a16="http://schemas.microsoft.com/office/drawing/2014/main" id="{105B63B7-B52B-E5DA-8102-EE25338CF1C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84793" y="365125"/>
            <a:ext cx="1711664" cy="1482475"/>
          </a:xfrm>
          <a:prstGeom prst="rect">
            <a:avLst/>
          </a:prstGeom>
        </p:spPr>
      </p:pic>
    </p:spTree>
    <p:extLst>
      <p:ext uri="{BB962C8B-B14F-4D97-AF65-F5344CB8AC3E}">
        <p14:creationId xmlns:p14="http://schemas.microsoft.com/office/powerpoint/2010/main" val="3685887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Beth </a:t>
            </a:r>
            <a:r>
              <a:rPr lang="en-GB" dirty="0" err="1"/>
              <a:t>yw</a:t>
            </a:r>
            <a:r>
              <a:rPr lang="en-GB" dirty="0"/>
              <a:t> </a:t>
            </a:r>
            <a:r>
              <a:rPr lang="en-GB" dirty="0" err="1"/>
              <a:t>cymhwysedd</a:t>
            </a:r>
            <a:r>
              <a:rPr lang="en-GB" dirty="0"/>
              <a:t> </a:t>
            </a:r>
            <a:r>
              <a:rPr lang="en-GB" dirty="0" err="1"/>
              <a:t>digidol</a:t>
            </a:r>
            <a:r>
              <a:rPr lang="en-GB" dirty="0"/>
              <a:t>?</a:t>
            </a:r>
            <a:br>
              <a:rPr lang="en-GB" dirty="0"/>
            </a:br>
            <a:r>
              <a:rPr lang="en-GB" i="1" dirty="0"/>
              <a:t>What is digital competence? </a:t>
            </a:r>
          </a:p>
        </p:txBody>
      </p:sp>
      <p:sp>
        <p:nvSpPr>
          <p:cNvPr id="3" name="TextBox 2">
            <a:extLst>
              <a:ext uri="{FF2B5EF4-FFF2-40B4-BE49-F238E27FC236}">
                <a16:creationId xmlns:a16="http://schemas.microsoft.com/office/drawing/2014/main" id="{B76548B0-B0DA-B792-99AD-50F5FD46B248}"/>
              </a:ext>
            </a:extLst>
          </p:cNvPr>
          <p:cNvSpPr txBox="1"/>
          <p:nvPr/>
        </p:nvSpPr>
        <p:spPr>
          <a:xfrm>
            <a:off x="6439772" y="2109498"/>
            <a:ext cx="4914028" cy="4093428"/>
          </a:xfrm>
          <a:prstGeom prst="rect">
            <a:avLst/>
          </a:prstGeom>
          <a:noFill/>
        </p:spPr>
        <p:txBody>
          <a:bodyPr wrap="square" lIns="91440" tIns="45720" rIns="91440" bIns="45720" rtlCol="0" anchor="t">
            <a:spAutoFit/>
          </a:bodyPr>
          <a:lstStyle/>
          <a:p>
            <a:r>
              <a:rPr lang="en-GB" sz="2400" dirty="0"/>
              <a:t>Digital competence should not be confused with information and communication technology (ICT). Digital competence is one of the three cross-curricular responsibilities, alongside literacy and numeracy; it focuses  on developing digital skills which can be applied to a wide range of subjects and scenarios that are transferrable to the world of work</a:t>
            </a:r>
            <a:r>
              <a:rPr lang="en-GB" sz="2000" dirty="0"/>
              <a:t>.</a:t>
            </a:r>
          </a:p>
          <a:p>
            <a:r>
              <a:rPr lang="en-GB" sz="2000" dirty="0"/>
              <a:t>(Welsh Government, 2018)</a:t>
            </a:r>
          </a:p>
        </p:txBody>
      </p:sp>
      <p:sp>
        <p:nvSpPr>
          <p:cNvPr id="5" name="TextBox 4">
            <a:extLst>
              <a:ext uri="{FF2B5EF4-FFF2-40B4-BE49-F238E27FC236}">
                <a16:creationId xmlns:a16="http://schemas.microsoft.com/office/drawing/2014/main" id="{12197DFD-CE5B-26F8-6005-083301BAD88E}"/>
              </a:ext>
            </a:extLst>
          </p:cNvPr>
          <p:cNvSpPr txBox="1"/>
          <p:nvPr/>
        </p:nvSpPr>
        <p:spPr>
          <a:xfrm>
            <a:off x="390889" y="2000588"/>
            <a:ext cx="5011749" cy="4062651"/>
          </a:xfrm>
          <a:prstGeom prst="rect">
            <a:avLst/>
          </a:prstGeom>
          <a:noFill/>
        </p:spPr>
        <p:txBody>
          <a:bodyPr wrap="square">
            <a:spAutoFit/>
          </a:bodyPr>
          <a:lstStyle/>
          <a:p>
            <a:r>
              <a:rPr lang="en-GB" sz="2400" dirty="0"/>
              <a:t>Ni </a:t>
            </a:r>
            <a:r>
              <a:rPr lang="en-GB" sz="2400" dirty="0" err="1"/>
              <a:t>ddylid</a:t>
            </a:r>
            <a:r>
              <a:rPr lang="en-GB" sz="2400" dirty="0"/>
              <a:t> </a:t>
            </a:r>
            <a:r>
              <a:rPr lang="en-GB" sz="2400" dirty="0" err="1"/>
              <a:t>cymysgu</a:t>
            </a:r>
            <a:r>
              <a:rPr lang="en-GB" sz="2400" dirty="0"/>
              <a:t> </a:t>
            </a:r>
            <a:r>
              <a:rPr lang="en-GB" sz="2400" dirty="0" err="1"/>
              <a:t>cymhwysedd</a:t>
            </a:r>
            <a:r>
              <a:rPr lang="en-GB" sz="2400" dirty="0"/>
              <a:t> </a:t>
            </a:r>
            <a:r>
              <a:rPr lang="en-GB" sz="2400" dirty="0" err="1"/>
              <a:t>digidol</a:t>
            </a:r>
            <a:r>
              <a:rPr lang="en-GB" sz="2400" dirty="0"/>
              <a:t> â </a:t>
            </a:r>
            <a:r>
              <a:rPr lang="en-GB" sz="2400" dirty="0" err="1"/>
              <a:t>thechnoleg</a:t>
            </a:r>
            <a:r>
              <a:rPr lang="en-GB" sz="2400" dirty="0"/>
              <a:t> </a:t>
            </a:r>
            <a:r>
              <a:rPr lang="en-GB" sz="2400" dirty="0" err="1"/>
              <a:t>gwybodaeth</a:t>
            </a:r>
            <a:r>
              <a:rPr lang="en-GB" sz="2400" dirty="0"/>
              <a:t> a </a:t>
            </a:r>
            <a:r>
              <a:rPr lang="en-GB" sz="2400" dirty="0" err="1"/>
              <a:t>chyfathrebu</a:t>
            </a:r>
            <a:r>
              <a:rPr lang="en-GB" sz="2400" dirty="0"/>
              <a:t> (</a:t>
            </a:r>
            <a:r>
              <a:rPr lang="en-GB" sz="2400" dirty="0" err="1"/>
              <a:t>TGCh</a:t>
            </a:r>
            <a:r>
              <a:rPr lang="en-GB" sz="2400" dirty="0"/>
              <a:t>). Mae </a:t>
            </a:r>
            <a:r>
              <a:rPr lang="en-GB" sz="2400" dirty="0" err="1"/>
              <a:t>cymhwysedd</a:t>
            </a:r>
            <a:r>
              <a:rPr lang="en-GB" sz="2400" dirty="0"/>
              <a:t> </a:t>
            </a:r>
            <a:r>
              <a:rPr lang="en-GB" sz="2400" dirty="0" err="1"/>
              <a:t>digidol</a:t>
            </a:r>
            <a:r>
              <a:rPr lang="en-GB" sz="2400" dirty="0"/>
              <a:t> </a:t>
            </a:r>
            <a:r>
              <a:rPr lang="en-GB" sz="2400" dirty="0" err="1"/>
              <a:t>yn</a:t>
            </a:r>
            <a:r>
              <a:rPr lang="en-GB" sz="2400" dirty="0"/>
              <a:t> un </a:t>
            </a:r>
            <a:r>
              <a:rPr lang="en-GB" sz="2400" dirty="0" err="1"/>
              <a:t>o'r</a:t>
            </a:r>
            <a:r>
              <a:rPr lang="en-GB" sz="2400" dirty="0"/>
              <a:t> tri </a:t>
            </a:r>
            <a:r>
              <a:rPr lang="en-GB" sz="2400" dirty="0" err="1"/>
              <a:t>chyfrifoldeb</a:t>
            </a:r>
            <a:r>
              <a:rPr lang="en-GB" sz="2400" dirty="0"/>
              <a:t> </a:t>
            </a:r>
            <a:r>
              <a:rPr lang="en-GB" sz="2400" dirty="0" err="1"/>
              <a:t>trawsgwricwlaidd</a:t>
            </a:r>
            <a:r>
              <a:rPr lang="en-GB" sz="2400" dirty="0"/>
              <a:t>, </a:t>
            </a:r>
            <a:r>
              <a:rPr lang="en-GB" sz="2400" dirty="0" err="1"/>
              <a:t>ochr</a:t>
            </a:r>
            <a:r>
              <a:rPr lang="en-GB" sz="2400" dirty="0"/>
              <a:t> </a:t>
            </a:r>
            <a:r>
              <a:rPr lang="en-GB" sz="2400" dirty="0" err="1"/>
              <a:t>yn</a:t>
            </a:r>
            <a:r>
              <a:rPr lang="en-GB" sz="2400" dirty="0"/>
              <a:t> </a:t>
            </a:r>
            <a:r>
              <a:rPr lang="en-GB" sz="2400" dirty="0" err="1"/>
              <a:t>ochr</a:t>
            </a:r>
            <a:r>
              <a:rPr lang="en-GB" sz="2400" dirty="0"/>
              <a:t> â </a:t>
            </a:r>
            <a:r>
              <a:rPr lang="en-GB" sz="2400" dirty="0" err="1"/>
              <a:t>llythrennedd</a:t>
            </a:r>
            <a:r>
              <a:rPr lang="en-GB" sz="2400" dirty="0"/>
              <a:t> a </a:t>
            </a:r>
            <a:r>
              <a:rPr lang="en-GB" sz="2400" dirty="0" err="1"/>
              <a:t>rhifedd</a:t>
            </a:r>
            <a:r>
              <a:rPr lang="en-GB" sz="2400" dirty="0"/>
              <a:t>; </a:t>
            </a:r>
            <a:r>
              <a:rPr lang="en-GB" sz="2400" dirty="0" err="1"/>
              <a:t>mae'n</a:t>
            </a:r>
            <a:r>
              <a:rPr lang="en-GB" sz="2400" dirty="0"/>
              <a:t> </a:t>
            </a:r>
            <a:r>
              <a:rPr lang="en-GB" sz="2400" dirty="0" err="1"/>
              <a:t>canolbwyntio</a:t>
            </a:r>
            <a:r>
              <a:rPr lang="en-GB" sz="2400" dirty="0"/>
              <a:t> </a:t>
            </a:r>
            <a:r>
              <a:rPr lang="en-GB" sz="2400" dirty="0" err="1"/>
              <a:t>ar</a:t>
            </a:r>
            <a:r>
              <a:rPr lang="en-GB" sz="2400" dirty="0"/>
              <a:t> </a:t>
            </a:r>
            <a:r>
              <a:rPr lang="en-GB" sz="2400" dirty="0" err="1"/>
              <a:t>ddatblygu</a:t>
            </a:r>
            <a:r>
              <a:rPr lang="en-GB" sz="2400" dirty="0"/>
              <a:t> </a:t>
            </a:r>
            <a:r>
              <a:rPr lang="en-GB" sz="2400" dirty="0" err="1"/>
              <a:t>sgiliau</a:t>
            </a:r>
            <a:r>
              <a:rPr lang="en-GB" sz="2400" dirty="0"/>
              <a:t> </a:t>
            </a:r>
            <a:r>
              <a:rPr lang="en-GB" sz="2400" dirty="0" err="1"/>
              <a:t>digidol</a:t>
            </a:r>
            <a:r>
              <a:rPr lang="en-GB" sz="2400" dirty="0"/>
              <a:t> y </a:t>
            </a:r>
            <a:r>
              <a:rPr lang="en-GB" sz="2400" dirty="0" err="1"/>
              <a:t>gellir</a:t>
            </a:r>
            <a:r>
              <a:rPr lang="en-GB" sz="2400" dirty="0"/>
              <a:t> </a:t>
            </a:r>
            <a:r>
              <a:rPr lang="en-GB" sz="2400" dirty="0" err="1"/>
              <a:t>eu</a:t>
            </a:r>
            <a:r>
              <a:rPr lang="en-GB" sz="2400" dirty="0"/>
              <a:t> </a:t>
            </a:r>
            <a:r>
              <a:rPr lang="en-GB" sz="2400" dirty="0" err="1"/>
              <a:t>cymhwyso</a:t>
            </a:r>
            <a:r>
              <a:rPr lang="en-GB" sz="2400" dirty="0"/>
              <a:t> at </a:t>
            </a:r>
            <a:r>
              <a:rPr lang="en-GB" sz="2400" dirty="0" err="1"/>
              <a:t>ystod</a:t>
            </a:r>
            <a:r>
              <a:rPr lang="en-GB" sz="2400" dirty="0"/>
              <a:t> </a:t>
            </a:r>
            <a:r>
              <a:rPr lang="en-GB" sz="2400" dirty="0" err="1"/>
              <a:t>eang</a:t>
            </a:r>
            <a:r>
              <a:rPr lang="en-GB" sz="2400" dirty="0"/>
              <a:t> o </a:t>
            </a:r>
            <a:r>
              <a:rPr lang="en-GB" sz="2400" dirty="0" err="1"/>
              <a:t>bynciau</a:t>
            </a:r>
            <a:r>
              <a:rPr lang="en-GB" sz="2400" dirty="0"/>
              <a:t> a </a:t>
            </a:r>
            <a:r>
              <a:rPr lang="en-GB" sz="2400" dirty="0" err="1"/>
              <a:t>senarios</a:t>
            </a:r>
            <a:r>
              <a:rPr lang="en-GB" sz="2400" dirty="0"/>
              <a:t> y </a:t>
            </a:r>
            <a:r>
              <a:rPr lang="en-GB" sz="2400" dirty="0" err="1"/>
              <a:t>gellir</a:t>
            </a:r>
            <a:r>
              <a:rPr lang="en-GB" sz="2400" dirty="0"/>
              <a:t> </a:t>
            </a:r>
            <a:r>
              <a:rPr lang="en-GB" sz="2400" dirty="0" err="1"/>
              <a:t>eu</a:t>
            </a:r>
            <a:r>
              <a:rPr lang="en-GB" sz="2400" dirty="0"/>
              <a:t> </a:t>
            </a:r>
            <a:r>
              <a:rPr lang="en-GB" sz="2400" dirty="0" err="1"/>
              <a:t>trosglwyddo</a:t>
            </a:r>
            <a:r>
              <a:rPr lang="en-GB" sz="2400" dirty="0"/>
              <a:t> </a:t>
            </a:r>
            <a:r>
              <a:rPr lang="en-GB" sz="2400" dirty="0" err="1"/>
              <a:t>i</a:t>
            </a:r>
            <a:r>
              <a:rPr lang="en-GB" sz="2400" dirty="0"/>
              <a:t> </a:t>
            </a:r>
            <a:r>
              <a:rPr lang="en-GB" sz="2400" dirty="0" err="1"/>
              <a:t>fyd</a:t>
            </a:r>
            <a:r>
              <a:rPr lang="en-GB" sz="2400" dirty="0"/>
              <a:t> </a:t>
            </a:r>
            <a:r>
              <a:rPr lang="en-GB" sz="2400" dirty="0" err="1"/>
              <a:t>gwaith</a:t>
            </a:r>
            <a:r>
              <a:rPr lang="en-GB" sz="2400" dirty="0"/>
              <a:t>.</a:t>
            </a:r>
          </a:p>
          <a:p>
            <a:r>
              <a:rPr lang="en-GB" dirty="0"/>
              <a:t>(</a:t>
            </a:r>
            <a:r>
              <a:rPr lang="en-GB" dirty="0" err="1"/>
              <a:t>Llywodraeth</a:t>
            </a:r>
            <a:r>
              <a:rPr lang="en-GB" dirty="0"/>
              <a:t> Cymru, 2018)</a:t>
            </a:r>
          </a:p>
        </p:txBody>
      </p:sp>
      <p:pic>
        <p:nvPicPr>
          <p:cNvPr id="6" name="Picture 5" descr="A cartoon light bulb with a finger up&#10;&#10;Description automatically generated">
            <a:extLst>
              <a:ext uri="{FF2B5EF4-FFF2-40B4-BE49-F238E27FC236}">
                <a16:creationId xmlns:a16="http://schemas.microsoft.com/office/drawing/2014/main" id="{FA0FA006-39F5-FD5C-076F-5F658CB7EC14}"/>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84793" y="365125"/>
            <a:ext cx="1711664" cy="1482475"/>
          </a:xfrm>
          <a:prstGeom prst="rect">
            <a:avLst/>
          </a:prstGeom>
        </p:spPr>
      </p:pic>
    </p:spTree>
    <p:extLst>
      <p:ext uri="{BB962C8B-B14F-4D97-AF65-F5344CB8AC3E}">
        <p14:creationId xmlns:p14="http://schemas.microsoft.com/office/powerpoint/2010/main" val="3594501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403224"/>
            <a:ext cx="5181600" cy="4936593"/>
          </a:xfrm>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endParaRPr lang="en-GB" sz="3100" b="1" dirty="0"/>
          </a:p>
          <a:p>
            <a:pPr marL="0" indent="0">
              <a:buNone/>
            </a:pPr>
            <a:r>
              <a:rPr lang="en-GB" sz="3100" b="1" dirty="0" err="1"/>
              <a:t>Llinynau</a:t>
            </a:r>
            <a:r>
              <a:rPr lang="en-GB" sz="3100" b="1" dirty="0"/>
              <a:t> </a:t>
            </a:r>
            <a:r>
              <a:rPr lang="en-GB" sz="3100" b="1" dirty="0" err="1"/>
              <a:t>Cymhwysedd</a:t>
            </a:r>
            <a:r>
              <a:rPr lang="en-GB" sz="3100" b="1" dirty="0"/>
              <a:t> </a:t>
            </a:r>
            <a:r>
              <a:rPr lang="en-GB" sz="3100" b="1" dirty="0" err="1"/>
              <a:t>Digidol</a:t>
            </a:r>
            <a:endParaRPr lang="en-GB" sz="3100" b="1" dirty="0"/>
          </a:p>
          <a:p>
            <a:pPr marL="0" indent="0">
              <a:buNone/>
            </a:pPr>
            <a:endParaRPr lang="en-GB" sz="3100" b="1" dirty="0"/>
          </a:p>
          <a:p>
            <a:r>
              <a:rPr lang="en-GB" sz="3100" dirty="0" err="1"/>
              <a:t>Dinasyddiaeth</a:t>
            </a:r>
            <a:endParaRPr lang="en-GB" sz="3100" dirty="0"/>
          </a:p>
          <a:p>
            <a:r>
              <a:rPr lang="en-GB" sz="3100" dirty="0" err="1"/>
              <a:t>Rhyngweithio</a:t>
            </a:r>
            <a:r>
              <a:rPr lang="en-GB" sz="3100" dirty="0"/>
              <a:t> a </a:t>
            </a:r>
            <a:r>
              <a:rPr lang="en-GB" sz="3100" dirty="0" err="1"/>
              <a:t>chydweithio</a:t>
            </a:r>
            <a:endParaRPr lang="en-GB" sz="3100" dirty="0"/>
          </a:p>
          <a:p>
            <a:r>
              <a:rPr lang="en-GB" sz="3100" dirty="0" err="1"/>
              <a:t>Cynhyrchu</a:t>
            </a:r>
            <a:endParaRPr lang="en-GB" sz="3100" dirty="0"/>
          </a:p>
          <a:p>
            <a:r>
              <a:rPr lang="en-GB" sz="3100" dirty="0"/>
              <a:t>Data a </a:t>
            </a:r>
            <a:r>
              <a:rPr lang="en-GB" sz="3100" dirty="0" err="1"/>
              <a:t>meddfwl</a:t>
            </a:r>
            <a:r>
              <a:rPr lang="en-GB" sz="3100" dirty="0"/>
              <a:t> </a:t>
            </a:r>
            <a:r>
              <a:rPr lang="en-GB" sz="3100" dirty="0" err="1"/>
              <a:t>cyfrifiadurol</a:t>
            </a:r>
            <a:endParaRPr lang="en-GB" dirty="0"/>
          </a:p>
        </p:txBody>
      </p:sp>
      <p:sp>
        <p:nvSpPr>
          <p:cNvPr id="4" name="Content Placeholder 3"/>
          <p:cNvSpPr>
            <a:spLocks noGrp="1"/>
          </p:cNvSpPr>
          <p:nvPr>
            <p:ph sz="half" idx="2"/>
          </p:nvPr>
        </p:nvSpPr>
        <p:spPr>
          <a:xfrm>
            <a:off x="6477000" y="403224"/>
            <a:ext cx="5181600" cy="4936593"/>
          </a:xfrm>
        </p:spPr>
        <p:style>
          <a:lnRef idx="2">
            <a:schemeClr val="dk1"/>
          </a:lnRef>
          <a:fillRef idx="1">
            <a:schemeClr val="lt1"/>
          </a:fillRef>
          <a:effectRef idx="0">
            <a:schemeClr val="dk1"/>
          </a:effectRef>
          <a:fontRef idx="minor">
            <a:schemeClr val="dk1"/>
          </a:fontRef>
        </p:style>
        <p:txBody>
          <a:bodyPr>
            <a:normAutofit/>
          </a:bodyPr>
          <a:lstStyle/>
          <a:p>
            <a:pPr marL="0" indent="0">
              <a:buNone/>
            </a:pPr>
            <a:endParaRPr lang="en-GB" sz="3100" b="1" dirty="0"/>
          </a:p>
          <a:p>
            <a:pPr marL="0" indent="0">
              <a:buNone/>
            </a:pPr>
            <a:r>
              <a:rPr lang="en-GB" sz="3100" b="1" dirty="0"/>
              <a:t>Digital Competence Strands</a:t>
            </a:r>
          </a:p>
          <a:p>
            <a:pPr marL="0" indent="0">
              <a:buNone/>
            </a:pPr>
            <a:endParaRPr lang="en-GB" sz="3100" b="1" dirty="0"/>
          </a:p>
          <a:p>
            <a:r>
              <a:rPr lang="en-GB" dirty="0"/>
              <a:t>Citizenship </a:t>
            </a:r>
          </a:p>
          <a:p>
            <a:r>
              <a:rPr lang="en-GB" dirty="0"/>
              <a:t>Interacting and collaborating</a:t>
            </a:r>
          </a:p>
          <a:p>
            <a:r>
              <a:rPr lang="en-GB" dirty="0"/>
              <a:t>Producing</a:t>
            </a:r>
          </a:p>
          <a:p>
            <a:r>
              <a:rPr lang="en-GB" dirty="0"/>
              <a:t>Data and computational thinking</a:t>
            </a:r>
          </a:p>
        </p:txBody>
      </p:sp>
      <p:pic>
        <p:nvPicPr>
          <p:cNvPr id="5" name="Picture 4" descr="A computer with many icons&#10;&#10;Description automatically generated with medium confidence">
            <a:extLst>
              <a:ext uri="{FF2B5EF4-FFF2-40B4-BE49-F238E27FC236}">
                <a16:creationId xmlns:a16="http://schemas.microsoft.com/office/drawing/2014/main" id="{01233965-7BD8-C5C8-9CF9-B84845561D1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87560" y="4561868"/>
            <a:ext cx="2864480" cy="1967773"/>
          </a:xfrm>
          <a:prstGeom prst="rect">
            <a:avLst/>
          </a:prstGeom>
        </p:spPr>
      </p:pic>
    </p:spTree>
    <p:extLst>
      <p:ext uri="{BB962C8B-B14F-4D97-AF65-F5344CB8AC3E}">
        <p14:creationId xmlns:p14="http://schemas.microsoft.com/office/powerpoint/2010/main" val="3248207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05431" y="792088"/>
            <a:ext cx="10515600" cy="1325563"/>
          </a:xfrm>
        </p:spPr>
        <p:txBody>
          <a:bodyPr rtlCol="0">
            <a:normAutofit fontScale="90000"/>
          </a:bodyPr>
          <a:lstStyle/>
          <a:p>
            <a:pPr algn="ctr">
              <a:defRPr/>
            </a:pPr>
            <a:br>
              <a:rPr lang="en-GB" sz="3600" dirty="0"/>
            </a:br>
            <a:r>
              <a:rPr lang="en-GB" dirty="0" err="1">
                <a:latin typeface="+mn-lt"/>
              </a:rPr>
              <a:t>Dinasyddiaeth</a:t>
            </a:r>
            <a:r>
              <a:rPr lang="en-GB" dirty="0">
                <a:latin typeface="+mn-lt"/>
              </a:rPr>
              <a:t>                     Citizenship</a:t>
            </a:r>
            <a:br>
              <a:rPr lang="en-US" i="1" dirty="0">
                <a:latin typeface="+mn-lt"/>
              </a:rPr>
            </a:br>
            <a:endParaRPr lang="en-GB" i="1" dirty="0">
              <a:latin typeface="+mn-lt"/>
            </a:endParaRPr>
          </a:p>
        </p:txBody>
      </p:sp>
      <p:sp>
        <p:nvSpPr>
          <p:cNvPr id="8194" name="Rectangle 3"/>
          <p:cNvSpPr>
            <a:spLocks noGrp="1" noChangeArrowheads="1"/>
          </p:cNvSpPr>
          <p:nvPr>
            <p:ph sz="half" idx="1"/>
          </p:nvPr>
        </p:nvSpPr>
        <p:spPr>
          <a:xfrm>
            <a:off x="838200" y="2502378"/>
            <a:ext cx="5181600" cy="4351338"/>
          </a:xfrm>
        </p:spPr>
        <p:txBody>
          <a:bodyPr>
            <a:normAutofit/>
          </a:bodyPr>
          <a:lstStyle/>
          <a:p>
            <a:pPr>
              <a:defRPr/>
            </a:pPr>
            <a:r>
              <a:rPr lang="en-GB" altLang="en-US" dirty="0" err="1">
                <a:ea typeface="ＭＳ Ｐゴシック" pitchFamily="34" charset="-128"/>
              </a:rPr>
              <a:t>Hunaniaeth</a:t>
            </a:r>
            <a:r>
              <a:rPr lang="en-GB" altLang="en-US" dirty="0">
                <a:ea typeface="ＭＳ Ｐゴシック" pitchFamily="34" charset="-128"/>
              </a:rPr>
              <a:t>, </a:t>
            </a:r>
            <a:r>
              <a:rPr lang="en-GB" altLang="en-US" dirty="0" err="1">
                <a:ea typeface="ＭＳ Ｐゴシック" pitchFamily="34" charset="-128"/>
              </a:rPr>
              <a:t>delwedd</a:t>
            </a:r>
            <a:r>
              <a:rPr lang="en-GB" altLang="en-US" dirty="0">
                <a:ea typeface="ＭＳ Ｐゴシック" pitchFamily="34" charset="-128"/>
              </a:rPr>
              <a:t> ac </a:t>
            </a:r>
            <a:r>
              <a:rPr lang="en-GB" altLang="en-US" dirty="0" err="1">
                <a:ea typeface="ＭＳ Ｐゴシック" pitchFamily="34" charset="-128"/>
              </a:rPr>
              <a:t>enw</a:t>
            </a:r>
            <a:r>
              <a:rPr lang="en-GB" altLang="en-US" dirty="0">
                <a:ea typeface="ＭＳ Ｐゴシック" pitchFamily="34" charset="-128"/>
              </a:rPr>
              <a:t> da</a:t>
            </a:r>
          </a:p>
          <a:p>
            <a:pPr>
              <a:defRPr/>
            </a:pPr>
            <a:r>
              <a:rPr lang="en-GB" altLang="en-US" dirty="0">
                <a:ea typeface="ＭＳ Ｐゴシック" pitchFamily="34" charset="-128"/>
              </a:rPr>
              <a:t>Iechyd a </a:t>
            </a:r>
            <a:r>
              <a:rPr lang="en-GB" altLang="en-US" dirty="0" err="1">
                <a:ea typeface="ＭＳ Ｐゴシック" pitchFamily="34" charset="-128"/>
              </a:rPr>
              <a:t>lles</a:t>
            </a:r>
            <a:endParaRPr lang="en-GB" altLang="en-US" dirty="0">
              <a:ea typeface="ＭＳ Ｐゴシック" pitchFamily="34" charset="-128"/>
            </a:endParaRPr>
          </a:p>
          <a:p>
            <a:pPr>
              <a:defRPr/>
            </a:pPr>
            <a:r>
              <a:rPr lang="en-GB" altLang="en-US" dirty="0" err="1">
                <a:ea typeface="ＭＳ Ｐゴシック" pitchFamily="34" charset="-128"/>
              </a:rPr>
              <a:t>Hawliau</a:t>
            </a:r>
            <a:r>
              <a:rPr lang="en-GB" altLang="en-US" dirty="0">
                <a:ea typeface="ＭＳ Ｐゴシック" pitchFamily="34" charset="-128"/>
              </a:rPr>
              <a:t> </a:t>
            </a:r>
            <a:r>
              <a:rPr lang="en-GB" altLang="en-US" dirty="0" err="1">
                <a:ea typeface="ＭＳ Ｐゴシック" pitchFamily="34" charset="-128"/>
              </a:rPr>
              <a:t>digidol</a:t>
            </a:r>
            <a:r>
              <a:rPr lang="en-GB" altLang="en-US" dirty="0">
                <a:ea typeface="ＭＳ Ｐゴシック" pitchFamily="34" charset="-128"/>
              </a:rPr>
              <a:t>, </a:t>
            </a:r>
            <a:r>
              <a:rPr lang="en-GB" altLang="en-US" dirty="0" err="1">
                <a:ea typeface="ＭＳ Ｐゴシック" pitchFamily="34" charset="-128"/>
              </a:rPr>
              <a:t>trwyddedu</a:t>
            </a:r>
            <a:r>
              <a:rPr lang="en-GB" altLang="en-US" dirty="0">
                <a:ea typeface="ＭＳ Ｐゴシック" pitchFamily="34" charset="-128"/>
              </a:rPr>
              <a:t> a </a:t>
            </a:r>
            <a:r>
              <a:rPr lang="en-GB" altLang="en-US" dirty="0" err="1">
                <a:ea typeface="ＭＳ Ｐゴシック" pitchFamily="34" charset="-128"/>
              </a:rPr>
              <a:t>pherchenogaeth</a:t>
            </a:r>
            <a:endParaRPr lang="en-GB" altLang="en-US" dirty="0">
              <a:ea typeface="ＭＳ Ｐゴシック" pitchFamily="34" charset="-128"/>
            </a:endParaRPr>
          </a:p>
          <a:p>
            <a:pPr>
              <a:defRPr/>
            </a:pPr>
            <a:r>
              <a:rPr lang="en-GB" altLang="en-US" dirty="0" err="1">
                <a:ea typeface="ＭＳ Ｐゴシック" pitchFamily="34" charset="-128"/>
              </a:rPr>
              <a:t>Ymddygiad</a:t>
            </a:r>
            <a:r>
              <a:rPr lang="en-GB" altLang="en-US" dirty="0">
                <a:ea typeface="ＭＳ Ｐゴシック" pitchFamily="34" charset="-128"/>
              </a:rPr>
              <a:t> </a:t>
            </a:r>
            <a:r>
              <a:rPr lang="en-GB" altLang="en-US" dirty="0" err="1">
                <a:ea typeface="ＭＳ Ｐゴシック" pitchFamily="34" charset="-128"/>
              </a:rPr>
              <a:t>ar-lein</a:t>
            </a:r>
            <a:r>
              <a:rPr lang="en-GB" altLang="en-US" dirty="0">
                <a:ea typeface="ＭＳ Ｐゴシック" pitchFamily="34" charset="-128"/>
              </a:rPr>
              <a:t> a </a:t>
            </a:r>
            <a:r>
              <a:rPr lang="en-GB" altLang="en-US" dirty="0" err="1">
                <a:ea typeface="ＭＳ Ｐゴシック" pitchFamily="34" charset="-128"/>
              </a:rPr>
              <a:t>seiberfwlio</a:t>
            </a:r>
            <a:endParaRPr lang="en-GB" altLang="en-US" dirty="0">
              <a:ea typeface="ＭＳ Ｐゴシック" pitchFamily="34" charset="-128"/>
            </a:endParaRPr>
          </a:p>
          <a:p>
            <a:pPr>
              <a:defRPr/>
            </a:pPr>
            <a:endParaRPr lang="en-US" altLang="en-US" dirty="0">
              <a:ea typeface="ＭＳ Ｐゴシック" pitchFamily="34" charset="-128"/>
            </a:endParaRPr>
          </a:p>
        </p:txBody>
      </p:sp>
      <p:sp>
        <p:nvSpPr>
          <p:cNvPr id="7171" name="Content Placeholder 6"/>
          <p:cNvSpPr>
            <a:spLocks noGrp="1"/>
          </p:cNvSpPr>
          <p:nvPr>
            <p:ph sz="half" idx="2"/>
          </p:nvPr>
        </p:nvSpPr>
        <p:spPr>
          <a:xfrm>
            <a:off x="6353684" y="2506662"/>
            <a:ext cx="5181600" cy="4351338"/>
          </a:xfrm>
        </p:spPr>
        <p:txBody>
          <a:bodyPr>
            <a:normAutofit/>
          </a:bodyPr>
          <a:lstStyle/>
          <a:p>
            <a:pPr marL="566737" lvl="1" indent="-457200">
              <a:spcBef>
                <a:spcPts val="400"/>
              </a:spcBef>
              <a:buSzPct val="68000"/>
              <a:defRPr/>
            </a:pPr>
            <a:r>
              <a:rPr lang="en-GB" altLang="en-US" sz="2800" i="1" dirty="0">
                <a:ea typeface="ＭＳ Ｐゴシック" pitchFamily="34" charset="-128"/>
              </a:rPr>
              <a:t>Identity, image and reputation</a:t>
            </a:r>
          </a:p>
          <a:p>
            <a:pPr marL="566737" lvl="1" indent="-457200">
              <a:spcBef>
                <a:spcPts val="400"/>
              </a:spcBef>
              <a:buSzPct val="68000"/>
              <a:defRPr/>
            </a:pPr>
            <a:r>
              <a:rPr lang="en-GB" altLang="en-US" sz="2800" i="1" dirty="0">
                <a:ea typeface="ＭＳ Ｐゴシック" pitchFamily="34" charset="-128"/>
              </a:rPr>
              <a:t>Health and well-being</a:t>
            </a:r>
          </a:p>
          <a:p>
            <a:pPr marL="566737" lvl="1" indent="-457200">
              <a:spcBef>
                <a:spcPts val="400"/>
              </a:spcBef>
              <a:buSzPct val="68000"/>
              <a:defRPr/>
            </a:pPr>
            <a:r>
              <a:rPr lang="en-GB" altLang="en-US" sz="2800" i="1" dirty="0">
                <a:ea typeface="ＭＳ Ｐゴシック" pitchFamily="34" charset="-128"/>
              </a:rPr>
              <a:t>Digital rights, licensing and ownership</a:t>
            </a:r>
          </a:p>
          <a:p>
            <a:pPr marL="566737" lvl="1" indent="-457200">
              <a:spcBef>
                <a:spcPts val="400"/>
              </a:spcBef>
              <a:buSzPct val="68000"/>
              <a:defRPr/>
            </a:pPr>
            <a:r>
              <a:rPr lang="en-GB" altLang="en-US" sz="2800" i="1" dirty="0">
                <a:ea typeface="ＭＳ Ｐゴシック" pitchFamily="34" charset="-128"/>
              </a:rPr>
              <a:t>Online behaviour and cyberbullying</a:t>
            </a:r>
            <a:endParaRPr lang="en-US" altLang="en-US" sz="2800" i="1" dirty="0">
              <a:ea typeface="ＭＳ Ｐゴシック" pitchFamily="34" charset="-128"/>
            </a:endParaRPr>
          </a:p>
        </p:txBody>
      </p:sp>
      <p:sp>
        <p:nvSpPr>
          <p:cNvPr id="5" name="Rectangle 2"/>
          <p:cNvSpPr txBox="1">
            <a:spLocks noChangeArrowheads="1"/>
          </p:cNvSpPr>
          <p:nvPr/>
        </p:nvSpPr>
        <p:spPr>
          <a:xfrm>
            <a:off x="1797479" y="0"/>
            <a:ext cx="4392488" cy="1584176"/>
          </a:xfrm>
          <a:prstGeom prst="rect">
            <a:avLst/>
          </a:prstGeom>
        </p:spPr>
        <p:txBody>
          <a:bodyPr anchor="ctr">
            <a:normAutofit fontScale="97500"/>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br>
              <a:rPr lang="en-GB" sz="3600" dirty="0">
                <a:ea typeface="+mj-ea"/>
                <a:cs typeface="+mj-cs"/>
              </a:rPr>
            </a:br>
            <a:endParaRPr lang="en-GB" i="1" dirty="0">
              <a:ea typeface="+mj-ea"/>
              <a:cs typeface="+mj-cs"/>
            </a:endParaRPr>
          </a:p>
        </p:txBody>
      </p:sp>
      <p:pic>
        <p:nvPicPr>
          <p:cNvPr id="2" name="Picture 1" descr="A computer with many icons&#10;&#10;Description automatically generated with medium confidence">
            <a:extLst>
              <a:ext uri="{FF2B5EF4-FFF2-40B4-BE49-F238E27FC236}">
                <a16:creationId xmlns:a16="http://schemas.microsoft.com/office/drawing/2014/main" id="{21CCD141-B640-9267-0D36-6ED7324D9BF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125045" y="4621441"/>
            <a:ext cx="2864480" cy="1967773"/>
          </a:xfrm>
          <a:prstGeom prst="rect">
            <a:avLst/>
          </a:prstGeom>
        </p:spPr>
      </p:pic>
    </p:spTree>
    <p:extLst>
      <p:ext uri="{BB962C8B-B14F-4D97-AF65-F5344CB8AC3E}">
        <p14:creationId xmlns:p14="http://schemas.microsoft.com/office/powerpoint/2010/main" val="3596258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838199" y="365125"/>
            <a:ext cx="11000139" cy="1325563"/>
          </a:xfrm>
        </p:spPr>
        <p:txBody>
          <a:bodyPr rtlCol="0">
            <a:normAutofit fontScale="90000"/>
          </a:bodyPr>
          <a:lstStyle/>
          <a:p>
            <a:pPr algn="ctr">
              <a:defRPr/>
            </a:pPr>
            <a:br>
              <a:rPr lang="en-GB" sz="3600" dirty="0"/>
            </a:br>
            <a:r>
              <a:rPr lang="en-GB" dirty="0" err="1">
                <a:latin typeface="+mn-lt"/>
              </a:rPr>
              <a:t>Rhyngweithio</a:t>
            </a:r>
            <a:r>
              <a:rPr lang="en-GB" dirty="0">
                <a:latin typeface="+mn-lt"/>
              </a:rPr>
              <a:t>                 Interacting and Collaborating</a:t>
            </a:r>
            <a:br>
              <a:rPr lang="en-US" i="1" dirty="0">
                <a:latin typeface="+mn-lt"/>
              </a:rPr>
            </a:br>
            <a:endParaRPr lang="en-GB" i="1" dirty="0">
              <a:latin typeface="+mn-lt"/>
            </a:endParaRPr>
          </a:p>
        </p:txBody>
      </p:sp>
      <p:sp>
        <p:nvSpPr>
          <p:cNvPr id="8194" name="Rectangle 3"/>
          <p:cNvSpPr>
            <a:spLocks noGrp="1" noChangeArrowheads="1"/>
          </p:cNvSpPr>
          <p:nvPr>
            <p:ph sz="half" idx="1"/>
          </p:nvPr>
        </p:nvSpPr>
        <p:spPr>
          <a:xfrm>
            <a:off x="838200" y="2502378"/>
            <a:ext cx="5181600" cy="4351338"/>
          </a:xfrm>
        </p:spPr>
        <p:txBody>
          <a:bodyPr>
            <a:normAutofit/>
          </a:bodyPr>
          <a:lstStyle/>
          <a:p>
            <a:pPr>
              <a:defRPr/>
            </a:pPr>
            <a:r>
              <a:rPr lang="en-GB" altLang="en-US" sz="3200" dirty="0" err="1">
                <a:ea typeface="ＭＳ Ｐゴシック" pitchFamily="34" charset="-128"/>
              </a:rPr>
              <a:t>Cyfathrebu</a:t>
            </a:r>
            <a:endParaRPr lang="en-GB" altLang="en-US" sz="3200" dirty="0">
              <a:ea typeface="ＭＳ Ｐゴシック" pitchFamily="34" charset="-128"/>
            </a:endParaRPr>
          </a:p>
          <a:p>
            <a:pPr>
              <a:defRPr/>
            </a:pPr>
            <a:r>
              <a:rPr lang="en-GB" altLang="en-US" sz="3200" dirty="0" err="1">
                <a:ea typeface="ＭＳ Ｐゴシック" pitchFamily="34" charset="-128"/>
              </a:rPr>
              <a:t>Cydweithio</a:t>
            </a:r>
            <a:endParaRPr lang="en-GB" altLang="en-US" sz="3200" dirty="0">
              <a:ea typeface="ＭＳ Ｐゴシック" pitchFamily="34" charset="-128"/>
            </a:endParaRPr>
          </a:p>
          <a:p>
            <a:pPr>
              <a:defRPr/>
            </a:pPr>
            <a:r>
              <a:rPr lang="en-GB" altLang="en-US" sz="3200" dirty="0" err="1">
                <a:ea typeface="ＭＳ Ｐゴシック" pitchFamily="34" charset="-128"/>
              </a:rPr>
              <a:t>Storio</a:t>
            </a:r>
            <a:r>
              <a:rPr lang="en-GB" altLang="en-US" sz="3200" dirty="0">
                <a:ea typeface="ＭＳ Ｐゴシック" pitchFamily="34" charset="-128"/>
              </a:rPr>
              <a:t> a </a:t>
            </a:r>
            <a:r>
              <a:rPr lang="en-GB" altLang="en-US" sz="3200" dirty="0" err="1">
                <a:ea typeface="ＭＳ Ｐゴシック" pitchFamily="34" charset="-128"/>
              </a:rPr>
              <a:t>rhannu</a:t>
            </a:r>
            <a:endParaRPr lang="en-GB" altLang="en-US" sz="3200" dirty="0">
              <a:ea typeface="ＭＳ Ｐゴシック" pitchFamily="34" charset="-128"/>
            </a:endParaRPr>
          </a:p>
          <a:p>
            <a:pPr>
              <a:defRPr/>
            </a:pPr>
            <a:endParaRPr lang="en-US" altLang="en-US" dirty="0">
              <a:ea typeface="ＭＳ Ｐゴシック" pitchFamily="34" charset="-128"/>
            </a:endParaRPr>
          </a:p>
        </p:txBody>
      </p:sp>
      <p:sp>
        <p:nvSpPr>
          <p:cNvPr id="7171" name="Content Placeholder 6"/>
          <p:cNvSpPr>
            <a:spLocks noGrp="1"/>
          </p:cNvSpPr>
          <p:nvPr>
            <p:ph sz="half" idx="2"/>
          </p:nvPr>
        </p:nvSpPr>
        <p:spPr>
          <a:xfrm>
            <a:off x="6353684" y="2506662"/>
            <a:ext cx="5181600" cy="4351338"/>
          </a:xfrm>
        </p:spPr>
        <p:txBody>
          <a:bodyPr>
            <a:normAutofit/>
          </a:bodyPr>
          <a:lstStyle/>
          <a:p>
            <a:pPr marL="566737" lvl="1" indent="-457200">
              <a:spcBef>
                <a:spcPts val="400"/>
              </a:spcBef>
              <a:buSzPct val="68000"/>
              <a:defRPr/>
            </a:pPr>
            <a:r>
              <a:rPr lang="en-US" altLang="en-US" sz="3200" i="1" dirty="0">
                <a:ea typeface="ＭＳ Ｐゴシック" pitchFamily="34" charset="-128"/>
              </a:rPr>
              <a:t>Communication</a:t>
            </a:r>
          </a:p>
          <a:p>
            <a:pPr marL="566737" lvl="1" indent="-457200">
              <a:spcBef>
                <a:spcPts val="400"/>
              </a:spcBef>
              <a:buSzPct val="68000"/>
              <a:defRPr/>
            </a:pPr>
            <a:r>
              <a:rPr lang="en-US" altLang="en-US" sz="3200" i="1" dirty="0">
                <a:ea typeface="ＭＳ Ｐゴシック" pitchFamily="34" charset="-128"/>
              </a:rPr>
              <a:t>Collaboration</a:t>
            </a:r>
          </a:p>
          <a:p>
            <a:pPr marL="566737" lvl="1" indent="-457200">
              <a:spcBef>
                <a:spcPts val="400"/>
              </a:spcBef>
              <a:buSzPct val="68000"/>
              <a:defRPr/>
            </a:pPr>
            <a:r>
              <a:rPr lang="en-US" altLang="en-US" sz="3200" i="1" dirty="0">
                <a:ea typeface="ＭＳ Ｐゴシック" pitchFamily="34" charset="-128"/>
              </a:rPr>
              <a:t>Storing and sharing</a:t>
            </a:r>
          </a:p>
        </p:txBody>
      </p:sp>
      <p:sp>
        <p:nvSpPr>
          <p:cNvPr id="5" name="Rectangle 2"/>
          <p:cNvSpPr txBox="1">
            <a:spLocks noChangeArrowheads="1"/>
          </p:cNvSpPr>
          <p:nvPr/>
        </p:nvSpPr>
        <p:spPr>
          <a:xfrm>
            <a:off x="1797479" y="0"/>
            <a:ext cx="4392488" cy="1584176"/>
          </a:xfrm>
          <a:prstGeom prst="rect">
            <a:avLst/>
          </a:prstGeom>
        </p:spPr>
        <p:txBody>
          <a:bodyPr anchor="ctr">
            <a:normAutofit fontScale="97500"/>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br>
              <a:rPr lang="en-GB" sz="3600" dirty="0">
                <a:ea typeface="+mj-ea"/>
                <a:cs typeface="+mj-cs"/>
              </a:rPr>
            </a:br>
            <a:endParaRPr lang="en-GB" i="1" dirty="0">
              <a:ea typeface="+mj-ea"/>
              <a:cs typeface="+mj-cs"/>
            </a:endParaRPr>
          </a:p>
        </p:txBody>
      </p:sp>
      <p:pic>
        <p:nvPicPr>
          <p:cNvPr id="2" name="Picture 1" descr="A computer with many icons&#10;&#10;Description automatically generated with medium confidence">
            <a:extLst>
              <a:ext uri="{FF2B5EF4-FFF2-40B4-BE49-F238E27FC236}">
                <a16:creationId xmlns:a16="http://schemas.microsoft.com/office/drawing/2014/main" id="{CF9AF2B6-C1DB-AFE4-FD9C-E37A00929B6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354286" y="4401620"/>
            <a:ext cx="3097754" cy="2128022"/>
          </a:xfrm>
          <a:prstGeom prst="rect">
            <a:avLst/>
          </a:prstGeom>
        </p:spPr>
      </p:pic>
    </p:spTree>
    <p:extLst>
      <p:ext uri="{BB962C8B-B14F-4D97-AF65-F5344CB8AC3E}">
        <p14:creationId xmlns:p14="http://schemas.microsoft.com/office/powerpoint/2010/main" val="4100215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07708" y="1176815"/>
            <a:ext cx="10515600" cy="1325563"/>
          </a:xfrm>
        </p:spPr>
        <p:txBody>
          <a:bodyPr rtlCol="0">
            <a:normAutofit fontScale="90000"/>
          </a:bodyPr>
          <a:lstStyle/>
          <a:p>
            <a:pPr algn="ctr">
              <a:defRPr/>
            </a:pPr>
            <a:br>
              <a:rPr lang="en-GB" sz="3600" dirty="0"/>
            </a:br>
            <a:r>
              <a:rPr lang="en-GB" dirty="0" err="1">
                <a:latin typeface="+mn-lt"/>
              </a:rPr>
              <a:t>Cynhyrchu</a:t>
            </a:r>
            <a:r>
              <a:rPr lang="en-GB" dirty="0">
                <a:latin typeface="+mn-lt"/>
              </a:rPr>
              <a:t>                        Producing</a:t>
            </a:r>
            <a:br>
              <a:rPr lang="en-US" i="1" dirty="0">
                <a:latin typeface="+mn-lt"/>
              </a:rPr>
            </a:br>
            <a:endParaRPr lang="en-GB" i="1" dirty="0">
              <a:latin typeface="+mn-lt"/>
            </a:endParaRPr>
          </a:p>
        </p:txBody>
      </p:sp>
      <p:sp>
        <p:nvSpPr>
          <p:cNvPr id="8194" name="Rectangle 3"/>
          <p:cNvSpPr>
            <a:spLocks noGrp="1" noChangeArrowheads="1"/>
          </p:cNvSpPr>
          <p:nvPr>
            <p:ph sz="half" idx="1"/>
          </p:nvPr>
        </p:nvSpPr>
        <p:spPr>
          <a:xfrm>
            <a:off x="838200" y="2502378"/>
            <a:ext cx="5181600" cy="4351338"/>
          </a:xfrm>
        </p:spPr>
        <p:txBody>
          <a:bodyPr>
            <a:normAutofit/>
          </a:bodyPr>
          <a:lstStyle/>
          <a:p>
            <a:pPr>
              <a:defRPr/>
            </a:pPr>
            <a:r>
              <a:rPr lang="en-GB" altLang="en-US" sz="3200" dirty="0" err="1">
                <a:ea typeface="ＭＳ Ｐゴシック" pitchFamily="34" charset="-128"/>
              </a:rPr>
              <a:t>Cynllunio</a:t>
            </a:r>
            <a:r>
              <a:rPr lang="en-GB" altLang="en-US" sz="3200" dirty="0">
                <a:ea typeface="ＭＳ Ｐゴシック" pitchFamily="34" charset="-128"/>
              </a:rPr>
              <a:t>, </a:t>
            </a:r>
            <a:r>
              <a:rPr lang="en-GB" altLang="en-US" sz="3200" dirty="0" err="1">
                <a:ea typeface="ＭＳ Ｐゴシック" pitchFamily="34" charset="-128"/>
              </a:rPr>
              <a:t>cyrchu</a:t>
            </a:r>
            <a:r>
              <a:rPr lang="en-GB" altLang="en-US" sz="3200" dirty="0">
                <a:ea typeface="ＭＳ Ｐゴシック" pitchFamily="34" charset="-128"/>
              </a:rPr>
              <a:t> a </a:t>
            </a:r>
            <a:r>
              <a:rPr lang="en-GB" altLang="en-US" sz="3200" dirty="0" err="1">
                <a:ea typeface="ＭＳ Ｐゴシック" pitchFamily="34" charset="-128"/>
              </a:rPr>
              <a:t>chwilio</a:t>
            </a:r>
            <a:endParaRPr lang="en-GB" altLang="en-US" sz="3200" dirty="0">
              <a:ea typeface="ＭＳ Ｐゴシック" pitchFamily="34" charset="-128"/>
            </a:endParaRPr>
          </a:p>
          <a:p>
            <a:pPr>
              <a:defRPr/>
            </a:pPr>
            <a:r>
              <a:rPr lang="en-GB" altLang="en-US" sz="3200" dirty="0">
                <a:ea typeface="ＭＳ Ｐゴシック" pitchFamily="34" charset="-128"/>
              </a:rPr>
              <a:t>Creu</a:t>
            </a:r>
          </a:p>
          <a:p>
            <a:pPr>
              <a:defRPr/>
            </a:pPr>
            <a:r>
              <a:rPr lang="en-GB" altLang="en-US" sz="3200" dirty="0" err="1">
                <a:ea typeface="ＭＳ Ｐゴシック" pitchFamily="34" charset="-128"/>
              </a:rPr>
              <a:t>Gwerthuso</a:t>
            </a:r>
            <a:r>
              <a:rPr lang="en-GB" altLang="en-US" sz="3200" dirty="0">
                <a:ea typeface="ＭＳ Ｐゴシック" pitchFamily="34" charset="-128"/>
              </a:rPr>
              <a:t> a </a:t>
            </a:r>
            <a:r>
              <a:rPr lang="en-GB" altLang="en-US" sz="3200" dirty="0" err="1">
                <a:ea typeface="ＭＳ Ｐゴシック" pitchFamily="34" charset="-128"/>
              </a:rPr>
              <a:t>gwella</a:t>
            </a:r>
            <a:endParaRPr lang="en-GB" altLang="en-US" sz="3200" dirty="0">
              <a:ea typeface="ＭＳ Ｐゴシック" pitchFamily="34" charset="-128"/>
            </a:endParaRPr>
          </a:p>
          <a:p>
            <a:pPr>
              <a:defRPr/>
            </a:pPr>
            <a:endParaRPr lang="en-US" altLang="en-US" dirty="0">
              <a:ea typeface="ＭＳ Ｐゴシック" pitchFamily="34" charset="-128"/>
            </a:endParaRPr>
          </a:p>
        </p:txBody>
      </p:sp>
      <p:sp>
        <p:nvSpPr>
          <p:cNvPr id="7171" name="Content Placeholder 6"/>
          <p:cNvSpPr>
            <a:spLocks noGrp="1"/>
          </p:cNvSpPr>
          <p:nvPr>
            <p:ph sz="half" idx="2"/>
          </p:nvPr>
        </p:nvSpPr>
        <p:spPr>
          <a:xfrm>
            <a:off x="6353684" y="2506662"/>
            <a:ext cx="5181600" cy="4351338"/>
          </a:xfrm>
        </p:spPr>
        <p:txBody>
          <a:bodyPr>
            <a:normAutofit/>
          </a:bodyPr>
          <a:lstStyle/>
          <a:p>
            <a:pPr marL="566737" lvl="1" indent="-457200">
              <a:spcBef>
                <a:spcPts val="400"/>
              </a:spcBef>
              <a:buSzPct val="68000"/>
              <a:defRPr/>
            </a:pPr>
            <a:r>
              <a:rPr lang="en-US" altLang="en-US" sz="3200" i="1" dirty="0">
                <a:ea typeface="ＭＳ Ｐゴシック" pitchFamily="34" charset="-128"/>
              </a:rPr>
              <a:t>Planning, sourcing and searching</a:t>
            </a:r>
          </a:p>
          <a:p>
            <a:pPr marL="566737" lvl="1" indent="-457200">
              <a:spcBef>
                <a:spcPts val="400"/>
              </a:spcBef>
              <a:buSzPct val="68000"/>
              <a:defRPr/>
            </a:pPr>
            <a:r>
              <a:rPr lang="en-US" altLang="en-US" sz="3200" i="1" dirty="0">
                <a:ea typeface="ＭＳ Ｐゴシック" pitchFamily="34" charset="-128"/>
              </a:rPr>
              <a:t>Creating</a:t>
            </a:r>
          </a:p>
          <a:p>
            <a:pPr marL="566737" lvl="1" indent="-457200">
              <a:spcBef>
                <a:spcPts val="400"/>
              </a:spcBef>
              <a:buSzPct val="68000"/>
              <a:defRPr/>
            </a:pPr>
            <a:r>
              <a:rPr lang="en-US" altLang="en-US" sz="3200" i="1" dirty="0">
                <a:ea typeface="ＭＳ Ｐゴシック" pitchFamily="34" charset="-128"/>
              </a:rPr>
              <a:t>Evaluating and improving</a:t>
            </a:r>
          </a:p>
        </p:txBody>
      </p:sp>
      <p:sp>
        <p:nvSpPr>
          <p:cNvPr id="5" name="Rectangle 2"/>
          <p:cNvSpPr txBox="1">
            <a:spLocks noChangeArrowheads="1"/>
          </p:cNvSpPr>
          <p:nvPr/>
        </p:nvSpPr>
        <p:spPr>
          <a:xfrm>
            <a:off x="1797479" y="0"/>
            <a:ext cx="4392488" cy="1584176"/>
          </a:xfrm>
          <a:prstGeom prst="rect">
            <a:avLst/>
          </a:prstGeom>
        </p:spPr>
        <p:txBody>
          <a:bodyPr anchor="ctr">
            <a:normAutofit fontScale="97500"/>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br>
              <a:rPr lang="en-GB" sz="3600" dirty="0">
                <a:ea typeface="+mj-ea"/>
                <a:cs typeface="+mj-cs"/>
              </a:rPr>
            </a:br>
            <a:endParaRPr lang="en-GB" i="1" dirty="0">
              <a:ea typeface="+mj-ea"/>
              <a:cs typeface="+mj-cs"/>
            </a:endParaRPr>
          </a:p>
        </p:txBody>
      </p:sp>
      <p:pic>
        <p:nvPicPr>
          <p:cNvPr id="2" name="Picture 1" descr="A computer with many icons&#10;&#10;Description automatically generated with medium confidence">
            <a:extLst>
              <a:ext uri="{FF2B5EF4-FFF2-40B4-BE49-F238E27FC236}">
                <a16:creationId xmlns:a16="http://schemas.microsoft.com/office/drawing/2014/main" id="{6888C937-31BA-A719-23C4-FE86C426798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87560" y="4561868"/>
            <a:ext cx="2864480" cy="1967773"/>
          </a:xfrm>
          <a:prstGeom prst="rect">
            <a:avLst/>
          </a:prstGeom>
        </p:spPr>
      </p:pic>
    </p:spTree>
    <p:extLst>
      <p:ext uri="{BB962C8B-B14F-4D97-AF65-F5344CB8AC3E}">
        <p14:creationId xmlns:p14="http://schemas.microsoft.com/office/powerpoint/2010/main" val="638234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84637" y="972398"/>
            <a:ext cx="10515600" cy="1325563"/>
          </a:xfrm>
        </p:spPr>
        <p:txBody>
          <a:bodyPr rtlCol="0">
            <a:normAutofit fontScale="90000"/>
          </a:bodyPr>
          <a:lstStyle/>
          <a:p>
            <a:pPr algn="ctr">
              <a:defRPr/>
            </a:pPr>
            <a:br>
              <a:rPr lang="en-GB" sz="3600" dirty="0"/>
            </a:br>
            <a:r>
              <a:rPr lang="en-GB" dirty="0">
                <a:latin typeface="+mn-lt"/>
              </a:rPr>
              <a:t>Data a </a:t>
            </a:r>
            <a:r>
              <a:rPr lang="en-GB" dirty="0" err="1">
                <a:latin typeface="+mn-lt"/>
              </a:rPr>
              <a:t>meddwl</a:t>
            </a:r>
            <a:r>
              <a:rPr lang="en-GB" dirty="0">
                <a:latin typeface="+mn-lt"/>
              </a:rPr>
              <a:t> </a:t>
            </a:r>
            <a:r>
              <a:rPr lang="en-GB" dirty="0" err="1">
                <a:latin typeface="+mn-lt"/>
              </a:rPr>
              <a:t>cyfrifiadurol</a:t>
            </a:r>
            <a:br>
              <a:rPr lang="en-GB" dirty="0">
                <a:latin typeface="+mn-lt"/>
              </a:rPr>
            </a:br>
            <a:r>
              <a:rPr lang="en-GB" dirty="0">
                <a:latin typeface="+mn-lt"/>
              </a:rPr>
              <a:t>Data and computational thinking</a:t>
            </a:r>
            <a:br>
              <a:rPr lang="en-US" i="1" dirty="0">
                <a:latin typeface="+mn-lt"/>
              </a:rPr>
            </a:br>
            <a:endParaRPr lang="en-GB" i="1" dirty="0">
              <a:latin typeface="+mn-lt"/>
            </a:endParaRPr>
          </a:p>
        </p:txBody>
      </p:sp>
      <p:sp>
        <p:nvSpPr>
          <p:cNvPr id="8194" name="Rectangle 3"/>
          <p:cNvSpPr>
            <a:spLocks noGrp="1" noChangeArrowheads="1"/>
          </p:cNvSpPr>
          <p:nvPr>
            <p:ph sz="half" idx="1"/>
          </p:nvPr>
        </p:nvSpPr>
        <p:spPr>
          <a:xfrm>
            <a:off x="831220" y="3221334"/>
            <a:ext cx="5181600" cy="4351338"/>
          </a:xfrm>
        </p:spPr>
        <p:txBody>
          <a:bodyPr>
            <a:normAutofit/>
          </a:bodyPr>
          <a:lstStyle/>
          <a:p>
            <a:pPr>
              <a:defRPr/>
            </a:pPr>
            <a:r>
              <a:rPr lang="en-GB" altLang="en-US" dirty="0" err="1">
                <a:ea typeface="ＭＳ Ｐゴシック" pitchFamily="34" charset="-128"/>
              </a:rPr>
              <a:t>Datrys</a:t>
            </a:r>
            <a:r>
              <a:rPr lang="en-GB" altLang="en-US" dirty="0">
                <a:ea typeface="ＭＳ Ｐゴシック" pitchFamily="34" charset="-128"/>
              </a:rPr>
              <a:t> </a:t>
            </a:r>
            <a:r>
              <a:rPr lang="en-GB" altLang="en-US" dirty="0" err="1">
                <a:ea typeface="ＭＳ Ｐゴシック" pitchFamily="34" charset="-128"/>
              </a:rPr>
              <a:t>problemau</a:t>
            </a:r>
            <a:r>
              <a:rPr lang="en-GB" altLang="en-US" dirty="0">
                <a:ea typeface="ＭＳ Ｐゴシック" pitchFamily="34" charset="-128"/>
              </a:rPr>
              <a:t> a </a:t>
            </a:r>
            <a:r>
              <a:rPr lang="en-GB" altLang="en-US" dirty="0" err="1">
                <a:ea typeface="ＭＳ Ｐゴシック" pitchFamily="34" charset="-128"/>
              </a:rPr>
              <a:t>modelu</a:t>
            </a:r>
            <a:endParaRPr lang="en-GB" altLang="en-US" dirty="0">
              <a:ea typeface="ＭＳ Ｐゴシック" pitchFamily="34" charset="-128"/>
            </a:endParaRPr>
          </a:p>
          <a:p>
            <a:pPr>
              <a:defRPr/>
            </a:pPr>
            <a:r>
              <a:rPr lang="en-GB" altLang="en-US" dirty="0" err="1">
                <a:ea typeface="ＭＳ Ｐゴシック" pitchFamily="34" charset="-128"/>
              </a:rPr>
              <a:t>Llythrennedd</a:t>
            </a:r>
            <a:r>
              <a:rPr lang="en-GB" altLang="en-US" dirty="0">
                <a:ea typeface="ＭＳ Ｐゴシック" pitchFamily="34" charset="-128"/>
              </a:rPr>
              <a:t> </a:t>
            </a:r>
            <a:r>
              <a:rPr lang="en-GB" altLang="en-US" dirty="0" err="1">
                <a:ea typeface="ＭＳ Ｐゴシック" pitchFamily="34" charset="-128"/>
              </a:rPr>
              <a:t>gwybodaeth</a:t>
            </a:r>
            <a:r>
              <a:rPr lang="en-GB" altLang="en-US" dirty="0">
                <a:ea typeface="ＭＳ Ｐゴシック" pitchFamily="34" charset="-128"/>
              </a:rPr>
              <a:t> a data</a:t>
            </a:r>
          </a:p>
          <a:p>
            <a:pPr>
              <a:defRPr/>
            </a:pPr>
            <a:endParaRPr lang="en-US" altLang="en-US" dirty="0">
              <a:ea typeface="ＭＳ Ｐゴシック" pitchFamily="34" charset="-128"/>
            </a:endParaRPr>
          </a:p>
        </p:txBody>
      </p:sp>
      <p:sp>
        <p:nvSpPr>
          <p:cNvPr id="7171" name="Content Placeholder 6"/>
          <p:cNvSpPr>
            <a:spLocks noGrp="1"/>
          </p:cNvSpPr>
          <p:nvPr>
            <p:ph sz="half" idx="2"/>
          </p:nvPr>
        </p:nvSpPr>
        <p:spPr>
          <a:xfrm>
            <a:off x="6437445" y="3221334"/>
            <a:ext cx="5181600" cy="4351338"/>
          </a:xfrm>
        </p:spPr>
        <p:txBody>
          <a:bodyPr>
            <a:normAutofit/>
          </a:bodyPr>
          <a:lstStyle/>
          <a:p>
            <a:pPr marL="566737" lvl="1" indent="-457200">
              <a:spcBef>
                <a:spcPts val="400"/>
              </a:spcBef>
              <a:buSzPct val="68000"/>
              <a:defRPr/>
            </a:pPr>
            <a:r>
              <a:rPr lang="en-US" altLang="en-US" sz="2800" i="1" dirty="0">
                <a:ea typeface="ＭＳ Ｐゴシック" pitchFamily="34" charset="-128"/>
              </a:rPr>
              <a:t>Problem solving and modelling</a:t>
            </a:r>
          </a:p>
          <a:p>
            <a:pPr marL="566737" lvl="1" indent="-457200">
              <a:spcBef>
                <a:spcPts val="400"/>
              </a:spcBef>
              <a:buSzPct val="68000"/>
              <a:defRPr/>
            </a:pPr>
            <a:r>
              <a:rPr lang="en-US" altLang="en-US" sz="2800" i="1" dirty="0">
                <a:ea typeface="ＭＳ Ｐゴシック" pitchFamily="34" charset="-128"/>
              </a:rPr>
              <a:t>Data and information literacy</a:t>
            </a:r>
          </a:p>
        </p:txBody>
      </p:sp>
      <p:sp>
        <p:nvSpPr>
          <p:cNvPr id="5" name="Rectangle 2"/>
          <p:cNvSpPr txBox="1">
            <a:spLocks noChangeArrowheads="1"/>
          </p:cNvSpPr>
          <p:nvPr/>
        </p:nvSpPr>
        <p:spPr>
          <a:xfrm>
            <a:off x="1797479" y="0"/>
            <a:ext cx="4392488" cy="1584176"/>
          </a:xfrm>
          <a:prstGeom prst="rect">
            <a:avLst/>
          </a:prstGeom>
        </p:spPr>
        <p:txBody>
          <a:bodyPr anchor="ctr">
            <a:normAutofit fontScale="97500"/>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br>
              <a:rPr lang="en-GB" sz="3600" dirty="0">
                <a:ea typeface="+mj-ea"/>
                <a:cs typeface="+mj-cs"/>
              </a:rPr>
            </a:br>
            <a:endParaRPr lang="en-GB" i="1" dirty="0">
              <a:ea typeface="+mj-ea"/>
              <a:cs typeface="+mj-cs"/>
            </a:endParaRPr>
          </a:p>
        </p:txBody>
      </p:sp>
      <p:pic>
        <p:nvPicPr>
          <p:cNvPr id="2" name="Picture 1" descr="A computer with many icons&#10;&#10;Description automatically generated with medium confidence">
            <a:extLst>
              <a:ext uri="{FF2B5EF4-FFF2-40B4-BE49-F238E27FC236}">
                <a16:creationId xmlns:a16="http://schemas.microsoft.com/office/drawing/2014/main" id="{B26AB449-BFF6-3B73-8517-B521ECE0489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87560" y="4561868"/>
            <a:ext cx="2864480" cy="1967773"/>
          </a:xfrm>
          <a:prstGeom prst="rect">
            <a:avLst/>
          </a:prstGeom>
        </p:spPr>
      </p:pic>
    </p:spTree>
    <p:extLst>
      <p:ext uri="{BB962C8B-B14F-4D97-AF65-F5344CB8AC3E}">
        <p14:creationId xmlns:p14="http://schemas.microsoft.com/office/powerpoint/2010/main" val="4214488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03153" y="511590"/>
            <a:ext cx="11237464" cy="1128745"/>
          </a:xfrm>
        </p:spPr>
        <p:txBody>
          <a:bodyPr>
            <a:normAutofit fontScale="90000"/>
          </a:bodyPr>
          <a:lstStyle/>
          <a:p>
            <a:pPr algn="ctr"/>
            <a:r>
              <a:rPr lang="en-GB" i="1" dirty="0" err="1"/>
              <a:t>Ewch</a:t>
            </a:r>
            <a:r>
              <a:rPr lang="en-GB" i="1" dirty="0"/>
              <a:t> </a:t>
            </a:r>
            <a:r>
              <a:rPr lang="en-GB" i="1" dirty="0" err="1"/>
              <a:t>i’r</a:t>
            </a:r>
            <a:r>
              <a:rPr lang="en-GB" i="1" dirty="0"/>
              <a:t> </a:t>
            </a:r>
            <a:r>
              <a:rPr lang="en-GB" i="1" dirty="0" err="1"/>
              <a:t>FfCD</a:t>
            </a:r>
            <a:r>
              <a:rPr lang="en-GB" i="1" dirty="0"/>
              <a:t> </a:t>
            </a:r>
            <a:r>
              <a:rPr lang="en-GB" i="1" dirty="0" err="1"/>
              <a:t>ar</a:t>
            </a:r>
            <a:r>
              <a:rPr lang="en-GB" i="1" dirty="0"/>
              <a:t> Hwb               Go to the DCF on Hwb</a:t>
            </a:r>
          </a:p>
        </p:txBody>
      </p:sp>
      <p:pic>
        <p:nvPicPr>
          <p:cNvPr id="1026" name="Picture 2">
            <a:extLst>
              <a:ext uri="{FF2B5EF4-FFF2-40B4-BE49-F238E27FC236}">
                <a16:creationId xmlns:a16="http://schemas.microsoft.com/office/drawing/2014/main" id="{88148054-E933-9C76-246A-46D657B7C2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462" t="23206" r="25446"/>
          <a:stretch/>
        </p:blipFill>
        <p:spPr bwMode="auto">
          <a:xfrm>
            <a:off x="3925497" y="1384210"/>
            <a:ext cx="4397497" cy="52665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88444B5-D225-FB63-70A3-F197D0C08B1D}"/>
              </a:ext>
            </a:extLst>
          </p:cNvPr>
          <p:cNvSpPr txBox="1"/>
          <p:nvPr/>
        </p:nvSpPr>
        <p:spPr>
          <a:xfrm rot="16200000">
            <a:off x="8457945" y="2200233"/>
            <a:ext cx="3877985" cy="3064287"/>
          </a:xfrm>
          <a:prstGeom prst="rect">
            <a:avLst/>
          </a:prstGeom>
          <a:noFill/>
        </p:spPr>
        <p:txBody>
          <a:bodyPr vert="eaVert" wrap="square" rtlCol="0">
            <a:spAutoFit/>
          </a:bodyPr>
          <a:lstStyle/>
          <a:p>
            <a:pPr marL="342900" indent="-342900">
              <a:buFont typeface="Arial" panose="020B0604020202020204" pitchFamily="34" charset="0"/>
              <a:buChar char="•"/>
            </a:pPr>
            <a:r>
              <a:rPr lang="en-GB" sz="2400" dirty="0"/>
              <a:t>Which skill/s appeal to you?</a:t>
            </a:r>
          </a:p>
          <a:p>
            <a:pPr marL="342900" indent="-342900">
              <a:buFont typeface="Arial" panose="020B0604020202020204" pitchFamily="34" charset="0"/>
              <a:buChar char="•"/>
            </a:pPr>
            <a:r>
              <a:rPr lang="en-GB" sz="2400" dirty="0"/>
              <a:t>How could you develop this skill?</a:t>
            </a:r>
          </a:p>
          <a:p>
            <a:pPr marL="342900" indent="-342900">
              <a:buFont typeface="Arial" panose="020B0604020202020204" pitchFamily="34" charset="0"/>
              <a:buChar char="•"/>
            </a:pPr>
            <a:r>
              <a:rPr lang="en-GB" sz="2400" dirty="0"/>
              <a:t>How does it connect with your chosen literacy or numeracy skill/s? </a:t>
            </a:r>
          </a:p>
          <a:p>
            <a:pPr marL="342900" indent="-342900">
              <a:buFont typeface="Arial" panose="020B0604020202020204" pitchFamily="34" charset="0"/>
              <a:buChar char="•"/>
            </a:pPr>
            <a:r>
              <a:rPr lang="en-GB" sz="2400" dirty="0"/>
              <a:t>Do you have a cross-curricular focus?</a:t>
            </a:r>
          </a:p>
        </p:txBody>
      </p:sp>
      <p:sp>
        <p:nvSpPr>
          <p:cNvPr id="11" name="TextBox 10">
            <a:extLst>
              <a:ext uri="{FF2B5EF4-FFF2-40B4-BE49-F238E27FC236}">
                <a16:creationId xmlns:a16="http://schemas.microsoft.com/office/drawing/2014/main" id="{515E9259-D0CD-B45D-2949-3531A5CB7922}"/>
              </a:ext>
            </a:extLst>
          </p:cNvPr>
          <p:cNvSpPr txBox="1"/>
          <p:nvPr/>
        </p:nvSpPr>
        <p:spPr>
          <a:xfrm rot="16200000">
            <a:off x="102989" y="1991203"/>
            <a:ext cx="3877985" cy="3280096"/>
          </a:xfrm>
          <a:prstGeom prst="rect">
            <a:avLst/>
          </a:prstGeom>
          <a:noFill/>
        </p:spPr>
        <p:txBody>
          <a:bodyPr vert="eaVert" wrap="square" rtlCol="0">
            <a:spAutoFit/>
          </a:bodyPr>
          <a:lstStyle/>
          <a:p>
            <a:pPr marL="342900" indent="-342900">
              <a:buFont typeface="Arial" panose="020B0604020202020204" pitchFamily="34" charset="0"/>
              <a:buChar char="•"/>
            </a:pPr>
            <a:r>
              <a:rPr lang="en-GB" sz="2400" dirty="0"/>
              <a:t>Pa </a:t>
            </a:r>
            <a:r>
              <a:rPr lang="en-GB" sz="2400" dirty="0" err="1"/>
              <a:t>sgil</a:t>
            </a:r>
            <a:r>
              <a:rPr lang="en-GB" sz="2400" dirty="0"/>
              <a:t>/</a:t>
            </a:r>
            <a:r>
              <a:rPr lang="en-GB" sz="2400" dirty="0" err="1"/>
              <a:t>iau</a:t>
            </a:r>
            <a:r>
              <a:rPr lang="en-GB" sz="2400" dirty="0"/>
              <a:t> </a:t>
            </a:r>
            <a:r>
              <a:rPr lang="en-GB" sz="2400" dirty="0" err="1"/>
              <a:t>sy’n</a:t>
            </a:r>
            <a:r>
              <a:rPr lang="en-GB" sz="2400" dirty="0"/>
              <a:t> </a:t>
            </a:r>
            <a:r>
              <a:rPr lang="en-GB" sz="2400" dirty="0" err="1"/>
              <a:t>apelio</a:t>
            </a:r>
            <a:r>
              <a:rPr lang="en-GB" sz="2400" dirty="0"/>
              <a:t> </a:t>
            </a:r>
            <a:r>
              <a:rPr lang="en-GB" sz="2400" dirty="0" err="1"/>
              <a:t>atoch</a:t>
            </a:r>
            <a:r>
              <a:rPr lang="en-GB" sz="2400" dirty="0"/>
              <a:t>? </a:t>
            </a:r>
          </a:p>
          <a:p>
            <a:pPr marL="342900" indent="-342900">
              <a:buFont typeface="Arial" panose="020B0604020202020204" pitchFamily="34" charset="0"/>
              <a:buChar char="•"/>
            </a:pPr>
            <a:r>
              <a:rPr lang="en-GB" sz="2400" dirty="0"/>
              <a:t>Sut </a:t>
            </a:r>
            <a:r>
              <a:rPr lang="en-GB" sz="2400" dirty="0" err="1"/>
              <a:t>allwch</a:t>
            </a:r>
            <a:r>
              <a:rPr lang="en-GB" sz="2400" dirty="0"/>
              <a:t> chi </a:t>
            </a:r>
            <a:r>
              <a:rPr lang="en-GB" sz="2400" dirty="0" err="1"/>
              <a:t>ei</a:t>
            </a:r>
            <a:r>
              <a:rPr lang="en-GB" sz="2400" dirty="0"/>
              <a:t> </a:t>
            </a:r>
            <a:r>
              <a:rPr lang="en-GB" sz="2400" dirty="0" err="1"/>
              <a:t>ddatblygu</a:t>
            </a:r>
            <a:r>
              <a:rPr lang="en-GB" sz="2400" dirty="0"/>
              <a:t>?</a:t>
            </a:r>
          </a:p>
          <a:p>
            <a:pPr marL="342900" indent="-342900">
              <a:buFont typeface="Arial" panose="020B0604020202020204" pitchFamily="34" charset="0"/>
              <a:buChar char="•"/>
            </a:pPr>
            <a:r>
              <a:rPr lang="en-GB" sz="2400" dirty="0"/>
              <a:t>Sut </a:t>
            </a:r>
            <a:r>
              <a:rPr lang="en-GB" sz="2400" dirty="0" err="1"/>
              <a:t>mae’n</a:t>
            </a:r>
            <a:r>
              <a:rPr lang="en-GB" sz="2400" dirty="0"/>
              <a:t> </a:t>
            </a:r>
            <a:r>
              <a:rPr lang="en-GB" sz="2400" dirty="0" err="1"/>
              <a:t>cysylltu</a:t>
            </a:r>
            <a:r>
              <a:rPr lang="en-GB" sz="2400" dirty="0"/>
              <a:t> </a:t>
            </a:r>
            <a:r>
              <a:rPr lang="en-GB" sz="2400" dirty="0" err="1"/>
              <a:t>gyda’ch</a:t>
            </a:r>
            <a:r>
              <a:rPr lang="en-GB" sz="2400" dirty="0"/>
              <a:t> </a:t>
            </a:r>
            <a:r>
              <a:rPr lang="en-GB" sz="2400" dirty="0" err="1"/>
              <a:t>sgil</a:t>
            </a:r>
            <a:r>
              <a:rPr lang="en-GB" sz="2400" dirty="0"/>
              <a:t>/</a:t>
            </a:r>
            <a:r>
              <a:rPr lang="en-GB" sz="2400" dirty="0" err="1"/>
              <a:t>iau</a:t>
            </a:r>
            <a:r>
              <a:rPr lang="en-GB" sz="2400" dirty="0"/>
              <a:t> </a:t>
            </a:r>
            <a:r>
              <a:rPr lang="en-GB" sz="2400" dirty="0" err="1"/>
              <a:t>llythrennedd</a:t>
            </a:r>
            <a:r>
              <a:rPr lang="en-GB" sz="2400" dirty="0"/>
              <a:t> neu </a:t>
            </a:r>
            <a:r>
              <a:rPr lang="en-GB" sz="2400" dirty="0" err="1"/>
              <a:t>rhifedd</a:t>
            </a:r>
            <a:r>
              <a:rPr lang="en-GB" sz="2400" dirty="0"/>
              <a:t> </a:t>
            </a:r>
            <a:r>
              <a:rPr lang="en-GB" sz="2400" dirty="0" err="1"/>
              <a:t>dewisol</a:t>
            </a:r>
            <a:r>
              <a:rPr lang="en-GB" sz="2000" dirty="0"/>
              <a:t>?</a:t>
            </a:r>
          </a:p>
          <a:p>
            <a:pPr marL="342900" indent="-342900">
              <a:buFont typeface="Arial" panose="020B0604020202020204" pitchFamily="34" charset="0"/>
              <a:buChar char="•"/>
            </a:pPr>
            <a:r>
              <a:rPr lang="en-GB" sz="2400" dirty="0"/>
              <a:t>Oes </a:t>
            </a:r>
            <a:r>
              <a:rPr lang="en-GB" sz="2400" dirty="0" err="1"/>
              <a:t>gennych</a:t>
            </a:r>
            <a:r>
              <a:rPr lang="en-GB" sz="2400" dirty="0"/>
              <a:t> </a:t>
            </a:r>
            <a:r>
              <a:rPr lang="en-GB" sz="2400" dirty="0" err="1"/>
              <a:t>ffocus</a:t>
            </a:r>
            <a:r>
              <a:rPr lang="en-GB" sz="2400" dirty="0"/>
              <a:t> </a:t>
            </a:r>
            <a:r>
              <a:rPr lang="en-GB" sz="2400" dirty="0" err="1"/>
              <a:t>trawsgwricwlaidd</a:t>
            </a:r>
            <a:r>
              <a:rPr lang="en-GB" dirty="0"/>
              <a:t>?</a:t>
            </a:r>
          </a:p>
        </p:txBody>
      </p:sp>
    </p:spTree>
    <p:extLst>
      <p:ext uri="{BB962C8B-B14F-4D97-AF65-F5344CB8AC3E}">
        <p14:creationId xmlns:p14="http://schemas.microsoft.com/office/powerpoint/2010/main" val="2210434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CCC72-23C3-26DD-41D2-AAC82B8900F5}"/>
              </a:ext>
            </a:extLst>
          </p:cNvPr>
          <p:cNvSpPr>
            <a:spLocks noGrp="1"/>
          </p:cNvSpPr>
          <p:nvPr>
            <p:ph type="title"/>
          </p:nvPr>
        </p:nvSpPr>
        <p:spPr>
          <a:xfrm>
            <a:off x="1822402" y="500062"/>
            <a:ext cx="10515600" cy="1325563"/>
          </a:xfrm>
        </p:spPr>
        <p:txBody>
          <a:bodyPr>
            <a:normAutofit/>
          </a:bodyPr>
          <a:lstStyle/>
          <a:p>
            <a:r>
              <a:rPr lang="en-GB" sz="3600" b="1" dirty="0" err="1"/>
              <a:t>Arfer</a:t>
            </a:r>
            <a:r>
              <a:rPr lang="en-GB" sz="3600" b="1" dirty="0"/>
              <a:t> </a:t>
            </a:r>
            <a:r>
              <a:rPr lang="en-GB" sz="3600" b="1" dirty="0" err="1"/>
              <a:t>effeithiol</a:t>
            </a:r>
            <a:r>
              <a:rPr lang="en-GB" sz="3600" b="1" dirty="0"/>
              <a:t> / Effective Practice</a:t>
            </a:r>
            <a:br>
              <a:rPr lang="en-GB" sz="3600" b="1" dirty="0"/>
            </a:br>
            <a:endParaRPr lang="en-GB" sz="3600" b="1" dirty="0">
              <a:cs typeface="Calibri Light"/>
            </a:endParaRPr>
          </a:p>
        </p:txBody>
      </p:sp>
      <p:sp>
        <p:nvSpPr>
          <p:cNvPr id="3" name="Content Placeholder 2">
            <a:extLst>
              <a:ext uri="{FF2B5EF4-FFF2-40B4-BE49-F238E27FC236}">
                <a16:creationId xmlns:a16="http://schemas.microsoft.com/office/drawing/2014/main" id="{5515769D-FBBA-E4AA-C834-D4A1685B198D}"/>
              </a:ext>
            </a:extLst>
          </p:cNvPr>
          <p:cNvSpPr>
            <a:spLocks noGrp="1"/>
          </p:cNvSpPr>
          <p:nvPr>
            <p:ph sz="half" idx="1"/>
          </p:nvPr>
        </p:nvSpPr>
        <p:spPr/>
        <p:txBody>
          <a:bodyPr vert="horz" lIns="91440" tIns="45720" rIns="91440" bIns="45720" rtlCol="0" anchor="t">
            <a:normAutofit lnSpcReduction="10000"/>
          </a:bodyPr>
          <a:lstStyle/>
          <a:p>
            <a:pPr marL="342900" indent="-342900"/>
            <a:r>
              <a:rPr lang="en-GB" dirty="0">
                <a:ea typeface="+mn-lt"/>
                <a:cs typeface="+mn-lt"/>
                <a:hlinkClick r:id="rId2"/>
              </a:rPr>
              <a:t>Defnyddio dysgu digidol yn arloesol | Estyn (llyw.cymru)</a:t>
            </a:r>
            <a:endParaRPr lang="en-GB" dirty="0">
              <a:cs typeface="Calibri"/>
            </a:endParaRPr>
          </a:p>
          <a:p>
            <a:endParaRPr lang="en-GB" sz="2000" dirty="0">
              <a:cs typeface="Calibri"/>
            </a:endParaRPr>
          </a:p>
          <a:p>
            <a:r>
              <a:rPr lang="en-GB" dirty="0" err="1"/>
              <a:t>Darllenwch</a:t>
            </a:r>
            <a:r>
              <a:rPr lang="en-GB" dirty="0"/>
              <a:t> </a:t>
            </a:r>
            <a:r>
              <a:rPr lang="en-GB" dirty="0" err="1"/>
              <a:t>ymarfer</a:t>
            </a:r>
            <a:r>
              <a:rPr lang="en-GB" dirty="0"/>
              <a:t> da a </a:t>
            </a:r>
            <a:r>
              <a:rPr lang="en-GB" dirty="0" err="1"/>
              <a:t>nodwyd</a:t>
            </a:r>
            <a:r>
              <a:rPr lang="en-GB" dirty="0"/>
              <a:t> </a:t>
            </a:r>
            <a:r>
              <a:rPr lang="en-GB" dirty="0" err="1"/>
              <a:t>gan</a:t>
            </a:r>
            <a:r>
              <a:rPr lang="en-GB" dirty="0"/>
              <a:t> Estyn. </a:t>
            </a:r>
            <a:r>
              <a:rPr lang="en-GB" dirty="0" err="1"/>
              <a:t>Pwysleisiwch</a:t>
            </a:r>
            <a:r>
              <a:rPr lang="en-GB" dirty="0"/>
              <a:t> y dysgu </a:t>
            </a:r>
            <a:r>
              <a:rPr lang="en-GB" dirty="0" err="1"/>
              <a:t>a’r</a:t>
            </a:r>
            <a:r>
              <a:rPr lang="en-GB" dirty="0"/>
              <a:t> </a:t>
            </a:r>
            <a:r>
              <a:rPr lang="en-GB" dirty="0" err="1"/>
              <a:t>addysgu</a:t>
            </a:r>
            <a:r>
              <a:rPr lang="en-GB" dirty="0"/>
              <a:t> </a:t>
            </a:r>
            <a:r>
              <a:rPr lang="en-GB" dirty="0" err="1"/>
              <a:t>traws-fwndodol</a:t>
            </a:r>
            <a:r>
              <a:rPr lang="en-GB" dirty="0"/>
              <a:t> </a:t>
            </a:r>
            <a:r>
              <a:rPr lang="en-GB" dirty="0" err="1"/>
              <a:t>effeithiol</a:t>
            </a:r>
            <a:r>
              <a:rPr lang="en-GB" dirty="0"/>
              <a:t> </a:t>
            </a:r>
            <a:r>
              <a:rPr lang="en-GB" dirty="0" err="1"/>
              <a:t>ar</a:t>
            </a:r>
            <a:r>
              <a:rPr lang="en-GB" dirty="0"/>
              <a:t> gyfer datblygu sgiliau </a:t>
            </a:r>
            <a:r>
              <a:rPr lang="en-GB" dirty="0" err="1"/>
              <a:t>llythrennedd</a:t>
            </a:r>
            <a:r>
              <a:rPr lang="en-GB" dirty="0"/>
              <a:t> a </a:t>
            </a:r>
            <a:r>
              <a:rPr lang="en-GB" dirty="0" err="1"/>
              <a:t>chymhwysedd</a:t>
            </a:r>
            <a:r>
              <a:rPr lang="en-GB" dirty="0"/>
              <a:t> digidol. </a:t>
            </a:r>
            <a:r>
              <a:rPr lang="en-GB" dirty="0" err="1"/>
              <a:t>Edrychwch</a:t>
            </a:r>
            <a:r>
              <a:rPr lang="en-GB" dirty="0"/>
              <a:t> </a:t>
            </a:r>
            <a:r>
              <a:rPr lang="en-GB" dirty="0" err="1"/>
              <a:t>ar</a:t>
            </a:r>
            <a:r>
              <a:rPr lang="en-GB" dirty="0"/>
              <a:t> y </a:t>
            </a:r>
            <a:r>
              <a:rPr lang="en-GB" dirty="0" err="1"/>
              <a:t>ddau</a:t>
            </a:r>
            <a:r>
              <a:rPr lang="en-GB" dirty="0"/>
              <a:t> </a:t>
            </a:r>
            <a:r>
              <a:rPr lang="en-GB" dirty="0" err="1"/>
              <a:t>fframwaith</a:t>
            </a:r>
            <a:r>
              <a:rPr lang="en-GB" dirty="0"/>
              <a:t>. Pa </a:t>
            </a:r>
            <a:r>
              <a:rPr lang="en-GB" dirty="0" err="1"/>
              <a:t>edafedd</a:t>
            </a:r>
            <a:r>
              <a:rPr lang="en-GB" dirty="0"/>
              <a:t> sy’n </a:t>
            </a:r>
            <a:r>
              <a:rPr lang="en-GB" dirty="0" err="1"/>
              <a:t>cael</a:t>
            </a:r>
            <a:r>
              <a:rPr lang="en-GB" dirty="0"/>
              <a:t> </a:t>
            </a:r>
            <a:r>
              <a:rPr lang="en-GB" dirty="0" err="1"/>
              <a:t>eu</a:t>
            </a:r>
            <a:r>
              <a:rPr lang="en-GB" dirty="0"/>
              <a:t> datblygu?</a:t>
            </a:r>
            <a:endParaRPr lang="en-GB" dirty="0">
              <a:cs typeface="Calibri"/>
            </a:endParaRPr>
          </a:p>
          <a:p>
            <a:endParaRPr lang="en-GB" dirty="0">
              <a:cs typeface="Calibri"/>
            </a:endParaRPr>
          </a:p>
          <a:p>
            <a:endParaRPr lang="en-GB" dirty="0">
              <a:cs typeface="Calibri"/>
            </a:endParaRPr>
          </a:p>
        </p:txBody>
      </p:sp>
      <p:sp>
        <p:nvSpPr>
          <p:cNvPr id="4" name="Content Placeholder 3">
            <a:extLst>
              <a:ext uri="{FF2B5EF4-FFF2-40B4-BE49-F238E27FC236}">
                <a16:creationId xmlns:a16="http://schemas.microsoft.com/office/drawing/2014/main" id="{D532C09C-9C0C-8DEB-70E9-9EEF12D0FAB0}"/>
              </a:ext>
            </a:extLst>
          </p:cNvPr>
          <p:cNvSpPr>
            <a:spLocks noGrp="1"/>
          </p:cNvSpPr>
          <p:nvPr>
            <p:ph sz="half" idx="2"/>
          </p:nvPr>
        </p:nvSpPr>
        <p:spPr/>
        <p:txBody>
          <a:bodyPr vert="horz" lIns="91440" tIns="45720" rIns="91440" bIns="45720" rtlCol="0" anchor="t">
            <a:normAutofit lnSpcReduction="10000"/>
          </a:bodyPr>
          <a:lstStyle/>
          <a:p>
            <a:pPr marL="457200" indent="-457200"/>
            <a:r>
              <a:rPr lang="en-GB" dirty="0">
                <a:ea typeface="+mn-lt"/>
                <a:cs typeface="+mn-lt"/>
                <a:hlinkClick r:id="rId3"/>
              </a:rPr>
              <a:t>Using Digital learning innovatively | Estyn (gov.wales) </a:t>
            </a:r>
            <a:endParaRPr lang="en-GB" dirty="0">
              <a:ea typeface="+mn-lt"/>
              <a:cs typeface="+mn-lt"/>
            </a:endParaRPr>
          </a:p>
          <a:p>
            <a:pPr marL="0" indent="0">
              <a:buNone/>
            </a:pPr>
            <a:r>
              <a:rPr lang="en-GB" dirty="0">
                <a:cs typeface="Calibri"/>
              </a:rPr>
              <a:t>Read the good practice identified by Estyn. </a:t>
            </a:r>
          </a:p>
          <a:p>
            <a:pPr marL="0" indent="0">
              <a:buNone/>
            </a:pPr>
            <a:r>
              <a:rPr lang="en-GB" dirty="0">
                <a:cs typeface="Calibri"/>
              </a:rPr>
              <a:t>Highlight the effective cross-curricular teaching and learning for the development of literacy and digital competence skills. </a:t>
            </a:r>
            <a:endParaRPr lang="en-GB" dirty="0"/>
          </a:p>
          <a:p>
            <a:pPr marL="0" indent="0">
              <a:buNone/>
            </a:pPr>
            <a:r>
              <a:rPr lang="en-GB" dirty="0">
                <a:cs typeface="Calibri"/>
              </a:rPr>
              <a:t>Look at both frameworks. Which strands are being developed?</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2433376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87A632-2F04-EB83-1226-1283CD8FF000}"/>
              </a:ext>
            </a:extLst>
          </p:cNvPr>
          <p:cNvSpPr>
            <a:spLocks noGrp="1"/>
          </p:cNvSpPr>
          <p:nvPr>
            <p:ph sz="half" idx="1"/>
          </p:nvPr>
        </p:nvSpPr>
        <p:spPr/>
        <p:txBody>
          <a:bodyPr vert="horz" lIns="91440" tIns="45720" rIns="91440" bIns="45720" rtlCol="0" anchor="t">
            <a:normAutofit fontScale="92500" lnSpcReduction="10000"/>
          </a:bodyPr>
          <a:lstStyle/>
          <a:p>
            <a:r>
              <a:rPr lang="en-GB" dirty="0">
                <a:solidFill>
                  <a:srgbClr val="0563C1"/>
                </a:solidFill>
                <a:cs typeface="Calibri"/>
                <a:hlinkClick r:id="rId2"/>
              </a:rPr>
              <a:t>Darparu profiadau wedi’u cyfoethogi i ddatblygu medrau | Estyn (</a:t>
            </a:r>
            <a:r>
              <a:rPr lang="en-GB" dirty="0" err="1">
                <a:solidFill>
                  <a:srgbClr val="0563C1"/>
                </a:solidFill>
                <a:cs typeface="Calibri"/>
                <a:hlinkClick r:id="rId2"/>
              </a:rPr>
              <a:t>llyw.cymru</a:t>
            </a:r>
            <a:r>
              <a:rPr lang="en-GB" dirty="0">
                <a:solidFill>
                  <a:srgbClr val="0563C1"/>
                </a:solidFill>
                <a:cs typeface="Calibri"/>
                <a:hlinkClick r:id="rId2"/>
              </a:rPr>
              <a:t>)</a:t>
            </a:r>
            <a:endParaRPr lang="en-GB" dirty="0">
              <a:cs typeface="Calibri"/>
            </a:endParaRPr>
          </a:p>
          <a:p>
            <a:r>
              <a:rPr lang="en-GB" dirty="0" err="1"/>
              <a:t>Darllenwch</a:t>
            </a:r>
            <a:r>
              <a:rPr lang="en-GB" dirty="0"/>
              <a:t> yr </a:t>
            </a:r>
            <a:r>
              <a:rPr lang="en-GB" dirty="0" err="1"/>
              <a:t>ymarfer</a:t>
            </a:r>
            <a:r>
              <a:rPr lang="en-GB" dirty="0"/>
              <a:t> da a </a:t>
            </a:r>
            <a:r>
              <a:rPr lang="en-GB" dirty="0" err="1"/>
              <a:t>nodwyd</a:t>
            </a:r>
            <a:r>
              <a:rPr lang="en-GB" dirty="0"/>
              <a:t> </a:t>
            </a:r>
            <a:r>
              <a:rPr lang="en-GB" dirty="0" err="1"/>
              <a:t>gan</a:t>
            </a:r>
            <a:r>
              <a:rPr lang="en-GB" dirty="0"/>
              <a:t> Estyn. </a:t>
            </a:r>
          </a:p>
          <a:p>
            <a:r>
              <a:rPr lang="en-GB" dirty="0" err="1"/>
              <a:t>Nodwch</a:t>
            </a:r>
            <a:r>
              <a:rPr lang="en-GB" dirty="0"/>
              <a:t> yr </a:t>
            </a:r>
            <a:r>
              <a:rPr lang="en-GB" dirty="0" err="1"/>
              <a:t>addysgu</a:t>
            </a:r>
            <a:r>
              <a:rPr lang="en-GB" dirty="0"/>
              <a:t> </a:t>
            </a:r>
            <a:r>
              <a:rPr lang="en-GB" dirty="0" err="1"/>
              <a:t>a'r</a:t>
            </a:r>
            <a:r>
              <a:rPr lang="en-GB" dirty="0"/>
              <a:t> dysgu cyd-</a:t>
            </a:r>
            <a:r>
              <a:rPr lang="en-GB" dirty="0" err="1"/>
              <a:t>destunol</a:t>
            </a:r>
            <a:r>
              <a:rPr lang="en-GB" dirty="0"/>
              <a:t> </a:t>
            </a:r>
            <a:r>
              <a:rPr lang="en-GB" dirty="0" err="1"/>
              <a:t>effeithiol</a:t>
            </a:r>
            <a:r>
              <a:rPr lang="en-GB" dirty="0"/>
              <a:t> </a:t>
            </a:r>
            <a:r>
              <a:rPr lang="en-GB" dirty="0" err="1"/>
              <a:t>ar</a:t>
            </a:r>
            <a:r>
              <a:rPr lang="en-GB" dirty="0"/>
              <a:t> gyfer datblygu sgiliau </a:t>
            </a:r>
            <a:r>
              <a:rPr lang="en-GB" dirty="0" err="1"/>
              <a:t>rhifedd</a:t>
            </a:r>
            <a:r>
              <a:rPr lang="en-GB" dirty="0"/>
              <a:t> a </a:t>
            </a:r>
            <a:r>
              <a:rPr lang="en-GB" dirty="0" err="1"/>
              <a:t>chymhwysedd</a:t>
            </a:r>
            <a:r>
              <a:rPr lang="en-GB" dirty="0"/>
              <a:t> digidol. </a:t>
            </a:r>
          </a:p>
          <a:p>
            <a:r>
              <a:rPr lang="en-GB" dirty="0" err="1"/>
              <a:t>Edrychwch</a:t>
            </a:r>
            <a:r>
              <a:rPr lang="en-GB" dirty="0"/>
              <a:t> </a:t>
            </a:r>
            <a:r>
              <a:rPr lang="en-GB" dirty="0" err="1"/>
              <a:t>ar</a:t>
            </a:r>
            <a:r>
              <a:rPr lang="en-GB" dirty="0"/>
              <a:t> y </a:t>
            </a:r>
            <a:r>
              <a:rPr lang="en-GB" dirty="0" err="1"/>
              <a:t>ddau</a:t>
            </a:r>
            <a:r>
              <a:rPr lang="en-GB" dirty="0"/>
              <a:t> </a:t>
            </a:r>
            <a:r>
              <a:rPr lang="en-GB" dirty="0" err="1"/>
              <a:t>fframwaith</a:t>
            </a:r>
            <a:r>
              <a:rPr lang="en-GB" dirty="0"/>
              <a:t>. Pa </a:t>
            </a:r>
            <a:r>
              <a:rPr lang="en-GB" dirty="0" err="1"/>
              <a:t>linynnau</a:t>
            </a:r>
            <a:r>
              <a:rPr lang="en-GB" dirty="0"/>
              <a:t> sy'n </a:t>
            </a:r>
            <a:r>
              <a:rPr lang="en-GB" dirty="0" err="1"/>
              <a:t>cael</a:t>
            </a:r>
            <a:r>
              <a:rPr lang="en-GB" dirty="0"/>
              <a:t> </a:t>
            </a:r>
            <a:r>
              <a:rPr lang="en-GB" dirty="0" err="1"/>
              <a:t>eu</a:t>
            </a:r>
            <a:r>
              <a:rPr lang="en-GB" dirty="0"/>
              <a:t> datblygu</a:t>
            </a:r>
          </a:p>
        </p:txBody>
      </p:sp>
      <p:sp>
        <p:nvSpPr>
          <p:cNvPr id="4" name="Content Placeholder 3">
            <a:extLst>
              <a:ext uri="{FF2B5EF4-FFF2-40B4-BE49-F238E27FC236}">
                <a16:creationId xmlns:a16="http://schemas.microsoft.com/office/drawing/2014/main" id="{93DB3371-4BDC-4E22-F623-037AD4D4A52F}"/>
              </a:ext>
            </a:extLst>
          </p:cNvPr>
          <p:cNvSpPr>
            <a:spLocks noGrp="1"/>
          </p:cNvSpPr>
          <p:nvPr>
            <p:ph sz="half" idx="2"/>
          </p:nvPr>
        </p:nvSpPr>
        <p:spPr/>
        <p:txBody>
          <a:bodyPr vert="horz" lIns="91440" tIns="45720" rIns="91440" bIns="45720" rtlCol="0" anchor="t">
            <a:noAutofit/>
          </a:bodyPr>
          <a:lstStyle/>
          <a:p>
            <a:pPr marL="457200" indent="-457200"/>
            <a:r>
              <a:rPr lang="en-GB" sz="2400" dirty="0">
                <a:solidFill>
                  <a:srgbClr val="0563C1"/>
                </a:solidFill>
                <a:cs typeface="Calibri"/>
                <a:hlinkClick r:id="rId3"/>
              </a:rPr>
              <a:t>Providing enriched experiences to develop skills | Estyn (gov.wales)</a:t>
            </a:r>
            <a:endParaRPr lang="en-GB" sz="2400" dirty="0">
              <a:cs typeface="Calibri"/>
            </a:endParaRPr>
          </a:p>
          <a:p>
            <a:r>
              <a:rPr lang="en-GB" sz="2400" dirty="0">
                <a:cs typeface="Calibri"/>
              </a:rPr>
              <a:t>Read the good practice identified by Estyn. </a:t>
            </a:r>
            <a:endParaRPr lang="en-US" sz="2400" dirty="0">
              <a:cs typeface="Calibri"/>
            </a:endParaRPr>
          </a:p>
          <a:p>
            <a:r>
              <a:rPr lang="en-GB" sz="2400" dirty="0">
                <a:cs typeface="Calibri"/>
              </a:rPr>
              <a:t>Highlight the effective cross-curricular teaching and learning for the development of numeracy and digital competence skills. </a:t>
            </a:r>
          </a:p>
          <a:p>
            <a:r>
              <a:rPr lang="en-GB" sz="2400" dirty="0">
                <a:cs typeface="Calibri"/>
              </a:rPr>
              <a:t>Look at both frameworks. Which strands are being developed?</a:t>
            </a:r>
            <a:endParaRPr lang="en-US" sz="2400" dirty="0">
              <a:cs typeface="Calibri"/>
            </a:endParaRPr>
          </a:p>
          <a:p>
            <a:endParaRPr lang="en-GB" dirty="0">
              <a:cs typeface="Calibri"/>
            </a:endParaRPr>
          </a:p>
        </p:txBody>
      </p:sp>
      <p:sp>
        <p:nvSpPr>
          <p:cNvPr id="5" name="Title 1">
            <a:extLst>
              <a:ext uri="{FF2B5EF4-FFF2-40B4-BE49-F238E27FC236}">
                <a16:creationId xmlns:a16="http://schemas.microsoft.com/office/drawing/2014/main" id="{CD9C5E84-F736-8859-03FD-BFF5758B7E63}"/>
              </a:ext>
            </a:extLst>
          </p:cNvPr>
          <p:cNvSpPr>
            <a:spLocks noGrp="1"/>
          </p:cNvSpPr>
          <p:nvPr>
            <p:ph type="title"/>
          </p:nvPr>
        </p:nvSpPr>
        <p:spPr>
          <a:xfrm>
            <a:off x="2771503" y="391250"/>
            <a:ext cx="10515600" cy="1325563"/>
          </a:xfrm>
        </p:spPr>
        <p:txBody>
          <a:bodyPr>
            <a:normAutofit/>
          </a:bodyPr>
          <a:lstStyle/>
          <a:p>
            <a:r>
              <a:rPr lang="en-GB" sz="3600" b="1" dirty="0" err="1"/>
              <a:t>Arfer</a:t>
            </a:r>
            <a:r>
              <a:rPr lang="en-GB" sz="3600" b="1" dirty="0"/>
              <a:t> </a:t>
            </a:r>
            <a:r>
              <a:rPr lang="en-GB" sz="3600" b="1" dirty="0" err="1"/>
              <a:t>effeithiol</a:t>
            </a:r>
            <a:r>
              <a:rPr lang="en-GB" sz="3600" b="1" dirty="0"/>
              <a:t> / Effective Practice</a:t>
            </a:r>
            <a:br>
              <a:rPr lang="en-GB" sz="3600" b="1" dirty="0"/>
            </a:br>
            <a:endParaRPr lang="en-GB" sz="3600" b="1" dirty="0">
              <a:cs typeface="Calibri Light"/>
            </a:endParaRPr>
          </a:p>
        </p:txBody>
      </p:sp>
    </p:spTree>
    <p:extLst>
      <p:ext uri="{BB962C8B-B14F-4D97-AF65-F5344CB8AC3E}">
        <p14:creationId xmlns:p14="http://schemas.microsoft.com/office/powerpoint/2010/main" val="2351904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AB653-BD8A-EA5B-4C52-15CB0B53838A}"/>
              </a:ext>
            </a:extLst>
          </p:cNvPr>
          <p:cNvSpPr>
            <a:spLocks noGrp="1"/>
          </p:cNvSpPr>
          <p:nvPr>
            <p:ph type="title"/>
          </p:nvPr>
        </p:nvSpPr>
        <p:spPr/>
        <p:txBody>
          <a:bodyPr>
            <a:normAutofit/>
          </a:bodyPr>
          <a:lstStyle/>
          <a:p>
            <a:r>
              <a:rPr lang="en-GB" err="1"/>
              <a:t>Llyfryddiaeth</a:t>
            </a:r>
            <a:r>
              <a:rPr lang="en-GB" dirty="0"/>
              <a:t>                      References</a:t>
            </a:r>
            <a:endParaRPr lang="en-US" dirty="0"/>
          </a:p>
        </p:txBody>
      </p:sp>
      <p:sp>
        <p:nvSpPr>
          <p:cNvPr id="3" name="Content Placeholder 2">
            <a:extLst>
              <a:ext uri="{FF2B5EF4-FFF2-40B4-BE49-F238E27FC236}">
                <a16:creationId xmlns:a16="http://schemas.microsoft.com/office/drawing/2014/main" id="{4F56C523-43A0-8B11-D852-BDB902818F08}"/>
              </a:ext>
            </a:extLst>
          </p:cNvPr>
          <p:cNvSpPr>
            <a:spLocks noGrp="1"/>
          </p:cNvSpPr>
          <p:nvPr>
            <p:ph sz="half" idx="1"/>
          </p:nvPr>
        </p:nvSpPr>
        <p:spPr>
          <a:xfrm>
            <a:off x="838200" y="1825625"/>
            <a:ext cx="9150398" cy="4351338"/>
          </a:xfrm>
        </p:spPr>
        <p:txBody>
          <a:bodyPr vert="horz" lIns="91440" tIns="45720" rIns="91440" bIns="45720" rtlCol="0" anchor="t">
            <a:normAutofit/>
          </a:bodyPr>
          <a:lstStyle/>
          <a:p>
            <a:pPr marL="0" indent="0">
              <a:buNone/>
            </a:pPr>
            <a:r>
              <a:rPr lang="en-GB" sz="2000" dirty="0" err="1">
                <a:cs typeface="Calibri"/>
              </a:rPr>
              <a:t>Llywodraeth</a:t>
            </a:r>
            <a:r>
              <a:rPr lang="en-GB" sz="2000" dirty="0">
                <a:cs typeface="Calibri"/>
              </a:rPr>
              <a:t> Cymru (2015)/Welsh Government (2015) </a:t>
            </a:r>
            <a:r>
              <a:rPr lang="en-GB" sz="2000" i="1" dirty="0">
                <a:cs typeface="Calibri"/>
              </a:rPr>
              <a:t>A Curriculum for Wales- A Curriculum for Life. </a:t>
            </a:r>
            <a:r>
              <a:rPr lang="en-GB" sz="2000" dirty="0">
                <a:cs typeface="Calibri"/>
              </a:rPr>
              <a:t>Available at</a:t>
            </a:r>
          </a:p>
          <a:p>
            <a:pPr marL="0" indent="0">
              <a:buNone/>
            </a:pPr>
            <a:r>
              <a:rPr lang="en-GB" sz="2000" dirty="0">
                <a:solidFill>
                  <a:srgbClr val="0563C1"/>
                </a:solidFill>
                <a:cs typeface="Calibri"/>
                <a:hlinkClick r:id="rId2"/>
              </a:rPr>
              <a:t>A curriculum for Wales – a curriculum for life (gov.wales) </a:t>
            </a:r>
            <a:endParaRPr lang="en-US" sz="2000">
              <a:cs typeface="Calibri"/>
            </a:endParaRPr>
          </a:p>
          <a:p>
            <a:pPr marL="0" indent="0">
              <a:buNone/>
            </a:pPr>
            <a:r>
              <a:rPr lang="en-GB" sz="2000" dirty="0">
                <a:cs typeface="Calibri"/>
              </a:rPr>
              <a:t>(Accessed 17.09.2023)</a:t>
            </a:r>
            <a:endParaRPr lang="en-GB" dirty="0"/>
          </a:p>
          <a:p>
            <a:pPr marL="0" indent="0">
              <a:buNone/>
            </a:pPr>
            <a:r>
              <a:rPr lang="en-GB" sz="2000" dirty="0" err="1">
                <a:cs typeface="Calibri"/>
              </a:rPr>
              <a:t>Llywodraeth</a:t>
            </a:r>
            <a:r>
              <a:rPr lang="en-GB" sz="2000" dirty="0">
                <a:cs typeface="Calibri"/>
              </a:rPr>
              <a:t> Cymru (2018) /Welsh Government (2018) </a:t>
            </a:r>
            <a:r>
              <a:rPr lang="en-GB" sz="2000" i="1" dirty="0">
                <a:cs typeface="Calibri"/>
              </a:rPr>
              <a:t>Digital Competence Framework Guidance.  </a:t>
            </a:r>
            <a:r>
              <a:rPr lang="en-GB" sz="2000" dirty="0">
                <a:cs typeface="Calibri"/>
              </a:rPr>
              <a:t>Available at </a:t>
            </a:r>
            <a:r>
              <a:rPr lang="en-GB" sz="2000" dirty="0">
                <a:ea typeface="+mn-lt"/>
                <a:cs typeface="+mn-lt"/>
                <a:hlinkClick r:id="rId3"/>
              </a:rPr>
              <a:t>digital-competence-framework-guidance-2018.pdf </a:t>
            </a:r>
            <a:endParaRPr lang="en-GB" sz="2000" dirty="0">
              <a:cs typeface="Calibri"/>
            </a:endParaRPr>
          </a:p>
          <a:p>
            <a:pPr marL="0" indent="0">
              <a:buNone/>
            </a:pPr>
            <a:r>
              <a:rPr lang="en-GB" sz="2000" dirty="0">
                <a:cs typeface="Calibri"/>
              </a:rPr>
              <a:t>(Accessed 19.09.2023)</a:t>
            </a:r>
            <a:endParaRPr lang="en-GB" sz="2000" dirty="0"/>
          </a:p>
          <a:p>
            <a:pPr marL="0" indent="0">
              <a:buNone/>
            </a:pPr>
            <a:endParaRPr lang="en-GB" sz="2000">
              <a:cs typeface="Calibri"/>
            </a:endParaRPr>
          </a:p>
        </p:txBody>
      </p:sp>
    </p:spTree>
    <p:extLst>
      <p:ext uri="{BB962C8B-B14F-4D97-AF65-F5344CB8AC3E}">
        <p14:creationId xmlns:p14="http://schemas.microsoft.com/office/powerpoint/2010/main" val="2900359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71E5BCA7E29E442ACEA7DE787893430" ma:contentTypeVersion="10" ma:contentTypeDescription="Create a new document." ma:contentTypeScope="" ma:versionID="d1fd311420a6cb183b5097e8b678f393">
  <xsd:schema xmlns:xsd="http://www.w3.org/2001/XMLSchema" xmlns:xs="http://www.w3.org/2001/XMLSchema" xmlns:p="http://schemas.microsoft.com/office/2006/metadata/properties" xmlns:ns2="a4c544ec-8a57-4b04-9908-10cfc1a3d94b" xmlns:ns3="ad2e13bf-badd-4d45-afe1-83b4a166ce96" targetNamespace="http://schemas.microsoft.com/office/2006/metadata/properties" ma:root="true" ma:fieldsID="3f2005caeab1b28e515ae9b6e02cac53" ns2:_="" ns3:_="">
    <xsd:import namespace="a4c544ec-8a57-4b04-9908-10cfc1a3d94b"/>
    <xsd:import namespace="ad2e13bf-badd-4d45-afe1-83b4a166ce9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c544ec-8a57-4b04-9908-10cfc1a3d9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d2e13bf-badd-4d45-afe1-83b4a166ce9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CAE5BB-1092-4C90-BEDF-968D61AB909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6EBE5B3-53A3-4EA5-8454-CC2C5110CD43}">
  <ds:schemaRefs>
    <ds:schemaRef ds:uri="http://schemas.microsoft.com/sharepoint/v3/contenttype/forms"/>
  </ds:schemaRefs>
</ds:datastoreItem>
</file>

<file path=customXml/itemProps3.xml><?xml version="1.0" encoding="utf-8"?>
<ds:datastoreItem xmlns:ds="http://schemas.openxmlformats.org/officeDocument/2006/customXml" ds:itemID="{D8A3D74D-5A7C-48C1-B350-C09CA62317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c544ec-8a57-4b04-9908-10cfc1a3d94b"/>
    <ds:schemaRef ds:uri="ad2e13bf-badd-4d45-afe1-83b4a166ce9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287</TotalTime>
  <Words>994</Words>
  <Application>Microsoft Office PowerPoint</Application>
  <PresentationFormat>Widescreen</PresentationFormat>
  <Paragraphs>123</Paragraphs>
  <Slides>15</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ＭＳ Ｐゴシック</vt:lpstr>
      <vt:lpstr>Arial</vt:lpstr>
      <vt:lpstr>Calibri</vt:lpstr>
      <vt:lpstr>Calibri Light</vt:lpstr>
      <vt:lpstr>Segoe UI</vt:lpstr>
      <vt:lpstr>Office Theme</vt:lpstr>
      <vt:lpstr>1_Office Theme</vt:lpstr>
      <vt:lpstr>ECES5022/C  Y Tri R The Three Rs </vt:lpstr>
      <vt:lpstr>Asesiad y Modiwl            Module Assessment</vt:lpstr>
      <vt:lpstr>Asesiad y Modiwl            Module Assessment</vt:lpstr>
      <vt:lpstr>Beth yw cymhwysedd digidol? What is digital competence? </vt:lpstr>
      <vt:lpstr>Beth yw cymhwysedd digidol? What is digital competence? </vt:lpstr>
      <vt:lpstr>Beth yw cymhwysedd digidol? What is digital competence? </vt:lpstr>
      <vt:lpstr>PowerPoint Presentation</vt:lpstr>
      <vt:lpstr> Dinasyddiaeth                     Citizenship </vt:lpstr>
      <vt:lpstr> Rhyngweithio                 Interacting and Collaborating </vt:lpstr>
      <vt:lpstr> Cynhyrchu                        Producing </vt:lpstr>
      <vt:lpstr> Data a meddwl cyfrifiadurol Data and computational thinking </vt:lpstr>
      <vt:lpstr>Ewch i’r FfCD ar Hwb               Go to the DCF on Hwb</vt:lpstr>
      <vt:lpstr>Arfer effeithiol / Effective Practice </vt:lpstr>
      <vt:lpstr>Arfer effeithiol / Effective Practice </vt:lpstr>
      <vt:lpstr>Llyfryddiaeth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SJEU5005/C   The Three Rs  Y Tri R Sesiwn 6/Session 6</dc:title>
  <dc:creator>Sarah Stewart</dc:creator>
  <cp:lastModifiedBy>Helen A Griffiths</cp:lastModifiedBy>
  <cp:revision>240</cp:revision>
  <dcterms:created xsi:type="dcterms:W3CDTF">2017-03-01T14:39:31Z</dcterms:created>
  <dcterms:modified xsi:type="dcterms:W3CDTF">2025-11-16T19:36:36Z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0x010100F71E5BCA7E29E442ACEA7DE787893430</vt:lpwstr>
  </property>
</Properties>
</file>