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A4B2-06BC-4A2A-B713-E9CADB57891C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E88D-2463-436C-A35F-5C7B729FE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6615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A4B2-06BC-4A2A-B713-E9CADB57891C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E88D-2463-436C-A35F-5C7B729FE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780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A4B2-06BC-4A2A-B713-E9CADB57891C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E88D-2463-436C-A35F-5C7B729FE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371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A4B2-06BC-4A2A-B713-E9CADB57891C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E88D-2463-436C-A35F-5C7B729FE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57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A4B2-06BC-4A2A-B713-E9CADB57891C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E88D-2463-436C-A35F-5C7B729FE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06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A4B2-06BC-4A2A-B713-E9CADB57891C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E88D-2463-436C-A35F-5C7B729FE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231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A4B2-06BC-4A2A-B713-E9CADB57891C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E88D-2463-436C-A35F-5C7B729FE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747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A4B2-06BC-4A2A-B713-E9CADB57891C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E88D-2463-436C-A35F-5C7B729FE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722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A4B2-06BC-4A2A-B713-E9CADB57891C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E88D-2463-436C-A35F-5C7B729FE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055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A4B2-06BC-4A2A-B713-E9CADB57891C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E88D-2463-436C-A35F-5C7B729FE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320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A4B2-06BC-4A2A-B713-E9CADB57891C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E88D-2463-436C-A35F-5C7B729FE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8430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A4B2-06BC-4A2A-B713-E9CADB57891C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E88D-2463-436C-A35F-5C7B729FE481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330703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A4B2-06BC-4A2A-B713-E9CADB57891C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E88D-2463-436C-A35F-5C7B729FE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0530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A4B2-06BC-4A2A-B713-E9CADB57891C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E88D-2463-436C-A35F-5C7B729FE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8570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A4B2-06BC-4A2A-B713-E9CADB57891C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E88D-2463-436C-A35F-5C7B729FE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4783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A4B2-06BC-4A2A-B713-E9CADB57891C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E88D-2463-436C-A35F-5C7B729FE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4437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A4B2-06BC-4A2A-B713-E9CADB57891C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E88D-2463-436C-A35F-5C7B729FE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751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B95A4B2-06BC-4A2A-B713-E9CADB57891C}" type="datetimeFigureOut">
              <a:rPr lang="en-US" smtClean="0"/>
              <a:t>4/5/2025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CE88D-2463-436C-A35F-5C7B729FE4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476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6C004CD-7634-C291-C985-124CFFF307F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Digital Skills</a:t>
            </a:r>
            <a:br>
              <a:rPr lang="en-GB" dirty="0"/>
            </a:br>
            <a:r>
              <a:rPr lang="en-GB" dirty="0"/>
              <a:t>LCLM4002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B2B91D7-3114-2B34-E0FE-BCC3751B9D1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TASK 2: Informative Poster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440E2A-0177-99D9-43BD-7081AF93A5F8}"/>
              </a:ext>
            </a:extLst>
          </p:cNvPr>
          <p:cNvSpPr txBox="1"/>
          <p:nvPr/>
        </p:nvSpPr>
        <p:spPr>
          <a:xfrm>
            <a:off x="7364361" y="0"/>
            <a:ext cx="30873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Name-Galya Ivanova 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ID- 2424155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3 </a:t>
            </a:r>
          </a:p>
          <a:p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884752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298DDCA-AC46-51C7-6E5B-BAB08EC181FD}"/>
              </a:ext>
            </a:extLst>
          </p:cNvPr>
          <p:cNvSpPr txBox="1"/>
          <p:nvPr/>
        </p:nvSpPr>
        <p:spPr>
          <a:xfrm>
            <a:off x="184824" y="184826"/>
            <a:ext cx="11822352" cy="707886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use AutoSum in Excel.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6D5C1B-8F31-1F9A-8703-8E47EBF1B554}"/>
              </a:ext>
            </a:extLst>
          </p:cNvPr>
          <p:cNvSpPr txBox="1"/>
          <p:nvPr/>
        </p:nvSpPr>
        <p:spPr>
          <a:xfrm>
            <a:off x="107003" y="971449"/>
            <a:ext cx="3521411" cy="120032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just" rtl="0">
              <a:buNone/>
            </a:pPr>
            <a:r>
              <a:rPr lang="en-US" sz="9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Locate the Button Of the AutoSum</a:t>
            </a:r>
            <a:endParaRPr lang="en-US" sz="900" b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button of AutoSum is actually found through “Home” and "Formulas' tab.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It is also represented throughout the Σ that is Greek letter.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Automatically, clicking the button selects numbers’ range as well as applies the formula SUM (Macy, 2024).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shortcut of keyboard Alt + = can be </a:t>
            </a:r>
            <a:r>
              <a:rPr lang="en-US" sz="9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utilised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 for quickly inserting the function of the AutoSum.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7A6FFD-B9A2-25E4-DB39-310074B743AB}"/>
              </a:ext>
            </a:extLst>
          </p:cNvPr>
          <p:cNvSpPr txBox="1"/>
          <p:nvPr/>
        </p:nvSpPr>
        <p:spPr>
          <a:xfrm>
            <a:off x="8593879" y="3220011"/>
            <a:ext cx="3550598" cy="161582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 rtl="0">
              <a:buNone/>
            </a:pPr>
            <a:r>
              <a:rPr lang="en-US" sz="900" b="1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Utilising</a:t>
            </a:r>
            <a:r>
              <a:rPr lang="en-US" sz="9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AutoSum For a Column</a:t>
            </a:r>
            <a:endParaRPr lang="en-US" sz="900" b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Click on directly the cell below such numbers which one wants for adding.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 the toolbar, click on the button AutoSum [Σ ].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Excel is going to underscore such numbers above the cell which is also selected.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After that, press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Enter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as well as the total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sum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is going to appear within the cell which is actually selected.</a:t>
            </a:r>
          </a:p>
          <a:p>
            <a:pPr algn="just">
              <a:buNone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On the other hand, it can be said that if Excel selects such a range that is considered wrong. Manually adjust this before pressing the button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Enter 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(Salkind and Frey, 2021).</a:t>
            </a:r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0A5CD5-12A2-F041-29D2-BF286D52CB57}"/>
              </a:ext>
            </a:extLst>
          </p:cNvPr>
          <p:cNvSpPr txBox="1"/>
          <p:nvPr/>
        </p:nvSpPr>
        <p:spPr>
          <a:xfrm>
            <a:off x="76717" y="5424843"/>
            <a:ext cx="3580883" cy="1338828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just" rtl="0">
              <a:buNone/>
            </a:pPr>
            <a:r>
              <a:rPr lang="en-US" sz="900" b="1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Utilising</a:t>
            </a:r>
            <a:r>
              <a:rPr lang="en-US" sz="9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AutoSum For a Row</a:t>
            </a:r>
            <a:endParaRPr lang="en-US" sz="900" b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Click on that cell at row’s end where one wants that sum for appearing.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Click the button AutoSum [Σ] as well as Excel is going to select all numbers within the row.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After pressing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Enter,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the row’s sum is going to be calculated.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It can also be seen that if such cells which are considered wrong are selected, adjust that range through dragging manually the selection. 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method assists in adding values quickly throughout multiple columns within the single row (De Leon and Parameswaran, 2022).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D553D0-6F60-F0AB-72DA-50374DDC660C}"/>
              </a:ext>
            </a:extLst>
          </p:cNvPr>
          <p:cNvSpPr txBox="1"/>
          <p:nvPr/>
        </p:nvSpPr>
        <p:spPr>
          <a:xfrm>
            <a:off x="3828804" y="5313451"/>
            <a:ext cx="4642502" cy="147732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just" rtl="0">
              <a:buNone/>
            </a:pPr>
            <a:r>
              <a:rPr lang="en-US" sz="9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AutoSum For Multiple Columns or Rows</a:t>
            </a:r>
            <a:endParaRPr lang="en-US" sz="900" b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Select multiple rows or columns where one wants for applying the AutoSum.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Click the button of AutoSum and Excel is going to apply the function SUM to each row or column.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After pressing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Enter,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each column or row’s total is going to be displayed.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method is also useful while working with such datasets that are large where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multiple sums 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are also required (Macy, 2024).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It can also be said that if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Excel 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does not also select such a range that is desired, adjust this before confirming.</a:t>
            </a:r>
          </a:p>
          <a:p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How to AutoSum in Excel">
            <a:extLst>
              <a:ext uri="{FF2B5EF4-FFF2-40B4-BE49-F238E27FC236}">
                <a16:creationId xmlns:a16="http://schemas.microsoft.com/office/drawing/2014/main" id="{A840B079-DF4B-7475-732E-EC8EC2AD70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6849" y="4914575"/>
            <a:ext cx="3472777" cy="996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544F8D5-B508-8768-ADAF-E4544D495814}"/>
              </a:ext>
            </a:extLst>
          </p:cNvPr>
          <p:cNvSpPr txBox="1"/>
          <p:nvPr/>
        </p:nvSpPr>
        <p:spPr>
          <a:xfrm>
            <a:off x="8593878" y="971449"/>
            <a:ext cx="3550598" cy="216982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just" rtl="0">
              <a:buNone/>
            </a:pPr>
            <a:r>
              <a:rPr lang="en-US" sz="900" b="1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Customising</a:t>
            </a:r>
            <a:r>
              <a:rPr lang="en-US" sz="9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Calculations of AutoSum</a:t>
            </a:r>
            <a:endParaRPr lang="en-US" sz="900" b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AutoSum may also be </a:t>
            </a:r>
            <a:r>
              <a:rPr lang="en-US" sz="9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utilised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for functions such as COUNT, MAX, MIN as well as AVERAGE through clicking a dropdown  next to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button of AutoSum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On the other hand, instead of only adding numbers, the function permits calculations quickly for counting cells, averages and finding the lowest and highest values.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Manually one can edit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formula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through clicking on a cell as well as modifying a range inside the bar of the formula.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Dragging the formula AutoSum to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other cells </a:t>
            </a:r>
            <a:r>
              <a:rPr lang="en-US" sz="9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utilising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the fill handle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may apply  this to multiple columns or rows (De Leon and Parameswaran, 2022).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AutoSum also works best while there are actually no cells that are blank within the range, as  several gaps could impact the selection.</a:t>
            </a:r>
          </a:p>
          <a:p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8" name="Picture 4" descr="AutoSum | Keyboard Shortcut | Microsoft ...">
            <a:extLst>
              <a:ext uri="{FF2B5EF4-FFF2-40B4-BE49-F238E27FC236}">
                <a16:creationId xmlns:a16="http://schemas.microsoft.com/office/drawing/2014/main" id="{F776AD57-06D9-B32D-7C32-3D2A4D64D2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9431" y="990133"/>
            <a:ext cx="4681875" cy="1477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ow to Use AutoSum in Microsoft Excel ...">
            <a:extLst>
              <a:ext uri="{FF2B5EF4-FFF2-40B4-BE49-F238E27FC236}">
                <a16:creationId xmlns:a16="http://schemas.microsoft.com/office/drawing/2014/main" id="{E124250A-A7F3-0EA2-E201-89D4A27C73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03" y="2245009"/>
            <a:ext cx="3550598" cy="2357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ow to Use Autosum in Excel to Quickly ...">
            <a:extLst>
              <a:ext uri="{FF2B5EF4-FFF2-40B4-BE49-F238E27FC236}">
                <a16:creationId xmlns:a16="http://schemas.microsoft.com/office/drawing/2014/main" id="{ABA3BC67-F625-8B91-E8C1-B0622CCFBD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9430" y="3264628"/>
            <a:ext cx="4685976" cy="1680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ECD4FA9-692A-6FD4-87E5-78DC208BA185}"/>
              </a:ext>
            </a:extLst>
          </p:cNvPr>
          <p:cNvSpPr txBox="1"/>
          <p:nvPr/>
        </p:nvSpPr>
        <p:spPr>
          <a:xfrm>
            <a:off x="184824" y="4835838"/>
            <a:ext cx="34727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US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Macy, 2024)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0005D72-35D5-4B4C-A414-BBBFD0246AA1}"/>
              </a:ext>
            </a:extLst>
          </p:cNvPr>
          <p:cNvSpPr txBox="1"/>
          <p:nvPr/>
        </p:nvSpPr>
        <p:spPr>
          <a:xfrm>
            <a:off x="8920264" y="6186791"/>
            <a:ext cx="3086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US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Salkind and Frey, 2021)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EDFE7A8-9FD9-0DE4-1B21-D3C57E64B1E5}"/>
              </a:ext>
            </a:extLst>
          </p:cNvPr>
          <p:cNvSpPr txBox="1"/>
          <p:nvPr/>
        </p:nvSpPr>
        <p:spPr>
          <a:xfrm>
            <a:off x="4134255" y="2613434"/>
            <a:ext cx="4114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US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 Leon and Parameswaran, 2022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4B90693-CC72-DA67-401C-6C510FA93C88}"/>
              </a:ext>
            </a:extLst>
          </p:cNvPr>
          <p:cNvSpPr txBox="1"/>
          <p:nvPr/>
        </p:nvSpPr>
        <p:spPr>
          <a:xfrm>
            <a:off x="4641635" y="5010707"/>
            <a:ext cx="274239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US" sz="105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Macy, 2024)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162346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41</TotalTime>
  <Words>577</Words>
  <Application>Microsoft Office PowerPoint</Application>
  <PresentationFormat>Widescreen</PresentationFormat>
  <Paragraphs>39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Century Gothic</vt:lpstr>
      <vt:lpstr>Times New Roman</vt:lpstr>
      <vt:lpstr>Wingdings 3</vt:lpstr>
      <vt:lpstr>Ion</vt:lpstr>
      <vt:lpstr>Digital Skills LCLM4002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user-pc</dc:creator>
  <cp:lastModifiedBy>Galia Ivanova (2424155)</cp:lastModifiedBy>
  <cp:revision>3</cp:revision>
  <dcterms:created xsi:type="dcterms:W3CDTF">2025-03-11T05:50:17Z</dcterms:created>
  <dcterms:modified xsi:type="dcterms:W3CDTF">2025-04-05T18:04:58Z</dcterms:modified>
</cp:coreProperties>
</file>