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90" r:id="rId3"/>
    <p:sldId id="289" r:id="rId4"/>
    <p:sldId id="287" r:id="rId5"/>
    <p:sldId id="272" r:id="rId6"/>
    <p:sldId id="277" r:id="rId7"/>
    <p:sldId id="276" r:id="rId8"/>
    <p:sldId id="271" r:id="rId9"/>
    <p:sldId id="278" r:id="rId10"/>
    <p:sldId id="258" r:id="rId11"/>
    <p:sldId id="279" r:id="rId12"/>
    <p:sldId id="259" r:id="rId13"/>
    <p:sldId id="280" r:id="rId14"/>
    <p:sldId id="260" r:id="rId15"/>
    <p:sldId id="281" r:id="rId16"/>
    <p:sldId id="261" r:id="rId17"/>
    <p:sldId id="282" r:id="rId18"/>
    <p:sldId id="262" r:id="rId19"/>
    <p:sldId id="273" r:id="rId20"/>
    <p:sldId id="270" r:id="rId21"/>
    <p:sldId id="284" r:id="rId22"/>
    <p:sldId id="264" r:id="rId23"/>
    <p:sldId id="265" r:id="rId24"/>
    <p:sldId id="286" r:id="rId25"/>
    <p:sldId id="288" r:id="rId26"/>
    <p:sldId id="269"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98" autoAdjust="0"/>
    <p:restoredTop sz="94660"/>
  </p:normalViewPr>
  <p:slideViewPr>
    <p:cSldViewPr snapToGrid="0">
      <p:cViewPr varScale="1">
        <p:scale>
          <a:sx n="117" d="100"/>
          <a:sy n="117" d="100"/>
        </p:scale>
        <p:origin x="298"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8B9EBBA-996F-894A-B54A-D6246ED52CEA}" type="datetimeFigureOut">
              <a:rPr lang="en-US" dirty="0"/>
              <a:pPr/>
              <a:t>10/24/2022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dirty="0"/>
              <a:pPr/>
              <a:t>10/24/2022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smtClean="0"/>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10/24/2022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dirty="0"/>
              <a:pPr/>
              <a:t>10/24/2022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2640F58-564D-2B4F-AE67-E407BA4FCF45}" type="datetimeFigureOut">
              <a:rPr lang="en-US" dirty="0"/>
              <a:pPr/>
              <a:t>10/24/2022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13A34C8-038E-2045-AF43-DF7DBB8E0E9E}" type="datetimeFigureOut">
              <a:rPr lang="en-US" dirty="0"/>
              <a:pPr/>
              <a:t>10/24/2022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dirty="0"/>
              <a:pPr/>
              <a:t>10/24/2022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smtClean="0"/>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D0DF5E60-9974-AC48-9591-99C2BB44B7CF}" type="datetimeFigureOut">
              <a:rPr lang="en-US" dirty="0"/>
              <a:pPr/>
              <a:t>10/24/2022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smtClean="0"/>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smtClean="0"/>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3885810" y="6041362"/>
            <a:ext cx="976879" cy="365125"/>
          </a:xfrm>
        </p:spPr>
        <p:txBody>
          <a:bodyPr/>
          <a:lstStyle/>
          <a:p>
            <a:fld id="{18C79C5D-2A6F-F04D-97DA-BEF2467B64E4}" type="datetimeFigureOut">
              <a:rPr lang="en-US" dirty="0"/>
              <a:pPr/>
              <a:t>10/24/2022</a:t>
            </a:fld>
            <a:endParaRPr lang="en-US" dirty="0"/>
          </a:p>
        </p:txBody>
      </p:sp>
      <p:sp>
        <p:nvSpPr>
          <p:cNvPr id="6" name="Footer Placeholder 5"/>
          <p:cNvSpPr>
            <a:spLocks noGrp="1"/>
          </p:cNvSpPr>
          <p:nvPr>
            <p:ph type="ftr" sz="quarter" idx="11"/>
          </p:nvPr>
        </p:nvSpPr>
        <p:spPr>
          <a:xfrm>
            <a:off x="590396" y="6041362"/>
            <a:ext cx="3295413" cy="365125"/>
          </a:xfrm>
        </p:spPr>
        <p:txBody>
          <a:bodyPr/>
          <a:lstStyle/>
          <a:p>
            <a:endParaRPr lang="en-US" dirty="0"/>
          </a:p>
        </p:txBody>
      </p:sp>
      <p:sp>
        <p:nvSpPr>
          <p:cNvPr id="7" name="Slide Number Placeholder 6"/>
          <p:cNvSpPr>
            <a:spLocks noGrp="1"/>
          </p:cNvSpPr>
          <p:nvPr>
            <p:ph type="sldNum" sz="quarter" idx="12"/>
          </p:nvPr>
        </p:nvSpPr>
        <p:spPr>
          <a:xfrm>
            <a:off x="4862689" y="5915888"/>
            <a:ext cx="1062155" cy="490599"/>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smtClean="0"/>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smtClean="0"/>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18C79C5D-2A6F-F04D-97DA-BEF2467B64E4}" type="datetimeFigureOut">
              <a:rPr lang="en-US" dirty="0"/>
              <a:pPr/>
              <a:t>10/24/2022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smtClean="0"/>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smtClean="0"/>
              <a:t>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10/24/2022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smtClean="0"/>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smtClean="0"/>
              <a:t>Edit Master text styles</a:t>
            </a:r>
          </a:p>
        </p:txBody>
      </p:sp>
      <p:sp>
        <p:nvSpPr>
          <p:cNvPr id="2" name="Date Placeholder 1"/>
          <p:cNvSpPr>
            <a:spLocks noGrp="1"/>
          </p:cNvSpPr>
          <p:nvPr>
            <p:ph type="dt" sz="half" idx="10"/>
          </p:nvPr>
        </p:nvSpPr>
        <p:spPr/>
        <p:txBody>
          <a:bodyPr/>
          <a:lstStyle/>
          <a:p>
            <a:fld id="{FBF54567-0DE4-3F47-BF90-CB84690072F9}" type="datetimeFigureOut">
              <a:rPr lang="en-US" dirty="0"/>
              <a:pPr/>
              <a:t>10/24/2022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dirty="0"/>
              <a:pPr/>
              <a:t>10/24/2022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D62726E-379B-B349-9EED-81ED093FA806}" type="datetimeFigureOut">
              <a:rPr lang="en-US" dirty="0"/>
              <a:pPr/>
              <a:t>10/24/2022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dirty="0"/>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09B482E8-6E0E-1B4F-B1FD-C69DB9E858D9}" type="datetimeFigureOut">
              <a:rPr lang="en-US" dirty="0"/>
              <a:pPr/>
              <a:t>10/24/2022</a:t>
            </a:fld>
            <a:endParaRPr lang="en-US" dirty="0"/>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3" r:id="rId9"/>
    <p:sldLayoutId id="2147483657" r:id="rId10"/>
    <p:sldLayoutId id="2147483666" r:id="rId11"/>
    <p:sldLayoutId id="2147483661" r:id="rId12"/>
    <p:sldLayoutId id="2147483658" r:id="rId13"/>
    <p:sldLayoutId id="2147483659" r:id="rId14"/>
  </p:sldLayoutIdLst>
  <p:hf sldNum="0" hdr="0" ftr="0" dt="0"/>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Sugar Tax</a:t>
            </a:r>
            <a:endParaRPr lang="en-GB" dirty="0"/>
          </a:p>
        </p:txBody>
      </p:sp>
      <p:sp>
        <p:nvSpPr>
          <p:cNvPr id="3" name="Subtitle 2"/>
          <p:cNvSpPr>
            <a:spLocks noGrp="1"/>
          </p:cNvSpPr>
          <p:nvPr>
            <p:ph type="subTitle" idx="1"/>
          </p:nvPr>
        </p:nvSpPr>
        <p:spPr/>
        <p:txBody>
          <a:bodyPr/>
          <a:lstStyle/>
          <a:p>
            <a:r>
              <a:rPr lang="en-GB" dirty="0" smtClean="0"/>
              <a:t>Week </a:t>
            </a:r>
            <a:r>
              <a:rPr lang="en-GB" dirty="0" smtClean="0"/>
              <a:t>4 </a:t>
            </a:r>
            <a:r>
              <a:rPr lang="en-GB" dirty="0" smtClean="0"/>
              <a:t>Thursday – BMPE6003 </a:t>
            </a:r>
            <a:endParaRPr lang="en-GB" dirty="0"/>
          </a:p>
        </p:txBody>
      </p:sp>
    </p:spTree>
    <p:extLst>
      <p:ext uri="{BB962C8B-B14F-4D97-AF65-F5344CB8AC3E}">
        <p14:creationId xmlns:p14="http://schemas.microsoft.com/office/powerpoint/2010/main" val="11666380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2612572" y="1332413"/>
            <a:ext cx="6361611" cy="4585834"/>
          </a:xfrm>
          <a:prstGeom prst="rect">
            <a:avLst/>
          </a:prstGeom>
        </p:spPr>
      </p:pic>
    </p:spTree>
    <p:extLst>
      <p:ext uri="{BB962C8B-B14F-4D97-AF65-F5344CB8AC3E}">
        <p14:creationId xmlns:p14="http://schemas.microsoft.com/office/powerpoint/2010/main" val="26016010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WHO - 2016</a:t>
            </a:r>
            <a:endParaRPr lang="en-GB" dirty="0"/>
          </a:p>
        </p:txBody>
      </p:sp>
      <p:pic>
        <p:nvPicPr>
          <p:cNvPr id="4" name="Content Placeholder 3"/>
          <p:cNvPicPr>
            <a:picLocks noGrp="1" noChangeAspect="1"/>
          </p:cNvPicPr>
          <p:nvPr>
            <p:ph idx="1"/>
          </p:nvPr>
        </p:nvPicPr>
        <p:blipFill>
          <a:blip r:embed="rId2"/>
          <a:stretch>
            <a:fillRect/>
          </a:stretch>
        </p:blipFill>
        <p:spPr>
          <a:xfrm>
            <a:off x="2050869" y="1574074"/>
            <a:ext cx="8340634" cy="5048795"/>
          </a:xfrm>
          <a:prstGeom prst="rect">
            <a:avLst/>
          </a:prstGeom>
        </p:spPr>
      </p:pic>
    </p:spTree>
    <p:extLst>
      <p:ext uri="{BB962C8B-B14F-4D97-AF65-F5344CB8AC3E}">
        <p14:creationId xmlns:p14="http://schemas.microsoft.com/office/powerpoint/2010/main" val="23783722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404950" y="209006"/>
            <a:ext cx="11345090" cy="6453051"/>
          </a:xfrm>
          <a:prstGeom prst="rect">
            <a:avLst/>
          </a:prstGeom>
        </p:spPr>
      </p:pic>
    </p:spTree>
    <p:extLst>
      <p:ext uri="{BB962C8B-B14F-4D97-AF65-F5344CB8AC3E}">
        <p14:creationId xmlns:p14="http://schemas.microsoft.com/office/powerpoint/2010/main" val="23172681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Problems with excess sugar</a:t>
            </a:r>
            <a:endParaRPr lang="en-GB" dirty="0"/>
          </a:p>
        </p:txBody>
      </p:sp>
      <p:sp>
        <p:nvSpPr>
          <p:cNvPr id="3" name="Content Placeholder 2"/>
          <p:cNvSpPr>
            <a:spLocks noGrp="1"/>
          </p:cNvSpPr>
          <p:nvPr>
            <p:ph idx="1"/>
          </p:nvPr>
        </p:nvSpPr>
        <p:spPr/>
        <p:txBody>
          <a:bodyPr/>
          <a:lstStyle/>
          <a:p>
            <a:r>
              <a:rPr lang="en-GB" dirty="0"/>
              <a:t>Dietary sugar, especially in liquid form, increases risk of dental </a:t>
            </a:r>
            <a:r>
              <a:rPr lang="en-GB" dirty="0" smtClean="0"/>
              <a:t>issues, </a:t>
            </a:r>
            <a:r>
              <a:rPr lang="en-GB" dirty="0"/>
              <a:t>adiposity, and type 2 diabetes. </a:t>
            </a:r>
            <a:endParaRPr lang="en-GB" dirty="0" smtClean="0"/>
          </a:p>
          <a:p>
            <a:r>
              <a:rPr lang="en-GB" dirty="0" smtClean="0"/>
              <a:t>The </a:t>
            </a:r>
            <a:r>
              <a:rPr lang="en-GB" dirty="0"/>
              <a:t>United Kingdom Soft Drinks Industry Levy (SDIL) was announced in March 2016 and implemented in April </a:t>
            </a:r>
            <a:r>
              <a:rPr lang="en-GB" dirty="0" smtClean="0"/>
              <a:t>2018, Charges </a:t>
            </a:r>
            <a:r>
              <a:rPr lang="en-GB" dirty="0"/>
              <a:t>manufacturers and importers </a:t>
            </a:r>
            <a:r>
              <a:rPr lang="en-GB" dirty="0" smtClean="0"/>
              <a:t>at: </a:t>
            </a:r>
          </a:p>
          <a:p>
            <a:pPr lvl="1"/>
            <a:r>
              <a:rPr lang="en-GB" dirty="0" smtClean="0"/>
              <a:t>£</a:t>
            </a:r>
            <a:r>
              <a:rPr lang="en-GB" dirty="0"/>
              <a:t>0.24 per litre for drinks with over 8 g sugar per 100 mL (high levy category), </a:t>
            </a:r>
            <a:endParaRPr lang="en-GB" dirty="0" smtClean="0"/>
          </a:p>
          <a:p>
            <a:pPr lvl="1"/>
            <a:r>
              <a:rPr lang="en-GB" dirty="0" smtClean="0"/>
              <a:t>£</a:t>
            </a:r>
            <a:r>
              <a:rPr lang="en-GB" dirty="0"/>
              <a:t>0.18 per litre for drinks with 5 to 8 g sugar per 100 mL (low levy category), </a:t>
            </a:r>
            <a:endParaRPr lang="en-GB" dirty="0" smtClean="0"/>
          </a:p>
          <a:p>
            <a:pPr lvl="1"/>
            <a:r>
              <a:rPr lang="en-GB" dirty="0" smtClean="0"/>
              <a:t>and </a:t>
            </a:r>
            <a:r>
              <a:rPr lang="en-GB" dirty="0"/>
              <a:t>no charge for drinks with less than 5 g sugar per 100 mL (no levy category). </a:t>
            </a:r>
            <a:endParaRPr lang="en-GB" dirty="0" smtClean="0"/>
          </a:p>
          <a:p>
            <a:pPr lvl="1"/>
            <a:r>
              <a:rPr lang="en-GB" dirty="0" smtClean="0"/>
              <a:t>Fruit </a:t>
            </a:r>
            <a:r>
              <a:rPr lang="en-GB" dirty="0"/>
              <a:t>juices and milk-based drinks are exempt. </a:t>
            </a:r>
          </a:p>
        </p:txBody>
      </p:sp>
    </p:spTree>
    <p:extLst>
      <p:ext uri="{BB962C8B-B14F-4D97-AF65-F5344CB8AC3E}">
        <p14:creationId xmlns:p14="http://schemas.microsoft.com/office/powerpoint/2010/main" val="40427316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Globally what is happening?</a:t>
            </a:r>
            <a:endParaRPr lang="en-GB" dirty="0"/>
          </a:p>
        </p:txBody>
      </p:sp>
      <p:sp>
        <p:nvSpPr>
          <p:cNvPr id="3" name="Content Placeholder 2"/>
          <p:cNvSpPr>
            <a:spLocks noGrp="1"/>
          </p:cNvSpPr>
          <p:nvPr>
            <p:ph idx="1"/>
          </p:nvPr>
        </p:nvSpPr>
        <p:spPr>
          <a:xfrm>
            <a:off x="563987" y="2194561"/>
            <a:ext cx="10554574" cy="4304318"/>
          </a:xfrm>
        </p:spPr>
        <p:txBody>
          <a:bodyPr>
            <a:normAutofit fontScale="85000" lnSpcReduction="20000"/>
          </a:bodyPr>
          <a:lstStyle/>
          <a:p>
            <a:r>
              <a:rPr lang="en-GB" dirty="0"/>
              <a:t>With the global prevalence of obesity and </a:t>
            </a:r>
            <a:r>
              <a:rPr lang="en-GB" dirty="0" smtClean="0"/>
              <a:t>associated health </a:t>
            </a:r>
            <a:r>
              <a:rPr lang="en-GB" dirty="0"/>
              <a:t>risks continuing to </a:t>
            </a:r>
            <a:r>
              <a:rPr lang="en-GB" dirty="0" smtClean="0"/>
              <a:t>increase (WHO, 2016) health-related </a:t>
            </a:r>
            <a:r>
              <a:rPr lang="en-GB" dirty="0"/>
              <a:t>taxes have become an </a:t>
            </a:r>
            <a:r>
              <a:rPr lang="en-GB" dirty="0" smtClean="0"/>
              <a:t>established policy </a:t>
            </a:r>
            <a:r>
              <a:rPr lang="en-GB" dirty="0"/>
              <a:t>option intended to reduce energy </a:t>
            </a:r>
            <a:r>
              <a:rPr lang="en-GB" dirty="0" smtClean="0"/>
              <a:t>intake. </a:t>
            </a:r>
          </a:p>
          <a:p>
            <a:r>
              <a:rPr lang="en-GB" dirty="0" smtClean="0"/>
              <a:t>Most </a:t>
            </a:r>
            <a:r>
              <a:rPr lang="en-GB" dirty="0"/>
              <a:t>of these have focused on </a:t>
            </a:r>
            <a:r>
              <a:rPr lang="en-GB" dirty="0" smtClean="0"/>
              <a:t>sugar-sweetened</a:t>
            </a:r>
            <a:r>
              <a:rPr lang="en-GB" dirty="0"/>
              <a:t> </a:t>
            </a:r>
            <a:r>
              <a:rPr lang="en-GB" dirty="0" smtClean="0"/>
              <a:t>beverages </a:t>
            </a:r>
            <a:r>
              <a:rPr lang="en-GB" dirty="0"/>
              <a:t>(SSBs) due to their consistent </a:t>
            </a:r>
            <a:r>
              <a:rPr lang="en-GB" dirty="0" smtClean="0"/>
              <a:t>association with </a:t>
            </a:r>
            <a:r>
              <a:rPr lang="en-GB" dirty="0"/>
              <a:t>energy intake, weight gain, </a:t>
            </a:r>
            <a:r>
              <a:rPr lang="en-GB" dirty="0" smtClean="0"/>
              <a:t>risk of </a:t>
            </a:r>
            <a:r>
              <a:rPr lang="en-GB" dirty="0"/>
              <a:t>type 2 diabetes, as well as dental </a:t>
            </a:r>
            <a:r>
              <a:rPr lang="en-GB" dirty="0" smtClean="0"/>
              <a:t>caries (Scientific Advisory Committee on Nutrition, 2015). </a:t>
            </a:r>
          </a:p>
          <a:p>
            <a:pPr lvl="1"/>
            <a:r>
              <a:rPr lang="en-GB" dirty="0" smtClean="0"/>
              <a:t>In the </a:t>
            </a:r>
            <a:r>
              <a:rPr lang="en-GB" dirty="0"/>
              <a:t>USA, six local jurisdictions have a tax </a:t>
            </a:r>
            <a:r>
              <a:rPr lang="en-GB" dirty="0" smtClean="0"/>
              <a:t>on sugary </a:t>
            </a:r>
            <a:r>
              <a:rPr lang="en-GB" dirty="0"/>
              <a:t>beverages implemented due to </a:t>
            </a:r>
            <a:r>
              <a:rPr lang="en-GB" dirty="0" smtClean="0"/>
              <a:t>health concerns </a:t>
            </a:r>
          </a:p>
          <a:p>
            <a:pPr lvl="1"/>
            <a:r>
              <a:rPr lang="en-GB" dirty="0" smtClean="0"/>
              <a:t>Chile </a:t>
            </a:r>
            <a:r>
              <a:rPr lang="en-GB" dirty="0"/>
              <a:t>taxes drinks with high </a:t>
            </a:r>
            <a:r>
              <a:rPr lang="en-GB" dirty="0" smtClean="0"/>
              <a:t>levels of </a:t>
            </a:r>
            <a:r>
              <a:rPr lang="en-GB" dirty="0"/>
              <a:t>sugar at a rate 8% higher in comparison </a:t>
            </a:r>
            <a:r>
              <a:rPr lang="en-GB" dirty="0" smtClean="0"/>
              <a:t>to drinks </a:t>
            </a:r>
            <a:r>
              <a:rPr lang="en-GB" dirty="0"/>
              <a:t>containing less </a:t>
            </a:r>
            <a:r>
              <a:rPr lang="en-GB" dirty="0" smtClean="0"/>
              <a:t>sugar</a:t>
            </a:r>
            <a:r>
              <a:rPr lang="en-GB" dirty="0"/>
              <a:t> </a:t>
            </a:r>
            <a:endParaRPr lang="en-GB" dirty="0" smtClean="0"/>
          </a:p>
          <a:p>
            <a:pPr lvl="1"/>
            <a:r>
              <a:rPr lang="en-GB" dirty="0" smtClean="0"/>
              <a:t>More recently, Portugal </a:t>
            </a:r>
            <a:r>
              <a:rPr lang="en-GB" dirty="0"/>
              <a:t>and Catalonia (Spain) </a:t>
            </a:r>
            <a:r>
              <a:rPr lang="en-GB" dirty="0" smtClean="0"/>
              <a:t>implemented a </a:t>
            </a:r>
            <a:r>
              <a:rPr lang="en-GB" dirty="0"/>
              <a:t>two-tiered tax on sugary </a:t>
            </a:r>
            <a:r>
              <a:rPr lang="en-GB" dirty="0" smtClean="0"/>
              <a:t>drinks </a:t>
            </a:r>
          </a:p>
          <a:p>
            <a:pPr lvl="1"/>
            <a:r>
              <a:rPr lang="en-GB" dirty="0" smtClean="0"/>
              <a:t>the United Arab </a:t>
            </a:r>
            <a:r>
              <a:rPr lang="en-GB" dirty="0"/>
              <a:t>Emirates and Saudi Arabia </a:t>
            </a:r>
            <a:r>
              <a:rPr lang="en-GB" dirty="0" smtClean="0"/>
              <a:t>introduced a </a:t>
            </a:r>
            <a:r>
              <a:rPr lang="en-GB" dirty="0"/>
              <a:t>50% tax on carbonated drinks and </a:t>
            </a:r>
            <a:r>
              <a:rPr lang="en-GB" dirty="0" smtClean="0"/>
              <a:t>Brunei and </a:t>
            </a:r>
            <a:r>
              <a:rPr lang="en-GB" dirty="0"/>
              <a:t>Thailand introduced an excise duty </a:t>
            </a:r>
            <a:r>
              <a:rPr lang="en-GB" dirty="0" smtClean="0"/>
              <a:t>on sugary drinks.</a:t>
            </a:r>
          </a:p>
          <a:p>
            <a:pPr marL="457200" lvl="1" indent="0">
              <a:buNone/>
            </a:pPr>
            <a:r>
              <a:rPr lang="en-GB" dirty="0"/>
              <a:t>(World Cancer Research Fund, 2017).</a:t>
            </a:r>
          </a:p>
          <a:p>
            <a:pPr lvl="1"/>
            <a:endParaRPr lang="en-GB" dirty="0" smtClean="0"/>
          </a:p>
          <a:p>
            <a:r>
              <a:rPr lang="en-GB" dirty="0" smtClean="0"/>
              <a:t>There </a:t>
            </a:r>
            <a:r>
              <a:rPr lang="en-GB" dirty="0"/>
              <a:t>are similar plans </a:t>
            </a:r>
            <a:r>
              <a:rPr lang="en-GB" dirty="0" smtClean="0"/>
              <a:t>across a </a:t>
            </a:r>
            <a:r>
              <a:rPr lang="en-GB" dirty="0"/>
              <a:t>number of other countries such as </a:t>
            </a:r>
            <a:r>
              <a:rPr lang="en-GB" dirty="0" smtClean="0"/>
              <a:t>Estonia, the </a:t>
            </a:r>
            <a:r>
              <a:rPr lang="en-GB" dirty="0"/>
              <a:t>Philippines, Indonesia, Israel and </a:t>
            </a:r>
            <a:r>
              <a:rPr lang="en-GB" dirty="0" smtClean="0"/>
              <a:t>South Africa (Public Health England, 2015).</a:t>
            </a:r>
          </a:p>
          <a:p>
            <a:r>
              <a:rPr lang="en-GB" dirty="0" smtClean="0"/>
              <a:t>The </a:t>
            </a:r>
            <a:r>
              <a:rPr lang="en-GB" dirty="0"/>
              <a:t>UK government </a:t>
            </a:r>
            <a:r>
              <a:rPr lang="en-GB" dirty="0" smtClean="0"/>
              <a:t>started an industry levy </a:t>
            </a:r>
            <a:r>
              <a:rPr lang="en-GB" dirty="0"/>
              <a:t>in April 2018 to </a:t>
            </a:r>
            <a:r>
              <a:rPr lang="en-GB" dirty="0" smtClean="0"/>
              <a:t>incentivise producers </a:t>
            </a:r>
            <a:r>
              <a:rPr lang="en-GB" dirty="0"/>
              <a:t>to reformulate their products or, </a:t>
            </a:r>
            <a:r>
              <a:rPr lang="en-GB" dirty="0" smtClean="0"/>
              <a:t>if not</a:t>
            </a:r>
            <a:r>
              <a:rPr lang="en-GB" dirty="0"/>
              <a:t>, to increase the price of </a:t>
            </a:r>
            <a:r>
              <a:rPr lang="en-GB" dirty="0" smtClean="0"/>
              <a:t>SSBs</a:t>
            </a:r>
            <a:r>
              <a:rPr lang="en-GB" dirty="0"/>
              <a:t> </a:t>
            </a:r>
            <a:r>
              <a:rPr lang="en-GB" dirty="0" smtClean="0"/>
              <a:t>(UK Department for Health, 2016).</a:t>
            </a:r>
            <a:endParaRPr lang="en-GB" dirty="0"/>
          </a:p>
        </p:txBody>
      </p:sp>
    </p:spTree>
    <p:extLst>
      <p:ext uri="{BB962C8B-B14F-4D97-AF65-F5344CB8AC3E}">
        <p14:creationId xmlns:p14="http://schemas.microsoft.com/office/powerpoint/2010/main" val="2783415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r>
              <a:rPr lang="en-GB" dirty="0"/>
              <a:t>Research to date suggests that </a:t>
            </a:r>
            <a:r>
              <a:rPr lang="en-GB" dirty="0" smtClean="0"/>
              <a:t>increasing the </a:t>
            </a:r>
            <a:r>
              <a:rPr lang="en-GB" dirty="0"/>
              <a:t>price of SSBs generates a small, but </a:t>
            </a:r>
            <a:r>
              <a:rPr lang="en-GB" dirty="0" smtClean="0"/>
              <a:t>significant, reduction </a:t>
            </a:r>
            <a:r>
              <a:rPr lang="en-GB" dirty="0"/>
              <a:t>in their purchase (broadly, </a:t>
            </a:r>
            <a:r>
              <a:rPr lang="en-GB" dirty="0" smtClean="0"/>
              <a:t>a </a:t>
            </a:r>
            <a:r>
              <a:rPr lang="en-GB" dirty="0"/>
              <a:t>10% price rise reduces purchases by 6%–8</a:t>
            </a:r>
            <a:r>
              <a:rPr lang="en-GB" dirty="0" smtClean="0"/>
              <a:t>%)</a:t>
            </a:r>
          </a:p>
          <a:p>
            <a:r>
              <a:rPr lang="en-GB" dirty="0"/>
              <a:t>A</a:t>
            </a:r>
            <a:r>
              <a:rPr lang="en-GB" dirty="0" smtClean="0"/>
              <a:t> more pronounced </a:t>
            </a:r>
            <a:r>
              <a:rPr lang="en-GB" dirty="0"/>
              <a:t>effect </a:t>
            </a:r>
            <a:r>
              <a:rPr lang="en-GB" dirty="0" smtClean="0"/>
              <a:t>is found in </a:t>
            </a:r>
            <a:r>
              <a:rPr lang="en-GB" dirty="0"/>
              <a:t>poorer households and that </a:t>
            </a:r>
            <a:r>
              <a:rPr lang="en-GB" dirty="0" smtClean="0"/>
              <a:t>substitution towards </a:t>
            </a:r>
            <a:r>
              <a:rPr lang="en-GB" dirty="0"/>
              <a:t>other soft drink categories only </a:t>
            </a:r>
            <a:r>
              <a:rPr lang="en-GB" dirty="0" smtClean="0"/>
              <a:t>minimally offsets </a:t>
            </a:r>
            <a:r>
              <a:rPr lang="en-GB" dirty="0"/>
              <a:t>the energy reductions achieved through </a:t>
            </a:r>
            <a:r>
              <a:rPr lang="en-GB" dirty="0" smtClean="0"/>
              <a:t>decreases in SSBs (</a:t>
            </a:r>
            <a:r>
              <a:rPr lang="en-GB" dirty="0" err="1" smtClean="0"/>
              <a:t>Cornelsen</a:t>
            </a:r>
            <a:r>
              <a:rPr lang="en-GB" dirty="0" smtClean="0"/>
              <a:t> et al., 2015; Briggs et al., 2013;2017) </a:t>
            </a:r>
          </a:p>
          <a:p>
            <a:r>
              <a:rPr lang="en-GB" dirty="0" smtClean="0"/>
              <a:t>However</a:t>
            </a:r>
            <a:r>
              <a:rPr lang="en-GB" dirty="0"/>
              <a:t>, there has been little research on </a:t>
            </a:r>
            <a:r>
              <a:rPr lang="en-GB" dirty="0" smtClean="0"/>
              <a:t>the impact </a:t>
            </a:r>
            <a:r>
              <a:rPr lang="en-GB" dirty="0"/>
              <a:t>such a price increase could have on other </a:t>
            </a:r>
            <a:r>
              <a:rPr lang="en-GB" dirty="0" smtClean="0"/>
              <a:t>contributors to </a:t>
            </a:r>
            <a:r>
              <a:rPr lang="en-GB" dirty="0"/>
              <a:t>sugar and energy intake, including </a:t>
            </a:r>
            <a:r>
              <a:rPr lang="en-GB" dirty="0" smtClean="0"/>
              <a:t>alcohol (</a:t>
            </a:r>
            <a:r>
              <a:rPr lang="en-GB" dirty="0" err="1" smtClean="0"/>
              <a:t>Quirmbach</a:t>
            </a:r>
            <a:r>
              <a:rPr lang="en-GB" dirty="0" smtClean="0"/>
              <a:t> et al., 2018) and </a:t>
            </a:r>
            <a:r>
              <a:rPr lang="en-GB" dirty="0"/>
              <a:t>sweet snack foods (such as confectionery, cakes </a:t>
            </a:r>
            <a:r>
              <a:rPr lang="en-GB" dirty="0" smtClean="0"/>
              <a:t>and biscuits</a:t>
            </a:r>
            <a:r>
              <a:rPr lang="en-GB" dirty="0"/>
              <a:t>).</a:t>
            </a:r>
          </a:p>
        </p:txBody>
      </p:sp>
    </p:spTree>
    <p:extLst>
      <p:ext uri="{BB962C8B-B14F-4D97-AF65-F5344CB8AC3E}">
        <p14:creationId xmlns:p14="http://schemas.microsoft.com/office/powerpoint/2010/main" val="27760967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Pro’s and Con’s of a sugar tax?</a:t>
            </a:r>
            <a:endParaRPr lang="en-GB" dirty="0"/>
          </a:p>
        </p:txBody>
      </p:sp>
      <p:sp>
        <p:nvSpPr>
          <p:cNvPr id="3" name="Content Placeholder 2"/>
          <p:cNvSpPr>
            <a:spLocks noGrp="1"/>
          </p:cNvSpPr>
          <p:nvPr>
            <p:ph sz="half" idx="1"/>
          </p:nvPr>
        </p:nvSpPr>
        <p:spPr/>
        <p:txBody>
          <a:bodyPr>
            <a:normAutofit/>
          </a:bodyPr>
          <a:lstStyle/>
          <a:p>
            <a:endParaRPr lang="en-GB" dirty="0" smtClean="0"/>
          </a:p>
          <a:p>
            <a:endParaRPr lang="en-GB" dirty="0" smtClean="0"/>
          </a:p>
          <a:p>
            <a:endParaRPr lang="en-GB" dirty="0"/>
          </a:p>
        </p:txBody>
      </p:sp>
      <p:sp>
        <p:nvSpPr>
          <p:cNvPr id="4" name="Content Placeholder 3"/>
          <p:cNvSpPr>
            <a:spLocks noGrp="1"/>
          </p:cNvSpPr>
          <p:nvPr>
            <p:ph sz="half" idx="2"/>
          </p:nvPr>
        </p:nvSpPr>
        <p:spPr>
          <a:xfrm>
            <a:off x="818713" y="2222287"/>
            <a:ext cx="10563286" cy="3638764"/>
          </a:xfrm>
        </p:spPr>
        <p:txBody>
          <a:bodyPr/>
          <a:lstStyle/>
          <a:p>
            <a:endParaRPr lang="en-GB" dirty="0"/>
          </a:p>
        </p:txBody>
      </p:sp>
    </p:spTree>
    <p:extLst>
      <p:ext uri="{BB962C8B-B14F-4D97-AF65-F5344CB8AC3E}">
        <p14:creationId xmlns:p14="http://schemas.microsoft.com/office/powerpoint/2010/main" val="26478260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Pro’s and Con’s of a sugar tax?</a:t>
            </a:r>
            <a:endParaRPr lang="en-GB" dirty="0"/>
          </a:p>
        </p:txBody>
      </p:sp>
      <p:sp>
        <p:nvSpPr>
          <p:cNvPr id="3" name="Content Placeholder 2"/>
          <p:cNvSpPr>
            <a:spLocks noGrp="1"/>
          </p:cNvSpPr>
          <p:nvPr>
            <p:ph idx="1"/>
          </p:nvPr>
        </p:nvSpPr>
        <p:spPr>
          <a:xfrm>
            <a:off x="583580" y="2940744"/>
            <a:ext cx="10554574" cy="3636511"/>
          </a:xfrm>
        </p:spPr>
        <p:txBody>
          <a:bodyPr>
            <a:normAutofit lnSpcReduction="10000"/>
          </a:bodyPr>
          <a:lstStyle/>
          <a:p>
            <a:r>
              <a:rPr lang="en-GB" b="1" dirty="0"/>
              <a:t>Negatives…</a:t>
            </a:r>
          </a:p>
          <a:p>
            <a:r>
              <a:rPr lang="en-GB" dirty="0"/>
              <a:t>Which foods should be taxed? Debate</a:t>
            </a:r>
          </a:p>
          <a:p>
            <a:r>
              <a:rPr lang="en-GB" dirty="0" smtClean="0"/>
              <a:t>Regressive </a:t>
            </a:r>
            <a:r>
              <a:rPr lang="en-GB" dirty="0"/>
              <a:t>tax – higher % comes from lower income groups</a:t>
            </a:r>
          </a:p>
          <a:p>
            <a:r>
              <a:rPr lang="en-GB" dirty="0" smtClean="0"/>
              <a:t>Obesity </a:t>
            </a:r>
            <a:r>
              <a:rPr lang="en-GB" dirty="0"/>
              <a:t>is caused by many factors – is sugar the main one?</a:t>
            </a:r>
          </a:p>
          <a:p>
            <a:endParaRPr lang="en-GB" b="1" dirty="0" smtClean="0"/>
          </a:p>
          <a:p>
            <a:r>
              <a:rPr lang="en-GB" b="1" dirty="0" smtClean="0"/>
              <a:t>Positives</a:t>
            </a:r>
            <a:r>
              <a:rPr lang="en-GB" b="1" dirty="0" smtClean="0"/>
              <a:t>…</a:t>
            </a:r>
          </a:p>
          <a:p>
            <a:r>
              <a:rPr lang="en-GB" dirty="0"/>
              <a:t>Raises revenue for the government</a:t>
            </a:r>
          </a:p>
          <a:p>
            <a:r>
              <a:rPr lang="en-GB" dirty="0"/>
              <a:t>Encourages firms to produce healthier snacks?!</a:t>
            </a:r>
          </a:p>
          <a:p>
            <a:r>
              <a:rPr lang="en-GB" dirty="0" smtClean="0"/>
              <a:t>Provides </a:t>
            </a:r>
            <a:r>
              <a:rPr lang="en-GB" dirty="0" smtClean="0"/>
              <a:t>incentives to reduce the consumption of sugar / unhealthy food.</a:t>
            </a:r>
          </a:p>
          <a:p>
            <a:endParaRPr lang="en-GB" dirty="0" smtClean="0"/>
          </a:p>
          <a:p>
            <a:endParaRPr lang="en-GB" dirty="0" smtClean="0"/>
          </a:p>
          <a:p>
            <a:endParaRPr lang="en-GB" dirty="0" smtClean="0"/>
          </a:p>
          <a:p>
            <a:endParaRPr lang="en-GB" dirty="0"/>
          </a:p>
        </p:txBody>
      </p:sp>
    </p:spTree>
    <p:extLst>
      <p:ext uri="{BB962C8B-B14F-4D97-AF65-F5344CB8AC3E}">
        <p14:creationId xmlns:p14="http://schemas.microsoft.com/office/powerpoint/2010/main" val="4561459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Arguments for a sugar </a:t>
            </a:r>
            <a:r>
              <a:rPr lang="en-GB" dirty="0" smtClean="0"/>
              <a:t>tax</a:t>
            </a:r>
            <a:endParaRPr lang="en-GB" dirty="0"/>
          </a:p>
        </p:txBody>
      </p:sp>
      <p:sp>
        <p:nvSpPr>
          <p:cNvPr id="3" name="Content Placeholder 2"/>
          <p:cNvSpPr>
            <a:spLocks noGrp="1"/>
          </p:cNvSpPr>
          <p:nvPr>
            <p:ph idx="1"/>
          </p:nvPr>
        </p:nvSpPr>
        <p:spPr/>
        <p:txBody>
          <a:bodyPr/>
          <a:lstStyle/>
          <a:p>
            <a:r>
              <a:rPr lang="en-GB" b="1" dirty="0" smtClean="0"/>
              <a:t>External costs – NHS / businesses.</a:t>
            </a:r>
            <a:r>
              <a:rPr lang="en-GB" dirty="0"/>
              <a:t> </a:t>
            </a:r>
            <a:endParaRPr lang="en-GB" dirty="0" smtClean="0"/>
          </a:p>
          <a:p>
            <a:r>
              <a:rPr lang="en-GB" dirty="0" smtClean="0"/>
              <a:t>Sugary </a:t>
            </a:r>
            <a:r>
              <a:rPr lang="en-GB" dirty="0"/>
              <a:t>drinks impose high external costs on society. The overconsumption of sugar is a major cause of health problems such </a:t>
            </a:r>
            <a:r>
              <a:rPr lang="en-GB" dirty="0" smtClean="0"/>
              <a:t>as:</a:t>
            </a:r>
            <a:endParaRPr lang="en-GB" dirty="0"/>
          </a:p>
          <a:p>
            <a:pPr lvl="1"/>
            <a:r>
              <a:rPr lang="en-GB" dirty="0"/>
              <a:t>Tooth decay (especially amongst </a:t>
            </a:r>
            <a:r>
              <a:rPr lang="en-GB" dirty="0" smtClean="0"/>
              <a:t>children)</a:t>
            </a:r>
          </a:p>
          <a:p>
            <a:pPr lvl="1"/>
            <a:r>
              <a:rPr lang="en-GB" dirty="0" smtClean="0"/>
              <a:t>T2 </a:t>
            </a:r>
            <a:r>
              <a:rPr lang="en-GB" dirty="0" smtClean="0"/>
              <a:t>Diabetes </a:t>
            </a:r>
          </a:p>
          <a:p>
            <a:pPr lvl="1"/>
            <a:r>
              <a:rPr lang="en-GB" dirty="0" smtClean="0"/>
              <a:t>Obesity </a:t>
            </a:r>
            <a:r>
              <a:rPr lang="en-GB" dirty="0"/>
              <a:t>and obesity-related illnesses, such as back pain, heart disease,</a:t>
            </a:r>
          </a:p>
          <a:p>
            <a:r>
              <a:rPr lang="en-GB" dirty="0" smtClean="0"/>
              <a:t>These </a:t>
            </a:r>
            <a:r>
              <a:rPr lang="en-GB" dirty="0"/>
              <a:t>external costs are reflected in higher costs imposed on the national health </a:t>
            </a:r>
            <a:r>
              <a:rPr lang="en-GB" dirty="0" smtClean="0"/>
              <a:t>service.</a:t>
            </a:r>
          </a:p>
          <a:p>
            <a:pPr lvl="1"/>
            <a:r>
              <a:rPr lang="en-GB" dirty="0" smtClean="0"/>
              <a:t>Poor </a:t>
            </a:r>
            <a:r>
              <a:rPr lang="en-GB" dirty="0"/>
              <a:t>health also adversely affects work and productivity. </a:t>
            </a:r>
            <a:endParaRPr lang="en-GB" dirty="0" smtClean="0"/>
          </a:p>
          <a:p>
            <a:pPr lvl="1"/>
            <a:r>
              <a:rPr lang="en-GB" dirty="0" smtClean="0"/>
              <a:t>Therefore</a:t>
            </a:r>
            <a:r>
              <a:rPr lang="en-GB" dirty="0"/>
              <a:t>, the social cost of sugar consumption is greater than the private cost of sugar.</a:t>
            </a:r>
          </a:p>
          <a:p>
            <a:endParaRPr lang="en-GB" dirty="0"/>
          </a:p>
        </p:txBody>
      </p:sp>
    </p:spTree>
    <p:extLst>
      <p:ext uri="{BB962C8B-B14F-4D97-AF65-F5344CB8AC3E}">
        <p14:creationId xmlns:p14="http://schemas.microsoft.com/office/powerpoint/2010/main" val="27149814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753398" y="1417638"/>
            <a:ext cx="10554574" cy="3636511"/>
          </a:xfrm>
        </p:spPr>
        <p:txBody>
          <a:bodyPr/>
          <a:lstStyle/>
          <a:p>
            <a:r>
              <a:rPr lang="en-GB" dirty="0" smtClean="0"/>
              <a:t>‘Sugary </a:t>
            </a:r>
            <a:r>
              <a:rPr lang="en-GB" dirty="0"/>
              <a:t>drinks impose high external costs on society. The overconsumption of sugar is a major cause of health </a:t>
            </a:r>
            <a:r>
              <a:rPr lang="en-GB" dirty="0" smtClean="0"/>
              <a:t>problems’</a:t>
            </a:r>
          </a:p>
          <a:p>
            <a:r>
              <a:rPr lang="en-GB" dirty="0" smtClean="0"/>
              <a:t>Discuss…</a:t>
            </a:r>
            <a:endParaRPr lang="en-GB" dirty="0"/>
          </a:p>
        </p:txBody>
      </p:sp>
    </p:spTree>
    <p:extLst>
      <p:ext uri="{BB962C8B-B14F-4D97-AF65-F5344CB8AC3E}">
        <p14:creationId xmlns:p14="http://schemas.microsoft.com/office/powerpoint/2010/main" val="2464361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Lack </a:t>
            </a:r>
            <a:r>
              <a:rPr lang="en-GB" dirty="0"/>
              <a:t>of awareness of the harm </a:t>
            </a:r>
            <a:r>
              <a:rPr lang="en-GB" dirty="0" smtClean="0"/>
              <a:t/>
            </a:r>
            <a:br>
              <a:rPr lang="en-GB" dirty="0" smtClean="0"/>
            </a:br>
            <a:r>
              <a:rPr lang="en-GB" dirty="0" smtClean="0"/>
              <a:t>caused</a:t>
            </a:r>
            <a:endParaRPr lang="en-GB" dirty="0"/>
          </a:p>
        </p:txBody>
      </p:sp>
      <p:sp>
        <p:nvSpPr>
          <p:cNvPr id="3" name="Content Placeholder 2"/>
          <p:cNvSpPr>
            <a:spLocks noGrp="1"/>
          </p:cNvSpPr>
          <p:nvPr>
            <p:ph idx="1"/>
          </p:nvPr>
        </p:nvSpPr>
        <p:spPr>
          <a:xfrm>
            <a:off x="827424" y="870281"/>
            <a:ext cx="10554574" cy="4067479"/>
          </a:xfrm>
        </p:spPr>
        <p:txBody>
          <a:bodyPr>
            <a:normAutofit/>
          </a:bodyPr>
          <a:lstStyle/>
          <a:p>
            <a:r>
              <a:rPr lang="en-GB" dirty="0" smtClean="0"/>
              <a:t>People </a:t>
            </a:r>
            <a:r>
              <a:rPr lang="en-GB" dirty="0"/>
              <a:t>may be unaware of the personal costs involved in sugar </a:t>
            </a:r>
            <a:r>
              <a:rPr lang="en-GB" dirty="0" smtClean="0"/>
              <a:t>consumption</a:t>
            </a:r>
            <a:r>
              <a:rPr lang="en-GB" dirty="0" smtClean="0"/>
              <a:t>?</a:t>
            </a:r>
          </a:p>
          <a:p>
            <a:r>
              <a:rPr lang="en-GB" dirty="0" smtClean="0"/>
              <a:t>Addictive qualities?</a:t>
            </a:r>
          </a:p>
          <a:p>
            <a:r>
              <a:rPr lang="en-GB" dirty="0" smtClean="0"/>
              <a:t>Popular to ‘quit sugar’?</a:t>
            </a:r>
            <a:endParaRPr lang="en-GB" dirty="0"/>
          </a:p>
        </p:txBody>
      </p:sp>
      <p:pic>
        <p:nvPicPr>
          <p:cNvPr id="4" name="Picture 3"/>
          <p:cNvPicPr>
            <a:picLocks noChangeAspect="1"/>
          </p:cNvPicPr>
          <p:nvPr/>
        </p:nvPicPr>
        <p:blipFill>
          <a:blip r:embed="rId2"/>
          <a:stretch>
            <a:fillRect/>
          </a:stretch>
        </p:blipFill>
        <p:spPr>
          <a:xfrm>
            <a:off x="10447156" y="182881"/>
            <a:ext cx="1629455" cy="6430734"/>
          </a:xfrm>
          <a:prstGeom prst="rect">
            <a:avLst/>
          </a:prstGeom>
        </p:spPr>
      </p:pic>
    </p:spTree>
    <p:extLst>
      <p:ext uri="{BB962C8B-B14F-4D97-AF65-F5344CB8AC3E}">
        <p14:creationId xmlns:p14="http://schemas.microsoft.com/office/powerpoint/2010/main" val="16590503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Lack </a:t>
            </a:r>
            <a:r>
              <a:rPr lang="en-GB" dirty="0"/>
              <a:t>of awareness of the harm </a:t>
            </a:r>
            <a:r>
              <a:rPr lang="en-GB" dirty="0" smtClean="0"/>
              <a:t>caused</a:t>
            </a:r>
            <a:endParaRPr lang="en-GB" dirty="0"/>
          </a:p>
        </p:txBody>
      </p:sp>
      <p:sp>
        <p:nvSpPr>
          <p:cNvPr id="3" name="Content Placeholder 2"/>
          <p:cNvSpPr>
            <a:spLocks noGrp="1"/>
          </p:cNvSpPr>
          <p:nvPr>
            <p:ph idx="1"/>
          </p:nvPr>
        </p:nvSpPr>
        <p:spPr>
          <a:xfrm>
            <a:off x="818712" y="2222287"/>
            <a:ext cx="10554574" cy="4067479"/>
          </a:xfrm>
        </p:spPr>
        <p:txBody>
          <a:bodyPr>
            <a:normAutofit/>
          </a:bodyPr>
          <a:lstStyle/>
          <a:p>
            <a:r>
              <a:rPr lang="en-GB" dirty="0" smtClean="0"/>
              <a:t>People </a:t>
            </a:r>
            <a:r>
              <a:rPr lang="en-GB" dirty="0"/>
              <a:t>may be unaware of the personal costs involved in sugar consumption. Alternatively, people may be aware sugar is bad for you, but struggle to reduce consumption because of its addictive qualities.</a:t>
            </a:r>
          </a:p>
          <a:p>
            <a:r>
              <a:rPr lang="en-GB" dirty="0" smtClean="0"/>
              <a:t>How much </a:t>
            </a:r>
            <a:r>
              <a:rPr lang="en-GB" dirty="0" smtClean="0"/>
              <a:t>sugar does an average person consume per week?</a:t>
            </a:r>
          </a:p>
          <a:p>
            <a:pPr lvl="1"/>
            <a:r>
              <a:rPr lang="en-GB" dirty="0" smtClean="0"/>
              <a:t>Within foods?</a:t>
            </a:r>
          </a:p>
          <a:p>
            <a:r>
              <a:rPr lang="en-GB" dirty="0" smtClean="0"/>
              <a:t>This </a:t>
            </a:r>
            <a:r>
              <a:rPr lang="en-GB" dirty="0"/>
              <a:t>lack of awareness about sugar is an example of information failure – consumers not having full information to make informed choices.</a:t>
            </a:r>
          </a:p>
          <a:p>
            <a:pPr lvl="1"/>
            <a:r>
              <a:rPr lang="en-GB" dirty="0"/>
              <a:t>The amount of sugar in certain foods/drinks</a:t>
            </a:r>
          </a:p>
          <a:p>
            <a:pPr lvl="1"/>
            <a:r>
              <a:rPr lang="en-GB" dirty="0"/>
              <a:t>The harmful effects of sugar</a:t>
            </a:r>
          </a:p>
          <a:p>
            <a:endParaRPr lang="en-GB" dirty="0"/>
          </a:p>
        </p:txBody>
      </p:sp>
    </p:spTree>
    <p:extLst>
      <p:ext uri="{BB962C8B-B14F-4D97-AF65-F5344CB8AC3E}">
        <p14:creationId xmlns:p14="http://schemas.microsoft.com/office/powerpoint/2010/main" val="14862434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Generates some</a:t>
            </a:r>
            <a:r>
              <a:rPr lang="en-GB" dirty="0" smtClean="0"/>
              <a:t> much neede</a:t>
            </a:r>
            <a:r>
              <a:rPr lang="en-GB" dirty="0" smtClean="0"/>
              <a:t>d </a:t>
            </a:r>
            <a:r>
              <a:rPr lang="en-GB" dirty="0" smtClean="0"/>
              <a:t>revenue</a:t>
            </a:r>
            <a:endParaRPr lang="en-GB" dirty="0"/>
          </a:p>
        </p:txBody>
      </p:sp>
      <p:sp>
        <p:nvSpPr>
          <p:cNvPr id="3" name="Content Placeholder 2"/>
          <p:cNvSpPr>
            <a:spLocks noGrp="1"/>
          </p:cNvSpPr>
          <p:nvPr>
            <p:ph idx="1"/>
          </p:nvPr>
        </p:nvSpPr>
        <p:spPr>
          <a:xfrm>
            <a:off x="764280" y="1559430"/>
            <a:ext cx="10554574" cy="3636511"/>
          </a:xfrm>
        </p:spPr>
        <p:txBody>
          <a:bodyPr/>
          <a:lstStyle/>
          <a:p>
            <a:r>
              <a:rPr lang="en-GB" dirty="0" smtClean="0"/>
              <a:t>A great way of raising some tax revenue?</a:t>
            </a:r>
          </a:p>
          <a:p>
            <a:endParaRPr lang="en-GB" dirty="0" smtClean="0"/>
          </a:p>
          <a:p>
            <a:r>
              <a:rPr lang="en-GB" dirty="0"/>
              <a:t>Revenue generated by these taxes could be spent on efforts to improve health care systems, encourage healthier diets, increase physical activity, or build capacity for effective tax administration, further increasing the value of this measure.</a:t>
            </a:r>
          </a:p>
        </p:txBody>
      </p:sp>
    </p:spTree>
    <p:extLst>
      <p:ext uri="{BB962C8B-B14F-4D97-AF65-F5344CB8AC3E}">
        <p14:creationId xmlns:p14="http://schemas.microsoft.com/office/powerpoint/2010/main" val="31834004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p:txBody>
          <a:bodyPr/>
          <a:lstStyle/>
          <a:p>
            <a:r>
              <a:rPr lang="en-GB" dirty="0" smtClean="0"/>
              <a:t>Fund </a:t>
            </a:r>
            <a:r>
              <a:rPr lang="en-GB" dirty="0"/>
              <a:t>spending on growing health problems of sugar consumption (e.g</a:t>
            </a:r>
            <a:r>
              <a:rPr lang="en-GB" dirty="0" smtClean="0"/>
              <a:t>. obesity management)</a:t>
            </a:r>
            <a:endParaRPr lang="en-GB" dirty="0"/>
          </a:p>
          <a:p>
            <a:r>
              <a:rPr lang="en-GB" dirty="0" smtClean="0"/>
              <a:t>Tax to fund </a:t>
            </a:r>
            <a:r>
              <a:rPr lang="en-GB" dirty="0"/>
              <a:t>spending in a particular </a:t>
            </a:r>
            <a:r>
              <a:rPr lang="en-GB" dirty="0" smtClean="0"/>
              <a:t>area? Would this make it more acceptable to the general public? </a:t>
            </a:r>
            <a:endParaRPr lang="en-GB" dirty="0" smtClean="0"/>
          </a:p>
          <a:p>
            <a:r>
              <a:rPr lang="en-GB" dirty="0" smtClean="0"/>
              <a:t>Tax </a:t>
            </a:r>
            <a:r>
              <a:rPr lang="en-GB" dirty="0"/>
              <a:t>raised </a:t>
            </a:r>
            <a:r>
              <a:rPr lang="en-GB" dirty="0" smtClean="0"/>
              <a:t>used </a:t>
            </a:r>
            <a:r>
              <a:rPr lang="en-GB" dirty="0"/>
              <a:t>to fund health care or education about healthy </a:t>
            </a:r>
            <a:r>
              <a:rPr lang="en-GB" dirty="0" smtClean="0"/>
              <a:t>eating? </a:t>
            </a:r>
          </a:p>
          <a:p>
            <a:r>
              <a:rPr lang="en-GB" dirty="0" smtClean="0"/>
              <a:t>Norway </a:t>
            </a:r>
            <a:r>
              <a:rPr lang="en-GB" dirty="0" smtClean="0"/>
              <a:t>– very high tax on alcohol – goes directly to health care and treating problems caused by this. </a:t>
            </a:r>
            <a:endParaRPr lang="en-GB" dirty="0"/>
          </a:p>
          <a:p>
            <a:endParaRPr lang="en-GB" dirty="0"/>
          </a:p>
        </p:txBody>
      </p:sp>
    </p:spTree>
    <p:extLst>
      <p:ext uri="{BB962C8B-B14F-4D97-AF65-F5344CB8AC3E}">
        <p14:creationId xmlns:p14="http://schemas.microsoft.com/office/powerpoint/2010/main" val="20816827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Generates changes to</a:t>
            </a:r>
            <a:r>
              <a:rPr lang="en-GB" dirty="0" smtClean="0"/>
              <a:t> </a:t>
            </a:r>
            <a:r>
              <a:rPr lang="en-GB" dirty="0"/>
              <a:t>supply and </a:t>
            </a:r>
            <a:r>
              <a:rPr lang="en-GB" dirty="0" smtClean="0"/>
              <a:t>demand</a:t>
            </a:r>
            <a:endParaRPr lang="en-GB" dirty="0"/>
          </a:p>
        </p:txBody>
      </p:sp>
      <p:sp>
        <p:nvSpPr>
          <p:cNvPr id="3" name="Content Placeholder 2"/>
          <p:cNvSpPr>
            <a:spLocks noGrp="1"/>
          </p:cNvSpPr>
          <p:nvPr>
            <p:ph idx="1"/>
          </p:nvPr>
        </p:nvSpPr>
        <p:spPr>
          <a:xfrm>
            <a:off x="505204" y="1863058"/>
            <a:ext cx="10554574" cy="3636511"/>
          </a:xfrm>
        </p:spPr>
        <p:txBody>
          <a:bodyPr>
            <a:normAutofit/>
          </a:bodyPr>
          <a:lstStyle/>
          <a:p>
            <a:r>
              <a:rPr lang="en-GB" dirty="0" smtClean="0"/>
              <a:t>Healthier alternatives</a:t>
            </a:r>
            <a:r>
              <a:rPr lang="en-GB" dirty="0" smtClean="0"/>
              <a:t>?</a:t>
            </a:r>
          </a:p>
          <a:p>
            <a:endParaRPr lang="en-GB" dirty="0"/>
          </a:p>
          <a:p>
            <a:r>
              <a:rPr lang="en-GB" dirty="0" smtClean="0"/>
              <a:t>Water…Awareness of hydration </a:t>
            </a:r>
          </a:p>
          <a:p>
            <a:endParaRPr lang="en-GB" dirty="0"/>
          </a:p>
          <a:p>
            <a:r>
              <a:rPr lang="en-GB" dirty="0" smtClean="0"/>
              <a:t>Schools?</a:t>
            </a:r>
            <a:endParaRPr lang="en-GB" dirty="0" smtClean="0"/>
          </a:p>
          <a:p>
            <a:endParaRPr lang="en-GB" dirty="0"/>
          </a:p>
        </p:txBody>
      </p:sp>
    </p:spTree>
    <p:extLst>
      <p:ext uri="{BB962C8B-B14F-4D97-AF65-F5344CB8AC3E}">
        <p14:creationId xmlns:p14="http://schemas.microsoft.com/office/powerpoint/2010/main" val="36678743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Generates c</a:t>
            </a:r>
            <a:r>
              <a:rPr lang="en-GB" dirty="0" smtClean="0"/>
              <a:t>hanges to </a:t>
            </a:r>
            <a:r>
              <a:rPr lang="en-GB" dirty="0"/>
              <a:t>supply and </a:t>
            </a:r>
            <a:r>
              <a:rPr lang="en-GB" dirty="0" smtClean="0"/>
              <a:t>demand</a:t>
            </a:r>
            <a:endParaRPr lang="en-GB" dirty="0"/>
          </a:p>
        </p:txBody>
      </p:sp>
      <p:sp>
        <p:nvSpPr>
          <p:cNvPr id="3" name="Content Placeholder 2"/>
          <p:cNvSpPr>
            <a:spLocks noGrp="1"/>
          </p:cNvSpPr>
          <p:nvPr>
            <p:ph idx="1"/>
          </p:nvPr>
        </p:nvSpPr>
        <p:spPr>
          <a:xfrm>
            <a:off x="668489" y="2496607"/>
            <a:ext cx="10554574" cy="3636511"/>
          </a:xfrm>
        </p:spPr>
        <p:txBody>
          <a:bodyPr>
            <a:normAutofit lnSpcReduction="10000"/>
          </a:bodyPr>
          <a:lstStyle/>
          <a:p>
            <a:r>
              <a:rPr lang="en-GB" dirty="0" smtClean="0"/>
              <a:t>A </a:t>
            </a:r>
            <a:r>
              <a:rPr lang="en-GB" dirty="0"/>
              <a:t>sugar tax creates an incentive for firms to supply alternatives which are healthier. </a:t>
            </a:r>
            <a:endParaRPr lang="en-GB" dirty="0" smtClean="0"/>
          </a:p>
          <a:p>
            <a:r>
              <a:rPr lang="en-GB" dirty="0" smtClean="0"/>
              <a:t>Coca Cola – change in recipe – gradual sugar reduction</a:t>
            </a:r>
          </a:p>
          <a:p>
            <a:r>
              <a:rPr lang="en-GB" dirty="0" smtClean="0"/>
              <a:t>If </a:t>
            </a:r>
            <a:r>
              <a:rPr lang="en-GB" dirty="0"/>
              <a:t>you go into certain fast food restaurants, sugary drinks have often been heavily promoted – e.g. free refills </a:t>
            </a:r>
            <a:r>
              <a:rPr lang="en-GB" dirty="0" smtClean="0"/>
              <a:t>in 5 Guys. </a:t>
            </a:r>
            <a:endParaRPr lang="en-GB" dirty="0" smtClean="0"/>
          </a:p>
          <a:p>
            <a:pPr lvl="1"/>
            <a:r>
              <a:rPr lang="en-GB" dirty="0" smtClean="0"/>
              <a:t>It could be argued </a:t>
            </a:r>
            <a:r>
              <a:rPr lang="en-GB" dirty="0"/>
              <a:t>that supply creates its own demand. But, if firms have incentives to promote healthier drinks with substantially lower sugar content, then consumers will to an extent follow the supply. </a:t>
            </a:r>
            <a:endParaRPr lang="en-GB" dirty="0" smtClean="0"/>
          </a:p>
          <a:p>
            <a:pPr lvl="1"/>
            <a:r>
              <a:rPr lang="en-GB" dirty="0" smtClean="0"/>
              <a:t>Meal deals in supermarkets – healthy drinks alternatives. </a:t>
            </a:r>
          </a:p>
          <a:p>
            <a:r>
              <a:rPr lang="en-GB" dirty="0" smtClean="0"/>
              <a:t>Evidence </a:t>
            </a:r>
            <a:r>
              <a:rPr lang="en-GB" dirty="0"/>
              <a:t>from the UK sugar tax suggests this is true. In the two years after the UK introduced a tax on sugary drinks, manufacturers responded by reducing the sugar content in their drinks to avoid the </a:t>
            </a:r>
            <a:r>
              <a:rPr lang="en-GB" dirty="0" smtClean="0"/>
              <a:t>tax (Scarborough et al., 2020).</a:t>
            </a:r>
            <a:endParaRPr lang="en-GB" dirty="0"/>
          </a:p>
          <a:p>
            <a:endParaRPr lang="en-GB" dirty="0"/>
          </a:p>
        </p:txBody>
      </p:sp>
    </p:spTree>
    <p:extLst>
      <p:ext uri="{BB962C8B-B14F-4D97-AF65-F5344CB8AC3E}">
        <p14:creationId xmlns:p14="http://schemas.microsoft.com/office/powerpoint/2010/main" val="14732442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Sugar </a:t>
            </a:r>
            <a:r>
              <a:rPr lang="en-GB" dirty="0"/>
              <a:t>tax in the </a:t>
            </a:r>
            <a:r>
              <a:rPr lang="en-GB" dirty="0" smtClean="0"/>
              <a:t>UK – freedom of choice / who is paying for this?</a:t>
            </a:r>
            <a:endParaRPr lang="en-GB" dirty="0"/>
          </a:p>
        </p:txBody>
      </p:sp>
      <p:sp>
        <p:nvSpPr>
          <p:cNvPr id="3" name="Content Placeholder 2"/>
          <p:cNvSpPr>
            <a:spLocks noGrp="1"/>
          </p:cNvSpPr>
          <p:nvPr>
            <p:ph idx="1"/>
          </p:nvPr>
        </p:nvSpPr>
        <p:spPr/>
        <p:txBody>
          <a:bodyPr/>
          <a:lstStyle/>
          <a:p>
            <a:r>
              <a:rPr lang="en-GB" dirty="0" smtClean="0"/>
              <a:t>£</a:t>
            </a:r>
            <a:r>
              <a:rPr lang="en-GB" dirty="0"/>
              <a:t>0.24 per litre for drinks with over 8 g sugar per 100 mL (high levy category),</a:t>
            </a:r>
          </a:p>
          <a:p>
            <a:r>
              <a:rPr lang="en-GB" dirty="0"/>
              <a:t>£0.18 per litre for drinks with 5 to 8 g sugar per 100 mL (low levy category)</a:t>
            </a:r>
          </a:p>
          <a:p>
            <a:r>
              <a:rPr lang="en-GB" dirty="0"/>
              <a:t>no charge for drinks with less than 5 g sugar per 100 mL (no levy category</a:t>
            </a:r>
            <a:r>
              <a:rPr lang="en-GB" dirty="0" smtClean="0"/>
              <a:t>)</a:t>
            </a:r>
          </a:p>
          <a:p>
            <a:endParaRPr lang="en-GB" dirty="0"/>
          </a:p>
          <a:p>
            <a:endParaRPr lang="en-GB" dirty="0"/>
          </a:p>
          <a:p>
            <a:r>
              <a:rPr lang="en-GB" dirty="0"/>
              <a:t>A study </a:t>
            </a:r>
            <a:r>
              <a:rPr lang="en-GB" dirty="0" smtClean="0"/>
              <a:t>(Scarborough et al., 2020) on </a:t>
            </a:r>
            <a:r>
              <a:rPr lang="en-GB" dirty="0"/>
              <a:t>the effect of the UK sugar tax, found prices only rose by 31% of the tax levy, suggesting </a:t>
            </a:r>
            <a:r>
              <a:rPr lang="en-GB" b="1" dirty="0"/>
              <a:t>manufacturers absorbed 2/3 of the tax increase </a:t>
            </a:r>
            <a:r>
              <a:rPr lang="en-GB" dirty="0"/>
              <a:t>themselves, suggesting demand is price sensitive for sugary drinks – with many alternatives.</a:t>
            </a:r>
          </a:p>
          <a:p>
            <a:endParaRPr lang="en-GB" dirty="0"/>
          </a:p>
        </p:txBody>
      </p:sp>
    </p:spTree>
    <p:extLst>
      <p:ext uri="{BB962C8B-B14F-4D97-AF65-F5344CB8AC3E}">
        <p14:creationId xmlns:p14="http://schemas.microsoft.com/office/powerpoint/2010/main" val="23016065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4868" y="1198303"/>
            <a:ext cx="10571998" cy="970450"/>
          </a:xfrm>
        </p:spPr>
        <p:txBody>
          <a:bodyPr/>
          <a:lstStyle/>
          <a:p>
            <a:r>
              <a:rPr lang="en-GB" dirty="0" smtClean="0"/>
              <a:t>Scarborough et al., 2020</a:t>
            </a:r>
            <a:br>
              <a:rPr lang="en-GB" dirty="0" smtClean="0"/>
            </a:br>
            <a:r>
              <a:rPr lang="en-GB" sz="1400" dirty="0"/>
              <a:t>Impact of the announcement and implementation of the UK Soft Drinks Industry Levy on sugar content, price, product size and number of available soft drinks in the UK, 2015-19:</a:t>
            </a:r>
            <a:r>
              <a:rPr lang="en-GB" dirty="0"/>
              <a:t/>
            </a:r>
            <a:br>
              <a:rPr lang="en-GB" dirty="0"/>
            </a:br>
            <a:endParaRPr lang="en-GB" dirty="0"/>
          </a:p>
        </p:txBody>
      </p:sp>
      <p:sp>
        <p:nvSpPr>
          <p:cNvPr id="3" name="Content Placeholder 2"/>
          <p:cNvSpPr>
            <a:spLocks noGrp="1"/>
          </p:cNvSpPr>
          <p:nvPr>
            <p:ph idx="1"/>
          </p:nvPr>
        </p:nvSpPr>
        <p:spPr>
          <a:xfrm>
            <a:off x="818712" y="2076995"/>
            <a:ext cx="10554574" cy="4630782"/>
          </a:xfrm>
        </p:spPr>
        <p:txBody>
          <a:bodyPr>
            <a:normAutofit fontScale="77500" lnSpcReduction="20000"/>
          </a:bodyPr>
          <a:lstStyle/>
          <a:p>
            <a:r>
              <a:rPr lang="en-GB" dirty="0" smtClean="0"/>
              <a:t>The </a:t>
            </a:r>
            <a:r>
              <a:rPr lang="en-GB" dirty="0"/>
              <a:t>stated aim of the SDIL was to encourage the soft drinks industry to improve the healthiness of the drinks they produce, by reducing sugar content or reducing portion sizes. The SDIL was implemented in April 2018.</a:t>
            </a:r>
          </a:p>
          <a:p>
            <a:r>
              <a:rPr lang="en-GB" dirty="0"/>
              <a:t>This study </a:t>
            </a:r>
            <a:r>
              <a:rPr lang="en-GB" dirty="0" smtClean="0"/>
              <a:t>measured </a:t>
            </a:r>
            <a:r>
              <a:rPr lang="en-GB" dirty="0"/>
              <a:t>the impact of the SDIL on the soft drinks that are available to buy in the UK to evaluate whether the SDIL achieved its aim of influencing industry practice.</a:t>
            </a:r>
          </a:p>
          <a:p>
            <a:endParaRPr lang="en-GB" b="1" dirty="0" smtClean="0"/>
          </a:p>
          <a:p>
            <a:r>
              <a:rPr lang="en-GB" b="1" dirty="0" smtClean="0"/>
              <a:t>What </a:t>
            </a:r>
            <a:r>
              <a:rPr lang="en-GB" b="1" dirty="0"/>
              <a:t>did the researchers do and find?</a:t>
            </a:r>
          </a:p>
          <a:p>
            <a:r>
              <a:rPr lang="en-GB" dirty="0" smtClean="0"/>
              <a:t>They </a:t>
            </a:r>
            <a:r>
              <a:rPr lang="en-GB" dirty="0"/>
              <a:t>used data on 209,637 observations of soft drinks available from UK supermarket websites at 85 time points between September 2015 and February 2019.</a:t>
            </a:r>
          </a:p>
          <a:p>
            <a:r>
              <a:rPr lang="en-GB" dirty="0"/>
              <a:t>At each time point, </a:t>
            </a:r>
            <a:r>
              <a:rPr lang="en-GB" dirty="0" smtClean="0"/>
              <a:t>they </a:t>
            </a:r>
            <a:r>
              <a:rPr lang="en-GB" dirty="0"/>
              <a:t>measured the percentage of drinks with sugar levels greater than 5 g per 100 mL, the price of drinks, the volume at which they </a:t>
            </a:r>
            <a:r>
              <a:rPr lang="en-GB" dirty="0" smtClean="0"/>
              <a:t>were </a:t>
            </a:r>
            <a:r>
              <a:rPr lang="en-GB" dirty="0"/>
              <a:t>sold, and the number of different drinks available to purchase and compared these with estimates of what would have happened if the SDIL was not introduced.</a:t>
            </a:r>
          </a:p>
          <a:p>
            <a:r>
              <a:rPr lang="en-GB" dirty="0" smtClean="0"/>
              <a:t>Changes were found to </a:t>
            </a:r>
            <a:r>
              <a:rPr lang="en-GB" dirty="0"/>
              <a:t>sugar levels in drinks. </a:t>
            </a:r>
            <a:endParaRPr lang="en-GB" dirty="0" smtClean="0"/>
          </a:p>
          <a:p>
            <a:pPr lvl="1"/>
            <a:r>
              <a:rPr lang="en-GB" dirty="0" smtClean="0"/>
              <a:t>The </a:t>
            </a:r>
            <a:r>
              <a:rPr lang="en-GB" dirty="0"/>
              <a:t>percentage of drinks with sugar over 5 g per 100 mL fell from an expected level of 49% to 15% over the time period. </a:t>
            </a:r>
            <a:endParaRPr lang="en-GB" dirty="0" smtClean="0"/>
          </a:p>
          <a:p>
            <a:pPr lvl="1"/>
            <a:r>
              <a:rPr lang="en-GB" dirty="0" smtClean="0"/>
              <a:t>There </a:t>
            </a:r>
            <a:r>
              <a:rPr lang="en-GB" dirty="0"/>
              <a:t>was little change in the product size or the number of products available to consumers. </a:t>
            </a:r>
            <a:endParaRPr lang="en-GB" dirty="0" smtClean="0"/>
          </a:p>
          <a:p>
            <a:pPr lvl="1"/>
            <a:r>
              <a:rPr lang="en-GB" dirty="0" smtClean="0"/>
              <a:t>The </a:t>
            </a:r>
            <a:r>
              <a:rPr lang="en-GB" dirty="0"/>
              <a:t>price of high sugar drinks increased after the implementation of the SDIL but only by one third of the amount of the tax.</a:t>
            </a:r>
          </a:p>
          <a:p>
            <a:pPr lvl="1"/>
            <a:r>
              <a:rPr lang="en-GB" dirty="0" smtClean="0"/>
              <a:t>The </a:t>
            </a:r>
            <a:r>
              <a:rPr lang="en-GB" dirty="0"/>
              <a:t>results show that the SDIL was associated with a considerable impact on the soft drinks industry, particularly with regard to the amount of sugar in soft drinks. </a:t>
            </a:r>
            <a:endParaRPr lang="en-GB" dirty="0" smtClean="0"/>
          </a:p>
          <a:p>
            <a:pPr lvl="1"/>
            <a:r>
              <a:rPr lang="en-GB" dirty="0" smtClean="0"/>
              <a:t>The </a:t>
            </a:r>
            <a:r>
              <a:rPr lang="en-GB" dirty="0"/>
              <a:t>SDIL was not associated with a reduction in the size of the soft drinks marketplace.</a:t>
            </a:r>
          </a:p>
          <a:p>
            <a:endParaRPr lang="en-GB" dirty="0"/>
          </a:p>
        </p:txBody>
      </p:sp>
    </p:spTree>
    <p:extLst>
      <p:ext uri="{BB962C8B-B14F-4D97-AF65-F5344CB8AC3E}">
        <p14:creationId xmlns:p14="http://schemas.microsoft.com/office/powerpoint/2010/main" val="6860113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Arguments against sugar </a:t>
            </a:r>
            <a:r>
              <a:rPr lang="en-GB" dirty="0" smtClean="0"/>
              <a:t>tax</a:t>
            </a:r>
            <a:endParaRPr lang="en-GB" dirty="0"/>
          </a:p>
        </p:txBody>
      </p:sp>
      <p:sp>
        <p:nvSpPr>
          <p:cNvPr id="3" name="Content Placeholder 2"/>
          <p:cNvSpPr>
            <a:spLocks noGrp="1"/>
          </p:cNvSpPr>
          <p:nvPr>
            <p:ph idx="1"/>
          </p:nvPr>
        </p:nvSpPr>
        <p:spPr>
          <a:xfrm>
            <a:off x="648894" y="2326790"/>
            <a:ext cx="10554574" cy="4269953"/>
          </a:xfrm>
        </p:spPr>
        <p:txBody>
          <a:bodyPr>
            <a:normAutofit/>
          </a:bodyPr>
          <a:lstStyle/>
          <a:p>
            <a:endParaRPr lang="en-GB" dirty="0"/>
          </a:p>
        </p:txBody>
      </p:sp>
    </p:spTree>
    <p:extLst>
      <p:ext uri="{BB962C8B-B14F-4D97-AF65-F5344CB8AC3E}">
        <p14:creationId xmlns:p14="http://schemas.microsoft.com/office/powerpoint/2010/main" val="35569928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It </a:t>
            </a:r>
            <a:r>
              <a:rPr lang="en-GB" dirty="0"/>
              <a:t>is unfair on low-income </a:t>
            </a:r>
            <a:r>
              <a:rPr lang="en-GB" dirty="0" smtClean="0"/>
              <a:t>groups</a:t>
            </a:r>
            <a:endParaRPr lang="en-GB" dirty="0"/>
          </a:p>
        </p:txBody>
      </p:sp>
      <p:sp>
        <p:nvSpPr>
          <p:cNvPr id="3" name="Content Placeholder 2"/>
          <p:cNvSpPr>
            <a:spLocks noGrp="1"/>
          </p:cNvSpPr>
          <p:nvPr>
            <p:ph idx="1"/>
          </p:nvPr>
        </p:nvSpPr>
        <p:spPr>
          <a:xfrm>
            <a:off x="648895" y="1222978"/>
            <a:ext cx="10554574" cy="3636511"/>
          </a:xfrm>
        </p:spPr>
        <p:txBody>
          <a:bodyPr>
            <a:normAutofit/>
          </a:bodyPr>
          <a:lstStyle/>
          <a:p>
            <a:r>
              <a:rPr lang="en-GB" dirty="0" smtClean="0"/>
              <a:t>It </a:t>
            </a:r>
            <a:r>
              <a:rPr lang="en-GB" dirty="0"/>
              <a:t>is argued that the sugar tax is </a:t>
            </a:r>
            <a:r>
              <a:rPr lang="en-GB" dirty="0" smtClean="0"/>
              <a:t>regressive</a:t>
            </a:r>
            <a:r>
              <a:rPr lang="en-GB" dirty="0"/>
              <a:t> </a:t>
            </a:r>
            <a:r>
              <a:rPr lang="en-GB" dirty="0" smtClean="0"/>
              <a:t>because </a:t>
            </a:r>
            <a:r>
              <a:rPr lang="en-GB" dirty="0"/>
              <a:t>it will take a higher percentage of income from those on low-incomes. </a:t>
            </a:r>
            <a:endParaRPr lang="en-GB" dirty="0" smtClean="0"/>
          </a:p>
          <a:p>
            <a:endParaRPr lang="en-GB" dirty="0"/>
          </a:p>
        </p:txBody>
      </p:sp>
    </p:spTree>
    <p:extLst>
      <p:ext uri="{BB962C8B-B14F-4D97-AF65-F5344CB8AC3E}">
        <p14:creationId xmlns:p14="http://schemas.microsoft.com/office/powerpoint/2010/main" val="24600652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Regressive tax – disproportionate impact on </a:t>
            </a:r>
            <a:r>
              <a:rPr lang="en-GB" dirty="0"/>
              <a:t>low-income </a:t>
            </a:r>
            <a:r>
              <a:rPr lang="en-GB" dirty="0" smtClean="0"/>
              <a:t>groups</a:t>
            </a:r>
            <a:endParaRPr lang="en-GB" dirty="0"/>
          </a:p>
        </p:txBody>
      </p:sp>
      <p:sp>
        <p:nvSpPr>
          <p:cNvPr id="3" name="Content Placeholder 2"/>
          <p:cNvSpPr>
            <a:spLocks noGrp="1"/>
          </p:cNvSpPr>
          <p:nvPr>
            <p:ph idx="1"/>
          </p:nvPr>
        </p:nvSpPr>
        <p:spPr>
          <a:xfrm>
            <a:off x="818712" y="2222287"/>
            <a:ext cx="10554574" cy="4080542"/>
          </a:xfrm>
        </p:spPr>
        <p:txBody>
          <a:bodyPr>
            <a:normAutofit/>
          </a:bodyPr>
          <a:lstStyle/>
          <a:p>
            <a:r>
              <a:rPr lang="en-GB" dirty="0" smtClean="0"/>
              <a:t>It </a:t>
            </a:r>
            <a:r>
              <a:rPr lang="en-GB" dirty="0"/>
              <a:t>is argued that the sugar tax is </a:t>
            </a:r>
            <a:r>
              <a:rPr lang="en-GB" dirty="0" smtClean="0"/>
              <a:t>regressive</a:t>
            </a:r>
            <a:r>
              <a:rPr lang="en-GB" dirty="0"/>
              <a:t> </a:t>
            </a:r>
            <a:r>
              <a:rPr lang="en-GB" dirty="0" smtClean="0"/>
              <a:t>because </a:t>
            </a:r>
            <a:r>
              <a:rPr lang="en-GB" dirty="0"/>
              <a:t>it will take a higher percentage of income from those on low-incomes. </a:t>
            </a:r>
            <a:endParaRPr lang="en-GB" dirty="0" smtClean="0"/>
          </a:p>
          <a:p>
            <a:r>
              <a:rPr lang="en-GB" b="1" dirty="0" smtClean="0"/>
              <a:t>However</a:t>
            </a:r>
            <a:r>
              <a:rPr lang="en-GB" b="1" dirty="0"/>
              <a:t>:</a:t>
            </a:r>
          </a:p>
          <a:p>
            <a:pPr lvl="1"/>
            <a:r>
              <a:rPr lang="en-GB" dirty="0" smtClean="0"/>
              <a:t>People can </a:t>
            </a:r>
            <a:r>
              <a:rPr lang="en-GB" dirty="0"/>
              <a:t>switch to non-sugary drinks and avoid tax.</a:t>
            </a:r>
          </a:p>
          <a:p>
            <a:pPr lvl="1"/>
            <a:r>
              <a:rPr lang="en-GB" dirty="0"/>
              <a:t>Everyone </a:t>
            </a:r>
            <a:r>
              <a:rPr lang="en-GB" dirty="0" smtClean="0"/>
              <a:t>could </a:t>
            </a:r>
            <a:r>
              <a:rPr lang="en-GB" dirty="0" smtClean="0"/>
              <a:t>benefit </a:t>
            </a:r>
            <a:r>
              <a:rPr lang="en-GB" dirty="0"/>
              <a:t>from the increased health care spending and improved quality of life.</a:t>
            </a:r>
          </a:p>
          <a:p>
            <a:r>
              <a:rPr lang="en-GB" dirty="0"/>
              <a:t>If there were concerns about income distribution as a result of the tax, the tax revenues could be used to reduce other regressive taxes such as VAT, </a:t>
            </a:r>
            <a:endParaRPr lang="en-GB" dirty="0" smtClean="0"/>
          </a:p>
          <a:p>
            <a:r>
              <a:rPr lang="en-GB" dirty="0" smtClean="0"/>
              <a:t>Would spending </a:t>
            </a:r>
            <a:r>
              <a:rPr lang="en-GB" dirty="0"/>
              <a:t>on health care </a:t>
            </a:r>
            <a:r>
              <a:rPr lang="en-GB" dirty="0" smtClean="0"/>
              <a:t>be </a:t>
            </a:r>
            <a:r>
              <a:rPr lang="en-GB" dirty="0"/>
              <a:t>a better way to improve quality of life for those on </a:t>
            </a:r>
            <a:r>
              <a:rPr lang="en-GB" dirty="0" smtClean="0"/>
              <a:t>low-incomes? </a:t>
            </a:r>
            <a:endParaRPr lang="en-GB" dirty="0" smtClean="0"/>
          </a:p>
          <a:p>
            <a:r>
              <a:rPr lang="en-GB" dirty="0" smtClean="0"/>
              <a:t>Would the income raised go towards this however?</a:t>
            </a:r>
            <a:endParaRPr lang="en-GB" dirty="0" smtClean="0"/>
          </a:p>
          <a:p>
            <a:r>
              <a:rPr lang="en-GB" dirty="0" smtClean="0"/>
              <a:t>Less </a:t>
            </a:r>
            <a:r>
              <a:rPr lang="en-GB" dirty="0" smtClean="0"/>
              <a:t>likely to be able to afford </a:t>
            </a:r>
            <a:r>
              <a:rPr lang="en-GB" dirty="0"/>
              <a:t>private health care treatment.</a:t>
            </a:r>
          </a:p>
          <a:p>
            <a:endParaRPr lang="en-GB" dirty="0"/>
          </a:p>
        </p:txBody>
      </p:sp>
    </p:spTree>
    <p:extLst>
      <p:ext uri="{BB962C8B-B14F-4D97-AF65-F5344CB8AC3E}">
        <p14:creationId xmlns:p14="http://schemas.microsoft.com/office/powerpoint/2010/main" val="11615662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2069" y="932413"/>
            <a:ext cx="10571998" cy="970450"/>
          </a:xfrm>
        </p:spPr>
        <p:txBody>
          <a:bodyPr/>
          <a:lstStyle/>
          <a:p>
            <a:r>
              <a:rPr lang="en-GB" dirty="0" smtClean="0"/>
              <a:t>People should be allowed to do what they like – make their own lifestyle choices…</a:t>
            </a:r>
            <a:endParaRPr lang="en-GB" dirty="0"/>
          </a:p>
        </p:txBody>
      </p:sp>
      <p:sp>
        <p:nvSpPr>
          <p:cNvPr id="3" name="Content Placeholder 2"/>
          <p:cNvSpPr>
            <a:spLocks noGrp="1"/>
          </p:cNvSpPr>
          <p:nvPr>
            <p:ph idx="1"/>
          </p:nvPr>
        </p:nvSpPr>
        <p:spPr>
          <a:xfrm>
            <a:off x="720739" y="2582132"/>
            <a:ext cx="10554574" cy="3636511"/>
          </a:xfrm>
        </p:spPr>
        <p:txBody>
          <a:bodyPr>
            <a:normAutofit/>
          </a:bodyPr>
          <a:lstStyle/>
          <a:p>
            <a:r>
              <a:rPr lang="en-GB" dirty="0" smtClean="0"/>
              <a:t>One argument </a:t>
            </a:r>
            <a:r>
              <a:rPr lang="en-GB" dirty="0"/>
              <a:t>about sugar tax is that it is wrong for the government to make judgements about people’s lifestyle and influence consumer patterns.</a:t>
            </a:r>
          </a:p>
          <a:p>
            <a:r>
              <a:rPr lang="en-GB" dirty="0" smtClean="0"/>
              <a:t>Nanny state? </a:t>
            </a:r>
            <a:endParaRPr lang="en-GB" dirty="0" smtClean="0"/>
          </a:p>
          <a:p>
            <a:endParaRPr lang="en-GB" dirty="0"/>
          </a:p>
          <a:p>
            <a:endParaRPr lang="en-GB" dirty="0" smtClean="0"/>
          </a:p>
          <a:p>
            <a:r>
              <a:rPr lang="en-GB" dirty="0" smtClean="0"/>
              <a:t>If the state is paying for the NHS – should the government have a say in what we do?</a:t>
            </a:r>
          </a:p>
          <a:p>
            <a:endParaRPr lang="en-GB" dirty="0"/>
          </a:p>
          <a:p>
            <a:r>
              <a:rPr lang="en-GB" dirty="0" smtClean="0"/>
              <a:t>Health promotion focus rather than dealing with the consequences?</a:t>
            </a:r>
            <a:endParaRPr lang="en-GB" dirty="0" smtClean="0"/>
          </a:p>
          <a:p>
            <a:endParaRPr lang="en-GB" dirty="0"/>
          </a:p>
          <a:p>
            <a:endParaRPr lang="en-GB" dirty="0" smtClean="0"/>
          </a:p>
          <a:p>
            <a:endParaRPr lang="en-GB" dirty="0"/>
          </a:p>
        </p:txBody>
      </p:sp>
    </p:spTree>
    <p:extLst>
      <p:ext uri="{BB962C8B-B14F-4D97-AF65-F5344CB8AC3E}">
        <p14:creationId xmlns:p14="http://schemas.microsoft.com/office/powerpoint/2010/main" val="40084236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8377" y="610473"/>
            <a:ext cx="10571998" cy="970450"/>
          </a:xfrm>
        </p:spPr>
        <p:txBody>
          <a:bodyPr/>
          <a:lstStyle/>
          <a:p>
            <a:r>
              <a:rPr lang="en-GB" dirty="0" smtClean="0"/>
              <a:t>Other methods to reduce </a:t>
            </a:r>
            <a:r>
              <a:rPr lang="en-GB" dirty="0"/>
              <a:t>sugar </a:t>
            </a:r>
            <a:r>
              <a:rPr lang="en-GB" dirty="0" smtClean="0"/>
              <a:t>consumption may be better?</a:t>
            </a:r>
            <a:endParaRPr lang="en-GB" dirty="0"/>
          </a:p>
        </p:txBody>
      </p:sp>
      <p:sp>
        <p:nvSpPr>
          <p:cNvPr id="3" name="Content Placeholder 2"/>
          <p:cNvSpPr>
            <a:spLocks noGrp="1"/>
          </p:cNvSpPr>
          <p:nvPr>
            <p:ph idx="1"/>
          </p:nvPr>
        </p:nvSpPr>
        <p:spPr>
          <a:xfrm>
            <a:off x="609706" y="1000910"/>
            <a:ext cx="10554574" cy="3636511"/>
          </a:xfrm>
        </p:spPr>
        <p:txBody>
          <a:bodyPr/>
          <a:lstStyle/>
          <a:p>
            <a:r>
              <a:rPr lang="en-GB" dirty="0" smtClean="0"/>
              <a:t>What else could be put in place to reduce sugar consumption in the British public?</a:t>
            </a:r>
            <a:endParaRPr lang="en-GB" dirty="0"/>
          </a:p>
        </p:txBody>
      </p:sp>
    </p:spTree>
    <p:extLst>
      <p:ext uri="{BB962C8B-B14F-4D97-AF65-F5344CB8AC3E}">
        <p14:creationId xmlns:p14="http://schemas.microsoft.com/office/powerpoint/2010/main" val="33970004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Case Study - Mexico</a:t>
            </a:r>
            <a:endParaRPr lang="en-GB" dirty="0"/>
          </a:p>
        </p:txBody>
      </p:sp>
      <p:sp>
        <p:nvSpPr>
          <p:cNvPr id="3" name="Content Placeholder 2"/>
          <p:cNvSpPr>
            <a:spLocks noGrp="1"/>
          </p:cNvSpPr>
          <p:nvPr>
            <p:ph idx="1"/>
          </p:nvPr>
        </p:nvSpPr>
        <p:spPr>
          <a:xfrm>
            <a:off x="818712" y="2222287"/>
            <a:ext cx="10554574" cy="4341799"/>
          </a:xfrm>
        </p:spPr>
        <p:txBody>
          <a:bodyPr>
            <a:normAutofit fontScale="92500" lnSpcReduction="20000"/>
          </a:bodyPr>
          <a:lstStyle/>
          <a:p>
            <a:r>
              <a:rPr lang="en-GB" dirty="0" smtClean="0"/>
              <a:t>Evidence </a:t>
            </a:r>
            <a:r>
              <a:rPr lang="en-GB" dirty="0"/>
              <a:t>shows that implementing taxes on sugary drinks leads to reduced consumption of these products. </a:t>
            </a:r>
            <a:endParaRPr lang="en-GB" dirty="0" smtClean="0"/>
          </a:p>
          <a:p>
            <a:r>
              <a:rPr lang="en-GB" dirty="0" smtClean="0"/>
              <a:t>Several </a:t>
            </a:r>
            <a:r>
              <a:rPr lang="en-GB" dirty="0"/>
              <a:t>countries are well on their way to implementing taxes on sugary drinks. </a:t>
            </a:r>
            <a:endParaRPr lang="en-GB" dirty="0" smtClean="0"/>
          </a:p>
          <a:p>
            <a:r>
              <a:rPr lang="en-GB" dirty="0" smtClean="0"/>
              <a:t>In </a:t>
            </a:r>
            <a:r>
              <a:rPr lang="en-GB" dirty="0"/>
              <a:t>January 2014, the government of Mexico added a 1 peso per litre excise tax on any non-alcoholic beverage with added sugar (powder, concentrates or </a:t>
            </a:r>
            <a:r>
              <a:rPr lang="en-GB" dirty="0" smtClean="0"/>
              <a:t>ready-to drink</a:t>
            </a:r>
            <a:r>
              <a:rPr lang="en-GB" dirty="0"/>
              <a:t>) to the country’s Special Tax on Production and Services, which is paid by the producer and represents about a 10% increase in price for the consumer. </a:t>
            </a:r>
            <a:endParaRPr lang="en-GB" dirty="0" smtClean="0"/>
          </a:p>
          <a:p>
            <a:r>
              <a:rPr lang="en-GB" dirty="0" smtClean="0"/>
              <a:t>A </a:t>
            </a:r>
            <a:r>
              <a:rPr lang="en-GB" dirty="0"/>
              <a:t>study conducted by the Mexican National Institute of Public Health and the University of North Carolina evaluating the first two years of implementation showed an average reduction of 7.6% in the purchase of taxed sugary drinks during 2014 and 2015. </a:t>
            </a:r>
            <a:endParaRPr lang="en-GB" dirty="0" smtClean="0"/>
          </a:p>
          <a:p>
            <a:r>
              <a:rPr lang="en-GB" dirty="0" smtClean="0"/>
              <a:t>Households </a:t>
            </a:r>
            <a:r>
              <a:rPr lang="en-GB" dirty="0"/>
              <a:t>with the fewest resources had an average reduction in purchases of 11.7</a:t>
            </a:r>
            <a:r>
              <a:rPr lang="en-GB" dirty="0" smtClean="0"/>
              <a:t>%.</a:t>
            </a:r>
          </a:p>
          <a:p>
            <a:r>
              <a:rPr lang="en-GB" dirty="0" smtClean="0"/>
              <a:t>The </a:t>
            </a:r>
            <a:r>
              <a:rPr lang="en-GB" dirty="0"/>
              <a:t>study showed a 2.1% increase in purchases of untaxed beverages, particularly purchased bottled </a:t>
            </a:r>
            <a:r>
              <a:rPr lang="en-GB" dirty="0" smtClean="0"/>
              <a:t>water (</a:t>
            </a:r>
            <a:r>
              <a:rPr lang="en-GB" dirty="0" err="1" smtClean="0"/>
              <a:t>Colchero</a:t>
            </a:r>
            <a:r>
              <a:rPr lang="en-GB" dirty="0" smtClean="0"/>
              <a:t> et al., 2017). </a:t>
            </a:r>
          </a:p>
          <a:p>
            <a:r>
              <a:rPr lang="en-GB" dirty="0" smtClean="0"/>
              <a:t>Over </a:t>
            </a:r>
            <a:r>
              <a:rPr lang="en-GB" dirty="0"/>
              <a:t>US$ 2.6 billion was raised during the first two years of implementation; some of this revenue is beginning to be invested towards installing water fountains in schools across Mexico </a:t>
            </a:r>
            <a:r>
              <a:rPr lang="en-GB" dirty="0" smtClean="0"/>
              <a:t>(Nutritional Health Alliance Mexico, 2016).</a:t>
            </a:r>
            <a:endParaRPr lang="en-GB" dirty="0"/>
          </a:p>
        </p:txBody>
      </p:sp>
    </p:spTree>
    <p:extLst>
      <p:ext uri="{BB962C8B-B14F-4D97-AF65-F5344CB8AC3E}">
        <p14:creationId xmlns:p14="http://schemas.microsoft.com/office/powerpoint/2010/main" val="28352775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Summary</a:t>
            </a:r>
            <a:endParaRPr lang="en-GB" dirty="0"/>
          </a:p>
        </p:txBody>
      </p:sp>
      <p:sp>
        <p:nvSpPr>
          <p:cNvPr id="3" name="Content Placeholder 2"/>
          <p:cNvSpPr>
            <a:spLocks noGrp="1"/>
          </p:cNvSpPr>
          <p:nvPr>
            <p:ph idx="1"/>
          </p:nvPr>
        </p:nvSpPr>
        <p:spPr/>
        <p:txBody>
          <a:bodyPr>
            <a:normAutofit/>
          </a:bodyPr>
          <a:lstStyle/>
          <a:p>
            <a:pPr marL="0" indent="0">
              <a:buNone/>
            </a:pPr>
            <a:r>
              <a:rPr lang="en-GB" dirty="0" smtClean="0"/>
              <a:t>Health implications – especially children</a:t>
            </a:r>
          </a:p>
          <a:p>
            <a:pPr marL="0" indent="0">
              <a:buNone/>
            </a:pPr>
            <a:r>
              <a:rPr lang="en-GB" dirty="0" smtClean="0"/>
              <a:t>Cost implications – business and consumers</a:t>
            </a:r>
          </a:p>
          <a:p>
            <a:pPr marL="0" indent="0">
              <a:buNone/>
            </a:pPr>
            <a:r>
              <a:rPr lang="en-GB" dirty="0" smtClean="0"/>
              <a:t>NHS – protect and fund?</a:t>
            </a:r>
          </a:p>
          <a:p>
            <a:pPr marL="0" indent="0">
              <a:buNone/>
            </a:pPr>
            <a:r>
              <a:rPr lang="en-GB" dirty="0" smtClean="0"/>
              <a:t>Personal responsibility</a:t>
            </a:r>
          </a:p>
          <a:p>
            <a:pPr marL="0" indent="0">
              <a:buNone/>
            </a:pPr>
            <a:r>
              <a:rPr lang="en-GB" dirty="0" smtClean="0"/>
              <a:t>Awareness</a:t>
            </a:r>
            <a:endParaRPr lang="en-GB" dirty="0"/>
          </a:p>
        </p:txBody>
      </p:sp>
    </p:spTree>
    <p:extLst>
      <p:ext uri="{BB962C8B-B14F-4D97-AF65-F5344CB8AC3E}">
        <p14:creationId xmlns:p14="http://schemas.microsoft.com/office/powerpoint/2010/main" val="16531694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docProps/app.xml><?xml version="1.0" encoding="utf-8"?>
<Properties xmlns="http://schemas.openxmlformats.org/officeDocument/2006/extended-properties" xmlns:vt="http://schemas.openxmlformats.org/officeDocument/2006/docPropsVTypes">
  <Template>Quotable</Template>
  <TotalTime>371</TotalTime>
  <Words>2061</Words>
  <Application>Microsoft Office PowerPoint</Application>
  <PresentationFormat>Widescreen</PresentationFormat>
  <Paragraphs>139</Paragraphs>
  <Slides>26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26</vt:i4>
      </vt:variant>
    </vt:vector>
  </HeadingPairs>
  <TitlesOfParts>
    <vt:vector size="29" baseType="lpstr">
      <vt:lpstr>Century Gothic</vt:lpstr>
      <vt:lpstr>Wingdings 2</vt:lpstr>
      <vt:lpstr>Quotable</vt:lpstr>
      <vt:lpstr>Sugar Tax</vt:lpstr>
      <vt:lpstr>PowerPoint Presentation</vt:lpstr>
      <vt:lpstr>WHO - 2016</vt:lpstr>
      <vt:lpstr>PowerPoint Presentation</vt:lpstr>
      <vt:lpstr>Problems with excess sugar</vt:lpstr>
      <vt:lpstr>Globally what is happening?</vt:lpstr>
      <vt:lpstr>PowerPoint Presentation</vt:lpstr>
      <vt:lpstr>Pro’s and Con’s of a sugar tax?</vt:lpstr>
      <vt:lpstr>Pro’s and Con’s of a sugar tax?</vt:lpstr>
      <vt:lpstr>Arguments for a sugar tax</vt:lpstr>
      <vt:lpstr>PowerPoint Presentation</vt:lpstr>
      <vt:lpstr>Lack of awareness of the harm  caused</vt:lpstr>
      <vt:lpstr>Lack of awareness of the harm caused</vt:lpstr>
      <vt:lpstr>Generates some much needed revenue</vt:lpstr>
      <vt:lpstr>Continued…</vt:lpstr>
      <vt:lpstr>Generates changes to supply and demand</vt:lpstr>
      <vt:lpstr>Generates changes to supply and demand</vt:lpstr>
      <vt:lpstr>Sugar tax in the UK – freedom of choice / who is paying for this?</vt:lpstr>
      <vt:lpstr>Scarborough et al., 2020 Impact of the announcement and implementation of the UK Soft Drinks Industry Levy on sugar content, price, product size and number of available soft drinks in the UK, 2015-19: </vt:lpstr>
      <vt:lpstr>Arguments against sugar tax</vt:lpstr>
      <vt:lpstr>It is unfair on low-income groups</vt:lpstr>
      <vt:lpstr>Regressive tax – disproportionate impact on low-income groups</vt:lpstr>
      <vt:lpstr>People should be allowed to do what they like – make their own lifestyle choices…</vt:lpstr>
      <vt:lpstr>Other methods to reduce sugar consumption may be better?</vt:lpstr>
      <vt:lpstr>Case Study - Mexico</vt:lpstr>
      <vt:lpstr>Summary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Sugar Tax</dc:title>
  <dc:creator>Administrator</dc:creator>
  <cp:lastModifiedBy>Administrator</cp:lastModifiedBy>
  <cp:revision>21</cp:revision>
  <dcterms:created xsi:type="dcterms:W3CDTF">2021-11-10T11:53:40Z</dcterms:created>
  <dcterms:modified xsi:type="dcterms:W3CDTF">2022-10-24T11:51:32Z</dcterms:modified>
</cp:coreProperties>
</file>