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notesMasterIdLst>
    <p:notesMasterId r:id="rId13"/>
  </p:notesMasterIdLst>
  <p:handoutMasterIdLst>
    <p:handoutMasterId r:id="rId14"/>
  </p:handoutMasterIdLst>
  <p:sldIdLst>
    <p:sldId id="256" r:id="rId2"/>
    <p:sldId id="257" r:id="rId3"/>
    <p:sldId id="265" r:id="rId4"/>
    <p:sldId id="266" r:id="rId5"/>
    <p:sldId id="269" r:id="rId6"/>
    <p:sldId id="271" r:id="rId7"/>
    <p:sldId id="268" r:id="rId8"/>
    <p:sldId id="262" r:id="rId9"/>
    <p:sldId id="263" r:id="rId10"/>
    <p:sldId id="259" r:id="rId11"/>
    <p:sldId id="270" r:id="rId1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04" autoAdjust="0"/>
    <p:restoredTop sz="93980" autoAdjust="0"/>
  </p:normalViewPr>
  <p:slideViewPr>
    <p:cSldViewPr snapToGrid="0">
      <p:cViewPr varScale="1">
        <p:scale>
          <a:sx n="82" d="100"/>
          <a:sy n="82" d="100"/>
        </p:scale>
        <p:origin x="17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46CED925-D2B5-44E4-B161-9910BEB1A56C}" type="datetimeFigureOut">
              <a:rPr lang="en-GB" smtClean="0"/>
              <a:t>15/03/2019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654F8FD-EC6A-4350-A21A-150E068585BB}" type="slidenum">
              <a:rPr lang="en-GB" smtClean="0"/>
              <a:t>‹#›</a:t>
            </a:fld>
            <a:endParaRPr lang="en-GB"/>
          </a:p>
        </p:txBody>
      </p:sp>
    </p:spTree>
    <p:extLst>
      <p:ext uri="{BB962C8B-B14F-4D97-AF65-F5344CB8AC3E}">
        <p14:creationId xmlns:p14="http://schemas.microsoft.com/office/powerpoint/2010/main" val="32939315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0282DEA-3560-4AA1-86EA-70343F095987}" type="datetimeFigureOut">
              <a:rPr lang="en-GB" smtClean="0"/>
              <a:t>15/03/2019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324357E-7889-4CBD-A9FF-0BE3D09022C1}" type="slidenum">
              <a:rPr lang="en-GB" smtClean="0"/>
              <a:t>‹#›</a:t>
            </a:fld>
            <a:endParaRPr lang="en-GB"/>
          </a:p>
        </p:txBody>
      </p:sp>
    </p:spTree>
    <p:extLst>
      <p:ext uri="{BB962C8B-B14F-4D97-AF65-F5344CB8AC3E}">
        <p14:creationId xmlns:p14="http://schemas.microsoft.com/office/powerpoint/2010/main" val="3873771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4357E-7889-4CBD-A9FF-0BE3D09022C1}" type="slidenum">
              <a:rPr lang="en-GB" smtClean="0"/>
              <a:t>1</a:t>
            </a:fld>
            <a:endParaRPr lang="en-GB"/>
          </a:p>
        </p:txBody>
      </p:sp>
    </p:spTree>
    <p:extLst>
      <p:ext uri="{BB962C8B-B14F-4D97-AF65-F5344CB8AC3E}">
        <p14:creationId xmlns:p14="http://schemas.microsoft.com/office/powerpoint/2010/main" val="4047416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4357E-7889-4CBD-A9FF-0BE3D09022C1}" type="slidenum">
              <a:rPr lang="en-GB" smtClean="0"/>
              <a:t>6</a:t>
            </a:fld>
            <a:endParaRPr lang="en-GB"/>
          </a:p>
        </p:txBody>
      </p:sp>
    </p:spTree>
    <p:extLst>
      <p:ext uri="{BB962C8B-B14F-4D97-AF65-F5344CB8AC3E}">
        <p14:creationId xmlns:p14="http://schemas.microsoft.com/office/powerpoint/2010/main" val="3676032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4357E-7889-4CBD-A9FF-0BE3D09022C1}" type="slidenum">
              <a:rPr lang="en-GB" smtClean="0"/>
              <a:t>9</a:t>
            </a:fld>
            <a:endParaRPr lang="en-GB"/>
          </a:p>
        </p:txBody>
      </p:sp>
    </p:spTree>
    <p:extLst>
      <p:ext uri="{BB962C8B-B14F-4D97-AF65-F5344CB8AC3E}">
        <p14:creationId xmlns:p14="http://schemas.microsoft.com/office/powerpoint/2010/main" val="2831457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BB0F91E-A3D9-4B7E-9B71-1AB277E7D6BE}"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1130-3DAB-456E-AA6A-7CE0D87A0DF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736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B0F91E-A3D9-4B7E-9B71-1AB277E7D6BE}"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96356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B0F91E-A3D9-4B7E-9B71-1AB277E7D6BE}"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1130-3DAB-456E-AA6A-7CE0D87A0DF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0248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BB0F91E-A3D9-4B7E-9B71-1AB277E7D6BE}"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75265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BB0F91E-A3D9-4B7E-9B71-1AB277E7D6BE}" type="datetimeFigureOut">
              <a:rPr lang="en-GB" smtClean="0"/>
              <a:t>15/03/2019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1769025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B0F91E-A3D9-4B7E-9B71-1AB277E7D6BE}" type="datetimeFigureOut">
              <a:rPr lang="en-GB" smtClean="0"/>
              <a:t>15/03/2019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144379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BB0F91E-A3D9-4B7E-9B71-1AB277E7D6BE}" type="datetimeFigureOut">
              <a:rPr lang="en-GB" smtClean="0"/>
              <a:t>15/03/2019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630176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2BB0F91E-A3D9-4B7E-9B71-1AB277E7D6BE}" type="datetimeFigureOut">
              <a:rPr lang="en-GB" smtClean="0"/>
              <a:t>15/03/2019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5151130-3DAB-456E-AA6A-7CE0D87A0DFF}" type="slidenum">
              <a:rPr lang="en-GB" smtClean="0"/>
              <a:t>‹#›</a:t>
            </a:fld>
            <a:endParaRPr lang="en-GB"/>
          </a:p>
        </p:txBody>
      </p:sp>
    </p:spTree>
    <p:extLst>
      <p:ext uri="{BB962C8B-B14F-4D97-AF65-F5344CB8AC3E}">
        <p14:creationId xmlns:p14="http://schemas.microsoft.com/office/powerpoint/2010/main" val="2034905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BB0F91E-A3D9-4B7E-9B71-1AB277E7D6BE}"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267492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B0F91E-A3D9-4B7E-9B71-1AB277E7D6BE}"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3794102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B0F91E-A3D9-4B7E-9B71-1AB277E7D6BE}"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151130-3DAB-456E-AA6A-7CE0D87A0DFF}" type="slidenum">
              <a:rPr lang="en-GB" smtClean="0"/>
              <a:t>‹#›</a:t>
            </a:fld>
            <a:endParaRPr lang="en-GB"/>
          </a:p>
        </p:txBody>
      </p:sp>
    </p:spTree>
    <p:extLst>
      <p:ext uri="{BB962C8B-B14F-4D97-AF65-F5344CB8AC3E}">
        <p14:creationId xmlns:p14="http://schemas.microsoft.com/office/powerpoint/2010/main" val="3772675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2BB0F91E-A3D9-4B7E-9B71-1AB277E7D6BE}" type="datetimeFigureOut">
              <a:rPr lang="en-GB" smtClean="0"/>
              <a:t>15/03/2019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151130-3DAB-456E-AA6A-7CE0D87A0DF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6974747"/>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hiv.gov/hiv-basics/overview/data-and-trends/global-statistic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healthnetwork.cymru/en/people/gender/" TargetMode="External"/><Relationship Id="rId2" Type="http://schemas.openxmlformats.org/officeDocument/2006/relationships/hyperlink" Target="http://www.wales.nhs.uk/sitesplus/888/page/887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071" y="1757573"/>
            <a:ext cx="6766914" cy="1905646"/>
          </a:xfrm>
        </p:spPr>
        <p:txBody>
          <a:bodyPr>
            <a:noAutofit/>
          </a:bodyPr>
          <a:lstStyle/>
          <a:p>
            <a:pPr algn="ctr"/>
            <a:r>
              <a:rPr lang="en-GB" sz="4800" b="1" dirty="0"/>
              <a:t>Communicable disease that affects public health in the United </a:t>
            </a:r>
            <a:r>
              <a:rPr lang="en-GB" sz="4800" b="1" dirty="0" smtClean="0"/>
              <a:t>Kingdom</a:t>
            </a:r>
            <a:endParaRPr lang="en-GB" sz="4800" b="1" dirty="0"/>
          </a:p>
        </p:txBody>
      </p:sp>
      <p:sp>
        <p:nvSpPr>
          <p:cNvPr id="3" name="Subtitle 2"/>
          <p:cNvSpPr>
            <a:spLocks noGrp="1"/>
          </p:cNvSpPr>
          <p:nvPr>
            <p:ph type="body" idx="1"/>
          </p:nvPr>
        </p:nvSpPr>
        <p:spPr>
          <a:xfrm>
            <a:off x="1534198" y="4507989"/>
            <a:ext cx="6591985" cy="1169895"/>
          </a:xfrm>
        </p:spPr>
        <p:txBody>
          <a:bodyPr>
            <a:normAutofit/>
          </a:bodyPr>
          <a:lstStyle/>
          <a:p>
            <a:pPr algn="ctr"/>
            <a:r>
              <a:rPr lang="en-GB" sz="1400" dirty="0" smtClean="0">
                <a:solidFill>
                  <a:schemeClr val="tx1"/>
                </a:solidFill>
                <a:latin typeface="Arial" panose="020B0604020202020204" pitchFamily="34" charset="0"/>
                <a:cs typeface="Arial" panose="020B0604020202020204" pitchFamily="34" charset="0"/>
              </a:rPr>
              <a:t>Student: Saba Rejaee (1705223)</a:t>
            </a:r>
          </a:p>
          <a:p>
            <a:pPr algn="ctr"/>
            <a:r>
              <a:rPr lang="en-GB" sz="1400" dirty="0">
                <a:solidFill>
                  <a:schemeClr val="tx1"/>
                </a:solidFill>
                <a:latin typeface="Arial" panose="020B0604020202020204" pitchFamily="34" charset="0"/>
                <a:cs typeface="Arial" panose="020B0604020202020204" pitchFamily="34" charset="0"/>
              </a:rPr>
              <a:t>Lecturer</a:t>
            </a:r>
            <a:r>
              <a:rPr lang="en-GB" sz="1400" dirty="0" smtClean="0">
                <a:solidFill>
                  <a:schemeClr val="tx1"/>
                </a:solidFill>
                <a:latin typeface="Arial" panose="020B0604020202020204" pitchFamily="34" charset="0"/>
                <a:cs typeface="Arial" panose="020B0604020202020204" pitchFamily="34" charset="0"/>
              </a:rPr>
              <a:t>: Donna Morgan</a:t>
            </a:r>
          </a:p>
          <a:p>
            <a:pPr algn="ctr"/>
            <a:r>
              <a:rPr lang="en-GB" sz="1400" dirty="0" smtClean="0">
                <a:solidFill>
                  <a:schemeClr val="tx1"/>
                </a:solidFill>
                <a:latin typeface="Arial" panose="020B0604020202020204" pitchFamily="34" charset="0"/>
                <a:cs typeface="Arial" panose="020B0604020202020204" pitchFamily="34" charset="0"/>
              </a:rPr>
              <a:t>(M5X00566)</a:t>
            </a:r>
            <a:endParaRPr lang="en-GB" sz="14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4424" y="260929"/>
            <a:ext cx="2995987" cy="651874"/>
          </a:xfrm>
          <a:prstGeom prst="rect">
            <a:avLst/>
          </a:prstGeom>
        </p:spPr>
      </p:pic>
      <p:pic>
        <p:nvPicPr>
          <p:cNvPr id="5" name="Picture 4"/>
          <p:cNvPicPr>
            <a:picLocks noChangeAspect="1"/>
          </p:cNvPicPr>
          <p:nvPr/>
        </p:nvPicPr>
        <p:blipFill>
          <a:blip r:embed="rId4"/>
          <a:stretch>
            <a:fillRect/>
          </a:stretch>
        </p:blipFill>
        <p:spPr>
          <a:xfrm>
            <a:off x="87246" y="5240734"/>
            <a:ext cx="924678" cy="1524902"/>
          </a:xfrm>
          <a:prstGeom prst="ellipse">
            <a:avLst/>
          </a:prstGeom>
          <a:ln>
            <a:noFill/>
          </a:ln>
          <a:effectLst>
            <a:softEdge rad="112500"/>
          </a:effectLst>
        </p:spPr>
      </p:pic>
      <p:sp>
        <p:nvSpPr>
          <p:cNvPr id="6" name="Rectangle 5"/>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spTree>
    <p:extLst>
      <p:ext uri="{BB962C8B-B14F-4D97-AF65-F5344CB8AC3E}">
        <p14:creationId xmlns:p14="http://schemas.microsoft.com/office/powerpoint/2010/main" val="5974277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87246" y="5240734"/>
            <a:ext cx="924678" cy="1524902"/>
          </a:xfrm>
          <a:prstGeom prst="ellipse">
            <a:avLst/>
          </a:prstGeom>
          <a:ln>
            <a:noFill/>
          </a:ln>
          <a:effectLst>
            <a:softEdge rad="112500"/>
          </a:effectLst>
        </p:spPr>
      </p:pic>
      <p:sp>
        <p:nvSpPr>
          <p:cNvPr id="3" name="Content Placeholder 2"/>
          <p:cNvSpPr>
            <a:spLocks noGrp="1"/>
          </p:cNvSpPr>
          <p:nvPr>
            <p:ph idx="1"/>
          </p:nvPr>
        </p:nvSpPr>
        <p:spPr>
          <a:xfrm>
            <a:off x="721816" y="2241571"/>
            <a:ext cx="8588438" cy="4035287"/>
          </a:xfrm>
        </p:spPr>
        <p:txBody>
          <a:bodyPr>
            <a:noAutofit/>
          </a:bodyPr>
          <a:lstStyle/>
          <a:p>
            <a:pPr>
              <a:buFont typeface="Arial" panose="020B0604020202020204" pitchFamily="34" charset="0"/>
              <a:buChar char="•"/>
            </a:pPr>
            <a:r>
              <a:rPr lang="en-GB" sz="2400" dirty="0" smtClean="0"/>
              <a:t>Defined as an illness caused by: </a:t>
            </a:r>
          </a:p>
          <a:p>
            <a:pPr marL="0" indent="0">
              <a:buNone/>
            </a:pPr>
            <a:r>
              <a:rPr lang="en-GB" dirty="0" smtClean="0"/>
              <a:t>1)Another living agent.                        2) Its products.</a:t>
            </a:r>
          </a:p>
          <a:p>
            <a:pPr marL="0" indent="0">
              <a:buNone/>
            </a:pPr>
            <a:endParaRPr lang="en-GB" sz="1000" dirty="0" smtClean="0"/>
          </a:p>
          <a:p>
            <a:pPr>
              <a:buFont typeface="Arial" panose="020B0604020202020204" pitchFamily="34" charset="0"/>
              <a:buChar char="•"/>
            </a:pPr>
            <a:r>
              <a:rPr lang="en-GB" sz="2400" dirty="0" smtClean="0"/>
              <a:t>Can </a:t>
            </a:r>
            <a:r>
              <a:rPr lang="en-GB" sz="2400" dirty="0"/>
              <a:t>be spread from one person to </a:t>
            </a:r>
            <a:r>
              <a:rPr lang="en-GB" sz="2400" dirty="0" smtClean="0"/>
              <a:t>another</a:t>
            </a:r>
            <a:r>
              <a:rPr lang="en-GB" sz="2400" dirty="0"/>
              <a:t>. </a:t>
            </a:r>
            <a:r>
              <a:rPr lang="en-GB" sz="1100" dirty="0"/>
              <a:t>(AMELI, J, </a:t>
            </a:r>
            <a:r>
              <a:rPr lang="en-GB" sz="1100" dirty="0" smtClean="0"/>
              <a:t>2015)</a:t>
            </a:r>
          </a:p>
          <a:p>
            <a:pPr>
              <a:buFont typeface="Arial" panose="020B0604020202020204" pitchFamily="34" charset="0"/>
              <a:buChar char="•"/>
            </a:pPr>
            <a:r>
              <a:rPr lang="en-US" sz="2400" dirty="0"/>
              <a:t>I</a:t>
            </a:r>
            <a:r>
              <a:rPr lang="en-US" sz="2400" dirty="0" smtClean="0"/>
              <a:t>s </a:t>
            </a:r>
            <a:r>
              <a:rPr lang="en-US" sz="2400" dirty="0"/>
              <a:t>the continuous monitoring of the frequency and the </a:t>
            </a:r>
            <a:r>
              <a:rPr lang="en-US" sz="2400" dirty="0" smtClean="0"/>
              <a:t>distribution   </a:t>
            </a:r>
            <a:r>
              <a:rPr lang="en-US" sz="2400" dirty="0"/>
              <a:t>of disease, and death, due to </a:t>
            </a:r>
            <a:r>
              <a:rPr lang="en-US" sz="2400" dirty="0" smtClean="0"/>
              <a:t>infections.</a:t>
            </a:r>
          </a:p>
          <a:p>
            <a:pPr>
              <a:buFont typeface="Arial" panose="020B0604020202020204" pitchFamily="34" charset="0"/>
              <a:buChar char="•"/>
            </a:pPr>
            <a:r>
              <a:rPr lang="en-GB" sz="2400" dirty="0"/>
              <a:t>C</a:t>
            </a:r>
            <a:r>
              <a:rPr lang="en-GB" sz="2400" dirty="0" smtClean="0"/>
              <a:t>an </a:t>
            </a:r>
            <a:r>
              <a:rPr lang="en-GB" sz="2400" dirty="0"/>
              <a:t>be transmitted from human to </a:t>
            </a:r>
            <a:r>
              <a:rPr lang="en-GB" sz="2400" dirty="0" smtClean="0"/>
              <a:t>human.</a:t>
            </a:r>
          </a:p>
          <a:p>
            <a:pPr>
              <a:buFont typeface="Arial" panose="020B0604020202020204" pitchFamily="34" charset="0"/>
              <a:buChar char="•"/>
            </a:pPr>
            <a:r>
              <a:rPr lang="en-GB" sz="2400" dirty="0" smtClean="0"/>
              <a:t> From </a:t>
            </a:r>
            <a:r>
              <a:rPr lang="en-GB" sz="2400" dirty="0"/>
              <a:t>animals, food, water or the environment to </a:t>
            </a:r>
            <a:r>
              <a:rPr lang="en-GB" sz="2400" dirty="0" smtClean="0"/>
              <a:t>human. </a:t>
            </a:r>
            <a:r>
              <a:rPr lang="en-GB" sz="1100" dirty="0" smtClean="0"/>
              <a:t>(NHS Wales, 2011)</a:t>
            </a:r>
            <a:endParaRPr lang="en-GB" sz="11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55457" y="157777"/>
            <a:ext cx="1234864" cy="1083066"/>
          </a:xfrm>
          <a:prstGeom prst="rect">
            <a:avLst/>
          </a:prstGeom>
        </p:spPr>
      </p:pic>
      <p:sp>
        <p:nvSpPr>
          <p:cNvPr id="5" name="Rectangle 4"/>
          <p:cNvSpPr/>
          <p:nvPr/>
        </p:nvSpPr>
        <p:spPr>
          <a:xfrm>
            <a:off x="6801778" y="1341826"/>
            <a:ext cx="2342222" cy="246221"/>
          </a:xfrm>
          <a:prstGeom prst="rect">
            <a:avLst/>
          </a:prstGeom>
        </p:spPr>
        <p:txBody>
          <a:bodyPr wrap="square">
            <a:spAutoFit/>
          </a:bodyPr>
          <a:lstStyle/>
          <a:p>
            <a:r>
              <a:rPr lang="en-US" sz="1000" dirty="0" smtClean="0"/>
              <a:t>(Delaware </a:t>
            </a:r>
            <a:r>
              <a:rPr lang="en-US" sz="1000" dirty="0"/>
              <a:t>County Public Health </a:t>
            </a:r>
            <a:r>
              <a:rPr lang="en-US" sz="1000" dirty="0" smtClean="0"/>
              <a:t>Services). </a:t>
            </a:r>
            <a:endParaRPr lang="en-GB" sz="1000" dirty="0"/>
          </a:p>
        </p:txBody>
      </p:sp>
      <p:sp>
        <p:nvSpPr>
          <p:cNvPr id="7" name="Rectangle 6"/>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sp>
        <p:nvSpPr>
          <p:cNvPr id="8" name="Title 7"/>
          <p:cNvSpPr>
            <a:spLocks noGrp="1"/>
          </p:cNvSpPr>
          <p:nvPr>
            <p:ph type="title"/>
          </p:nvPr>
        </p:nvSpPr>
        <p:spPr>
          <a:xfrm>
            <a:off x="549585" y="240145"/>
            <a:ext cx="6137542" cy="1101681"/>
          </a:xfrm>
        </p:spPr>
        <p:txBody>
          <a:bodyPr>
            <a:noAutofit/>
          </a:bodyPr>
          <a:lstStyle/>
          <a:p>
            <a:r>
              <a:rPr lang="en-GB" sz="4000" b="1" dirty="0"/>
              <a:t>What is a communicable disease?</a:t>
            </a:r>
          </a:p>
        </p:txBody>
      </p:sp>
    </p:spTree>
    <p:extLst>
      <p:ext uri="{BB962C8B-B14F-4D97-AF65-F5344CB8AC3E}">
        <p14:creationId xmlns:p14="http://schemas.microsoft.com/office/powerpoint/2010/main" val="23043823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0131" y="2059805"/>
            <a:ext cx="1821603" cy="452974"/>
          </a:xfrm>
        </p:spPr>
        <p:txBody>
          <a:bodyPr>
            <a:normAutofit/>
          </a:bodyPr>
          <a:lstStyle/>
          <a:p>
            <a:r>
              <a:rPr lang="en-GB" sz="2400" dirty="0">
                <a:latin typeface="+mn-lt"/>
              </a:rPr>
              <a:t>What is HIV? </a:t>
            </a:r>
          </a:p>
        </p:txBody>
      </p:sp>
      <p:sp>
        <p:nvSpPr>
          <p:cNvPr id="15" name="Content Placeholder 14"/>
          <p:cNvSpPr>
            <a:spLocks noGrp="1"/>
          </p:cNvSpPr>
          <p:nvPr>
            <p:ph sz="half" idx="1"/>
          </p:nvPr>
        </p:nvSpPr>
        <p:spPr>
          <a:xfrm>
            <a:off x="6078604" y="2855540"/>
            <a:ext cx="3197531" cy="2385194"/>
          </a:xfrm>
        </p:spPr>
        <p:txBody>
          <a:bodyPr>
            <a:normAutofit fontScale="92500" lnSpcReduction="20000"/>
          </a:bodyPr>
          <a:lstStyle/>
          <a:p>
            <a:pPr>
              <a:buFont typeface="Arial" panose="020B0604020202020204" pitchFamily="34" charset="0"/>
              <a:buChar char="•"/>
            </a:pPr>
            <a:r>
              <a:rPr lang="en-GB" dirty="0" smtClean="0"/>
              <a:t>Is a virus.</a:t>
            </a:r>
          </a:p>
          <a:p>
            <a:pPr>
              <a:buFont typeface="Arial" panose="020B0604020202020204" pitchFamily="34" charset="0"/>
              <a:buChar char="•"/>
            </a:pPr>
            <a:r>
              <a:rPr lang="en-GB" dirty="0" smtClean="0"/>
              <a:t>Attacks the blood cells.</a:t>
            </a:r>
          </a:p>
          <a:p>
            <a:pPr>
              <a:buFont typeface="Arial" panose="020B0604020202020204" pitchFamily="34" charset="0"/>
              <a:buChar char="•"/>
            </a:pPr>
            <a:r>
              <a:rPr lang="en-GB" dirty="0" smtClean="0"/>
              <a:t>Weakening the immune system. </a:t>
            </a:r>
            <a:r>
              <a:rPr lang="en-GB" sz="1000" dirty="0" smtClean="0"/>
              <a:t>(Erin, D, 2011).</a:t>
            </a:r>
          </a:p>
          <a:p>
            <a:pPr>
              <a:buFont typeface="Arial" panose="020B0604020202020204" pitchFamily="34" charset="0"/>
              <a:buChar char="•"/>
            </a:pPr>
            <a:r>
              <a:rPr lang="en-US" dirty="0"/>
              <a:t>C</a:t>
            </a:r>
            <a:r>
              <a:rPr lang="en-US" dirty="0" smtClean="0"/>
              <a:t>aused </a:t>
            </a:r>
            <a:r>
              <a:rPr lang="en-US" dirty="0"/>
              <a:t>by two lentiviruses, human immunodeficiency viruses types 1 and 2</a:t>
            </a:r>
            <a:r>
              <a:rPr lang="en-US" dirty="0" smtClean="0"/>
              <a:t>. </a:t>
            </a:r>
            <a:r>
              <a:rPr lang="en-US" sz="1100" dirty="0"/>
              <a:t>(Sharp, P, M. Hahn </a:t>
            </a:r>
            <a:r>
              <a:rPr lang="en-US" sz="1100" dirty="0" smtClean="0"/>
              <a:t>B,H. 2011).</a:t>
            </a:r>
            <a:endParaRPr lang="en-US" sz="1100" dirty="0"/>
          </a:p>
          <a:p>
            <a:pPr>
              <a:buFont typeface="Arial" panose="020B0604020202020204" pitchFamily="34" charset="0"/>
              <a:buChar char="•"/>
            </a:pPr>
            <a:endParaRPr lang="en-GB" dirty="0"/>
          </a:p>
        </p:txBody>
      </p:sp>
      <p:pic>
        <p:nvPicPr>
          <p:cNvPr id="10" name="Content Placeholder 9"/>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380192" y="202239"/>
            <a:ext cx="1585247" cy="1071048"/>
          </a:xfrm>
          <a:prstGeom prst="rect">
            <a:avLst/>
          </a:prstGeom>
          <a:ln>
            <a:noFill/>
          </a:ln>
          <a:effectLst>
            <a:softEdge rad="112500"/>
          </a:effectLst>
        </p:spPr>
      </p:pic>
      <p:sp>
        <p:nvSpPr>
          <p:cNvPr id="16" name="TextBox 15"/>
          <p:cNvSpPr txBox="1"/>
          <p:nvPr/>
        </p:nvSpPr>
        <p:spPr>
          <a:xfrm>
            <a:off x="492508" y="2714762"/>
            <a:ext cx="2660072" cy="3001166"/>
          </a:xfrm>
          <a:prstGeom prst="rect">
            <a:avLst/>
          </a:prstGeom>
          <a:noFill/>
        </p:spPr>
        <p:txBody>
          <a:bodyPr wrap="square" rtlCol="0">
            <a:spAutoFit/>
          </a:bodyPr>
          <a:lstStyle/>
          <a:p>
            <a:pPr marL="285750" indent="-285750">
              <a:buFont typeface="Arial" panose="020B0604020202020204" pitchFamily="34" charset="0"/>
              <a:buChar char="•"/>
            </a:pPr>
            <a:r>
              <a:rPr lang="en-GB" dirty="0"/>
              <a:t>raised temperature (fever</a:t>
            </a:r>
            <a:r>
              <a:rPr lang="en-GB" dirty="0" smtClean="0"/>
              <a:t>)</a:t>
            </a:r>
            <a:endParaRPr lang="en-GB" sz="1000" dirty="0"/>
          </a:p>
          <a:p>
            <a:pPr marL="285750" indent="-285750">
              <a:buFont typeface="Arial" panose="020B0604020202020204" pitchFamily="34" charset="0"/>
              <a:buChar char="•"/>
            </a:pPr>
            <a:r>
              <a:rPr lang="en-GB" dirty="0"/>
              <a:t>sore throat</a:t>
            </a:r>
          </a:p>
          <a:p>
            <a:pPr marL="285750" indent="-285750">
              <a:buFont typeface="Arial" panose="020B0604020202020204" pitchFamily="34" charset="0"/>
              <a:buChar char="•"/>
            </a:pPr>
            <a:r>
              <a:rPr lang="en-GB" dirty="0"/>
              <a:t>body </a:t>
            </a:r>
            <a:r>
              <a:rPr lang="en-GB" dirty="0" smtClean="0"/>
              <a:t>rash</a:t>
            </a:r>
          </a:p>
          <a:p>
            <a:pPr marL="285750" indent="-285750">
              <a:buFont typeface="Arial" panose="020B0604020202020204" pitchFamily="34" charset="0"/>
              <a:buChar char="•"/>
            </a:pPr>
            <a:r>
              <a:rPr lang="en-GB" dirty="0" smtClean="0"/>
              <a:t>Tiredness</a:t>
            </a:r>
          </a:p>
          <a:p>
            <a:pPr marL="285750" indent="-285750">
              <a:buFont typeface="Arial" panose="020B0604020202020204" pitchFamily="34" charset="0"/>
              <a:buChar char="•"/>
            </a:pPr>
            <a:r>
              <a:rPr lang="en-GB" dirty="0" smtClean="0"/>
              <a:t>Joint </a:t>
            </a:r>
            <a:r>
              <a:rPr lang="en-GB" dirty="0"/>
              <a:t>p</a:t>
            </a:r>
            <a:r>
              <a:rPr lang="en-GB" dirty="0" smtClean="0"/>
              <a:t>ain</a:t>
            </a:r>
          </a:p>
          <a:p>
            <a:pPr marL="285750" indent="-285750">
              <a:buFont typeface="Arial" panose="020B0604020202020204" pitchFamily="34" charset="0"/>
              <a:buChar char="•"/>
            </a:pPr>
            <a:r>
              <a:rPr lang="en-GB" dirty="0" smtClean="0"/>
              <a:t>Muscle pain</a:t>
            </a:r>
          </a:p>
          <a:p>
            <a:pPr marL="285750" indent="-285750">
              <a:buFont typeface="Arial" panose="020B0604020202020204" pitchFamily="34" charset="0"/>
              <a:buChar char="•"/>
            </a:pPr>
            <a:r>
              <a:rPr lang="en-GB" dirty="0" smtClean="0"/>
              <a:t>Swollen glands</a:t>
            </a:r>
          </a:p>
          <a:p>
            <a:pPr marL="285750" indent="-285750">
              <a:buFont typeface="Arial" panose="020B0604020202020204" pitchFamily="34" charset="0"/>
              <a:buChar char="•"/>
            </a:pPr>
            <a:endParaRPr lang="en-GB" sz="1000" dirty="0" smtClean="0"/>
          </a:p>
          <a:p>
            <a:r>
              <a:rPr lang="en-GB" sz="1000" dirty="0" smtClean="0"/>
              <a:t>(</a:t>
            </a:r>
            <a:r>
              <a:rPr lang="en-GB" sz="1000" dirty="0"/>
              <a:t>NHS DIRECT </a:t>
            </a:r>
            <a:r>
              <a:rPr lang="en-GB" sz="1000" dirty="0" smtClean="0"/>
              <a:t>WALES,2018)</a:t>
            </a:r>
            <a:endParaRPr lang="en-GB" sz="1000" dirty="0"/>
          </a:p>
          <a:p>
            <a:pPr marL="285750" indent="-285750">
              <a:buFont typeface="Arial" panose="020B0604020202020204" pitchFamily="34" charset="0"/>
              <a:buChar char="•"/>
            </a:pPr>
            <a:endParaRPr lang="en-GB" sz="1000" dirty="0"/>
          </a:p>
          <a:p>
            <a:r>
              <a:rPr lang="en-GB" sz="800" dirty="0" smtClean="0"/>
              <a:t>                                          </a:t>
            </a:r>
            <a:endParaRPr lang="en-GB" sz="1000" dirty="0"/>
          </a:p>
        </p:txBody>
      </p:sp>
      <p:pic>
        <p:nvPicPr>
          <p:cNvPr id="17" name="Picture 16"/>
          <p:cNvPicPr>
            <a:picLocks noChangeAspect="1"/>
          </p:cNvPicPr>
          <p:nvPr/>
        </p:nvPicPr>
        <p:blipFill rotWithShape="1">
          <a:blip r:embed="rId3" cstate="print">
            <a:extLst>
              <a:ext uri="{28A0092B-C50C-407E-A947-70E740481C1C}">
                <a14:useLocalDpi xmlns:a14="http://schemas.microsoft.com/office/drawing/2010/main" val="0"/>
              </a:ext>
            </a:extLst>
          </a:blip>
          <a:srcRect t="10066" b="16236"/>
          <a:stretch/>
        </p:blipFill>
        <p:spPr>
          <a:xfrm>
            <a:off x="2766471" y="2845567"/>
            <a:ext cx="3085143" cy="22630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itle 1"/>
          <p:cNvSpPr txBox="1">
            <a:spLocks/>
          </p:cNvSpPr>
          <p:nvPr/>
        </p:nvSpPr>
        <p:spPr>
          <a:xfrm>
            <a:off x="228027" y="349554"/>
            <a:ext cx="6579173" cy="731101"/>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300" b="1" dirty="0" smtClean="0"/>
              <a:t>Human Immunodeficiency Virus (</a:t>
            </a:r>
            <a:r>
              <a:rPr lang="en-GB" sz="4300" b="1" dirty="0"/>
              <a:t>HIV</a:t>
            </a:r>
            <a:r>
              <a:rPr lang="en-GB" sz="4300" b="1" dirty="0" smtClean="0"/>
              <a:t>)</a:t>
            </a:r>
            <a:endParaRPr lang="en-GB" sz="4300" b="1" dirty="0"/>
          </a:p>
        </p:txBody>
      </p:sp>
      <p:sp>
        <p:nvSpPr>
          <p:cNvPr id="8" name="TextBox 7"/>
          <p:cNvSpPr txBox="1"/>
          <p:nvPr/>
        </p:nvSpPr>
        <p:spPr>
          <a:xfrm flipH="1">
            <a:off x="463876" y="2027841"/>
            <a:ext cx="3571748" cy="830997"/>
          </a:xfrm>
          <a:prstGeom prst="rect">
            <a:avLst/>
          </a:prstGeom>
          <a:noFill/>
        </p:spPr>
        <p:txBody>
          <a:bodyPr wrap="square" rtlCol="0">
            <a:spAutoFit/>
          </a:bodyPr>
          <a:lstStyle/>
          <a:p>
            <a:r>
              <a:rPr lang="en-GB" sz="2400" dirty="0"/>
              <a:t>Signs and Symptoms?</a:t>
            </a:r>
            <a:br>
              <a:rPr lang="en-GB" sz="2400" dirty="0"/>
            </a:br>
            <a:endParaRPr lang="en-GB" sz="2400" dirty="0"/>
          </a:p>
        </p:txBody>
      </p:sp>
      <p:pic>
        <p:nvPicPr>
          <p:cNvPr id="13" name="Picture 12"/>
          <p:cNvPicPr>
            <a:picLocks noChangeAspect="1"/>
          </p:cNvPicPr>
          <p:nvPr/>
        </p:nvPicPr>
        <p:blipFill>
          <a:blip r:embed="rId4"/>
          <a:stretch>
            <a:fillRect/>
          </a:stretch>
        </p:blipFill>
        <p:spPr>
          <a:xfrm>
            <a:off x="87246" y="5240734"/>
            <a:ext cx="924678" cy="1524902"/>
          </a:xfrm>
          <a:prstGeom prst="ellipse">
            <a:avLst/>
          </a:prstGeom>
          <a:ln>
            <a:noFill/>
          </a:ln>
          <a:effectLst>
            <a:softEdge rad="112500"/>
          </a:effectLst>
        </p:spPr>
      </p:pic>
      <p:sp>
        <p:nvSpPr>
          <p:cNvPr id="14" name="Rectangle 13"/>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sp>
        <p:nvSpPr>
          <p:cNvPr id="3" name="TextBox 2"/>
          <p:cNvSpPr txBox="1"/>
          <p:nvPr/>
        </p:nvSpPr>
        <p:spPr>
          <a:xfrm>
            <a:off x="7741966" y="1215244"/>
            <a:ext cx="1136073" cy="261610"/>
          </a:xfrm>
          <a:prstGeom prst="rect">
            <a:avLst/>
          </a:prstGeom>
          <a:noFill/>
        </p:spPr>
        <p:txBody>
          <a:bodyPr wrap="square" rtlCol="0">
            <a:spAutoFit/>
          </a:bodyPr>
          <a:lstStyle/>
          <a:p>
            <a:r>
              <a:rPr lang="en-GB" sz="1100" dirty="0" smtClean="0"/>
              <a:t>(Dovey,D,2015)</a:t>
            </a:r>
            <a:endParaRPr lang="en-GB" sz="1100" dirty="0"/>
          </a:p>
        </p:txBody>
      </p:sp>
      <p:sp>
        <p:nvSpPr>
          <p:cNvPr id="4" name="TextBox 3"/>
          <p:cNvSpPr txBox="1"/>
          <p:nvPr/>
        </p:nvSpPr>
        <p:spPr>
          <a:xfrm>
            <a:off x="3800321" y="5108578"/>
            <a:ext cx="1017442" cy="261610"/>
          </a:xfrm>
          <a:prstGeom prst="rect">
            <a:avLst/>
          </a:prstGeom>
          <a:noFill/>
        </p:spPr>
        <p:txBody>
          <a:bodyPr wrap="square" rtlCol="0">
            <a:spAutoFit/>
          </a:bodyPr>
          <a:lstStyle/>
          <a:p>
            <a:r>
              <a:rPr lang="en-GB" sz="1100" dirty="0" smtClean="0"/>
              <a:t>(Parry,N,2017)</a:t>
            </a:r>
            <a:endParaRPr lang="en-GB" sz="1100" dirty="0"/>
          </a:p>
        </p:txBody>
      </p:sp>
    </p:spTree>
    <p:extLst>
      <p:ext uri="{BB962C8B-B14F-4D97-AF65-F5344CB8AC3E}">
        <p14:creationId xmlns:p14="http://schemas.microsoft.com/office/powerpoint/2010/main" val="11968960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584" y="247096"/>
            <a:ext cx="6589199" cy="1280890"/>
          </a:xfrm>
        </p:spPr>
        <p:txBody>
          <a:bodyPr>
            <a:normAutofit/>
          </a:bodyPr>
          <a:lstStyle/>
          <a:p>
            <a:r>
              <a:rPr lang="en-US" sz="4000" b="1" dirty="0"/>
              <a:t>Incidence and prevalence of HIV? </a:t>
            </a:r>
            <a:endParaRPr lang="en-GB" sz="4000" dirty="0"/>
          </a:p>
        </p:txBody>
      </p:sp>
      <p:sp>
        <p:nvSpPr>
          <p:cNvPr id="3" name="Content Placeholder 2"/>
          <p:cNvSpPr>
            <a:spLocks noGrp="1"/>
          </p:cNvSpPr>
          <p:nvPr>
            <p:ph idx="1"/>
          </p:nvPr>
        </p:nvSpPr>
        <p:spPr>
          <a:xfrm>
            <a:off x="1148071" y="2332191"/>
            <a:ext cx="7501766" cy="4433445"/>
          </a:xfrm>
        </p:spPr>
        <p:txBody>
          <a:bodyPr>
            <a:normAutofit/>
          </a:bodyPr>
          <a:lstStyle/>
          <a:p>
            <a:pPr>
              <a:lnSpc>
                <a:spcPct val="100000"/>
              </a:lnSpc>
            </a:pPr>
            <a:r>
              <a:rPr lang="en-US" dirty="0" smtClean="0"/>
              <a:t>In the UK, most </a:t>
            </a:r>
            <a:r>
              <a:rPr lang="en-US" dirty="0"/>
              <a:t>cases of </a:t>
            </a:r>
            <a:r>
              <a:rPr lang="en-US" dirty="0" smtClean="0"/>
              <a:t>HIV:</a:t>
            </a:r>
          </a:p>
          <a:p>
            <a:pPr>
              <a:lnSpc>
                <a:spcPct val="100000"/>
              </a:lnSpc>
              <a:buFont typeface="Arial" panose="020B0604020202020204" pitchFamily="34" charset="0"/>
              <a:buChar char="•"/>
            </a:pPr>
            <a:r>
              <a:rPr lang="en-US" dirty="0" smtClean="0"/>
              <a:t>having </a:t>
            </a:r>
            <a:r>
              <a:rPr lang="en-US" dirty="0"/>
              <a:t>sex with a person who has HIV without using a condom</a:t>
            </a:r>
            <a:r>
              <a:rPr lang="en-US" dirty="0" smtClean="0"/>
              <a:t>.</a:t>
            </a:r>
          </a:p>
          <a:p>
            <a:pPr>
              <a:lnSpc>
                <a:spcPct val="100000"/>
              </a:lnSpc>
              <a:buFont typeface="Arial" panose="020B0604020202020204" pitchFamily="34" charset="0"/>
              <a:buChar char="•"/>
            </a:pPr>
            <a:r>
              <a:rPr lang="en-US" dirty="0" smtClean="0"/>
              <a:t>Men </a:t>
            </a:r>
            <a:r>
              <a:rPr lang="en-US" dirty="0"/>
              <a:t>who have unprotected sex with </a:t>
            </a:r>
            <a:r>
              <a:rPr lang="en-US" dirty="0" smtClean="0"/>
              <a:t>men.</a:t>
            </a:r>
          </a:p>
          <a:p>
            <a:pPr>
              <a:lnSpc>
                <a:spcPct val="100000"/>
              </a:lnSpc>
              <a:buFont typeface="Arial" panose="020B0604020202020204" pitchFamily="34" charset="0"/>
              <a:buChar char="•"/>
            </a:pPr>
            <a:r>
              <a:rPr lang="en-GB" dirty="0" smtClean="0"/>
              <a:t>Women </a:t>
            </a:r>
            <a:r>
              <a:rPr lang="en-GB" dirty="0"/>
              <a:t>who have unprotected sex with men who have sex with </a:t>
            </a:r>
            <a:r>
              <a:rPr lang="en-GB" dirty="0" smtClean="0"/>
              <a:t>men.</a:t>
            </a:r>
          </a:p>
          <a:p>
            <a:pPr>
              <a:lnSpc>
                <a:spcPct val="100000"/>
              </a:lnSpc>
              <a:buFont typeface="Arial" panose="020B0604020202020204" pitchFamily="34" charset="0"/>
              <a:buChar char="•"/>
            </a:pPr>
            <a:r>
              <a:rPr lang="en-GB" dirty="0" smtClean="0"/>
              <a:t>People </a:t>
            </a:r>
            <a:r>
              <a:rPr lang="en-GB" dirty="0"/>
              <a:t>who have unprotected sex with a person who has lived or travelled in </a:t>
            </a:r>
            <a:r>
              <a:rPr lang="en-GB" dirty="0" smtClean="0"/>
              <a:t>Africa.</a:t>
            </a:r>
          </a:p>
          <a:p>
            <a:pPr>
              <a:lnSpc>
                <a:spcPct val="100000"/>
              </a:lnSpc>
              <a:buFont typeface="Arial" panose="020B0604020202020204" pitchFamily="34" charset="0"/>
              <a:buChar char="•"/>
            </a:pPr>
            <a:r>
              <a:rPr lang="en-GB" dirty="0" smtClean="0"/>
              <a:t>People </a:t>
            </a:r>
            <a:r>
              <a:rPr lang="en-GB" dirty="0"/>
              <a:t>who inject </a:t>
            </a:r>
            <a:r>
              <a:rPr lang="en-GB" dirty="0" smtClean="0"/>
              <a:t>drugs.</a:t>
            </a:r>
          </a:p>
          <a:p>
            <a:pPr>
              <a:lnSpc>
                <a:spcPct val="100000"/>
              </a:lnSpc>
              <a:buFont typeface="Arial" panose="020B0604020202020204" pitchFamily="34" charset="0"/>
              <a:buChar char="•"/>
            </a:pPr>
            <a:r>
              <a:rPr lang="en-GB" dirty="0" smtClean="0"/>
              <a:t>People </a:t>
            </a:r>
            <a:r>
              <a:rPr lang="en-GB" dirty="0"/>
              <a:t>who have received a blood </a:t>
            </a:r>
            <a:r>
              <a:rPr lang="en-GB" dirty="0" smtClean="0"/>
              <a:t>transfusion. </a:t>
            </a:r>
            <a:r>
              <a:rPr lang="en-GB" sz="1100" dirty="0" smtClean="0"/>
              <a:t>(NHS DIRECT WALES, 2019)</a:t>
            </a:r>
          </a:p>
          <a:p>
            <a:endParaRPr lang="en-GB" dirty="0"/>
          </a:p>
        </p:txBody>
      </p:sp>
      <p:sp>
        <p:nvSpPr>
          <p:cNvPr id="8" name="TextBox 7"/>
          <p:cNvSpPr txBox="1"/>
          <p:nvPr/>
        </p:nvSpPr>
        <p:spPr>
          <a:xfrm>
            <a:off x="1148071" y="1827842"/>
            <a:ext cx="7450864" cy="569387"/>
          </a:xfrm>
          <a:prstGeom prst="rect">
            <a:avLst/>
          </a:prstGeom>
          <a:noFill/>
        </p:spPr>
        <p:txBody>
          <a:bodyPr wrap="square" rtlCol="0">
            <a:spAutoFit/>
          </a:bodyPr>
          <a:lstStyle/>
          <a:p>
            <a:r>
              <a:rPr lang="en-US" sz="2000" dirty="0" smtClean="0"/>
              <a:t>First </a:t>
            </a:r>
            <a:r>
              <a:rPr lang="en-US" sz="2000" dirty="0"/>
              <a:t>recognized in 1981 and mainly to West Africa</a:t>
            </a:r>
            <a:r>
              <a:rPr lang="en-US" b="1" dirty="0"/>
              <a:t>. </a:t>
            </a:r>
            <a:r>
              <a:rPr lang="en-US" sz="1100" dirty="0"/>
              <a:t>(</a:t>
            </a:r>
            <a:r>
              <a:rPr lang="en-US" sz="1100" dirty="0" err="1"/>
              <a:t>Lewthwaite</a:t>
            </a:r>
            <a:r>
              <a:rPr lang="en-US" sz="1100" dirty="0"/>
              <a:t>, P. Wilkins, ED, </a:t>
            </a:r>
            <a:r>
              <a:rPr lang="en-US" sz="1100" dirty="0" smtClean="0"/>
              <a:t>2009)</a:t>
            </a:r>
            <a:endParaRPr lang="en-US" sz="1100" dirty="0"/>
          </a:p>
          <a:p>
            <a:endParaRPr lang="en-GB" sz="1100" dirty="0"/>
          </a:p>
        </p:txBody>
      </p:sp>
      <p:pic>
        <p:nvPicPr>
          <p:cNvPr id="9" name="Picture 8"/>
          <p:cNvPicPr>
            <a:picLocks noChangeAspect="1"/>
          </p:cNvPicPr>
          <p:nvPr/>
        </p:nvPicPr>
        <p:blipFill>
          <a:blip r:embed="rId2"/>
          <a:stretch>
            <a:fillRect/>
          </a:stretch>
        </p:blipFill>
        <p:spPr>
          <a:xfrm>
            <a:off x="87246" y="5240734"/>
            <a:ext cx="924678" cy="1524902"/>
          </a:xfrm>
          <a:prstGeom prst="ellipse">
            <a:avLst/>
          </a:prstGeom>
          <a:ln>
            <a:noFill/>
          </a:ln>
          <a:effectLst>
            <a:softEdge rad="112500"/>
          </a:effectLst>
        </p:spPr>
      </p:pic>
      <p:sp>
        <p:nvSpPr>
          <p:cNvPr id="10" name="Rectangle 9"/>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pic>
        <p:nvPicPr>
          <p:cNvPr id="1026" name="Picture 2" descr="Image result for incidence and prevalence of hiv wale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21944"/>
          <a:stretch/>
        </p:blipFill>
        <p:spPr bwMode="auto">
          <a:xfrm>
            <a:off x="7564134" y="187234"/>
            <a:ext cx="1280890" cy="9998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703945" y="1249966"/>
            <a:ext cx="1222942" cy="261610"/>
          </a:xfrm>
          <a:prstGeom prst="rect">
            <a:avLst/>
          </a:prstGeom>
          <a:noFill/>
        </p:spPr>
        <p:txBody>
          <a:bodyPr wrap="square" rtlCol="0">
            <a:spAutoFit/>
          </a:bodyPr>
          <a:lstStyle/>
          <a:p>
            <a:r>
              <a:rPr lang="en-GB" sz="1100" dirty="0" smtClean="0"/>
              <a:t>(Hivgov,2018</a:t>
            </a:r>
            <a:r>
              <a:rPr lang="en-GB" sz="1100" dirty="0"/>
              <a:t>)</a:t>
            </a:r>
          </a:p>
        </p:txBody>
      </p:sp>
    </p:spTree>
    <p:extLst>
      <p:ext uri="{BB962C8B-B14F-4D97-AF65-F5344CB8AC3E}">
        <p14:creationId xmlns:p14="http://schemas.microsoft.com/office/powerpoint/2010/main" val="15537555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035" y="509262"/>
            <a:ext cx="6589199" cy="1344036"/>
          </a:xfrm>
        </p:spPr>
        <p:txBody>
          <a:bodyPr>
            <a:normAutofit fontScale="90000"/>
          </a:bodyPr>
          <a:lstStyle/>
          <a:p>
            <a:r>
              <a:rPr lang="en-US" dirty="0"/>
              <a:t/>
            </a:r>
            <a:br>
              <a:rPr lang="en-US" dirty="0"/>
            </a:br>
            <a:r>
              <a:rPr lang="en-GB" dirty="0" smtClean="0"/>
              <a:t/>
            </a:r>
            <a:br>
              <a:rPr lang="en-GB" dirty="0" smtClean="0"/>
            </a:br>
            <a:r>
              <a:rPr lang="en-US" sz="4400" b="1" dirty="0"/>
              <a:t>Gender and HIV in Wales</a:t>
            </a:r>
            <a:r>
              <a:rPr lang="en-GB" dirty="0"/>
              <a:t/>
            </a:r>
            <a:br>
              <a:rPr lang="en-GB" dirty="0"/>
            </a:br>
            <a:endParaRPr lang="en-GB" dirty="0"/>
          </a:p>
        </p:txBody>
      </p:sp>
      <p:pic>
        <p:nvPicPr>
          <p:cNvPr id="4" name="Picture 3"/>
          <p:cNvPicPr>
            <a:picLocks noChangeAspect="1"/>
          </p:cNvPicPr>
          <p:nvPr/>
        </p:nvPicPr>
        <p:blipFill>
          <a:blip r:embed="rId2"/>
          <a:stretch>
            <a:fillRect/>
          </a:stretch>
        </p:blipFill>
        <p:spPr>
          <a:xfrm>
            <a:off x="87246" y="5240734"/>
            <a:ext cx="924678" cy="1524902"/>
          </a:xfrm>
          <a:prstGeom prst="ellipse">
            <a:avLst/>
          </a:prstGeom>
          <a:ln>
            <a:noFill/>
          </a:ln>
          <a:effectLst>
            <a:softEdge rad="112500"/>
          </a:effectLst>
        </p:spPr>
      </p:pic>
      <p:sp>
        <p:nvSpPr>
          <p:cNvPr id="5" name="Rectangle 4"/>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73275" b="8991"/>
          <a:stretch/>
        </p:blipFill>
        <p:spPr>
          <a:xfrm>
            <a:off x="1268379" y="1794809"/>
            <a:ext cx="6324600" cy="1934589"/>
          </a:xfrm>
          <a:prstGeom prst="rect">
            <a:avLst/>
          </a:prstGeom>
        </p:spPr>
      </p:pic>
      <p:sp>
        <p:nvSpPr>
          <p:cNvPr id="9" name="Rectangle 8"/>
          <p:cNvSpPr/>
          <p:nvPr/>
        </p:nvSpPr>
        <p:spPr>
          <a:xfrm>
            <a:off x="7202909" y="3661881"/>
            <a:ext cx="1657000" cy="246221"/>
          </a:xfrm>
          <a:prstGeom prst="rect">
            <a:avLst/>
          </a:prstGeom>
        </p:spPr>
        <p:txBody>
          <a:bodyPr wrap="square">
            <a:spAutoFit/>
          </a:bodyPr>
          <a:lstStyle/>
          <a:p>
            <a:r>
              <a:rPr lang="en-GB" sz="1000" dirty="0" smtClean="0"/>
              <a:t>(Public Health Wales, 2017)</a:t>
            </a:r>
            <a:endParaRPr lang="en-GB" sz="1000" dirty="0"/>
          </a:p>
        </p:txBody>
      </p:sp>
      <p:pic>
        <p:nvPicPr>
          <p:cNvPr id="2050" name="Picture 2" descr="Image result for gender and  hiv wale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94525" y="76514"/>
            <a:ext cx="1730375" cy="134584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824880" y="1376219"/>
            <a:ext cx="2238375" cy="261610"/>
          </a:xfrm>
          <a:prstGeom prst="rect">
            <a:avLst/>
          </a:prstGeom>
          <a:noFill/>
        </p:spPr>
        <p:txBody>
          <a:bodyPr wrap="square" rtlCol="0">
            <a:spAutoFit/>
          </a:bodyPr>
          <a:lstStyle/>
          <a:p>
            <a:r>
              <a:rPr lang="en-GB" sz="1100" dirty="0" smtClean="0"/>
              <a:t>(Publichealthnetworkcymru,2015)</a:t>
            </a:r>
            <a:endParaRPr lang="en-GB" sz="1100" dirty="0"/>
          </a:p>
        </p:txBody>
      </p:sp>
      <p:pic>
        <p:nvPicPr>
          <p:cNvPr id="14" name="Picture 13"/>
          <p:cNvPicPr>
            <a:picLocks noChangeAspect="1"/>
          </p:cNvPicPr>
          <p:nvPr/>
        </p:nvPicPr>
        <p:blipFill rotWithShape="1">
          <a:blip r:embed="rId5"/>
          <a:srcRect l="30508" t="42424" r="24989" b="19982"/>
          <a:stretch/>
        </p:blipFill>
        <p:spPr>
          <a:xfrm>
            <a:off x="1727519" y="3956003"/>
            <a:ext cx="5704514" cy="2220862"/>
          </a:xfrm>
          <a:prstGeom prst="rect">
            <a:avLst/>
          </a:prstGeom>
        </p:spPr>
      </p:pic>
      <p:sp>
        <p:nvSpPr>
          <p:cNvPr id="12" name="Rectangle 11"/>
          <p:cNvSpPr/>
          <p:nvPr/>
        </p:nvSpPr>
        <p:spPr>
          <a:xfrm>
            <a:off x="7163233" y="5848367"/>
            <a:ext cx="1900021" cy="261610"/>
          </a:xfrm>
          <a:prstGeom prst="rect">
            <a:avLst/>
          </a:prstGeom>
        </p:spPr>
        <p:txBody>
          <a:bodyPr wrap="square">
            <a:spAutoFit/>
          </a:bodyPr>
          <a:lstStyle/>
          <a:p>
            <a:r>
              <a:rPr lang="en-GB" sz="1100" dirty="0"/>
              <a:t>(Public Health Wales, 2017)</a:t>
            </a:r>
          </a:p>
        </p:txBody>
      </p:sp>
    </p:spTree>
    <p:extLst>
      <p:ext uri="{BB962C8B-B14F-4D97-AF65-F5344CB8AC3E}">
        <p14:creationId xmlns:p14="http://schemas.microsoft.com/office/powerpoint/2010/main" val="28136614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47" y="452262"/>
            <a:ext cx="7543800" cy="1450757"/>
          </a:xfrm>
        </p:spPr>
        <p:txBody>
          <a:bodyPr>
            <a:normAutofit/>
          </a:bodyPr>
          <a:lstStyle/>
          <a:p>
            <a:r>
              <a:rPr lang="en-GB" sz="4000" b="1" dirty="0" smtClean="0"/>
              <a:t>Number of people living with HIV, UK 2015</a:t>
            </a:r>
            <a:endParaRPr lang="en-GB" sz="4000" b="1" dirty="0"/>
          </a:p>
        </p:txBody>
      </p:sp>
      <p:sp>
        <p:nvSpPr>
          <p:cNvPr id="3" name="Content Placeholder 2"/>
          <p:cNvSpPr>
            <a:spLocks noGrp="1"/>
          </p:cNvSpPr>
          <p:nvPr>
            <p:ph idx="1"/>
          </p:nvPr>
        </p:nvSpPr>
        <p:spPr>
          <a:xfrm>
            <a:off x="6677986" y="1344193"/>
            <a:ext cx="2147582" cy="280239"/>
          </a:xfrm>
        </p:spPr>
        <p:txBody>
          <a:bodyPr>
            <a:normAutofit/>
          </a:bodyPr>
          <a:lstStyle/>
          <a:p>
            <a:r>
              <a:rPr lang="en-GB" sz="1100" dirty="0" smtClean="0"/>
              <a:t>(Publichealthnetworkcymru,2015</a:t>
            </a:r>
            <a:r>
              <a:rPr lang="en-GB" sz="1100" dirty="0"/>
              <a:t>)</a:t>
            </a:r>
          </a:p>
        </p:txBody>
      </p:sp>
      <p:pic>
        <p:nvPicPr>
          <p:cNvPr id="5" name="Picture 2" descr="Image result for gender and  hiv wal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6589" y="0"/>
            <a:ext cx="1730375" cy="1345847"/>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4993282" y="6027939"/>
            <a:ext cx="3786614" cy="261610"/>
          </a:xfrm>
          <a:prstGeom prst="rect">
            <a:avLst/>
          </a:prstGeom>
        </p:spPr>
        <p:txBody>
          <a:bodyPr wrap="none">
            <a:spAutoFit/>
          </a:bodyPr>
          <a:lstStyle/>
          <a:p>
            <a:r>
              <a:rPr lang="en-GB" sz="1100" dirty="0" smtClean="0"/>
              <a:t>(Kirwan </a:t>
            </a:r>
            <a:r>
              <a:rPr lang="en-GB" sz="1100" dirty="0"/>
              <a:t>P,D. Chau C. Brown A,E, Gill O, N.  </a:t>
            </a:r>
            <a:r>
              <a:rPr lang="en-GB" sz="1100" dirty="0" err="1"/>
              <a:t>Delpech</a:t>
            </a:r>
            <a:r>
              <a:rPr lang="en-GB" sz="1100" dirty="0"/>
              <a:t> V, </a:t>
            </a:r>
            <a:r>
              <a:rPr lang="en-GB" sz="1100" dirty="0" smtClean="0"/>
              <a:t>C. 2016)  </a:t>
            </a:r>
            <a:endParaRPr lang="en-GB" sz="1100" dirty="0"/>
          </a:p>
        </p:txBody>
      </p:sp>
      <p:pic>
        <p:nvPicPr>
          <p:cNvPr id="4" name="Picture 3"/>
          <p:cNvPicPr>
            <a:picLocks noChangeAspect="1"/>
          </p:cNvPicPr>
          <p:nvPr/>
        </p:nvPicPr>
        <p:blipFill rotWithShape="1">
          <a:blip r:embed="rId4"/>
          <a:srcRect l="26510" t="18241" r="28386" b="30371"/>
          <a:stretch/>
        </p:blipFill>
        <p:spPr>
          <a:xfrm>
            <a:off x="368315" y="2237778"/>
            <a:ext cx="8248649" cy="3717012"/>
          </a:xfrm>
          <a:prstGeom prst="rect">
            <a:avLst/>
          </a:prstGeom>
        </p:spPr>
      </p:pic>
    </p:spTree>
    <p:extLst>
      <p:ext uri="{BB962C8B-B14F-4D97-AF65-F5344CB8AC3E}">
        <p14:creationId xmlns:p14="http://schemas.microsoft.com/office/powerpoint/2010/main" val="1106402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 y="203879"/>
            <a:ext cx="7543800" cy="918211"/>
          </a:xfrm>
        </p:spPr>
        <p:txBody>
          <a:bodyPr>
            <a:normAutofit/>
          </a:bodyPr>
          <a:lstStyle/>
          <a:p>
            <a:r>
              <a:rPr lang="en-GB" sz="4000" b="1" dirty="0" smtClean="0"/>
              <a:t>Treatment and Vaccinations?</a:t>
            </a:r>
            <a:endParaRPr lang="en-GB" sz="4000" b="1" dirty="0"/>
          </a:p>
        </p:txBody>
      </p:sp>
      <p:sp>
        <p:nvSpPr>
          <p:cNvPr id="3" name="Content Placeholder 2"/>
          <p:cNvSpPr>
            <a:spLocks noGrp="1"/>
          </p:cNvSpPr>
          <p:nvPr>
            <p:ph idx="1"/>
          </p:nvPr>
        </p:nvSpPr>
        <p:spPr>
          <a:xfrm>
            <a:off x="742949" y="1741057"/>
            <a:ext cx="7543801" cy="3749953"/>
          </a:xfrm>
        </p:spPr>
        <p:txBody>
          <a:bodyPr/>
          <a:lstStyle/>
          <a:p>
            <a:r>
              <a:rPr lang="en-GB" dirty="0" smtClean="0"/>
              <a:t>-At the </a:t>
            </a:r>
            <a:r>
              <a:rPr lang="en-GB" dirty="0"/>
              <a:t>request of Welsh Government, Public Health Wales established an independent HIV expert group to review the evidence of HIV prevention and the implications for the acquisition of other sexually transmitted infections. </a:t>
            </a:r>
            <a:r>
              <a:rPr lang="en-GB" sz="1100" dirty="0"/>
              <a:t>(</a:t>
            </a:r>
            <a:r>
              <a:rPr lang="en-GB" sz="1100" dirty="0" smtClean="0"/>
              <a:t>Public </a:t>
            </a:r>
            <a:r>
              <a:rPr lang="en-GB" sz="1100" dirty="0"/>
              <a:t>Health </a:t>
            </a:r>
            <a:r>
              <a:rPr lang="en-GB" sz="1100" dirty="0" smtClean="0"/>
              <a:t>Wales, 2017)</a:t>
            </a:r>
            <a:endParaRPr lang="en-GB" sz="1100" dirty="0"/>
          </a:p>
          <a:p>
            <a:r>
              <a:rPr lang="en-GB" dirty="0" smtClean="0"/>
              <a:t>-HIV </a:t>
            </a:r>
            <a:r>
              <a:rPr lang="en-GB" dirty="0"/>
              <a:t>is treated with </a:t>
            </a:r>
            <a:r>
              <a:rPr lang="en-GB" dirty="0" smtClean="0"/>
              <a:t>drugs </a:t>
            </a:r>
            <a:r>
              <a:rPr lang="en-GB" dirty="0"/>
              <a:t>called </a:t>
            </a:r>
            <a:r>
              <a:rPr lang="en-GB" dirty="0" smtClean="0"/>
              <a:t>antiretroviral.</a:t>
            </a:r>
          </a:p>
          <a:p>
            <a:r>
              <a:rPr lang="en-GB" dirty="0" smtClean="0"/>
              <a:t>-Antiretroviral work </a:t>
            </a:r>
            <a:r>
              <a:rPr lang="en-GB" dirty="0"/>
              <a:t>by stopping the </a:t>
            </a:r>
            <a:r>
              <a:rPr lang="en-GB" dirty="0" smtClean="0"/>
              <a:t>HIV, gives </a:t>
            </a:r>
            <a:r>
              <a:rPr lang="en-GB" dirty="0"/>
              <a:t>the immune system chance to repair itself</a:t>
            </a:r>
            <a:r>
              <a:rPr lang="en-GB" dirty="0" smtClean="0"/>
              <a:t>. </a:t>
            </a:r>
            <a:r>
              <a:rPr lang="en-GB" sz="1100" dirty="0" smtClean="0"/>
              <a:t>(NHS WALES, 2016)</a:t>
            </a:r>
          </a:p>
          <a:p>
            <a:pPr marL="0" indent="0">
              <a:buNone/>
            </a:pPr>
            <a:endParaRPr lang="en-GB" sz="1000" dirty="0"/>
          </a:p>
        </p:txBody>
      </p:sp>
      <p:pic>
        <p:nvPicPr>
          <p:cNvPr id="4" name="Picture 3"/>
          <p:cNvPicPr>
            <a:picLocks noChangeAspect="1"/>
          </p:cNvPicPr>
          <p:nvPr/>
        </p:nvPicPr>
        <p:blipFill>
          <a:blip r:embed="rId2"/>
          <a:stretch>
            <a:fillRect/>
          </a:stretch>
        </p:blipFill>
        <p:spPr>
          <a:xfrm>
            <a:off x="87246" y="5240734"/>
            <a:ext cx="924678" cy="1524902"/>
          </a:xfrm>
          <a:prstGeom prst="ellipse">
            <a:avLst/>
          </a:prstGeom>
          <a:ln>
            <a:noFill/>
          </a:ln>
          <a:effectLst>
            <a:softEdge rad="112500"/>
          </a:effectLst>
        </p:spPr>
      </p:pic>
      <p:sp>
        <p:nvSpPr>
          <p:cNvPr id="5" name="Rectangle 4"/>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pic>
        <p:nvPicPr>
          <p:cNvPr id="3074" name="Picture 2" descr="https://www.aidsmap.com/v636764067480000000/file/1214834/resize/w386~r0~f0/Jose_gene_therapy_1000x707.png"/>
          <p:cNvPicPr>
            <a:picLocks noChangeAspect="1" noChangeArrowheads="1"/>
          </p:cNvPicPr>
          <p:nvPr/>
        </p:nvPicPr>
        <p:blipFill rotWithShape="1">
          <a:blip r:embed="rId3">
            <a:extLst>
              <a:ext uri="{28A0092B-C50C-407E-A947-70E740481C1C}">
                <a14:useLocalDpi xmlns:a14="http://schemas.microsoft.com/office/drawing/2010/main" val="0"/>
              </a:ext>
            </a:extLst>
          </a:blip>
          <a:srcRect l="7376" t="15141" r="15437" b="13064"/>
          <a:stretch/>
        </p:blipFill>
        <p:spPr bwMode="auto">
          <a:xfrm>
            <a:off x="7239000" y="295274"/>
            <a:ext cx="1752600" cy="114503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600951" y="1366596"/>
            <a:ext cx="1238250" cy="261610"/>
          </a:xfrm>
          <a:prstGeom prst="rect">
            <a:avLst/>
          </a:prstGeom>
          <a:noFill/>
        </p:spPr>
        <p:txBody>
          <a:bodyPr wrap="square" rtlCol="0">
            <a:spAutoFit/>
          </a:bodyPr>
          <a:lstStyle/>
          <a:p>
            <a:r>
              <a:rPr lang="en-GB" sz="1100" dirty="0" smtClean="0"/>
              <a:t>(Martinez,N,2018)</a:t>
            </a:r>
            <a:endParaRPr lang="en-GB" sz="1100" dirty="0"/>
          </a:p>
        </p:txBody>
      </p:sp>
    </p:spTree>
    <p:extLst>
      <p:ext uri="{BB962C8B-B14F-4D97-AF65-F5344CB8AC3E}">
        <p14:creationId xmlns:p14="http://schemas.microsoft.com/office/powerpoint/2010/main" val="26645524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335" y="274535"/>
            <a:ext cx="7543800" cy="1450757"/>
          </a:xfrm>
        </p:spPr>
        <p:txBody>
          <a:bodyPr>
            <a:normAutofit/>
          </a:bodyPr>
          <a:lstStyle/>
          <a:p>
            <a:r>
              <a:rPr lang="en-GB" sz="4300" b="1" dirty="0" smtClean="0"/>
              <a:t>What are the implications for health care professional?</a:t>
            </a:r>
            <a:endParaRPr lang="en-GB" sz="4300" b="1"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Nurses must assess </a:t>
            </a:r>
            <a:r>
              <a:rPr lang="en-GB" dirty="0" smtClean="0"/>
              <a:t>HIV patients who don’t </a:t>
            </a:r>
            <a:r>
              <a:rPr lang="en-GB" dirty="0"/>
              <a:t>meet these </a:t>
            </a:r>
            <a:r>
              <a:rPr lang="en-GB" dirty="0" smtClean="0"/>
              <a:t>therapeutic goals </a:t>
            </a:r>
            <a:r>
              <a:rPr lang="en-GB" dirty="0"/>
              <a:t>for </a:t>
            </a:r>
            <a:r>
              <a:rPr lang="en-GB" dirty="0" smtClean="0"/>
              <a:t>adherence </a:t>
            </a:r>
            <a:r>
              <a:rPr lang="en-GB" dirty="0"/>
              <a:t>to </a:t>
            </a:r>
            <a:r>
              <a:rPr lang="en-GB" dirty="0" smtClean="0"/>
              <a:t>therapy, drug-drug </a:t>
            </a:r>
            <a:r>
              <a:rPr lang="en-GB" dirty="0"/>
              <a:t>interactions, </a:t>
            </a:r>
            <a:r>
              <a:rPr lang="en-GB" dirty="0" smtClean="0"/>
              <a:t>and drug </a:t>
            </a:r>
            <a:r>
              <a:rPr lang="en-GB" dirty="0"/>
              <a:t>resistance</a:t>
            </a:r>
            <a:r>
              <a:rPr lang="en-GB" dirty="0" smtClean="0"/>
              <a:t>.</a:t>
            </a:r>
          </a:p>
          <a:p>
            <a:pPr>
              <a:buFont typeface="Arial" panose="020B0604020202020204" pitchFamily="34" charset="0"/>
              <a:buChar char="•"/>
            </a:pPr>
            <a:r>
              <a:rPr lang="en-GB" dirty="0"/>
              <a:t>Knowledge in HIV care is complex and evolving, and </a:t>
            </a:r>
            <a:r>
              <a:rPr lang="en-GB" dirty="0" smtClean="0"/>
              <a:t>consultation with </a:t>
            </a:r>
            <a:r>
              <a:rPr lang="en-GB" dirty="0"/>
              <a:t>an HIV specialist is often warranted </a:t>
            </a:r>
            <a:r>
              <a:rPr lang="en-GB" dirty="0" smtClean="0"/>
              <a:t>and nurses </a:t>
            </a:r>
            <a:r>
              <a:rPr lang="en-GB" dirty="0"/>
              <a:t>can become HIV specialists. </a:t>
            </a:r>
            <a:r>
              <a:rPr lang="en-GB" sz="1100" dirty="0" smtClean="0"/>
              <a:t>(Nursing Management, 2014)</a:t>
            </a:r>
          </a:p>
          <a:p>
            <a:pPr>
              <a:buFont typeface="Arial" panose="020B0604020202020204" pitchFamily="34" charset="0"/>
              <a:buChar char="•"/>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87246" y="5240734"/>
            <a:ext cx="924678" cy="1524902"/>
          </a:xfrm>
          <a:prstGeom prst="ellipse">
            <a:avLst/>
          </a:prstGeom>
          <a:ln>
            <a:noFill/>
          </a:ln>
          <a:effectLst>
            <a:softEdge rad="112500"/>
          </a:effectLst>
        </p:spPr>
      </p:pic>
      <p:sp>
        <p:nvSpPr>
          <p:cNvPr id="5" name="Rectangle 4"/>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pic>
        <p:nvPicPr>
          <p:cNvPr id="4098" name="Picture 2" descr="dr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5911" y="278418"/>
            <a:ext cx="1332082" cy="129212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806593" y="1410254"/>
            <a:ext cx="1222942" cy="261610"/>
          </a:xfrm>
          <a:prstGeom prst="rect">
            <a:avLst/>
          </a:prstGeom>
          <a:noFill/>
        </p:spPr>
        <p:txBody>
          <a:bodyPr wrap="square" rtlCol="0">
            <a:spAutoFit/>
          </a:bodyPr>
          <a:lstStyle/>
          <a:p>
            <a:r>
              <a:rPr lang="en-GB" sz="1100" dirty="0" smtClean="0"/>
              <a:t>(Hivgov,2018</a:t>
            </a:r>
            <a:r>
              <a:rPr lang="en-GB" sz="1100" dirty="0"/>
              <a:t>)</a:t>
            </a:r>
          </a:p>
        </p:txBody>
      </p:sp>
    </p:spTree>
    <p:extLst>
      <p:ext uri="{BB962C8B-B14F-4D97-AF65-F5344CB8AC3E}">
        <p14:creationId xmlns:p14="http://schemas.microsoft.com/office/powerpoint/2010/main" val="29683419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585" y="437876"/>
            <a:ext cx="7543800" cy="724187"/>
          </a:xfrm>
        </p:spPr>
        <p:txBody>
          <a:bodyPr>
            <a:normAutofit/>
          </a:bodyPr>
          <a:lstStyle/>
          <a:p>
            <a:r>
              <a:rPr lang="en-GB" sz="1800" b="1" dirty="0" smtClean="0"/>
              <a:t> </a:t>
            </a:r>
            <a:r>
              <a:rPr lang="en-GB" sz="4300" b="1" dirty="0" smtClean="0"/>
              <a:t>Preventative methods? </a:t>
            </a:r>
            <a:endParaRPr lang="en-GB" sz="4300" b="1" dirty="0"/>
          </a:p>
        </p:txBody>
      </p:sp>
      <p:sp>
        <p:nvSpPr>
          <p:cNvPr id="3" name="Content Placeholder 2"/>
          <p:cNvSpPr>
            <a:spLocks noGrp="1"/>
          </p:cNvSpPr>
          <p:nvPr>
            <p:ph idx="1"/>
          </p:nvPr>
        </p:nvSpPr>
        <p:spPr>
          <a:xfrm>
            <a:off x="808035" y="1365213"/>
            <a:ext cx="6014341" cy="3359879"/>
          </a:xfrm>
        </p:spPr>
        <p:txBody>
          <a:bodyPr>
            <a:normAutofit lnSpcReduction="10000"/>
          </a:bodyPr>
          <a:lstStyle/>
          <a:p>
            <a:pPr marL="0" indent="0">
              <a:buNone/>
            </a:pPr>
            <a:endParaRPr lang="en-GB" dirty="0" smtClean="0"/>
          </a:p>
          <a:p>
            <a:pPr>
              <a:buFont typeface="Arial" panose="020B0604020202020204" pitchFamily="34" charset="0"/>
              <a:buChar char="•"/>
            </a:pPr>
            <a:r>
              <a:rPr lang="en-GB" sz="2400" dirty="0" smtClean="0"/>
              <a:t>Preventable </a:t>
            </a:r>
            <a:r>
              <a:rPr lang="en-GB" sz="2400" dirty="0"/>
              <a:t>and </a:t>
            </a:r>
            <a:r>
              <a:rPr lang="en-GB" sz="2400" dirty="0" smtClean="0"/>
              <a:t>treatable.</a:t>
            </a:r>
          </a:p>
          <a:p>
            <a:pPr>
              <a:buFont typeface="Arial" panose="020B0604020202020204" pitchFamily="34" charset="0"/>
              <a:buChar char="•"/>
            </a:pPr>
            <a:r>
              <a:rPr lang="en-GB" sz="2400" dirty="0"/>
              <a:t>I</a:t>
            </a:r>
            <a:r>
              <a:rPr lang="en-GB" sz="2400" dirty="0" smtClean="0"/>
              <a:t>t </a:t>
            </a:r>
            <a:r>
              <a:rPr lang="en-GB" sz="2400" dirty="0"/>
              <a:t>is not curable</a:t>
            </a:r>
            <a:r>
              <a:rPr lang="en-GB" sz="2400" dirty="0" smtClean="0"/>
              <a:t>.</a:t>
            </a:r>
          </a:p>
          <a:p>
            <a:pPr>
              <a:buFont typeface="Arial" panose="020B0604020202020204" pitchFamily="34" charset="0"/>
              <a:buChar char="•"/>
            </a:pPr>
            <a:r>
              <a:rPr lang="en-GB" sz="2400" dirty="0"/>
              <a:t> </a:t>
            </a:r>
            <a:r>
              <a:rPr lang="en-GB" sz="2400" dirty="0" smtClean="0"/>
              <a:t>Treatment can </a:t>
            </a:r>
            <a:r>
              <a:rPr lang="en-GB" sz="2400" dirty="0"/>
              <a:t>manage </a:t>
            </a:r>
            <a:r>
              <a:rPr lang="en-GB" sz="2400" dirty="0" smtClean="0"/>
              <a:t>the </a:t>
            </a:r>
            <a:r>
              <a:rPr lang="en-GB" sz="2400" dirty="0"/>
              <a:t>balance between the levels of HIV in </a:t>
            </a:r>
            <a:r>
              <a:rPr lang="en-GB" sz="2400" dirty="0" smtClean="0"/>
              <a:t>blood </a:t>
            </a:r>
            <a:r>
              <a:rPr lang="en-GB" sz="2400" dirty="0"/>
              <a:t>and the CD4 cells that your immune system has produced to fight it. </a:t>
            </a:r>
            <a:r>
              <a:rPr lang="en-GB" sz="1200" dirty="0"/>
              <a:t>(NHS WALES, 2016</a:t>
            </a:r>
            <a:r>
              <a:rPr lang="en-GB" sz="1200" dirty="0" smtClean="0"/>
              <a:t>)</a:t>
            </a:r>
          </a:p>
          <a:p>
            <a:pPr marL="0" lvl="0" indent="0">
              <a:buClr>
                <a:srgbClr val="D34817"/>
              </a:buClr>
              <a:buNone/>
            </a:pPr>
            <a:r>
              <a:rPr lang="en-GB" sz="2400" dirty="0">
                <a:solidFill>
                  <a:prstClr val="black">
                    <a:lumMod val="75000"/>
                    <a:lumOff val="25000"/>
                  </a:prstClr>
                </a:solidFill>
              </a:rPr>
              <a:t>Regular blood tests: HIV viral load test and CD4 lymphocyte cell count</a:t>
            </a:r>
            <a:r>
              <a:rPr lang="en-GB" sz="2400" dirty="0" smtClean="0">
                <a:solidFill>
                  <a:prstClr val="black">
                    <a:lumMod val="75000"/>
                    <a:lumOff val="25000"/>
                  </a:prstClr>
                </a:solidFill>
              </a:rPr>
              <a:t>.</a:t>
            </a:r>
            <a:r>
              <a:rPr lang="en-GB" sz="1200" dirty="0" smtClean="0">
                <a:solidFill>
                  <a:prstClr val="black">
                    <a:lumMod val="75000"/>
                    <a:lumOff val="25000"/>
                  </a:prstClr>
                </a:solidFill>
              </a:rPr>
              <a:t>(</a:t>
            </a:r>
            <a:r>
              <a:rPr lang="en-GB" sz="1200" dirty="0">
                <a:solidFill>
                  <a:prstClr val="black">
                    <a:lumMod val="75000"/>
                    <a:lumOff val="25000"/>
                  </a:prstClr>
                </a:solidFill>
              </a:rPr>
              <a:t>NHS UK, 2018)</a:t>
            </a:r>
          </a:p>
          <a:p>
            <a:pPr>
              <a:buFont typeface="Arial" panose="020B0604020202020204" pitchFamily="34" charset="0"/>
              <a:buChar char="•"/>
            </a:pPr>
            <a:endParaRPr lang="en-GB" sz="1000" dirty="0" smtClean="0"/>
          </a:p>
          <a:p>
            <a:endParaRPr lang="en-GB" sz="1600" dirty="0"/>
          </a:p>
        </p:txBody>
      </p:sp>
      <p:pic>
        <p:nvPicPr>
          <p:cNvPr id="4" name="Picture 3"/>
          <p:cNvPicPr>
            <a:picLocks noChangeAspect="1"/>
          </p:cNvPicPr>
          <p:nvPr/>
        </p:nvPicPr>
        <p:blipFill>
          <a:blip r:embed="rId3"/>
          <a:stretch>
            <a:fillRect/>
          </a:stretch>
        </p:blipFill>
        <p:spPr>
          <a:xfrm>
            <a:off x="87246" y="5240734"/>
            <a:ext cx="924678" cy="1524902"/>
          </a:xfrm>
          <a:prstGeom prst="ellipse">
            <a:avLst/>
          </a:prstGeom>
          <a:ln>
            <a:noFill/>
          </a:ln>
          <a:effectLst>
            <a:softEdge rad="112500"/>
          </a:effectLst>
        </p:spPr>
      </p:pic>
      <p:sp>
        <p:nvSpPr>
          <p:cNvPr id="5" name="Rectangle 4"/>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pic>
        <p:nvPicPr>
          <p:cNvPr id="5122" name="Picture 2" descr="https://www.testmiami.org/static/sitefiles/pages/test-miami-preven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8100" y="286604"/>
            <a:ext cx="1692975" cy="11707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200901" y="1457325"/>
            <a:ext cx="1314450" cy="261610"/>
          </a:xfrm>
          <a:prstGeom prst="rect">
            <a:avLst/>
          </a:prstGeom>
          <a:noFill/>
        </p:spPr>
        <p:txBody>
          <a:bodyPr wrap="square" rtlCol="0">
            <a:spAutoFit/>
          </a:bodyPr>
          <a:lstStyle/>
          <a:p>
            <a:r>
              <a:rPr lang="en-GB" sz="1100" dirty="0"/>
              <a:t>(</a:t>
            </a:r>
            <a:r>
              <a:rPr lang="en-GB" sz="1100" dirty="0" smtClean="0"/>
              <a:t>testmiami,2018)</a:t>
            </a:r>
            <a:endParaRPr lang="en-GB" sz="1100" dirty="0"/>
          </a:p>
        </p:txBody>
      </p:sp>
      <p:sp>
        <p:nvSpPr>
          <p:cNvPr id="8" name="Right Arrow Callout 7"/>
          <p:cNvSpPr/>
          <p:nvPr/>
        </p:nvSpPr>
        <p:spPr>
          <a:xfrm>
            <a:off x="927050" y="4725092"/>
            <a:ext cx="2243989" cy="950263"/>
          </a:xfrm>
          <a:prstGeom prst="rightArrowCallout">
            <a:avLst>
              <a:gd name="adj1" fmla="val 12879"/>
              <a:gd name="adj2" fmla="val 25000"/>
              <a:gd name="adj3" fmla="val 18939"/>
              <a:gd name="adj4" fmla="val 7915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Callout 9"/>
          <p:cNvSpPr/>
          <p:nvPr/>
        </p:nvSpPr>
        <p:spPr>
          <a:xfrm>
            <a:off x="3203396" y="4725092"/>
            <a:ext cx="3523677" cy="948418"/>
          </a:xfrm>
          <a:prstGeom prst="rightArrowCallout">
            <a:avLst>
              <a:gd name="adj1" fmla="val 12879"/>
              <a:gd name="adj2" fmla="val 25000"/>
              <a:gd name="adj3" fmla="val 18939"/>
              <a:gd name="adj4" fmla="val 83884"/>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838131" y="3236634"/>
            <a:ext cx="2023843" cy="299609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1041109" y="4702740"/>
            <a:ext cx="1539529" cy="923330"/>
          </a:xfrm>
          <a:prstGeom prst="rect">
            <a:avLst/>
          </a:prstGeom>
        </p:spPr>
        <p:txBody>
          <a:bodyPr wrap="square">
            <a:spAutoFit/>
          </a:bodyPr>
          <a:lstStyle/>
          <a:p>
            <a:r>
              <a:rPr lang="en-GB" dirty="0"/>
              <a:t>Contact GP for making </a:t>
            </a:r>
            <a:r>
              <a:rPr lang="en-GB" dirty="0" smtClean="0"/>
              <a:t>an appointment</a:t>
            </a:r>
            <a:endParaRPr lang="en-GB" dirty="0"/>
          </a:p>
        </p:txBody>
      </p:sp>
      <p:sp>
        <p:nvSpPr>
          <p:cNvPr id="14" name="Rectangle 13"/>
          <p:cNvSpPr/>
          <p:nvPr/>
        </p:nvSpPr>
        <p:spPr>
          <a:xfrm>
            <a:off x="3404113" y="4841239"/>
            <a:ext cx="2684476" cy="646331"/>
          </a:xfrm>
          <a:prstGeom prst="rect">
            <a:avLst/>
          </a:prstGeom>
        </p:spPr>
        <p:txBody>
          <a:bodyPr wrap="square">
            <a:spAutoFit/>
          </a:bodyPr>
          <a:lstStyle/>
          <a:p>
            <a:r>
              <a:rPr lang="en-GB" dirty="0"/>
              <a:t>Attend GP for discussion, have blood tests</a:t>
            </a:r>
          </a:p>
        </p:txBody>
      </p:sp>
      <p:sp>
        <p:nvSpPr>
          <p:cNvPr id="15" name="Rectangle 14"/>
          <p:cNvSpPr/>
          <p:nvPr/>
        </p:nvSpPr>
        <p:spPr>
          <a:xfrm>
            <a:off x="7072183" y="3303521"/>
            <a:ext cx="1571886" cy="2862322"/>
          </a:xfrm>
          <a:prstGeom prst="rect">
            <a:avLst/>
          </a:prstGeom>
        </p:spPr>
        <p:txBody>
          <a:bodyPr wrap="square">
            <a:spAutoFit/>
          </a:bodyPr>
          <a:lstStyle/>
          <a:p>
            <a:r>
              <a:rPr lang="en-GB" dirty="0"/>
              <a:t>Attend GP for results and Pre-Exposure Prophylaxis (1 month prescription) or treatment (if HIV test </a:t>
            </a:r>
            <a:r>
              <a:rPr lang="en-GB" dirty="0" smtClean="0"/>
              <a:t>result is positive</a:t>
            </a:r>
            <a:r>
              <a:rPr lang="en-GB" dirty="0"/>
              <a:t>)</a:t>
            </a:r>
          </a:p>
        </p:txBody>
      </p:sp>
    </p:spTree>
    <p:extLst>
      <p:ext uri="{BB962C8B-B14F-4D97-AF65-F5344CB8AC3E}">
        <p14:creationId xmlns:p14="http://schemas.microsoft.com/office/powerpoint/2010/main" val="42469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8071" y="1744980"/>
            <a:ext cx="6591985" cy="4572000"/>
          </a:xfrm>
        </p:spPr>
        <p:txBody>
          <a:bodyPr>
            <a:normAutofit lnSpcReduction="10000"/>
          </a:bodyPr>
          <a:lstStyle/>
          <a:p>
            <a:pPr marL="0" indent="0">
              <a:buNone/>
            </a:pPr>
            <a:r>
              <a:rPr lang="en-GB" sz="1100" dirty="0"/>
              <a:t>A</a:t>
            </a:r>
            <a:r>
              <a:rPr lang="en-GB" sz="1100" dirty="0" smtClean="0"/>
              <a:t>MELI</a:t>
            </a:r>
            <a:r>
              <a:rPr lang="en-GB" sz="1100" dirty="0"/>
              <a:t>, </a:t>
            </a:r>
            <a:r>
              <a:rPr lang="en-GB" sz="1100" dirty="0" smtClean="0"/>
              <a:t>J. (2015). </a:t>
            </a:r>
            <a:r>
              <a:rPr lang="en-GB" sz="1100" dirty="0"/>
              <a:t>Communicable disease. </a:t>
            </a:r>
            <a:r>
              <a:rPr lang="en-GB" sz="1100" i="1" dirty="0"/>
              <a:t>Communicable Diseases and Outbreak Control</a:t>
            </a:r>
            <a:r>
              <a:rPr lang="en-GB" sz="1100" dirty="0"/>
              <a:t>, 15(</a:t>
            </a:r>
            <a:r>
              <a:rPr lang="en-GB" sz="1100" dirty="0" err="1"/>
              <a:t>Suppl</a:t>
            </a:r>
            <a:r>
              <a:rPr lang="en-GB" sz="1100" dirty="0"/>
              <a:t> 1), </a:t>
            </a:r>
            <a:r>
              <a:rPr lang="en-GB" sz="1100" dirty="0" smtClean="0"/>
              <a:t>p20–26.</a:t>
            </a:r>
          </a:p>
          <a:p>
            <a:pPr marL="0" indent="0">
              <a:buNone/>
            </a:pPr>
            <a:r>
              <a:rPr lang="en-GB" sz="1100" dirty="0"/>
              <a:t>Delaware County Public Health Services. Communicable diseases. Available at: http://delawarecountypublichealth.com/programs/disease-control/communicable-disease/ ( Accessed: </a:t>
            </a:r>
            <a:r>
              <a:rPr lang="en-GB" sz="1100" dirty="0" smtClean="0"/>
              <a:t>13</a:t>
            </a:r>
            <a:r>
              <a:rPr lang="en-GB" sz="1100" baseline="30000" dirty="0" smtClean="0"/>
              <a:t>th</a:t>
            </a:r>
            <a:r>
              <a:rPr lang="en-GB" sz="1100" dirty="0" smtClean="0"/>
              <a:t> March </a:t>
            </a:r>
            <a:r>
              <a:rPr lang="en-GB" sz="1100" dirty="0"/>
              <a:t>2019</a:t>
            </a:r>
            <a:r>
              <a:rPr lang="en-GB" sz="1100" dirty="0" smtClean="0"/>
              <a:t>).</a:t>
            </a:r>
          </a:p>
          <a:p>
            <a:pPr marL="0" indent="0">
              <a:buNone/>
            </a:pPr>
            <a:r>
              <a:rPr lang="en-GB" sz="1100" dirty="0"/>
              <a:t>Dovey, D. (2015). Medical Daily. Available at: https://www.medicaldaily.com/hiv-can-opener-molecule-exposes-viruss-most-vulnerable-parts-what-it-means-vaccine-331996 (Accessed</a:t>
            </a:r>
            <a:r>
              <a:rPr lang="en-GB" sz="1100" dirty="0" smtClean="0"/>
              <a:t>: 8</a:t>
            </a:r>
            <a:r>
              <a:rPr lang="en-GB" sz="1100" baseline="30000" dirty="0" smtClean="0"/>
              <a:t>th</a:t>
            </a:r>
            <a:r>
              <a:rPr lang="en-GB" sz="1100" dirty="0" smtClean="0"/>
              <a:t>  March </a:t>
            </a:r>
            <a:r>
              <a:rPr lang="en-GB" sz="1100" dirty="0"/>
              <a:t>2019</a:t>
            </a:r>
            <a:r>
              <a:rPr lang="en-GB" sz="1100" dirty="0" smtClean="0"/>
              <a:t>).</a:t>
            </a:r>
          </a:p>
          <a:p>
            <a:pPr marL="0" indent="0">
              <a:buNone/>
            </a:pPr>
            <a:r>
              <a:rPr lang="en-GB" sz="1100" dirty="0"/>
              <a:t>Erin, D. (2011). Nursing Standard. THE NEW HIV THREAT. Vol. 28 (Issue 23), p24-25</a:t>
            </a:r>
            <a:r>
              <a:rPr lang="en-GB" sz="1100" dirty="0" smtClean="0"/>
              <a:t>.</a:t>
            </a:r>
          </a:p>
          <a:p>
            <a:pPr marL="0" indent="0">
              <a:buNone/>
            </a:pPr>
            <a:r>
              <a:rPr lang="en-GB" sz="1100" dirty="0"/>
              <a:t>Hivgov.( 2018). Global Statistics. . </a:t>
            </a:r>
            <a:r>
              <a:rPr lang="en-GB" sz="1100" dirty="0" err="1"/>
              <a:t>HIVgov</a:t>
            </a:r>
            <a:r>
              <a:rPr lang="en-GB" sz="1100" dirty="0"/>
              <a:t>. [Online]. [</a:t>
            </a:r>
            <a:r>
              <a:rPr lang="en-GB" sz="1100" dirty="0" smtClean="0"/>
              <a:t>14</a:t>
            </a:r>
            <a:r>
              <a:rPr lang="en-GB" sz="1100" baseline="30000" dirty="0" smtClean="0"/>
              <a:t>th</a:t>
            </a:r>
            <a:r>
              <a:rPr lang="en-GB" sz="1100" dirty="0" smtClean="0"/>
              <a:t>  </a:t>
            </a:r>
            <a:r>
              <a:rPr lang="en-GB" sz="1100" dirty="0"/>
              <a:t>March 2019]. Available at: </a:t>
            </a:r>
            <a:r>
              <a:rPr lang="en-GB" sz="1100" dirty="0">
                <a:hlinkClick r:id="rId2"/>
              </a:rPr>
              <a:t>https://</a:t>
            </a:r>
            <a:r>
              <a:rPr lang="en-GB" sz="1100" dirty="0" smtClean="0">
                <a:hlinkClick r:id="rId2"/>
              </a:rPr>
              <a:t>www.hiv.gov/hiv-basics/overview/data-and-trends/global-statistics</a:t>
            </a:r>
            <a:endParaRPr lang="en-GB" sz="1100" dirty="0" smtClean="0"/>
          </a:p>
          <a:p>
            <a:pPr marL="0" indent="0">
              <a:buNone/>
            </a:pPr>
            <a:r>
              <a:rPr lang="en-GB" sz="1100" dirty="0"/>
              <a:t>Kirwan P,D. Chau C. Brown A,E, Gill O, N.  </a:t>
            </a:r>
            <a:r>
              <a:rPr lang="en-GB" sz="1100" dirty="0" err="1"/>
              <a:t>Delpech</a:t>
            </a:r>
            <a:r>
              <a:rPr lang="en-GB" sz="1100" dirty="0"/>
              <a:t> V, C . (2016).  HIV in the UK . Public Health England, London. Available at: https://assets.publishing.service.gov.uk/government/uploads/system/uploads/attachment_data/file/602942/HIV_in_the_UK_report.pdf (Accessed:  </a:t>
            </a:r>
            <a:r>
              <a:rPr lang="en-GB" sz="1100" dirty="0" smtClean="0"/>
              <a:t>8</a:t>
            </a:r>
            <a:r>
              <a:rPr lang="en-GB" sz="1100" baseline="30000" dirty="0" smtClean="0"/>
              <a:t>th</a:t>
            </a:r>
            <a:r>
              <a:rPr lang="en-GB" sz="1100" dirty="0" smtClean="0"/>
              <a:t>  </a:t>
            </a:r>
            <a:r>
              <a:rPr lang="en-GB" sz="1100" dirty="0"/>
              <a:t>March 2019</a:t>
            </a:r>
            <a:r>
              <a:rPr lang="en-GB" sz="1100" dirty="0" smtClean="0"/>
              <a:t>).</a:t>
            </a:r>
          </a:p>
          <a:p>
            <a:pPr marL="0" indent="0">
              <a:buNone/>
            </a:pPr>
            <a:r>
              <a:rPr lang="en-GB" sz="1100" dirty="0"/>
              <a:t>Lewthwaite, P. Wilkins, ED. ( 2009). Medicine. Natural history of HIV/AIDS. Volume 37,( Issue 7), Pages 333–337</a:t>
            </a:r>
            <a:r>
              <a:rPr lang="en-GB" sz="1100" dirty="0" smtClean="0"/>
              <a:t>.</a:t>
            </a:r>
            <a:endParaRPr lang="en-GB" sz="1100" dirty="0"/>
          </a:p>
          <a:p>
            <a:pPr marL="0" indent="0">
              <a:buNone/>
            </a:pPr>
            <a:r>
              <a:rPr lang="en-GB" sz="1100" dirty="0" smtClean="0"/>
              <a:t>Martinez-</a:t>
            </a:r>
            <a:r>
              <a:rPr lang="en-GB" sz="1100" dirty="0" err="1" smtClean="0"/>
              <a:t>Navio</a:t>
            </a:r>
            <a:r>
              <a:rPr lang="en-GB" sz="1100" dirty="0" smtClean="0"/>
              <a:t> </a:t>
            </a:r>
            <a:r>
              <a:rPr lang="en-GB" sz="1100" dirty="0"/>
              <a:t>JM et al. Long-term delivery of anti-HIV monoclonal antibodies. HIV Research for Prevention conference (HIVR4P 2018), Madrid, 2018, abstract OA13.05</a:t>
            </a:r>
            <a:r>
              <a:rPr lang="en-GB" sz="1100" dirty="0" smtClean="0"/>
              <a:t>.</a:t>
            </a:r>
          </a:p>
          <a:p>
            <a:pPr marL="0" indent="0">
              <a:buNone/>
            </a:pPr>
            <a:r>
              <a:rPr lang="en-GB" sz="1100" dirty="0"/>
              <a:t>NHS UK.  (2018). Treatment HIV and AIDS.  Available at: https://www.nhs.uk/conditions/hiv-and-aids/treatment</a:t>
            </a:r>
            <a:r>
              <a:rPr lang="en-GB" sz="1100" dirty="0" smtClean="0"/>
              <a:t>/ (Accessed</a:t>
            </a:r>
            <a:r>
              <a:rPr lang="en-GB" sz="1100" dirty="0"/>
              <a:t>: </a:t>
            </a:r>
            <a:r>
              <a:rPr lang="en-GB" sz="1100" dirty="0" smtClean="0"/>
              <a:t>14</a:t>
            </a:r>
            <a:r>
              <a:rPr lang="en-GB" sz="1100" baseline="30000" dirty="0" smtClean="0"/>
              <a:t>th</a:t>
            </a:r>
            <a:r>
              <a:rPr lang="en-GB" sz="1100" dirty="0" smtClean="0"/>
              <a:t>   </a:t>
            </a:r>
            <a:r>
              <a:rPr lang="en-GB" sz="1100" dirty="0"/>
              <a:t>March 2019</a:t>
            </a:r>
            <a:r>
              <a:rPr lang="en-GB" sz="1100" dirty="0" smtClean="0"/>
              <a:t>).</a:t>
            </a:r>
          </a:p>
          <a:p>
            <a:pPr marL="0" indent="0">
              <a:buNone/>
            </a:pPr>
            <a:r>
              <a:rPr lang="en-GB" sz="1100" dirty="0"/>
              <a:t>Nursing Management. (2014). HIV infection and its implication for nurse leaders. Volume 45 - Issue 10 - P 24–31</a:t>
            </a:r>
            <a:r>
              <a:rPr lang="en-GB" sz="1100" dirty="0" smtClean="0"/>
              <a:t>.</a:t>
            </a:r>
          </a:p>
          <a:p>
            <a:pPr>
              <a:buFont typeface="+mj-lt"/>
              <a:buAutoNum type="arabicParenR"/>
            </a:pPr>
            <a:endParaRPr lang="en-GB" sz="800" dirty="0"/>
          </a:p>
          <a:p>
            <a:pPr>
              <a:buFont typeface="+mj-lt"/>
              <a:buAutoNum type="arabicParenR"/>
            </a:pPr>
            <a:endParaRPr lang="en-GB" sz="800" b="1" i="1" dirty="0" smtClean="0"/>
          </a:p>
          <a:p>
            <a:pPr>
              <a:buFont typeface="+mj-lt"/>
              <a:buAutoNum type="arabicParenR"/>
            </a:pPr>
            <a:endParaRPr lang="en-GB" sz="800" i="1" dirty="0" smtClean="0"/>
          </a:p>
          <a:p>
            <a:pPr>
              <a:buFont typeface="+mj-lt"/>
              <a:buAutoNum type="arabicParenR"/>
            </a:pPr>
            <a:endParaRPr lang="en-GB" sz="1000" i="1" dirty="0"/>
          </a:p>
          <a:p>
            <a:pPr>
              <a:buFont typeface="+mj-lt"/>
              <a:buAutoNum type="arabicParenR"/>
            </a:pPr>
            <a:endParaRPr lang="en-GB" sz="1000" i="1" dirty="0" smtClean="0"/>
          </a:p>
          <a:p>
            <a:pPr>
              <a:buFont typeface="+mj-lt"/>
              <a:buAutoNum type="arabicParenR"/>
            </a:pPr>
            <a:endParaRPr lang="en-GB" sz="1000" i="1" dirty="0"/>
          </a:p>
        </p:txBody>
      </p:sp>
      <p:pic>
        <p:nvPicPr>
          <p:cNvPr id="4" name="Picture 3"/>
          <p:cNvPicPr>
            <a:picLocks noChangeAspect="1"/>
          </p:cNvPicPr>
          <p:nvPr/>
        </p:nvPicPr>
        <p:blipFill>
          <a:blip r:embed="rId3"/>
          <a:stretch>
            <a:fillRect/>
          </a:stretch>
        </p:blipFill>
        <p:spPr>
          <a:xfrm>
            <a:off x="87246" y="5240734"/>
            <a:ext cx="924678" cy="1524902"/>
          </a:xfrm>
          <a:prstGeom prst="ellipse">
            <a:avLst/>
          </a:prstGeom>
          <a:ln>
            <a:noFill/>
          </a:ln>
          <a:effectLst>
            <a:softEdge rad="112500"/>
          </a:effectLst>
        </p:spPr>
      </p:pic>
      <p:sp>
        <p:nvSpPr>
          <p:cNvPr id="5" name="Rectangle 4"/>
          <p:cNvSpPr/>
          <p:nvPr/>
        </p:nvSpPr>
        <p:spPr>
          <a:xfrm>
            <a:off x="0" y="6109977"/>
            <a:ext cx="1148071" cy="261610"/>
          </a:xfrm>
          <a:prstGeom prst="rect">
            <a:avLst/>
          </a:prstGeom>
        </p:spPr>
        <p:txBody>
          <a:bodyPr wrap="none">
            <a:spAutoFit/>
          </a:bodyPr>
          <a:lstStyle/>
          <a:p>
            <a:r>
              <a:rPr lang="en-GB" sz="1100" dirty="0"/>
              <a:t>(SMITH, R, </a:t>
            </a:r>
            <a:r>
              <a:rPr lang="en-GB" sz="1100" dirty="0" smtClean="0"/>
              <a:t>2016)</a:t>
            </a:r>
            <a:endParaRPr lang="en-GB" sz="1100" dirty="0"/>
          </a:p>
        </p:txBody>
      </p:sp>
      <p:sp>
        <p:nvSpPr>
          <p:cNvPr id="6" name="Title 5"/>
          <p:cNvSpPr>
            <a:spLocks noGrp="1"/>
          </p:cNvSpPr>
          <p:nvPr>
            <p:ph type="title"/>
          </p:nvPr>
        </p:nvSpPr>
        <p:spPr>
          <a:xfrm>
            <a:off x="822960" y="286605"/>
            <a:ext cx="7543800" cy="711616"/>
          </a:xfrm>
        </p:spPr>
        <p:txBody>
          <a:bodyPr>
            <a:normAutofit fontScale="90000"/>
          </a:bodyPr>
          <a:lstStyle/>
          <a:p>
            <a:r>
              <a:rPr lang="en-GB" b="1" dirty="0" smtClean="0"/>
              <a:t>References</a:t>
            </a:r>
            <a:endParaRPr lang="en-GB" b="1" dirty="0"/>
          </a:p>
        </p:txBody>
      </p:sp>
    </p:spTree>
    <p:extLst>
      <p:ext uri="{BB962C8B-B14F-4D97-AF65-F5344CB8AC3E}">
        <p14:creationId xmlns:p14="http://schemas.microsoft.com/office/powerpoint/2010/main" val="34053908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726856"/>
          </a:xfrm>
        </p:spPr>
        <p:txBody>
          <a:bodyPr>
            <a:normAutofit/>
          </a:bodyPr>
          <a:lstStyle/>
          <a:p>
            <a:r>
              <a:rPr lang="en-GB" sz="4300" b="1" dirty="0"/>
              <a:t>References</a:t>
            </a:r>
          </a:p>
        </p:txBody>
      </p:sp>
      <p:sp>
        <p:nvSpPr>
          <p:cNvPr id="3" name="Content Placeholder 2"/>
          <p:cNvSpPr>
            <a:spLocks noGrp="1"/>
          </p:cNvSpPr>
          <p:nvPr>
            <p:ph idx="1"/>
          </p:nvPr>
        </p:nvSpPr>
        <p:spPr>
          <a:xfrm>
            <a:off x="1173479" y="1752600"/>
            <a:ext cx="7543801" cy="4373880"/>
          </a:xfrm>
        </p:spPr>
        <p:txBody>
          <a:bodyPr>
            <a:normAutofit fontScale="55000" lnSpcReduction="20000"/>
          </a:bodyPr>
          <a:lstStyle/>
          <a:p>
            <a:pPr marL="0" indent="0">
              <a:buNone/>
            </a:pPr>
            <a:r>
              <a:rPr lang="en-GB" dirty="0"/>
              <a:t>NHS DIRECT WALES (2018). HIV and AIDS. Available at: https://www.nhsdirect.wales.nhs.uk/encyclopaedia/h/article/hivandaids/ (Accessed: </a:t>
            </a:r>
            <a:r>
              <a:rPr lang="en-GB" dirty="0" smtClean="0"/>
              <a:t>8</a:t>
            </a:r>
            <a:r>
              <a:rPr lang="en-GB" baseline="30000" dirty="0" smtClean="0"/>
              <a:t>th</a:t>
            </a:r>
            <a:r>
              <a:rPr lang="en-GB" dirty="0" smtClean="0"/>
              <a:t>   </a:t>
            </a:r>
            <a:r>
              <a:rPr lang="en-GB" dirty="0"/>
              <a:t>March 2019).</a:t>
            </a:r>
          </a:p>
          <a:p>
            <a:pPr marL="0" indent="0">
              <a:buNone/>
            </a:pPr>
            <a:r>
              <a:rPr lang="en-GB" dirty="0"/>
              <a:t>NHS DIRECT WALES. (2019). HIV and AIDS. Available at: https://www.nhsdirect.wales.nhs.uk/encyclopaedia/h/article/hivandaids/ ( Accessed: </a:t>
            </a:r>
            <a:r>
              <a:rPr lang="en-GB" dirty="0" smtClean="0"/>
              <a:t>14</a:t>
            </a:r>
            <a:r>
              <a:rPr lang="en-GB" baseline="30000" dirty="0" smtClean="0"/>
              <a:t>th</a:t>
            </a:r>
            <a:r>
              <a:rPr lang="en-GB" dirty="0" smtClean="0"/>
              <a:t> March </a:t>
            </a:r>
            <a:r>
              <a:rPr lang="en-GB" dirty="0"/>
              <a:t>2019).</a:t>
            </a:r>
          </a:p>
          <a:p>
            <a:pPr marL="0" indent="0">
              <a:buNone/>
            </a:pPr>
            <a:r>
              <a:rPr lang="en-GB" dirty="0"/>
              <a:t>NHS Wales. (2011). Infectious Disease Data for Wales. Available at: https://www.wales.nhs.uk/sites3/page.cfm?orgid=457&amp;pid=25913. (Accessed: </a:t>
            </a:r>
            <a:r>
              <a:rPr lang="en-GB" dirty="0" smtClean="0"/>
              <a:t>6</a:t>
            </a:r>
            <a:r>
              <a:rPr lang="en-GB" baseline="30000" dirty="0" smtClean="0"/>
              <a:t>th</a:t>
            </a:r>
            <a:r>
              <a:rPr lang="en-GB" dirty="0" smtClean="0"/>
              <a:t>  </a:t>
            </a:r>
            <a:r>
              <a:rPr lang="en-GB" dirty="0"/>
              <a:t>March 2019).</a:t>
            </a:r>
          </a:p>
          <a:p>
            <a:pPr marL="0" indent="0">
              <a:buNone/>
            </a:pPr>
            <a:r>
              <a:rPr lang="en-GB" dirty="0"/>
              <a:t>NHS WALES. (2016). Diagnosis &amp; Treatment. Available at: http://www.wales.nhs.uk/sitesplus/888/page/88729 ( Accessed: </a:t>
            </a:r>
            <a:r>
              <a:rPr lang="en-GB" dirty="0" smtClean="0"/>
              <a:t>14</a:t>
            </a:r>
            <a:r>
              <a:rPr lang="en-GB" baseline="30000" dirty="0" smtClean="0"/>
              <a:t>th</a:t>
            </a:r>
            <a:r>
              <a:rPr lang="en-GB" dirty="0" smtClean="0"/>
              <a:t> March </a:t>
            </a:r>
            <a:r>
              <a:rPr lang="en-GB" dirty="0"/>
              <a:t>2019).</a:t>
            </a:r>
          </a:p>
          <a:p>
            <a:pPr marL="0" indent="0">
              <a:buNone/>
            </a:pPr>
            <a:r>
              <a:rPr lang="en-GB" dirty="0"/>
              <a:t>PARRY,N. ( 2017). Historic” HIV/AIDS law passed in Parliament. Available at: https://www.healthissuesindia.com/2017/05/06/hiv-aids-parliament/ (Accessed: </a:t>
            </a:r>
            <a:r>
              <a:rPr lang="en-GB" dirty="0" smtClean="0"/>
              <a:t>8</a:t>
            </a:r>
            <a:r>
              <a:rPr lang="en-GB" baseline="30000" dirty="0" smtClean="0"/>
              <a:t>th</a:t>
            </a:r>
            <a:r>
              <a:rPr lang="en-GB" dirty="0" smtClean="0"/>
              <a:t>  </a:t>
            </a:r>
            <a:r>
              <a:rPr lang="en-GB" dirty="0"/>
              <a:t>March 2019</a:t>
            </a:r>
            <a:r>
              <a:rPr lang="en-GB" dirty="0" smtClean="0"/>
              <a:t>).</a:t>
            </a:r>
          </a:p>
          <a:p>
            <a:pPr marL="0" indent="0">
              <a:buNone/>
            </a:pPr>
            <a:r>
              <a:rPr lang="en-GB" dirty="0" smtClean="0"/>
              <a:t>Public </a:t>
            </a:r>
            <a:r>
              <a:rPr lang="en-GB" dirty="0"/>
              <a:t>Health Wales. (2017). </a:t>
            </a:r>
            <a:r>
              <a:rPr lang="en-GB" i="1" dirty="0"/>
              <a:t>A review of the current evidence for Pre-Exposure Prophylaxis (</a:t>
            </a:r>
            <a:r>
              <a:rPr lang="en-GB" i="1" dirty="0" err="1"/>
              <a:t>PrEP</a:t>
            </a:r>
            <a:r>
              <a:rPr lang="en-GB" i="1" dirty="0"/>
              <a:t>) to prevent HIV in Wales. P 26_30</a:t>
            </a:r>
            <a:endParaRPr lang="en-US" i="1" dirty="0"/>
          </a:p>
          <a:p>
            <a:pPr marL="0" indent="0">
              <a:buNone/>
            </a:pPr>
            <a:r>
              <a:rPr lang="en-GB" dirty="0"/>
              <a:t>Public Health Wales. </a:t>
            </a:r>
            <a:r>
              <a:rPr lang="en-GB" i="1" dirty="0"/>
              <a:t>HIV in Wales. (2017). Available at: </a:t>
            </a:r>
            <a:r>
              <a:rPr lang="en-GB" i="1" dirty="0">
                <a:hlinkClick r:id="rId2"/>
              </a:rPr>
              <a:t>http://www.wales.nhs.uk/sitesplus/888/page/88730</a:t>
            </a:r>
            <a:r>
              <a:rPr lang="en-GB" i="1" dirty="0"/>
              <a:t> ( Accessed: 14</a:t>
            </a:r>
            <a:r>
              <a:rPr lang="en-GB" i="1" baseline="30000" dirty="0"/>
              <a:t>th</a:t>
            </a:r>
            <a:r>
              <a:rPr lang="en-GB" i="1" dirty="0"/>
              <a:t> March 2019).</a:t>
            </a:r>
          </a:p>
          <a:p>
            <a:pPr marL="0" indent="0">
              <a:buNone/>
            </a:pPr>
            <a:r>
              <a:rPr lang="en-GB" i="1" dirty="0" smtClean="0"/>
              <a:t>Publichealthnetworkcymru</a:t>
            </a:r>
            <a:r>
              <a:rPr lang="en-GB" i="1" dirty="0"/>
              <a:t>. 2015. Gender. 2015. Publichealthnetworkcymru. [Online]. [</a:t>
            </a:r>
            <a:r>
              <a:rPr lang="en-GB" i="1" dirty="0" smtClean="0"/>
              <a:t>14</a:t>
            </a:r>
            <a:r>
              <a:rPr lang="en-GB" i="1" baseline="30000" dirty="0" smtClean="0"/>
              <a:t>th</a:t>
            </a:r>
            <a:r>
              <a:rPr lang="en-GB" i="1" dirty="0" smtClean="0"/>
              <a:t>  </a:t>
            </a:r>
            <a:r>
              <a:rPr lang="en-GB" i="1" dirty="0"/>
              <a:t>March 2019]. Available from: </a:t>
            </a:r>
            <a:r>
              <a:rPr lang="en-GB" i="1" dirty="0">
                <a:hlinkClick r:id="rId3"/>
              </a:rPr>
              <a:t>https://www.publichealthnetwork.cymru/en/people/gender</a:t>
            </a:r>
            <a:r>
              <a:rPr lang="en-GB" i="1" dirty="0" smtClean="0">
                <a:hlinkClick r:id="rId3"/>
              </a:rPr>
              <a:t>/</a:t>
            </a:r>
            <a:endParaRPr lang="en-GB" i="1" dirty="0" smtClean="0"/>
          </a:p>
          <a:p>
            <a:pPr marL="0" indent="0">
              <a:buNone/>
            </a:pPr>
            <a:r>
              <a:rPr lang="en-GB" i="1" dirty="0"/>
              <a:t>Sharp P,M, Hahn B,H. (2011). Cold Spring </a:t>
            </a:r>
            <a:r>
              <a:rPr lang="en-GB" i="1" dirty="0" err="1"/>
              <a:t>Harbor</a:t>
            </a:r>
            <a:r>
              <a:rPr lang="en-GB" i="1" dirty="0"/>
              <a:t> Perspectives in Medicine. Origins of HIV and the AIDS pandemic. 1(1), P1_22</a:t>
            </a:r>
            <a:r>
              <a:rPr lang="en-GB" i="1" dirty="0" smtClean="0"/>
              <a:t>.</a:t>
            </a:r>
          </a:p>
          <a:p>
            <a:pPr marL="0" indent="0">
              <a:buNone/>
            </a:pPr>
            <a:r>
              <a:rPr lang="en-GB" i="1" dirty="0"/>
              <a:t>Smith, R. (2016). NHS RESPONSIBLE TO STOCK HIV PREVENTION DRUG, HIGH COURT RULES. Available at: https://www.wessexscene.co.uk/news/2016/11/14/nhs-responsible-to-stock-hiv-prevention-drug-high-court-rules/  (Accessed: </a:t>
            </a:r>
            <a:r>
              <a:rPr lang="en-GB" i="1" dirty="0" smtClean="0"/>
              <a:t>8</a:t>
            </a:r>
            <a:r>
              <a:rPr lang="en-GB" i="1" baseline="30000" dirty="0" smtClean="0"/>
              <a:t>th</a:t>
            </a:r>
            <a:r>
              <a:rPr lang="en-GB" i="1" dirty="0" smtClean="0"/>
              <a:t>   </a:t>
            </a:r>
            <a:r>
              <a:rPr lang="en-GB" i="1" dirty="0"/>
              <a:t>March 2019).</a:t>
            </a:r>
          </a:p>
          <a:p>
            <a:pPr marL="0" indent="0">
              <a:buNone/>
            </a:pPr>
            <a:endParaRPr lang="en-GB" i="1" dirty="0"/>
          </a:p>
          <a:p>
            <a:pPr marL="0" indent="0">
              <a:buNone/>
            </a:pPr>
            <a:endParaRPr lang="en-GB" i="1" dirty="0"/>
          </a:p>
          <a:p>
            <a:pPr>
              <a:buFont typeface="+mj-lt"/>
              <a:buAutoNum type="arabicParenR"/>
            </a:pPr>
            <a:endParaRPr lang="en-GB" i="1" dirty="0"/>
          </a:p>
          <a:p>
            <a:endParaRPr lang="en-GB" i="1" dirty="0"/>
          </a:p>
          <a:p>
            <a:endParaRPr lang="en-GB" dirty="0"/>
          </a:p>
        </p:txBody>
      </p:sp>
    </p:spTree>
    <p:extLst>
      <p:ext uri="{BB962C8B-B14F-4D97-AF65-F5344CB8AC3E}">
        <p14:creationId xmlns:p14="http://schemas.microsoft.com/office/powerpoint/2010/main" val="97648607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1599</TotalTime>
  <Words>955</Words>
  <Application>Microsoft Office PowerPoint</Application>
  <PresentationFormat>On-screen Show (4:3)</PresentationFormat>
  <Paragraphs>110</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Retrospect</vt:lpstr>
      <vt:lpstr>Communicable disease that affects public health in the United Kingdom</vt:lpstr>
      <vt:lpstr>What is a communicable disease?</vt:lpstr>
      <vt:lpstr>What is HIV? </vt:lpstr>
      <vt:lpstr>Incidence and prevalence of HIV? </vt:lpstr>
      <vt:lpstr>  Gender and HIV in Wales </vt:lpstr>
      <vt:lpstr>Number of people living with HIV, UK 2015</vt:lpstr>
      <vt:lpstr>Treatment and Vaccinations?</vt:lpstr>
      <vt:lpstr>What are the implications for health care professional?</vt:lpstr>
      <vt:lpstr> Preventative methods? </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 that affects public health in the United Kingdom.</dc:title>
  <dc:creator>Saba Rejaee (1705223)</dc:creator>
  <cp:lastModifiedBy>shahram</cp:lastModifiedBy>
  <cp:revision>110</cp:revision>
  <cp:lastPrinted>2019-03-15T09:10:39Z</cp:lastPrinted>
  <dcterms:created xsi:type="dcterms:W3CDTF">2019-03-01T10:23:03Z</dcterms:created>
  <dcterms:modified xsi:type="dcterms:W3CDTF">2019-03-15T09:15:55Z</dcterms:modified>
</cp:coreProperties>
</file>