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99FF"/>
    <a:srgbClr val="FFFF99"/>
    <a:srgbClr val="FF99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0" d="100"/>
          <a:sy n="80" d="100"/>
        </p:scale>
        <p:origin x="58" y="1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g Hopkins" userId="95f60f406f59f9dd" providerId="LiveId" clId="{FC89514D-C8E6-49A7-BA06-6A66140BA5FC}"/>
    <pc:docChg chg="modSld">
      <pc:chgData name="Meg Hopkins" userId="95f60f406f59f9dd" providerId="LiveId" clId="{FC89514D-C8E6-49A7-BA06-6A66140BA5FC}" dt="2022-09-23T14:27:50.082" v="20" actId="1076"/>
      <pc:docMkLst>
        <pc:docMk/>
      </pc:docMkLst>
      <pc:sldChg chg="modSp mod">
        <pc:chgData name="Meg Hopkins" userId="95f60f406f59f9dd" providerId="LiveId" clId="{FC89514D-C8E6-49A7-BA06-6A66140BA5FC}" dt="2022-09-23T14:27:50.082" v="20" actId="1076"/>
        <pc:sldMkLst>
          <pc:docMk/>
          <pc:sldMk cId="821171830" sldId="256"/>
        </pc:sldMkLst>
        <pc:spChg chg="mod">
          <ac:chgData name="Meg Hopkins" userId="95f60f406f59f9dd" providerId="LiveId" clId="{FC89514D-C8E6-49A7-BA06-6A66140BA5FC}" dt="2022-09-23T14:26:35.509" v="3" actId="14100"/>
          <ac:spMkLst>
            <pc:docMk/>
            <pc:sldMk cId="821171830" sldId="256"/>
            <ac:spMk id="6" creationId="{A61E1ECD-BA44-1B29-037C-525309D4C82B}"/>
          </ac:spMkLst>
        </pc:spChg>
        <pc:spChg chg="mod">
          <ac:chgData name="Meg Hopkins" userId="95f60f406f59f9dd" providerId="LiveId" clId="{FC89514D-C8E6-49A7-BA06-6A66140BA5FC}" dt="2022-09-23T14:27:50.082" v="20" actId="1076"/>
          <ac:spMkLst>
            <pc:docMk/>
            <pc:sldMk cId="821171830" sldId="256"/>
            <ac:spMk id="8" creationId="{FD5506DA-1DA0-6F3C-6E9D-FD00D816889C}"/>
          </ac:spMkLst>
        </pc:spChg>
        <pc:spChg chg="mod">
          <ac:chgData name="Meg Hopkins" userId="95f60f406f59f9dd" providerId="LiveId" clId="{FC89514D-C8E6-49A7-BA06-6A66140BA5FC}" dt="2022-09-23T14:27:32.766" v="16" actId="1076"/>
          <ac:spMkLst>
            <pc:docMk/>
            <pc:sldMk cId="821171830" sldId="256"/>
            <ac:spMk id="9" creationId="{BE84C400-496C-CCD3-603A-60C2C8C0ECF1}"/>
          </ac:spMkLst>
        </pc:spChg>
        <pc:spChg chg="mod">
          <ac:chgData name="Meg Hopkins" userId="95f60f406f59f9dd" providerId="LiveId" clId="{FC89514D-C8E6-49A7-BA06-6A66140BA5FC}" dt="2022-09-23T14:27:40.145" v="18" actId="1076"/>
          <ac:spMkLst>
            <pc:docMk/>
            <pc:sldMk cId="821171830" sldId="256"/>
            <ac:spMk id="10" creationId="{8B03E73B-E66D-7FCC-C914-BB10BFE20EFD}"/>
          </ac:spMkLst>
        </pc:spChg>
        <pc:spChg chg="mod">
          <ac:chgData name="Meg Hopkins" userId="95f60f406f59f9dd" providerId="LiveId" clId="{FC89514D-C8E6-49A7-BA06-6A66140BA5FC}" dt="2022-09-23T14:27:16.597" v="11" actId="1076"/>
          <ac:spMkLst>
            <pc:docMk/>
            <pc:sldMk cId="821171830" sldId="256"/>
            <ac:spMk id="11" creationId="{2330F20F-EBBE-A95D-8A30-0F7D2A34008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9/23/2022</a:t>
            </a:fld>
            <a:endParaRPr lang="en-US" dirty="0"/>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dirty="0"/>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dirty="0"/>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21668628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9/23/2022</a:t>
            </a:fld>
            <a:endParaRPr lang="en-US" dirty="0"/>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1680080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endParaRPr lang="en-US" dirty="0"/>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dirty="0"/>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9/23/2022</a:t>
            </a:fld>
            <a:endParaRPr lang="en-US" dirty="0"/>
          </a:p>
        </p:txBody>
      </p:sp>
    </p:spTree>
    <p:extLst>
      <p:ext uri="{BB962C8B-B14F-4D97-AF65-F5344CB8AC3E}">
        <p14:creationId xmlns:p14="http://schemas.microsoft.com/office/powerpoint/2010/main" val="81477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9/23/2022</a:t>
            </a:fld>
            <a:endParaRPr lang="en-US" dirty="0"/>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6115701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9/23/2022</a:t>
            </a:fld>
            <a:endParaRPr lang="en-US" dirty="0"/>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0989527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9/23/2022</a:t>
            </a:fld>
            <a:endParaRPr lang="en-US" dirty="0"/>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8592347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9/23/2022</a:t>
            </a:fld>
            <a:endParaRPr lang="en-US" dirty="0"/>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008023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9/23/2022</a:t>
            </a:fld>
            <a:endParaRPr lang="en-US" dirty="0"/>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dirty="0"/>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9943852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9/23/2022</a:t>
            </a:fld>
            <a:endParaRPr lang="en-US" dirty="0"/>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dirty="0"/>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0280854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9/23/2022</a:t>
            </a:fld>
            <a:endParaRPr lang="en-US" dirty="0"/>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4815887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9/23/2022</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62844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9/23/2022</a:t>
            </a:fld>
            <a:endParaRPr lang="en-US" dirty="0"/>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dirty="0"/>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1114476"/>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1" descr="Colorized light photo effects">
            <a:extLst>
              <a:ext uri="{FF2B5EF4-FFF2-40B4-BE49-F238E27FC236}">
                <a16:creationId xmlns:a16="http://schemas.microsoft.com/office/drawing/2014/main" id="{8D592B44-447C-E850-D847-84FE0681B315}"/>
              </a:ext>
            </a:extLst>
          </p:cNvPr>
          <p:cNvPicPr>
            <a:picLocks noChangeAspect="1"/>
          </p:cNvPicPr>
          <p:nvPr/>
        </p:nvPicPr>
        <p:blipFill rotWithShape="1">
          <a:blip r:embed="rId2"/>
          <a:srcRect t="1990" b="13740"/>
          <a:stretch/>
        </p:blipFill>
        <p:spPr>
          <a:xfrm>
            <a:off x="0" y="0"/>
            <a:ext cx="12192000" cy="6857990"/>
          </a:xfrm>
          <a:prstGeom prst="rect">
            <a:avLst/>
          </a:prstGeom>
        </p:spPr>
      </p:pic>
      <p:sp>
        <p:nvSpPr>
          <p:cNvPr id="5" name="TextBox 4">
            <a:extLst>
              <a:ext uri="{FF2B5EF4-FFF2-40B4-BE49-F238E27FC236}">
                <a16:creationId xmlns:a16="http://schemas.microsoft.com/office/drawing/2014/main" id="{4B75597B-66FD-EDFA-B3C7-48775BD0451A}"/>
              </a:ext>
            </a:extLst>
          </p:cNvPr>
          <p:cNvSpPr txBox="1"/>
          <p:nvPr/>
        </p:nvSpPr>
        <p:spPr>
          <a:xfrm>
            <a:off x="66675" y="0"/>
            <a:ext cx="3264354" cy="230832"/>
          </a:xfrm>
          <a:prstGeom prst="rect">
            <a:avLst/>
          </a:prstGeom>
          <a:noFill/>
        </p:spPr>
        <p:txBody>
          <a:bodyPr wrap="square" rtlCol="0">
            <a:spAutoFit/>
          </a:bodyPr>
          <a:lstStyle/>
          <a:p>
            <a:r>
              <a:rPr lang="en-GB" sz="900" b="1" dirty="0">
                <a:latin typeface="Arial" panose="020B0604020202020204" pitchFamily="34" charset="0"/>
                <a:cs typeface="Arial" panose="020B0604020202020204" pitchFamily="34" charset="0"/>
              </a:rPr>
              <a:t>Megann Hopkins    2216688</a:t>
            </a:r>
          </a:p>
        </p:txBody>
      </p:sp>
      <p:sp>
        <p:nvSpPr>
          <p:cNvPr id="6" name="TextBox 5">
            <a:extLst>
              <a:ext uri="{FF2B5EF4-FFF2-40B4-BE49-F238E27FC236}">
                <a16:creationId xmlns:a16="http://schemas.microsoft.com/office/drawing/2014/main" id="{A61E1ECD-BA44-1B29-037C-525309D4C82B}"/>
              </a:ext>
            </a:extLst>
          </p:cNvPr>
          <p:cNvSpPr txBox="1"/>
          <p:nvPr/>
        </p:nvSpPr>
        <p:spPr>
          <a:xfrm>
            <a:off x="149290" y="442453"/>
            <a:ext cx="4784660" cy="2031325"/>
          </a:xfrm>
          <a:prstGeom prst="rect">
            <a:avLst/>
          </a:prstGeom>
          <a:solidFill>
            <a:srgbClr val="FF9999"/>
          </a:solidFill>
        </p:spPr>
        <p:txBody>
          <a:bodyPr wrap="square" rtlCol="0">
            <a:spAutoFit/>
          </a:bodyPr>
          <a:lstStyle/>
          <a:p>
            <a:r>
              <a:rPr lang="en-GB" sz="900" b="1" u="sng" dirty="0">
                <a:latin typeface="Arial" panose="020B0604020202020204" pitchFamily="34" charset="0"/>
                <a:cs typeface="Arial" panose="020B0604020202020204" pitchFamily="34" charset="0"/>
              </a:rPr>
              <a:t>Introduction</a:t>
            </a:r>
          </a:p>
          <a:p>
            <a:r>
              <a:rPr lang="en-GB" sz="900" dirty="0">
                <a:effectLst/>
                <a:latin typeface="Arial" panose="020B0604020202020204" pitchFamily="34" charset="0"/>
                <a:ea typeface="Calibri" panose="020F0502020204030204" pitchFamily="34" charset="0"/>
                <a:cs typeface="Arial" panose="020B0604020202020204" pitchFamily="34" charset="0"/>
              </a:rPr>
              <a:t>Critical thinking is essential when it comes to being a student in Higher Education. Bedford and Wilson (2009) discuss the value of critical thinking and state valid evidence must be shown to demonstrate an argument. A critical thinker can research information and analyse their findings to give a judgement based on this. Cottrell (2017, p3) explains that “critical thinking is a complex process of deliberation which involves a wide range of skills and attitudes”. When using critical thinking, students can conduct evaluations and give explanations to their reasoning. Cottrell (2013) states that thinking critically enables us to see where we may need to take our time. By using critical thinking, students can find solutions to their problems. They can research and analyse information from a variety of sources and then form a conclusion from their findings. Some examples of skills that influence critical thinking include note taking, time management and research and referencing. </a:t>
            </a:r>
          </a:p>
          <a:p>
            <a:endParaRPr lang="en-GB" sz="9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FD5506DA-1DA0-6F3C-6E9D-FD00D816889C}"/>
              </a:ext>
            </a:extLst>
          </p:cNvPr>
          <p:cNvSpPr txBox="1"/>
          <p:nvPr/>
        </p:nvSpPr>
        <p:spPr>
          <a:xfrm>
            <a:off x="196988" y="2990113"/>
            <a:ext cx="4784660" cy="2446824"/>
          </a:xfrm>
          <a:prstGeom prst="rect">
            <a:avLst/>
          </a:prstGeom>
          <a:solidFill>
            <a:schemeClr val="accent3">
              <a:lumMod val="60000"/>
              <a:lumOff val="40000"/>
            </a:schemeClr>
          </a:solidFill>
        </p:spPr>
        <p:txBody>
          <a:bodyPr wrap="square" rtlCol="0">
            <a:spAutoFit/>
          </a:bodyPr>
          <a:lstStyle/>
          <a:p>
            <a:r>
              <a:rPr lang="en-GB" sz="900" b="1" u="sng" dirty="0">
                <a:effectLst/>
                <a:latin typeface="Arial" panose="020B0604020202020204" pitchFamily="34" charset="0"/>
                <a:ea typeface="Calibri" panose="020F0502020204030204" pitchFamily="34" charset="0"/>
                <a:cs typeface="Arial" panose="020B0604020202020204" pitchFamily="34" charset="0"/>
              </a:rPr>
              <a:t>Time management</a:t>
            </a:r>
            <a:endParaRPr lang="en-GB" sz="900" dirty="0">
              <a:effectLst/>
              <a:latin typeface="Arial" panose="020B0604020202020204" pitchFamily="34" charset="0"/>
              <a:ea typeface="Calibri" panose="020F0502020204030204" pitchFamily="34" charset="0"/>
              <a:cs typeface="Arial" panose="020B0604020202020204" pitchFamily="34" charset="0"/>
            </a:endParaRPr>
          </a:p>
          <a:p>
            <a:r>
              <a:rPr lang="en-GB" sz="900" dirty="0">
                <a:effectLst/>
                <a:latin typeface="Arial" panose="020B0604020202020204" pitchFamily="34" charset="0"/>
                <a:ea typeface="Calibri" panose="020F0502020204030204" pitchFamily="34" charset="0"/>
                <a:cs typeface="Arial" panose="020B0604020202020204" pitchFamily="34" charset="0"/>
              </a:rPr>
              <a:t>Time management is organising your time so that you can prioritise tasks and structure a schedule according to this. Cottrell (2013), when discussing the differences of higher-level education, states that satisfactory time management skills are of great importance. She suggests using charts assist with being effective with time management. There will be times when students will find it challenging when deciding how they want to use their time. Using charts, students can determine how much time they would like to spend doing different activities. Good time management skills are vital, they assist in minimising distractions and help to create a work life balance. Cottrell (2013) states that you can plan strategies to assist with the management of becoming distracted from using your time productively. To have good time management, students will also need to have good organisation skills, this is supported by Forsyth (2013) who suggests, a suitable environment is produced by being well ordered and systematic. Students who can organise their time effectively, can set goals for themselves and are able to plan assignments productively.</a:t>
            </a:r>
          </a:p>
          <a:p>
            <a:endParaRPr lang="en-GB" dirty="0"/>
          </a:p>
        </p:txBody>
      </p:sp>
      <p:sp>
        <p:nvSpPr>
          <p:cNvPr id="9" name="TextBox 8">
            <a:extLst>
              <a:ext uri="{FF2B5EF4-FFF2-40B4-BE49-F238E27FC236}">
                <a16:creationId xmlns:a16="http://schemas.microsoft.com/office/drawing/2014/main" id="{BE84C400-496C-CCD3-603A-60C2C8C0ECF1}"/>
              </a:ext>
            </a:extLst>
          </p:cNvPr>
          <p:cNvSpPr txBox="1"/>
          <p:nvPr/>
        </p:nvSpPr>
        <p:spPr>
          <a:xfrm>
            <a:off x="8793810" y="235135"/>
            <a:ext cx="3248900" cy="4036874"/>
          </a:xfrm>
          <a:prstGeom prst="rect">
            <a:avLst/>
          </a:prstGeom>
          <a:solidFill>
            <a:srgbClr val="FFFF99"/>
          </a:solidFill>
        </p:spPr>
        <p:txBody>
          <a:bodyPr wrap="square" rtlCol="0">
            <a:spAutoFit/>
          </a:bodyPr>
          <a:lstStyle/>
          <a:p>
            <a:pPr>
              <a:lnSpc>
                <a:spcPct val="107000"/>
              </a:lnSpc>
              <a:spcAft>
                <a:spcPts val="800"/>
              </a:spcAft>
            </a:pPr>
            <a:r>
              <a:rPr lang="en-GB" sz="900" b="1" u="sng" dirty="0">
                <a:effectLst/>
                <a:latin typeface="Arial" panose="020B0604020202020204" pitchFamily="34" charset="0"/>
                <a:ea typeface="Calibri" panose="020F0502020204030204" pitchFamily="34" charset="0"/>
                <a:cs typeface="Arial" panose="020B0604020202020204" pitchFamily="34" charset="0"/>
              </a:rPr>
              <a:t>Note taking</a:t>
            </a:r>
            <a:endParaRPr lang="en-GB" sz="9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Note taking consists of writing key parts of information to assist with understanding and memory. Cottrell (2013. P135) states “</a:t>
            </a:r>
            <a:r>
              <a:rPr lang="en-GB" sz="900" dirty="0">
                <a:solidFill>
                  <a:srgbClr val="000000"/>
                </a:solidFill>
                <a:effectLst/>
                <a:latin typeface="Arial" panose="020B0604020202020204" pitchFamily="34" charset="0"/>
                <a:ea typeface="Calibri" panose="020F0502020204030204" pitchFamily="34" charset="0"/>
                <a:cs typeface="Arial" panose="020B0604020202020204" pitchFamily="34" charset="0"/>
              </a:rPr>
              <a:t>Selecting what to write, rather than writing everything, means greater interaction with the material, which helps us to recall it in the future”. </a:t>
            </a:r>
            <a:r>
              <a:rPr lang="en-GB" sz="900" dirty="0">
                <a:effectLst/>
                <a:latin typeface="Arial" panose="020B0604020202020204" pitchFamily="34" charset="0"/>
                <a:ea typeface="Calibri" panose="020F0502020204030204" pitchFamily="34" charset="0"/>
                <a:cs typeface="Arial" panose="020B0604020202020204" pitchFamily="34" charset="0"/>
              </a:rPr>
              <a:t>Taking notes are a helpful way for students to record information from lectures, they are then able to read over their notes to ensure they have the correct comprehension of the material.  Note taking correlates with time management, taking short notes with key information is a more productive way of students using their time. If students attempt to copy too much, they may end up leaving out important information or miss references. Godfrey (2013) implies that when note making, writing a reflection is also beneficial. Similarly, to time management, organisation plays a key role in note taking. If students’ notes are organised and neat, it may be easier for them to re-read information and therefore may be easier to remember them. Pritchard (2008) supposed that referring to well organised notes is principal in the learning process. Students may find it useful to allow room to add more notes, if they were to do further research or had any. To support this, Godfrey (2013) expresses the how making notes can help to formulate individual ideas. The process of making notes and having the ability to add further information is what makes students evaluations stronger. </a:t>
            </a:r>
          </a:p>
        </p:txBody>
      </p:sp>
      <p:sp>
        <p:nvSpPr>
          <p:cNvPr id="10" name="TextBox 9">
            <a:extLst>
              <a:ext uri="{FF2B5EF4-FFF2-40B4-BE49-F238E27FC236}">
                <a16:creationId xmlns:a16="http://schemas.microsoft.com/office/drawing/2014/main" id="{8B03E73B-E66D-7FCC-C914-BB10BFE20EFD}"/>
              </a:ext>
            </a:extLst>
          </p:cNvPr>
          <p:cNvSpPr txBox="1"/>
          <p:nvPr/>
        </p:nvSpPr>
        <p:spPr>
          <a:xfrm>
            <a:off x="5444655" y="230832"/>
            <a:ext cx="2838450" cy="3982693"/>
          </a:xfrm>
          <a:prstGeom prst="rect">
            <a:avLst/>
          </a:prstGeom>
          <a:solidFill>
            <a:srgbClr val="92D050"/>
          </a:solidFill>
        </p:spPr>
        <p:txBody>
          <a:bodyPr wrap="square" rtlCol="0">
            <a:spAutoFit/>
          </a:bodyPr>
          <a:lstStyle/>
          <a:p>
            <a:pPr>
              <a:lnSpc>
                <a:spcPct val="107000"/>
              </a:lnSpc>
              <a:spcAft>
                <a:spcPts val="800"/>
              </a:spcAft>
            </a:pPr>
            <a:r>
              <a:rPr lang="en-GB" sz="900" b="1" u="sng" dirty="0">
                <a:effectLst/>
                <a:latin typeface="Arial" panose="020B0604020202020204" pitchFamily="34" charset="0"/>
                <a:ea typeface="Calibri" panose="020F0502020204030204" pitchFamily="34" charset="0"/>
                <a:cs typeface="Arial" panose="020B0604020202020204" pitchFamily="34" charset="0"/>
              </a:rPr>
              <a:t>Researching and Referencing</a:t>
            </a:r>
            <a:endParaRPr lang="en-GB" sz="9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Referencing allows students to give acknowledgement to sources used in their assignments. It allows information to be easily located and accessed. Moore (2010) states how referencing assists others to discover the same sources. A significant part of academic learning requires research. When studying other people’s work, students are more open to a variety of different perspectives and can think in a more innovative way. Plagiarism is a major educational misdemeanour and demonstrates poor time management and unproductive note taking. Moore (2010) discusses the importance of referencing correctly. She notes by doing this, plagiarism is avoided, and you have more credibility and power as a writer.  The Harvard Referencing guide is a valuable tool and illustrates the correct way to reference and assists in showing how to prevent plagiarism. Cottrell (2021) notes the importance of students using the suggested referencing system. She also discusses the significance of referencing all sources used in your academics.  </a:t>
            </a:r>
          </a:p>
          <a:p>
            <a:endParaRPr lang="en-GB" dirty="0"/>
          </a:p>
        </p:txBody>
      </p:sp>
      <p:sp>
        <p:nvSpPr>
          <p:cNvPr id="11" name="TextBox 10">
            <a:extLst>
              <a:ext uri="{FF2B5EF4-FFF2-40B4-BE49-F238E27FC236}">
                <a16:creationId xmlns:a16="http://schemas.microsoft.com/office/drawing/2014/main" id="{2330F20F-EBBE-A95D-8A30-0F7D2A340088}"/>
              </a:ext>
            </a:extLst>
          </p:cNvPr>
          <p:cNvSpPr txBox="1"/>
          <p:nvPr/>
        </p:nvSpPr>
        <p:spPr>
          <a:xfrm>
            <a:off x="7629330" y="4988043"/>
            <a:ext cx="4413380" cy="1477328"/>
          </a:xfrm>
          <a:prstGeom prst="rect">
            <a:avLst/>
          </a:prstGeom>
          <a:solidFill>
            <a:srgbClr val="CC99FF"/>
          </a:solidFill>
        </p:spPr>
        <p:txBody>
          <a:bodyPr wrap="square" rtlCol="0">
            <a:spAutoFit/>
          </a:bodyPr>
          <a:lstStyle/>
          <a:p>
            <a:r>
              <a:rPr lang="en-GB" sz="900" b="1" u="sng" dirty="0">
                <a:effectLst/>
                <a:latin typeface="Arial" panose="020B0604020202020204" pitchFamily="34" charset="0"/>
                <a:ea typeface="Calibri" panose="020F0502020204030204" pitchFamily="34" charset="0"/>
                <a:cs typeface="Arial" panose="020B0604020202020204" pitchFamily="34" charset="0"/>
              </a:rPr>
              <a:t>Conclusion</a:t>
            </a:r>
          </a:p>
          <a:p>
            <a:r>
              <a:rPr lang="en-GB" sz="900" dirty="0">
                <a:effectLst/>
                <a:latin typeface="Arial" panose="020B0604020202020204" pitchFamily="34" charset="0"/>
                <a:ea typeface="Calibri" panose="020F0502020204030204" pitchFamily="34" charset="0"/>
                <a:cs typeface="Arial" panose="020B0604020202020204" pitchFamily="34" charset="0"/>
              </a:rPr>
              <a:t>To conclude, I believe that the study skills discussed in this presentation should be valued and are paramount to progressing critical thinking skills. I believe these skills allow openness to a variety of perspectives and make you ask questions you hadn’t considered before. This then leaves you with one or multiple different answers. I agree with Cottrell (2017) that it is difficult to order your thoughts in a systematic and ordered way but the application of thinking this was beneficial when thinking critically. </a:t>
            </a:r>
          </a:p>
          <a:p>
            <a:endParaRPr lang="en-GB" dirty="0"/>
          </a:p>
        </p:txBody>
      </p:sp>
    </p:spTree>
    <p:extLst>
      <p:ext uri="{BB962C8B-B14F-4D97-AF65-F5344CB8AC3E}">
        <p14:creationId xmlns:p14="http://schemas.microsoft.com/office/powerpoint/2010/main" val="8211718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456D831-A231-2BC0-FB76-DA8A0A6E2032}"/>
              </a:ext>
            </a:extLst>
          </p:cNvPr>
          <p:cNvSpPr txBox="1"/>
          <p:nvPr/>
        </p:nvSpPr>
        <p:spPr>
          <a:xfrm>
            <a:off x="655983" y="437321"/>
            <a:ext cx="10880034" cy="5544338"/>
          </a:xfrm>
          <a:prstGeom prst="rect">
            <a:avLst/>
          </a:prstGeom>
          <a:noFill/>
        </p:spPr>
        <p:txBody>
          <a:bodyPr wrap="square" rtlCol="0">
            <a:spAutoFit/>
          </a:bodyPr>
          <a:lstStyle/>
          <a:p>
            <a:pPr>
              <a:lnSpc>
                <a:spcPct val="107000"/>
              </a:lnSpc>
              <a:spcAft>
                <a:spcPts val="800"/>
              </a:spcAft>
            </a:pPr>
            <a:r>
              <a:rPr lang="en-GB" b="1" u="sng" dirty="0">
                <a:latin typeface="Arial" panose="020B0604020202020204" pitchFamily="34" charset="0"/>
                <a:ea typeface="Calibri" panose="020F0502020204030204" pitchFamily="34" charset="0"/>
                <a:cs typeface="Arial" panose="020B0604020202020204" pitchFamily="34" charset="0"/>
              </a:rPr>
              <a:t>References</a:t>
            </a:r>
            <a:endParaRPr lang="en-GB" b="1" u="sng"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dirty="0">
                <a:effectLst/>
                <a:latin typeface="Arial" panose="020B0604020202020204" pitchFamily="34" charset="0"/>
                <a:ea typeface="Calibri" panose="020F0502020204030204" pitchFamily="34" charset="0"/>
                <a:cs typeface="Arial" panose="020B0604020202020204" pitchFamily="34" charset="0"/>
              </a:rPr>
              <a:t>Bedford, D. and Wilson, S. (2009) </a:t>
            </a:r>
            <a:r>
              <a:rPr lang="en-GB" i="1" dirty="0">
                <a:effectLst/>
                <a:latin typeface="Arial" panose="020B0604020202020204" pitchFamily="34" charset="0"/>
                <a:ea typeface="Calibri" panose="020F0502020204030204" pitchFamily="34" charset="0"/>
                <a:cs typeface="Arial" panose="020B0604020202020204" pitchFamily="34" charset="0"/>
              </a:rPr>
              <a:t>Study Skills for Part Time Students. </a:t>
            </a:r>
            <a:r>
              <a:rPr lang="en-GB" dirty="0">
                <a:effectLst/>
                <a:latin typeface="Arial" panose="020B0604020202020204" pitchFamily="34" charset="0"/>
                <a:ea typeface="Calibri" panose="020F0502020204030204" pitchFamily="34" charset="0"/>
                <a:cs typeface="Arial" panose="020B0604020202020204" pitchFamily="34" charset="0"/>
              </a:rPr>
              <a:t>Harlow: Pearson Education UK.</a:t>
            </a:r>
          </a:p>
          <a:p>
            <a:pPr>
              <a:lnSpc>
                <a:spcPct val="107000"/>
              </a:lnSpc>
              <a:spcAft>
                <a:spcPts val="800"/>
              </a:spcAft>
            </a:pPr>
            <a:r>
              <a:rPr lang="en-GB" dirty="0">
                <a:effectLst/>
                <a:latin typeface="Arial" panose="020B0604020202020204" pitchFamily="34" charset="0"/>
                <a:ea typeface="Calibri" panose="020F0502020204030204" pitchFamily="34" charset="0"/>
                <a:cs typeface="Arial" panose="020B0604020202020204" pitchFamily="34" charset="0"/>
              </a:rPr>
              <a:t>Cottrell, S. (2013a) </a:t>
            </a:r>
            <a:r>
              <a:rPr lang="en-GB" i="1" dirty="0">
                <a:effectLst/>
                <a:latin typeface="Arial" panose="020B0604020202020204" pitchFamily="34" charset="0"/>
                <a:ea typeface="Calibri" panose="020F0502020204030204" pitchFamily="34" charset="0"/>
                <a:cs typeface="Arial" panose="020B0604020202020204" pitchFamily="34" charset="0"/>
              </a:rPr>
              <a:t>The Study Skills Handbook. </a:t>
            </a:r>
            <a:r>
              <a:rPr lang="en-GB" dirty="0">
                <a:effectLst/>
                <a:latin typeface="Arial" panose="020B0604020202020204" pitchFamily="34" charset="0"/>
                <a:ea typeface="Calibri" panose="020F0502020204030204" pitchFamily="34" charset="0"/>
                <a:cs typeface="Arial" panose="020B0604020202020204" pitchFamily="34" charset="0"/>
              </a:rPr>
              <a:t>(4</a:t>
            </a:r>
            <a:r>
              <a:rPr lang="en-GB" baseline="30000" dirty="0">
                <a:effectLst/>
                <a:latin typeface="Arial" panose="020B0604020202020204" pitchFamily="34" charset="0"/>
                <a:ea typeface="Calibri" panose="020F0502020204030204" pitchFamily="34" charset="0"/>
                <a:cs typeface="Arial" panose="020B0604020202020204" pitchFamily="34" charset="0"/>
              </a:rPr>
              <a:t>th</a:t>
            </a:r>
            <a:r>
              <a:rPr lang="en-GB" dirty="0">
                <a:effectLst/>
                <a:latin typeface="Arial" panose="020B0604020202020204" pitchFamily="34" charset="0"/>
                <a:ea typeface="Calibri" panose="020F0502020204030204" pitchFamily="34" charset="0"/>
                <a:cs typeface="Arial" panose="020B0604020202020204" pitchFamily="34" charset="0"/>
              </a:rPr>
              <a:t> ed). Hampshire: Palgrave Macmillan.</a:t>
            </a:r>
          </a:p>
          <a:p>
            <a:pPr>
              <a:lnSpc>
                <a:spcPct val="107000"/>
              </a:lnSpc>
              <a:spcAft>
                <a:spcPts val="800"/>
              </a:spcAft>
            </a:pPr>
            <a:r>
              <a:rPr lang="en-GB" dirty="0">
                <a:effectLst/>
                <a:latin typeface="Arial" panose="020B0604020202020204" pitchFamily="34" charset="0"/>
                <a:ea typeface="Calibri" panose="020F0502020204030204" pitchFamily="34" charset="0"/>
                <a:cs typeface="Arial" panose="020B0604020202020204" pitchFamily="34" charset="0"/>
              </a:rPr>
              <a:t>Cottrell, S. (2013b) </a:t>
            </a:r>
            <a:r>
              <a:rPr lang="en-GB" i="1" dirty="0">
                <a:effectLst/>
                <a:latin typeface="Arial" panose="020B0604020202020204" pitchFamily="34" charset="0"/>
                <a:ea typeface="Calibri" panose="020F0502020204030204" pitchFamily="34" charset="0"/>
                <a:cs typeface="Arial" panose="020B0604020202020204" pitchFamily="34" charset="0"/>
              </a:rPr>
              <a:t>Critical Thinking Skills: Developing Effective Analysis and Argument. </a:t>
            </a:r>
            <a:r>
              <a:rPr lang="en-GB" dirty="0">
                <a:effectLst/>
                <a:latin typeface="Arial" panose="020B0604020202020204" pitchFamily="34" charset="0"/>
                <a:ea typeface="Calibri" panose="020F0502020204030204" pitchFamily="34" charset="0"/>
                <a:cs typeface="Arial" panose="020B0604020202020204" pitchFamily="34" charset="0"/>
              </a:rPr>
              <a:t>(2</a:t>
            </a:r>
            <a:r>
              <a:rPr lang="en-GB" baseline="30000" dirty="0">
                <a:effectLst/>
                <a:latin typeface="Arial" panose="020B0604020202020204" pitchFamily="34" charset="0"/>
                <a:ea typeface="Calibri" panose="020F0502020204030204" pitchFamily="34" charset="0"/>
                <a:cs typeface="Arial" panose="020B0604020202020204" pitchFamily="34" charset="0"/>
              </a:rPr>
              <a:t>nd</a:t>
            </a:r>
            <a:r>
              <a:rPr lang="en-GB" dirty="0">
                <a:effectLst/>
                <a:latin typeface="Arial" panose="020B0604020202020204" pitchFamily="34" charset="0"/>
                <a:ea typeface="Calibri" panose="020F0502020204030204" pitchFamily="34" charset="0"/>
                <a:cs typeface="Arial" panose="020B0604020202020204" pitchFamily="34" charset="0"/>
              </a:rPr>
              <a:t> ed). Basingstoke: Palgrave Macmillan.</a:t>
            </a:r>
            <a:r>
              <a:rPr lang="en-GB" i="1" dirty="0">
                <a:effectLst/>
                <a:latin typeface="Arial" panose="020B0604020202020204" pitchFamily="34" charset="0"/>
                <a:ea typeface="Calibri" panose="020F0502020204030204" pitchFamily="34" charset="0"/>
                <a:cs typeface="Arial" panose="020B0604020202020204" pitchFamily="34" charset="0"/>
              </a:rPr>
              <a:t> </a:t>
            </a:r>
            <a:endParaRPr lang="en-GB"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dirty="0">
                <a:effectLst/>
                <a:latin typeface="Arial" panose="020B0604020202020204" pitchFamily="34" charset="0"/>
                <a:ea typeface="Calibri" panose="020F0502020204030204" pitchFamily="34" charset="0"/>
                <a:cs typeface="Arial" panose="020B0604020202020204" pitchFamily="34" charset="0"/>
              </a:rPr>
              <a:t>Cottrell, S. (2017) </a:t>
            </a:r>
            <a:r>
              <a:rPr lang="en-GB" i="1" dirty="0">
                <a:effectLst/>
                <a:latin typeface="Arial" panose="020B0604020202020204" pitchFamily="34" charset="0"/>
                <a:ea typeface="Calibri" panose="020F0502020204030204" pitchFamily="34" charset="0"/>
                <a:cs typeface="Arial" panose="020B0604020202020204" pitchFamily="34" charset="0"/>
              </a:rPr>
              <a:t>Critical Thinking Skills: Effective Analysis, Argument and Reflection. </a:t>
            </a:r>
            <a:r>
              <a:rPr lang="en-GB" dirty="0">
                <a:effectLst/>
                <a:latin typeface="Arial" panose="020B0604020202020204" pitchFamily="34" charset="0"/>
                <a:ea typeface="Calibri" panose="020F0502020204030204" pitchFamily="34" charset="0"/>
                <a:cs typeface="Arial" panose="020B0604020202020204" pitchFamily="34" charset="0"/>
              </a:rPr>
              <a:t>(3</a:t>
            </a:r>
            <a:r>
              <a:rPr lang="en-GB" baseline="30000" dirty="0">
                <a:effectLst/>
                <a:latin typeface="Arial" panose="020B0604020202020204" pitchFamily="34" charset="0"/>
                <a:ea typeface="Calibri" panose="020F0502020204030204" pitchFamily="34" charset="0"/>
                <a:cs typeface="Arial" panose="020B0604020202020204" pitchFamily="34" charset="0"/>
              </a:rPr>
              <a:t>rd</a:t>
            </a:r>
            <a:r>
              <a:rPr lang="en-GB" dirty="0">
                <a:effectLst/>
                <a:latin typeface="Arial" panose="020B0604020202020204" pitchFamily="34" charset="0"/>
                <a:ea typeface="Calibri" panose="020F0502020204030204" pitchFamily="34" charset="0"/>
                <a:cs typeface="Arial" panose="020B0604020202020204" pitchFamily="34" charset="0"/>
              </a:rPr>
              <a:t> ed). London: Palgrave Macmillan.</a:t>
            </a:r>
          </a:p>
          <a:p>
            <a:pPr>
              <a:lnSpc>
                <a:spcPct val="107000"/>
              </a:lnSpc>
              <a:spcAft>
                <a:spcPts val="800"/>
              </a:spcAft>
            </a:pPr>
            <a:r>
              <a:rPr lang="en-GB" dirty="0">
                <a:effectLst/>
                <a:latin typeface="Arial" panose="020B0604020202020204" pitchFamily="34" charset="0"/>
                <a:ea typeface="Calibri" panose="020F0502020204030204" pitchFamily="34" charset="0"/>
                <a:cs typeface="Arial" panose="020B0604020202020204" pitchFamily="34" charset="0"/>
              </a:rPr>
              <a:t>Cottrell, S. (2021) </a:t>
            </a:r>
            <a:r>
              <a:rPr lang="en-GB" i="1" dirty="0">
                <a:effectLst/>
                <a:latin typeface="Arial" panose="020B0604020202020204" pitchFamily="34" charset="0"/>
                <a:ea typeface="Calibri" panose="020F0502020204030204" pitchFamily="34" charset="0"/>
                <a:cs typeface="Arial" panose="020B0604020202020204" pitchFamily="34" charset="0"/>
              </a:rPr>
              <a:t>Skills for Success: Personal Development and Employability. </a:t>
            </a:r>
            <a:r>
              <a:rPr lang="en-GB" dirty="0">
                <a:effectLst/>
                <a:latin typeface="Arial" panose="020B0604020202020204" pitchFamily="34" charset="0"/>
                <a:ea typeface="Calibri" panose="020F0502020204030204" pitchFamily="34" charset="0"/>
                <a:cs typeface="Arial" panose="020B0604020202020204" pitchFamily="34" charset="0"/>
              </a:rPr>
              <a:t>(4</a:t>
            </a:r>
            <a:r>
              <a:rPr lang="en-GB" baseline="30000" dirty="0">
                <a:effectLst/>
                <a:latin typeface="Arial" panose="020B0604020202020204" pitchFamily="34" charset="0"/>
                <a:ea typeface="Calibri" panose="020F0502020204030204" pitchFamily="34" charset="0"/>
                <a:cs typeface="Arial" panose="020B0604020202020204" pitchFamily="34" charset="0"/>
              </a:rPr>
              <a:t>th</a:t>
            </a:r>
            <a:r>
              <a:rPr lang="en-GB" dirty="0">
                <a:effectLst/>
                <a:latin typeface="Arial" panose="020B0604020202020204" pitchFamily="34" charset="0"/>
                <a:ea typeface="Calibri" panose="020F0502020204030204" pitchFamily="34" charset="0"/>
                <a:cs typeface="Arial" panose="020B0604020202020204" pitchFamily="34" charset="0"/>
              </a:rPr>
              <a:t> ed). London: Red Globe Press. </a:t>
            </a:r>
          </a:p>
          <a:p>
            <a:pPr>
              <a:lnSpc>
                <a:spcPct val="107000"/>
              </a:lnSpc>
              <a:spcAft>
                <a:spcPts val="800"/>
              </a:spcAft>
            </a:pPr>
            <a:r>
              <a:rPr lang="en-GB" dirty="0">
                <a:effectLst/>
                <a:latin typeface="Arial" panose="020B0604020202020204" pitchFamily="34" charset="0"/>
                <a:ea typeface="Calibri" panose="020F0502020204030204" pitchFamily="34" charset="0"/>
                <a:cs typeface="Arial" panose="020B0604020202020204" pitchFamily="34" charset="0"/>
              </a:rPr>
              <a:t>Forsyth, P. (2013) </a:t>
            </a:r>
            <a:r>
              <a:rPr lang="en-GB" i="1" dirty="0">
                <a:effectLst/>
                <a:latin typeface="Arial" panose="020B0604020202020204" pitchFamily="34" charset="0"/>
                <a:ea typeface="Calibri" panose="020F0502020204030204" pitchFamily="34" charset="0"/>
                <a:cs typeface="Arial" panose="020B0604020202020204" pitchFamily="34" charset="0"/>
              </a:rPr>
              <a:t>Successful Time Management. </a:t>
            </a:r>
            <a:r>
              <a:rPr lang="en-GB" dirty="0">
                <a:effectLst/>
                <a:latin typeface="Arial" panose="020B0604020202020204" pitchFamily="34" charset="0"/>
                <a:ea typeface="Calibri" panose="020F0502020204030204" pitchFamily="34" charset="0"/>
                <a:cs typeface="Arial" panose="020B0604020202020204" pitchFamily="34" charset="0"/>
              </a:rPr>
              <a:t>(3</a:t>
            </a:r>
            <a:r>
              <a:rPr lang="en-GB" baseline="30000" dirty="0">
                <a:effectLst/>
                <a:latin typeface="Arial" panose="020B0604020202020204" pitchFamily="34" charset="0"/>
                <a:ea typeface="Calibri" panose="020F0502020204030204" pitchFamily="34" charset="0"/>
                <a:cs typeface="Arial" panose="020B0604020202020204" pitchFamily="34" charset="0"/>
              </a:rPr>
              <a:t>rd</a:t>
            </a:r>
            <a:r>
              <a:rPr lang="en-GB" dirty="0">
                <a:effectLst/>
                <a:latin typeface="Arial" panose="020B0604020202020204" pitchFamily="34" charset="0"/>
                <a:ea typeface="Calibri" panose="020F0502020204030204" pitchFamily="34" charset="0"/>
                <a:cs typeface="Arial" panose="020B0604020202020204" pitchFamily="34" charset="0"/>
              </a:rPr>
              <a:t> ed). London: Kogan Page Ltd. </a:t>
            </a:r>
          </a:p>
          <a:p>
            <a:pPr>
              <a:lnSpc>
                <a:spcPct val="107000"/>
              </a:lnSpc>
              <a:spcAft>
                <a:spcPts val="800"/>
              </a:spcAft>
            </a:pPr>
            <a:r>
              <a:rPr lang="en-GB" dirty="0">
                <a:effectLst/>
                <a:latin typeface="Arial" panose="020B0604020202020204" pitchFamily="34" charset="0"/>
                <a:ea typeface="Calibri" panose="020F0502020204030204" pitchFamily="34" charset="0"/>
                <a:cs typeface="Arial" panose="020B0604020202020204" pitchFamily="34" charset="0"/>
              </a:rPr>
              <a:t> Godfrey, J. (2013) </a:t>
            </a:r>
            <a:r>
              <a:rPr lang="en-GB" i="1" dirty="0">
                <a:effectLst/>
                <a:latin typeface="Arial" panose="020B0604020202020204" pitchFamily="34" charset="0"/>
                <a:ea typeface="Calibri" panose="020F0502020204030204" pitchFamily="34" charset="0"/>
                <a:cs typeface="Arial" panose="020B0604020202020204" pitchFamily="34" charset="0"/>
              </a:rPr>
              <a:t>How to use your reading in your essays </a:t>
            </a:r>
            <a:r>
              <a:rPr lang="en-GB" dirty="0">
                <a:effectLst/>
                <a:latin typeface="Arial" panose="020B0604020202020204" pitchFamily="34" charset="0"/>
                <a:ea typeface="Calibri" panose="020F0502020204030204" pitchFamily="34" charset="0"/>
                <a:cs typeface="Arial" panose="020B0604020202020204" pitchFamily="34" charset="0"/>
              </a:rPr>
              <a:t>(2</a:t>
            </a:r>
            <a:r>
              <a:rPr lang="en-GB" baseline="30000" dirty="0">
                <a:effectLst/>
                <a:latin typeface="Arial" panose="020B0604020202020204" pitchFamily="34" charset="0"/>
                <a:ea typeface="Calibri" panose="020F0502020204030204" pitchFamily="34" charset="0"/>
                <a:cs typeface="Arial" panose="020B0604020202020204" pitchFamily="34" charset="0"/>
              </a:rPr>
              <a:t>nd</a:t>
            </a:r>
            <a:r>
              <a:rPr lang="en-GB" dirty="0">
                <a:effectLst/>
                <a:latin typeface="Arial" panose="020B0604020202020204" pitchFamily="34" charset="0"/>
                <a:ea typeface="Calibri" panose="020F0502020204030204" pitchFamily="34" charset="0"/>
                <a:cs typeface="Arial" panose="020B0604020202020204" pitchFamily="34" charset="0"/>
              </a:rPr>
              <a:t> ed). Hampshire: Palgrave Macmillan. </a:t>
            </a:r>
          </a:p>
          <a:p>
            <a:pPr>
              <a:lnSpc>
                <a:spcPct val="107000"/>
              </a:lnSpc>
              <a:spcAft>
                <a:spcPts val="800"/>
              </a:spcAft>
            </a:pPr>
            <a:r>
              <a:rPr lang="en-GB" dirty="0">
                <a:effectLst/>
                <a:latin typeface="Arial" panose="020B0604020202020204" pitchFamily="34" charset="0"/>
                <a:ea typeface="Calibri" panose="020F0502020204030204" pitchFamily="34" charset="0"/>
                <a:cs typeface="Arial" panose="020B0604020202020204" pitchFamily="34" charset="0"/>
              </a:rPr>
              <a:t>Moore, S. (2010) </a:t>
            </a:r>
            <a:r>
              <a:rPr lang="en-GB" i="1" dirty="0">
                <a:effectLst/>
                <a:latin typeface="Arial" panose="020B0604020202020204" pitchFamily="34" charset="0"/>
                <a:ea typeface="Calibri" panose="020F0502020204030204" pitchFamily="34" charset="0"/>
                <a:cs typeface="Arial" panose="020B0604020202020204" pitchFamily="34" charset="0"/>
              </a:rPr>
              <a:t>The Ultimate Study Skills Handbook. </a:t>
            </a:r>
            <a:r>
              <a:rPr lang="en-GB" dirty="0">
                <a:effectLst/>
                <a:latin typeface="Arial" panose="020B0604020202020204" pitchFamily="34" charset="0"/>
                <a:ea typeface="Calibri" panose="020F0502020204030204" pitchFamily="34" charset="0"/>
                <a:cs typeface="Arial" panose="020B0604020202020204" pitchFamily="34" charset="0"/>
              </a:rPr>
              <a:t>Maidenhead: Open University Press. </a:t>
            </a:r>
          </a:p>
          <a:p>
            <a:pPr>
              <a:lnSpc>
                <a:spcPct val="107000"/>
              </a:lnSpc>
              <a:spcAft>
                <a:spcPts val="800"/>
              </a:spcAft>
            </a:pPr>
            <a:r>
              <a:rPr lang="en-GB" dirty="0">
                <a:effectLst/>
                <a:latin typeface="Arial" panose="020B0604020202020204" pitchFamily="34" charset="0"/>
                <a:ea typeface="Calibri" panose="020F0502020204030204" pitchFamily="34" charset="0"/>
                <a:cs typeface="Arial" panose="020B0604020202020204" pitchFamily="34" charset="0"/>
              </a:rPr>
              <a:t>Pritchard, A. (2008) </a:t>
            </a:r>
            <a:r>
              <a:rPr lang="en-GB" i="1" dirty="0">
                <a:effectLst/>
                <a:latin typeface="Arial" panose="020B0604020202020204" pitchFamily="34" charset="0"/>
                <a:ea typeface="Calibri" panose="020F0502020204030204" pitchFamily="34" charset="0"/>
                <a:cs typeface="Arial" panose="020B0604020202020204" pitchFamily="34" charset="0"/>
              </a:rPr>
              <a:t>Studying and Learning at University: Vital Skills for Success in Your Degree. </a:t>
            </a:r>
            <a:r>
              <a:rPr lang="en-GB" dirty="0">
                <a:effectLst/>
                <a:latin typeface="Arial" panose="020B0604020202020204" pitchFamily="34" charset="0"/>
                <a:ea typeface="Calibri" panose="020F0502020204030204" pitchFamily="34" charset="0"/>
                <a:cs typeface="Arial" panose="020B0604020202020204" pitchFamily="34" charset="0"/>
              </a:rPr>
              <a:t>Los Angeles: Sage Publications.</a:t>
            </a:r>
          </a:p>
          <a:p>
            <a:endParaRPr lang="en-GB" dirty="0"/>
          </a:p>
        </p:txBody>
      </p:sp>
    </p:spTree>
    <p:extLst>
      <p:ext uri="{BB962C8B-B14F-4D97-AF65-F5344CB8AC3E}">
        <p14:creationId xmlns:p14="http://schemas.microsoft.com/office/powerpoint/2010/main" val="2695821263"/>
      </p:ext>
    </p:extLst>
  </p:cSld>
  <p:clrMapOvr>
    <a:masterClrMapping/>
  </p:clrMapOvr>
</p:sld>
</file>

<file path=ppt/theme/theme1.xml><?xml version="1.0" encoding="utf-8"?>
<a:theme xmlns:a="http://schemas.openxmlformats.org/drawingml/2006/main" name="SketchLinesVTI">
  <a:themeElements>
    <a:clrScheme name="AnalogousFromLightSeedLeftStep">
      <a:dk1>
        <a:srgbClr val="000000"/>
      </a:dk1>
      <a:lt1>
        <a:srgbClr val="FFFFFF"/>
      </a:lt1>
      <a:dk2>
        <a:srgbClr val="213B33"/>
      </a:dk2>
      <a:lt2>
        <a:srgbClr val="E8E3E2"/>
      </a:lt2>
      <a:accent1>
        <a:srgbClr val="4EAFBA"/>
      </a:accent1>
      <a:accent2>
        <a:srgbClr val="4DB392"/>
      </a:accent2>
      <a:accent3>
        <a:srgbClr val="4FB369"/>
      </a:accent3>
      <a:accent4>
        <a:srgbClr val="5DB54E"/>
      </a:accent4>
      <a:accent5>
        <a:srgbClr val="89AA5D"/>
      </a:accent5>
      <a:accent6>
        <a:srgbClr val="A3A546"/>
      </a:accent6>
      <a:hlink>
        <a:srgbClr val="AE7069"/>
      </a:hlink>
      <a:folHlink>
        <a:srgbClr val="7F7F7F"/>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docProps/app.xml><?xml version="1.0" encoding="utf-8"?>
<Properties xmlns="http://schemas.openxmlformats.org/officeDocument/2006/extended-properties" xmlns:vt="http://schemas.openxmlformats.org/officeDocument/2006/docPropsVTypes">
  <TotalTime>115</TotalTime>
  <Words>1134</Words>
  <Application>Microsoft Office PowerPoint</Application>
  <PresentationFormat>Widescreen</PresentationFormat>
  <Paragraphs>21</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Meiryo</vt:lpstr>
      <vt:lpstr>Arial</vt:lpstr>
      <vt:lpstr>Corbel</vt:lpstr>
      <vt:lpstr>SketchLinesVTI</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Meg Hopkins</dc:creator>
  <cp:lastModifiedBy>Meg Hopkins</cp:lastModifiedBy>
  <cp:revision>1</cp:revision>
  <dcterms:created xsi:type="dcterms:W3CDTF">2022-09-23T12:32:07Z</dcterms:created>
  <dcterms:modified xsi:type="dcterms:W3CDTF">2022-09-23T14:27:58Z</dcterms:modified>
</cp:coreProperties>
</file>