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61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2" d="100"/>
          <a:sy n="102" d="100"/>
        </p:scale>
        <p:origin x="91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D3F959C0-68BB-3AA3-3FEE-A60A08F323F0}"/>
              </a:ext>
            </a:extLst>
          </p:cNvPr>
          <p:cNvGrpSpPr/>
          <p:nvPr/>
        </p:nvGrpSpPr>
        <p:grpSpPr>
          <a:xfrm>
            <a:off x="-10" y="-8467"/>
            <a:ext cx="12192015" cy="6866467"/>
            <a:chOff x="-10" y="-8467"/>
            <a:chExt cx="12192015" cy="6866467"/>
          </a:xfrm>
        </p:grpSpPr>
        <p:cxnSp>
          <p:nvCxnSpPr>
            <p:cNvPr id="3" name="Straight Connector 31">
              <a:extLst>
                <a:ext uri="{FF2B5EF4-FFF2-40B4-BE49-F238E27FC236}">
                  <a16:creationId xmlns:a16="http://schemas.microsoft.com/office/drawing/2014/main" id="{96321AFF-E48C-3DF3-8A7D-2D14BDAB0447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20">
              <a:extLst>
                <a:ext uri="{FF2B5EF4-FFF2-40B4-BE49-F238E27FC236}">
                  <a16:creationId xmlns:a16="http://schemas.microsoft.com/office/drawing/2014/main" id="{24C0789A-7EC3-DAF0-CF52-54F9EA2AC6CD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C2A720A6-9D55-9C72-3098-130E9ED1193D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E5EA3AE4-35CA-D069-BA4D-FA8903B56832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Isosceles Triangle 26">
              <a:extLst>
                <a:ext uri="{FF2B5EF4-FFF2-40B4-BE49-F238E27FC236}">
                  <a16:creationId xmlns:a16="http://schemas.microsoft.com/office/drawing/2014/main" id="{6267C06A-8192-B304-FA87-F3B0BE7D3E7E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A302345A-1CC6-207D-2259-30873E3AE30D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2926F0C7-458A-0226-DF33-B2D514CBD37F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92FAE606-FE18-5058-DF9B-86A1317D9B32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Isosceles Triangle 30">
              <a:extLst>
                <a:ext uri="{FF2B5EF4-FFF2-40B4-BE49-F238E27FC236}">
                  <a16:creationId xmlns:a16="http://schemas.microsoft.com/office/drawing/2014/main" id="{8FDE57F6-AE30-6E90-E670-9E82FAAE1240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2" name="Isosceles Triangle 18">
              <a:extLst>
                <a:ext uri="{FF2B5EF4-FFF2-40B4-BE49-F238E27FC236}">
                  <a16:creationId xmlns:a16="http://schemas.microsoft.com/office/drawing/2014/main" id="{622FB7B6-1D4C-72FE-A0F6-61F651D0B038}"/>
                </a:ext>
              </a:extLst>
            </p:cNvPr>
            <p:cNvSpPr/>
            <p:nvPr/>
          </p:nvSpPr>
          <p:spPr>
            <a:xfrm rot="10799991">
              <a:off x="-10" y="0"/>
              <a:ext cx="842592" cy="566615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0FDD915E-5BB5-E2FA-C5EE-F99E7DAC3B9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07068" y="2404533"/>
            <a:ext cx="7766931" cy="1646304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7CFF1A92-17CD-B049-1F4E-9DE496A0F2B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07068" y="4050828"/>
            <a:ext cx="7766931" cy="1096895"/>
          </a:xfrm>
        </p:spPr>
        <p:txBody>
          <a:bodyPr/>
          <a:lstStyle>
            <a:lvl1pPr marL="0" indent="0" algn="r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1EEB8281-FF16-5972-B7DB-3D2F2A464AB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48496EA-8136-4113-B5B7-A6570E86EE8F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EE3B38CB-F2CE-2C65-26C1-8F19CA56D18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9E21EA81-497D-5435-A2D7-1362545C9CE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1080730-B712-4DD2-9295-3B7C9B52DE9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9036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36875-BBCB-97B5-0416-494F3E3405C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8D1D9-50E2-7C1A-E970-3E56587F1A0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40B582-76BD-900B-A06A-15C1833F488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06DA3C-CFD7-4E9E-A8FC-0056B6AE2B18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21F090-A477-5F25-EA1C-BA354177D10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3365BF-4C94-8053-7E0F-3F4C72A9C77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8DDD27-CE50-43BB-AF08-2022B95630D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80960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6BF58-7DBF-4726-0A55-F1AC7D12AF0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2700863"/>
            <a:ext cx="8596667" cy="1826578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911F56-8514-B565-8001-93697583EE5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4527450"/>
            <a:ext cx="8596667" cy="860395"/>
          </a:xfrm>
        </p:spPr>
        <p:txBody>
          <a:bodyPr/>
          <a:lstStyle>
            <a:lvl1pPr marL="0" indent="0">
              <a:buNone/>
              <a:defRPr sz="20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64F94-107A-1D61-62BE-378360E20EF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3054DA-7B27-4AF2-8A4E-A71EFC7516C7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A6638A-0BC7-1080-B075-739502B5EC7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0917BE-227F-E9F0-9E4B-46BCE007536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7719E1-D852-4FD4-B9B4-1E458846F75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713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0F46E-D4E8-4FE8-5E7E-C736E2E357E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F4356-8E07-DDAA-32F0-4E69F913734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7332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DFE2BA-219A-FD0E-CFA9-8701A804FAAB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089971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0B92D4-307E-2C22-61BB-C99410E606C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F42B46-66E1-48A5-941E-B6F23E5DA635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3BF9FB-0183-953F-7A32-EFC22C2EF45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D46A1-79C9-DD20-C175-3648BC6027C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BB24493-CE0F-4C31-96F9-0BF81D4B39F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061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F50F4-D98C-6DE5-74AD-4D080B7C6F9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2252CC-708D-CD5E-7403-B90C3D5D74D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5741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18422F-D9D1-9850-923B-6A52C698C72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75741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C45655-8365-679D-B985-04A8CC01B719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088379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5C2D7E-CD4C-D211-D1BC-F5EF30F3E195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088379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7A93A5-F640-4EA5-7789-7CA32CEBF50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EFB830-8927-40DB-83B1-EF677392AFDA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683B3C-90C0-7636-4D70-1013F78F1DE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B25B7B-BF8B-6E92-8FC6-6B564CCACFB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967EACF-ECEA-4D94-9DC0-6F53E15D93F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823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A4AF0-384E-BAA5-F55A-89553B6E5AE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54B086-00A3-5E39-A42C-F255ADF2F47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442BEC1-CD7A-4BFC-AD5B-B32CB841FDAE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298D85-AC2C-8902-7D26-611DD99F4E9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905B54-70CA-C03C-E0A8-D12BC4C5010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BD9BE36-3D26-456D-A6B9-3B601B6DF87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936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314146-1BF6-378E-0034-67FACB02909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3DD82F6-E1DD-4D28-A845-D5C67A9D596A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1A32F94-94BE-4F20-8FF6-C7E4DEE49AA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2E8EA4-A4D7-57F8-97AA-665E92FE82D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09BFE2-61F0-42C2-B60E-352109FCA48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1891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914DC-E866-C3B0-8808-EC5EA177381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498601"/>
            <a:ext cx="3854525" cy="1278468"/>
          </a:xfrm>
        </p:spPr>
        <p:txBody>
          <a:bodyPr anchor="b"/>
          <a:lstStyle>
            <a:lvl1pPr>
              <a:defRPr sz="2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8268A-0E15-70DF-5E37-9F85FE5CF28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60457" y="514926"/>
            <a:ext cx="4513542" cy="552643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7F0EAA-A62E-C823-31DE-4B71F456A53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2777069"/>
            <a:ext cx="3854525" cy="2584451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96F538-0751-20E7-D5F7-865D425C144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53E6B0-4C45-4973-817A-5FED8A1C8D0F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364BAD-9F66-19E3-8FAE-CB2C6772536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16DC59-0F25-B2FE-178E-87BC4ABD483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197AE23-E5A3-434E-B2BB-6545099C842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177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1BEFB-7F9B-B690-FF96-AE0663CF5B2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4800600"/>
            <a:ext cx="8596667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F7A525-6180-DB4A-6995-292815226BC4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77332" y="609603"/>
            <a:ext cx="8596667" cy="3845719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47D973-7D64-DC5D-F740-BBC08817E27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5367335"/>
            <a:ext cx="8596667" cy="674022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3CE28E-33FF-A1D4-235E-2B10952BFAA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FD0D6F-192F-4A03-BC80-573FBEB340B0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2D7A5D-0297-04AF-74AD-C073BAA0C02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29EE68-BDAC-14FC-2256-B1DF8DF9ACB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5D643D-9936-4694-A56F-6CDADA8A444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2525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1382A-B628-193B-3FF6-8D5B95B94A3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3403597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3BD14A-0F2F-986B-FF76-4641D1C6A4B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67849E-2F61-EE34-4303-CB4EFA116C3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5451D6-56B7-476A-878A-81C65E22C9DA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766456-F8FE-9CB0-3ACA-EE05FBC65E8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AC48B5-137F-CB90-1F9F-B2E2A8D852B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D2E556-26E0-405D-8A26-9FC3D62C2B1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2246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AB757E-CB61-F3FF-0321-61918862720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8DD0CB31-3745-4BB7-49F5-95CB5D9CB18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66141" y="3632197"/>
            <a:ext cx="7224528" cy="381003"/>
          </a:xfrm>
        </p:spPr>
        <p:txBody>
          <a:bodyPr anchor="ctr">
            <a:noAutofit/>
          </a:bodyPr>
          <a:lstStyle>
            <a:lvl1pPr marL="0" indent="0">
              <a:buNone/>
              <a:defRPr sz="16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97FCE61-46F7-65F7-BCAC-BE62DA9D02E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CADD0CA-82D8-1D68-A954-60BE5D457F5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475EE56-6B6D-4E43-A7D4-627DB81324FB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04FB376-E404-4A31-0B99-D715888F6BB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E642AA2-2D4D-AEE5-607E-B954A62924A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BE28A6E-239F-405D-B0B9-2E52F344C0BC}" type="slidenum">
              <a:t>‹#›</a:t>
            </a:fld>
            <a:endParaRPr lang="en-GB"/>
          </a:p>
        </p:txBody>
      </p:sp>
      <p:sp>
        <p:nvSpPr>
          <p:cNvPr id="8" name="TextBox 19">
            <a:extLst>
              <a:ext uri="{FF2B5EF4-FFF2-40B4-BE49-F238E27FC236}">
                <a16:creationId xmlns:a16="http://schemas.microsoft.com/office/drawing/2014/main" id="{C99A9532-21E6-9C0A-8F3D-66715EA3074F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1">
            <a:extLst>
              <a:ext uri="{FF2B5EF4-FFF2-40B4-BE49-F238E27FC236}">
                <a16:creationId xmlns:a16="http://schemas.microsoft.com/office/drawing/2014/main" id="{7C7228A3-C3C9-3FC7-4403-471D8D360509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  <a:endParaRPr lang="en-US" sz="1800" b="0" i="0" u="none" strike="noStrike" kern="1200" cap="none" spc="0" baseline="0">
              <a:solidFill>
                <a:srgbClr val="C0E474"/>
              </a:solidFill>
              <a:uFillTx/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255421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9550C-A42D-E5C8-6084-914906B9A03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931990"/>
            <a:ext cx="8596667" cy="2595460"/>
          </a:xfrm>
        </p:spPr>
        <p:txBody>
          <a:bodyPr anchor="b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EC39EE-DF0D-6F14-D855-17A4CC211C8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8AB926-13A8-E6EF-597D-0E4A95008D2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4FA7FA-CA95-498B-9EDB-93B110150912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FADDF9-86E2-BD7B-3FA5-281ABD8867C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5AF3A2-DB98-D0D4-25E0-2547B689174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DC0800D-AA49-458C-A5E6-03FC8A35D4B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2155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56466-33BA-9A16-947B-5C01CB2991E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9F77A76D-396C-0EB9-420C-A89CE1DEB91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58F04FEE-8D69-3AA7-F6AA-84965AAD129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52D4E64-15BA-3CFE-6653-09228EFEC8C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24D9427-515F-41DB-9C82-A7C53183C408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9790936-96B8-9555-EF31-A0732A7973D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8D3828F-11AD-3E52-B501-12D910019DE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34E1518-0795-4ADB-958E-65D65383C09B}" type="slidenum">
              <a:t>‹#›</a:t>
            </a:fld>
            <a:endParaRPr lang="en-GB"/>
          </a:p>
        </p:txBody>
      </p:sp>
      <p:sp>
        <p:nvSpPr>
          <p:cNvPr id="8" name="TextBox 23">
            <a:extLst>
              <a:ext uri="{FF2B5EF4-FFF2-40B4-BE49-F238E27FC236}">
                <a16:creationId xmlns:a16="http://schemas.microsoft.com/office/drawing/2014/main" id="{D7883542-5E97-C885-9C9D-B2DBF7F16E5F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4">
            <a:extLst>
              <a:ext uri="{FF2B5EF4-FFF2-40B4-BE49-F238E27FC236}">
                <a16:creationId xmlns:a16="http://schemas.microsoft.com/office/drawing/2014/main" id="{8B67BB24-EE1E-D0C0-7C62-39A27A23BA48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690736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0D595-1F14-3FD3-F487-5449A9271B1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8588200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050E70B5-F3FE-78AC-BECC-9318043884E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90C22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59336C15-738A-B5E7-C0DB-7CC5C64EF44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1006608-4C0D-B93C-E583-115E883D031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8600321-AAD3-48E9-B7B0-98EDCC227D80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7C49E37-9E85-4FE9-6FD5-B28A0A41A24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C2F65B0-89BC-1C1D-89FA-79E6145F937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E2A0EE-2BF1-4E68-934A-D32F69AFDF4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1276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67D84-6062-8AC8-A253-942F1991E15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B5D4BA-9FFD-F3FA-005E-FD081804D19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7F252B-27C1-3841-700F-B2E5B9213E7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B581967-2465-43A4-8134-6EF1F4F60DFD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F58101-DCCA-46C4-BB45-9C88907B1BC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F52EC7-B4A1-9B90-5BFB-34E80F33431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6F7749-7111-45A4-98BA-20EEDF6DF9D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7464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BFD4E7-DD56-9997-8B39-B5F2804F50AE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7967670" y="609603"/>
            <a:ext cx="1304739" cy="5251454"/>
          </a:xfrm>
        </p:spPr>
        <p:txBody>
          <a:bodyPr vert="eaVert" anchor="ctr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D9B2BB-4D21-0767-6951-4E159EFD27A0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77332" y="609603"/>
            <a:ext cx="7060146" cy="525145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69DA30-C9EC-3B8C-106E-8365844AB8E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7B30B5-53E0-4A80-AE92-6E304CF5AEDB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7BCDD2-1F00-86E7-FB08-265B5D8A243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5DD131-9838-BAC7-CB54-8B465025279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DE4A90A-433C-4989-915B-2548C60673D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102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F74FC2ED-A7D2-FA3E-C3F4-F9DD4B50BDB4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3" name="Straight Connector 19">
              <a:extLst>
                <a:ext uri="{FF2B5EF4-FFF2-40B4-BE49-F238E27FC236}">
                  <a16:creationId xmlns:a16="http://schemas.microsoft.com/office/drawing/2014/main" id="{11FE531C-DF25-3C12-7525-BDF0A9DCB7D4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20">
              <a:extLst>
                <a:ext uri="{FF2B5EF4-FFF2-40B4-BE49-F238E27FC236}">
                  <a16:creationId xmlns:a16="http://schemas.microsoft.com/office/drawing/2014/main" id="{43C851C6-D74A-B541-C106-EFB033E7F399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A3374201-3B38-0BC0-18C6-7DBA225DF3AB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72EF4758-E34C-79A8-AF4C-BAD6C88C80B5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Isosceles Triangle 23">
              <a:extLst>
                <a:ext uri="{FF2B5EF4-FFF2-40B4-BE49-F238E27FC236}">
                  <a16:creationId xmlns:a16="http://schemas.microsoft.com/office/drawing/2014/main" id="{2CA67D63-DEFF-08BE-2059-44CA80D388A6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E4490C61-0CFC-424C-9216-16502457CFEA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8F6198EC-5DD0-0CA9-5323-68FD9B32ED52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DC921FB6-7263-786A-D0C6-684A5C922A07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Isosceles Triangle 27">
              <a:extLst>
                <a:ext uri="{FF2B5EF4-FFF2-40B4-BE49-F238E27FC236}">
                  <a16:creationId xmlns:a16="http://schemas.microsoft.com/office/drawing/2014/main" id="{65B675DE-DEE6-14B7-60CE-D54C268DAF7E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2" name="Isosceles Triangle 28">
              <a:extLst>
                <a:ext uri="{FF2B5EF4-FFF2-40B4-BE49-F238E27FC236}">
                  <a16:creationId xmlns:a16="http://schemas.microsoft.com/office/drawing/2014/main" id="{DA4D436E-9B83-C4FA-6467-32F7C67AA155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13" name="Title Placeholder 1">
            <a:extLst>
              <a:ext uri="{FF2B5EF4-FFF2-40B4-BE49-F238E27FC236}">
                <a16:creationId xmlns:a16="http://schemas.microsoft.com/office/drawing/2014/main" id="{A2A8B982-CCA6-1A0C-FA9D-6127755DBF8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132079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9792F3BC-B33F-4548-5480-D27B55CE08C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2160590"/>
            <a:ext cx="8596667" cy="38807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25005186-4613-5479-9F27-042DCC25192F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205133" y="6041358"/>
            <a:ext cx="9119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fld id="{6F54D246-7558-4259-B47F-EAD4B2BFD03A}" type="datetime1">
              <a:rPr lang="en-GB"/>
              <a:pPr lvl="0"/>
              <a:t>09/11/2025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9F155439-2465-C837-FF9D-E80CCE811BDC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77332" y="6041358"/>
            <a:ext cx="629760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7DA2194C-C71F-D803-3658-DEEB98E34923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590659" y="6041358"/>
            <a:ext cx="6833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90C226"/>
                </a:solidFill>
                <a:uFillTx/>
                <a:latin typeface="Trebuchet MS"/>
              </a:defRPr>
            </a:lvl1pPr>
          </a:lstStyle>
          <a:p>
            <a:pPr lvl="0"/>
            <a:fld id="{ECE8AC4F-CF39-4BB1-B18F-206E117C8107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none" spc="0" baseline="0">
          <a:solidFill>
            <a:srgbClr val="90C226"/>
          </a:solidFill>
          <a:uFillTx/>
          <a:latin typeface="Trebuchet MS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800" b="0" i="0" u="none" strike="noStrike" kern="1200" cap="none" spc="0" baseline="0">
          <a:solidFill>
            <a:srgbClr val="404040"/>
          </a:solidFill>
          <a:uFillTx/>
          <a:latin typeface="Trebuchet MS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600" b="0" i="0" u="none" strike="noStrike" kern="1200" cap="none" spc="0" baseline="0">
          <a:solidFill>
            <a:srgbClr val="404040"/>
          </a:solidFill>
          <a:uFillTx/>
          <a:latin typeface="Trebuchet MS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Trebuchet MS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80818-270A-D42C-42E6-2B5026D729EE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6010278" cy="1058866"/>
          </a:xfrm>
        </p:spPr>
        <p:txBody>
          <a:bodyPr>
            <a:normAutofit/>
          </a:bodyPr>
          <a:lstStyle/>
          <a:p>
            <a:pPr lvl="0"/>
            <a:r>
              <a:rPr lang="en-GB" sz="4400" b="1" u="sng"/>
              <a:t>Green heaven florists 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572410AF-5163-CA95-DDCD-CC3AFA8626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180" y="2525975"/>
            <a:ext cx="3824477" cy="302379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6ABBF-549E-242B-0FE8-8E8CA0112ED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041144"/>
            <a:ext cx="2654338" cy="679006"/>
          </a:xfrm>
        </p:spPr>
        <p:txBody>
          <a:bodyPr/>
          <a:lstStyle/>
          <a:p>
            <a:pPr lvl="0"/>
            <a:r>
              <a:rPr lang="en-US" sz="2500" b="1">
                <a:solidFill>
                  <a:srgbClr val="000000"/>
                </a:solidFill>
                <a:latin typeface="Arial" pitchFamily="34"/>
              </a:rPr>
              <a:t>5W2H  Analysis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1C7914-3FFD-E2D5-CAA0-BA635449C9F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7332" y="1720160"/>
            <a:ext cx="8596667" cy="4321198"/>
          </a:xfrm>
        </p:spPr>
        <p:txBody>
          <a:bodyPr/>
          <a:lstStyle/>
          <a:p>
            <a:pPr marL="0" lvl="0" fontAlgn="ctr">
              <a:lnSpc>
                <a:spcPct val="80000"/>
              </a:lnSpc>
              <a:buNone/>
            </a:pPr>
            <a:r>
              <a:rPr lang="en-GB" sz="1500" b="1">
                <a:solidFill>
                  <a:srgbClr val="000000"/>
                </a:solidFill>
                <a:latin typeface="Aptos" pitchFamily="34"/>
              </a:rPr>
              <a:t>Who</a:t>
            </a:r>
            <a:endParaRPr lang="en-GB" sz="1700">
              <a:latin typeface="Arial" pitchFamily="34"/>
            </a:endParaRPr>
          </a:p>
          <a:p>
            <a:pPr marL="0" lvl="0" fontAlgn="ctr">
              <a:lnSpc>
                <a:spcPct val="80000"/>
              </a:lnSpc>
              <a:buNone/>
            </a:pPr>
            <a:r>
              <a:rPr lang="en-GB" sz="1500">
                <a:solidFill>
                  <a:srgbClr val="000000"/>
                </a:solidFill>
                <a:latin typeface="Aptos" pitchFamily="34"/>
              </a:rPr>
              <a:t>Owners Liam &amp; Priya, employees, customers</a:t>
            </a:r>
            <a:endParaRPr lang="en-GB" sz="1700">
              <a:latin typeface="Arial" pitchFamily="34"/>
            </a:endParaRPr>
          </a:p>
          <a:p>
            <a:pPr marL="0" lvl="0" fontAlgn="ctr">
              <a:lnSpc>
                <a:spcPct val="80000"/>
              </a:lnSpc>
              <a:buNone/>
            </a:pPr>
            <a:r>
              <a:rPr lang="en-GB" sz="1500" b="1">
                <a:solidFill>
                  <a:srgbClr val="000000"/>
                </a:solidFill>
                <a:latin typeface="Aptos" pitchFamily="34"/>
              </a:rPr>
              <a:t>What</a:t>
            </a:r>
            <a:endParaRPr lang="en-GB" sz="1700">
              <a:latin typeface="Arial" pitchFamily="34"/>
            </a:endParaRPr>
          </a:p>
          <a:p>
            <a:pPr marL="0" lvl="0" fontAlgn="ctr">
              <a:lnSpc>
                <a:spcPct val="80000"/>
              </a:lnSpc>
              <a:buNone/>
            </a:pPr>
            <a:r>
              <a:rPr lang="en-GB" sz="1500">
                <a:solidFill>
                  <a:srgbClr val="000000"/>
                </a:solidFill>
                <a:latin typeface="Aptos" pitchFamily="34"/>
              </a:rPr>
              <a:t>Decline in revenue and foot traffic</a:t>
            </a:r>
            <a:endParaRPr lang="en-GB" sz="1700">
              <a:latin typeface="Arial" pitchFamily="34"/>
            </a:endParaRPr>
          </a:p>
          <a:p>
            <a:pPr marL="0" lvl="0" fontAlgn="ctr">
              <a:lnSpc>
                <a:spcPct val="80000"/>
              </a:lnSpc>
              <a:buNone/>
            </a:pPr>
            <a:r>
              <a:rPr lang="en-GB" sz="1500" b="1">
                <a:solidFill>
                  <a:srgbClr val="000000"/>
                </a:solidFill>
                <a:latin typeface="Aptos" pitchFamily="34"/>
              </a:rPr>
              <a:t>Were  </a:t>
            </a:r>
            <a:endParaRPr lang="en-GB" sz="1700">
              <a:latin typeface="Arial" pitchFamily="34"/>
            </a:endParaRPr>
          </a:p>
          <a:p>
            <a:pPr marL="0" lvl="0" fontAlgn="ctr">
              <a:lnSpc>
                <a:spcPct val="80000"/>
              </a:lnSpc>
              <a:buNone/>
            </a:pPr>
            <a:r>
              <a:rPr lang="en-GB" sz="1500">
                <a:solidFill>
                  <a:srgbClr val="000000"/>
                </a:solidFill>
                <a:latin typeface="Aptos" pitchFamily="34"/>
              </a:rPr>
              <a:t>Norwich high street (reduced local business activity)</a:t>
            </a:r>
            <a:endParaRPr lang="en-GB" sz="1700">
              <a:latin typeface="Arial" pitchFamily="34"/>
            </a:endParaRPr>
          </a:p>
          <a:p>
            <a:pPr marL="0" lvl="0" fontAlgn="ctr">
              <a:lnSpc>
                <a:spcPct val="80000"/>
              </a:lnSpc>
              <a:buNone/>
            </a:pPr>
            <a:r>
              <a:rPr lang="en-GB" sz="1500" b="1">
                <a:solidFill>
                  <a:srgbClr val="000000"/>
                </a:solidFill>
                <a:latin typeface="Aptos" pitchFamily="34"/>
              </a:rPr>
              <a:t>When</a:t>
            </a:r>
            <a:endParaRPr lang="en-GB" sz="1700">
              <a:latin typeface="Arial" pitchFamily="34"/>
            </a:endParaRPr>
          </a:p>
          <a:p>
            <a:pPr marL="0" lvl="0" fontAlgn="ctr">
              <a:lnSpc>
                <a:spcPct val="80000"/>
              </a:lnSpc>
              <a:buNone/>
            </a:pPr>
            <a:r>
              <a:rPr lang="en-GB" sz="1500">
                <a:solidFill>
                  <a:srgbClr val="000000"/>
                </a:solidFill>
                <a:latin typeface="Aptos" pitchFamily="34"/>
              </a:rPr>
              <a:t>Over the last 12 months</a:t>
            </a:r>
            <a:endParaRPr lang="en-GB" sz="1700">
              <a:latin typeface="Arial" pitchFamily="34"/>
            </a:endParaRPr>
          </a:p>
          <a:p>
            <a:pPr marL="0" lvl="0" fontAlgn="ctr">
              <a:lnSpc>
                <a:spcPct val="80000"/>
              </a:lnSpc>
              <a:buNone/>
            </a:pPr>
            <a:r>
              <a:rPr lang="en-GB" sz="1500" b="1">
                <a:solidFill>
                  <a:srgbClr val="000000"/>
                </a:solidFill>
                <a:latin typeface="Aptos" pitchFamily="34"/>
              </a:rPr>
              <a:t>Why</a:t>
            </a:r>
            <a:endParaRPr lang="en-GB" sz="1700">
              <a:latin typeface="Arial" pitchFamily="34"/>
            </a:endParaRPr>
          </a:p>
          <a:p>
            <a:pPr marL="0" lvl="0" fontAlgn="ctr">
              <a:lnSpc>
                <a:spcPct val="80000"/>
              </a:lnSpc>
              <a:buNone/>
            </a:pPr>
            <a:r>
              <a:rPr lang="en-GB" sz="1500">
                <a:solidFill>
                  <a:srgbClr val="000000"/>
                </a:solidFill>
                <a:latin typeface="Aptos" pitchFamily="34"/>
              </a:rPr>
              <a:t>Shift to online shopping, high competition, increased costs</a:t>
            </a:r>
            <a:endParaRPr lang="en-GB" sz="1700">
              <a:latin typeface="Arial" pitchFamily="34"/>
            </a:endParaRPr>
          </a:p>
          <a:p>
            <a:pPr marL="0" lvl="0" fontAlgn="ctr">
              <a:lnSpc>
                <a:spcPct val="80000"/>
              </a:lnSpc>
              <a:buNone/>
            </a:pPr>
            <a:r>
              <a:rPr lang="en-GB" sz="1500" b="1">
                <a:solidFill>
                  <a:srgbClr val="000000"/>
                </a:solidFill>
                <a:latin typeface="Aptos" pitchFamily="34"/>
              </a:rPr>
              <a:t>How</a:t>
            </a:r>
            <a:endParaRPr lang="en-GB" sz="1700">
              <a:latin typeface="Arial" pitchFamily="34"/>
            </a:endParaRPr>
          </a:p>
          <a:p>
            <a:pPr marL="0" lvl="0" fontAlgn="ctr">
              <a:lnSpc>
                <a:spcPct val="80000"/>
              </a:lnSpc>
              <a:buNone/>
            </a:pPr>
            <a:r>
              <a:rPr lang="en-GB" sz="1500">
                <a:solidFill>
                  <a:srgbClr val="000000"/>
                </a:solidFill>
                <a:latin typeface="Aptos" pitchFamily="34"/>
              </a:rPr>
              <a:t>Reliance on in-store sales, limited online engagement</a:t>
            </a:r>
            <a:endParaRPr lang="en-GB" sz="1700">
              <a:latin typeface="Arial" pitchFamily="34"/>
            </a:endParaRPr>
          </a:p>
          <a:p>
            <a:pPr marL="0" lvl="0" fontAlgn="ctr">
              <a:lnSpc>
                <a:spcPct val="80000"/>
              </a:lnSpc>
              <a:buNone/>
            </a:pPr>
            <a:r>
              <a:rPr lang="en-GB" sz="1500" b="1">
                <a:solidFill>
                  <a:srgbClr val="000000"/>
                </a:solidFill>
                <a:latin typeface="Aptos" pitchFamily="34"/>
              </a:rPr>
              <a:t>How Much</a:t>
            </a:r>
            <a:endParaRPr lang="en-GB" sz="1700">
              <a:latin typeface="Arial" pitchFamily="34"/>
            </a:endParaRPr>
          </a:p>
          <a:p>
            <a:pPr marL="0" lvl="0" fontAlgn="ctr">
              <a:lnSpc>
                <a:spcPct val="80000"/>
              </a:lnSpc>
              <a:buNone/>
            </a:pPr>
            <a:r>
              <a:rPr lang="en-GB" sz="1500">
                <a:solidFill>
                  <a:srgbClr val="000000"/>
                </a:solidFill>
                <a:latin typeface="Aptos" pitchFamily="34"/>
              </a:rPr>
              <a:t>30% drop in in-store sales; rising cost of imports and materials</a:t>
            </a:r>
            <a:endParaRPr lang="en-GB" sz="1700">
              <a:latin typeface="Arial" pitchFamily="34"/>
            </a:endParaRPr>
          </a:p>
          <a:p>
            <a:pPr lvl="0">
              <a:lnSpc>
                <a:spcPct val="80000"/>
              </a:lnSpc>
            </a:pPr>
            <a:endParaRPr lang="en-GB" sz="1500"/>
          </a:p>
        </p:txBody>
      </p:sp>
      <p:pic>
        <p:nvPicPr>
          <p:cNvPr id="4" name="Picture 2" descr="What is 5W2H? Discover this revolutionary tool | Think Lean Six Sigma">
            <a:extLst>
              <a:ext uri="{FF2B5EF4-FFF2-40B4-BE49-F238E27FC236}">
                <a16:creationId xmlns:a16="http://schemas.microsoft.com/office/drawing/2014/main" id="{2C91F80C-08F6-B56F-FA8C-EEF58995A3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902762" y="406423"/>
            <a:ext cx="2580336" cy="234922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3">
            <a:extLst>
              <a:ext uri="{FF2B5EF4-FFF2-40B4-BE49-F238E27FC236}">
                <a16:creationId xmlns:a16="http://schemas.microsoft.com/office/drawing/2014/main" id="{693A68DC-934F-1A86-F137-F4BC83ECAF8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8058" y="2272503"/>
          <a:ext cx="8586106" cy="3657600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4287950">
                  <a:extLst>
                    <a:ext uri="{9D8B030D-6E8A-4147-A177-3AD203B41FA5}">
                      <a16:colId xmlns:a16="http://schemas.microsoft.com/office/drawing/2014/main" val="2334809250"/>
                    </a:ext>
                  </a:extLst>
                </a:gridCol>
                <a:gridCol w="4298155">
                  <a:extLst>
                    <a:ext uri="{9D8B030D-6E8A-4147-A177-3AD203B41FA5}">
                      <a16:colId xmlns:a16="http://schemas.microsoft.com/office/drawing/2014/main" val="125428143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b="1"/>
                        <a:t>Factor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b="1"/>
                        <a:t>Impact on Green Haven Florists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6466874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b="1"/>
                        <a:t>Political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Import policies affecting flower costs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9485904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b="1"/>
                        <a:t>Economic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Inflation and reduced consumer spending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4929931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b="1"/>
                        <a:t>Social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Preference for online shopping and convenience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9292438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b="1"/>
                        <a:t>Technological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Outdated website; lack of digital marketing strategy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2090619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b="1"/>
                        <a:t>Environmental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Commitment to sustainability increases costs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0207479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b="1"/>
                        <a:t>Legal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Compliance with environmental and trading regulations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68392568"/>
                  </a:ext>
                </a:extLst>
              </a:tr>
            </a:tbl>
          </a:graphicData>
        </a:graphic>
      </p:graphicFrame>
      <p:sp>
        <p:nvSpPr>
          <p:cNvPr id="3" name="Rectangle 1">
            <a:extLst>
              <a:ext uri="{FF2B5EF4-FFF2-40B4-BE49-F238E27FC236}">
                <a16:creationId xmlns:a16="http://schemas.microsoft.com/office/drawing/2014/main" id="{553DC43E-D900-BCEF-C2F8-F60D5C524458}"/>
              </a:ext>
            </a:extLst>
          </p:cNvPr>
          <p:cNvSpPr/>
          <p:nvPr/>
        </p:nvSpPr>
        <p:spPr>
          <a:xfrm>
            <a:off x="1140741" y="927896"/>
            <a:ext cx="5640311" cy="677104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External Factors (PESTEL)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C388C-8DDC-C69F-6686-2BE97815F48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marL="342900" lvl="0" indent="-342900">
              <a:spcBef>
                <a:spcPts val="1000"/>
              </a:spcBef>
            </a:pPr>
            <a:r>
              <a:rPr lang="en-GB" sz="1800" b="1">
                <a:solidFill>
                  <a:srgbClr val="404040"/>
                </a:solidFill>
              </a:rPr>
              <a:t>Customer &amp; Competitor Insights</a:t>
            </a:r>
            <a:br>
              <a:rPr lang="en-GB" sz="1800" b="1">
                <a:solidFill>
                  <a:srgbClr val="404040"/>
                </a:solidFill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FA2E2-2E06-07D4-78F0-0279FC10BE7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en-GB" b="1"/>
              <a:t>Customers:</a:t>
            </a:r>
            <a:endParaRPr lang="en-GB"/>
          </a:p>
          <a:p>
            <a:pPr lvl="0">
              <a:buFont typeface="Arial" pitchFamily="34"/>
              <a:buChar char="•"/>
            </a:pPr>
            <a:r>
              <a:rPr lang="en-GB"/>
              <a:t>Positive: Quality, creativity, eco-friendly</a:t>
            </a:r>
          </a:p>
          <a:p>
            <a:pPr lvl="0">
              <a:buFont typeface="Arial" pitchFamily="34"/>
              <a:buChar char="•"/>
            </a:pPr>
            <a:r>
              <a:rPr lang="en-GB"/>
              <a:t>Negative: Outdated website, limited delivery/subscription options</a:t>
            </a:r>
          </a:p>
          <a:p>
            <a:pPr lvl="0">
              <a:buNone/>
            </a:pPr>
            <a:r>
              <a:rPr lang="en-GB" b="1"/>
              <a:t>Competitors:</a:t>
            </a:r>
            <a:endParaRPr lang="en-GB"/>
          </a:p>
          <a:p>
            <a:pPr lvl="0">
              <a:buFont typeface="Arial" pitchFamily="34"/>
              <a:buChar char="•"/>
            </a:pPr>
            <a:r>
              <a:rPr lang="en-GB"/>
              <a:t>Boutique florist: strong Instagram presence</a:t>
            </a:r>
          </a:p>
          <a:p>
            <a:pPr lvl="0">
              <a:buFont typeface="Arial" pitchFamily="34"/>
              <a:buChar char="•"/>
            </a:pPr>
            <a:r>
              <a:rPr lang="en-GB"/>
              <a:t>National chain: low-cost, wide delivery coverage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F1E90E-238C-C4D9-93D3-2DC609EF80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0149" y="609603"/>
            <a:ext cx="2143125" cy="214312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4B58E-3875-6F30-BCC3-F4DEBD7D113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023039"/>
            <a:ext cx="8596667" cy="907359"/>
          </a:xfrm>
        </p:spPr>
        <p:txBody>
          <a:bodyPr/>
          <a:lstStyle/>
          <a:p>
            <a:pPr marL="342900" lvl="0" indent="-342900">
              <a:spcBef>
                <a:spcPts val="1000"/>
              </a:spcBef>
            </a:pPr>
            <a:r>
              <a:rPr lang="en-GB" sz="2200" b="1">
                <a:solidFill>
                  <a:srgbClr val="404040"/>
                </a:solidFill>
              </a:rPr>
              <a:t>Effect Analysis</a:t>
            </a:r>
            <a:br>
              <a:rPr lang="en-GB" sz="1600" b="1">
                <a:solidFill>
                  <a:srgbClr val="404040"/>
                </a:solidFill>
              </a:rPr>
            </a:br>
            <a:endParaRPr lang="en-GB" sz="1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7C0F58-CDD2-5279-C4B5-451BF68DBC1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14780" y="1744126"/>
            <a:ext cx="8596667" cy="3880768"/>
          </a:xfrm>
        </p:spPr>
        <p:txBody>
          <a:bodyPr/>
          <a:lstStyle/>
          <a:p>
            <a:pPr lvl="0">
              <a:buNone/>
            </a:pPr>
            <a:br>
              <a:rPr lang="en-GB"/>
            </a:br>
            <a:r>
              <a:rPr lang="en-GB"/>
              <a:t>staff training and skill development </a:t>
            </a:r>
          </a:p>
          <a:p>
            <a:pPr lvl="0">
              <a:buNone/>
            </a:pPr>
            <a:r>
              <a:rPr lang="en-GB"/>
              <a:t>Gren heaven florists provides informal, experience-based training rather then structured programs. While this builds hands on expertise it limits consistency in service delivery so this can lead to hight potential profit.</a:t>
            </a:r>
          </a:p>
          <a:p>
            <a:pPr lvl="0">
              <a:buNone/>
            </a:pPr>
            <a:r>
              <a:rPr lang="en-GB"/>
              <a:t>For example,</a:t>
            </a:r>
          </a:p>
          <a:p>
            <a:pPr lvl="0">
              <a:buNone/>
            </a:pPr>
            <a:r>
              <a:rPr lang="en-GB"/>
              <a:t>Floral design principals </a:t>
            </a:r>
          </a:p>
          <a:p>
            <a:pPr lvl="0">
              <a:buNone/>
            </a:pPr>
            <a:r>
              <a:rPr lang="en-GB"/>
              <a:t>Customers service communication </a:t>
            </a:r>
          </a:p>
          <a:p>
            <a:pPr lvl="0">
              <a:buNone/>
            </a:pPr>
            <a:r>
              <a:rPr lang="en-GB"/>
              <a:t>Complaint handing and empathy training.  </a:t>
            </a:r>
          </a:p>
          <a:p>
            <a:pPr lvl="0">
              <a:buNone/>
            </a:pP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1608ED-0BB6-9650-DA3A-4924B0593C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5093" y="277776"/>
            <a:ext cx="3057049" cy="191065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95</TotalTime>
  <Words>222</Words>
  <Application>Microsoft Office PowerPoint</Application>
  <PresentationFormat>Widescreen</PresentationFormat>
  <Paragraphs>45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Arial</vt:lpstr>
      <vt:lpstr>Trebuchet MS</vt:lpstr>
      <vt:lpstr>Wingdings 3</vt:lpstr>
      <vt:lpstr>Facet</vt:lpstr>
      <vt:lpstr>Green heaven florists </vt:lpstr>
      <vt:lpstr>5W2H  Analysis</vt:lpstr>
      <vt:lpstr>PowerPoint Presentation</vt:lpstr>
      <vt:lpstr>Customer &amp; Competitor Insights </vt:lpstr>
      <vt:lpstr>Effect Analysis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George-Cristi Baearam (2435228)</dc:creator>
  <cp:lastModifiedBy>George-Cristi Baearam (2435228)</cp:lastModifiedBy>
  <cp:revision>9</cp:revision>
  <dcterms:created xsi:type="dcterms:W3CDTF">2025-11-08T17:26:29Z</dcterms:created>
  <dcterms:modified xsi:type="dcterms:W3CDTF">2025-11-09T17:18:26Z</dcterms:modified>
</cp:coreProperties>
</file>