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handoutMasterIdLst>
    <p:handoutMasterId r:id="rId36"/>
  </p:handoutMasterIdLst>
  <p:sldIdLst>
    <p:sldId id="265" r:id="rId2"/>
    <p:sldId id="307" r:id="rId3"/>
    <p:sldId id="273" r:id="rId4"/>
    <p:sldId id="281" r:id="rId5"/>
    <p:sldId id="308" r:id="rId6"/>
    <p:sldId id="282" r:id="rId7"/>
    <p:sldId id="283" r:id="rId8"/>
    <p:sldId id="284" r:id="rId9"/>
    <p:sldId id="285" r:id="rId10"/>
    <p:sldId id="309" r:id="rId11"/>
    <p:sldId id="310" r:id="rId12"/>
    <p:sldId id="311" r:id="rId13"/>
    <p:sldId id="312" r:id="rId14"/>
    <p:sldId id="286" r:id="rId15"/>
    <p:sldId id="296" r:id="rId16"/>
    <p:sldId id="313" r:id="rId17"/>
    <p:sldId id="259" r:id="rId18"/>
    <p:sldId id="297" r:id="rId19"/>
    <p:sldId id="298" r:id="rId20"/>
    <p:sldId id="263" r:id="rId21"/>
    <p:sldId id="299" r:id="rId22"/>
    <p:sldId id="300" r:id="rId23"/>
    <p:sldId id="287" r:id="rId24"/>
    <p:sldId id="288" r:id="rId25"/>
    <p:sldId id="289" r:id="rId26"/>
    <p:sldId id="290" r:id="rId27"/>
    <p:sldId id="291" r:id="rId28"/>
    <p:sldId id="293" r:id="rId29"/>
    <p:sldId id="292" r:id="rId30"/>
    <p:sldId id="295" r:id="rId31"/>
    <p:sldId id="301" r:id="rId32"/>
    <p:sldId id="306" r:id="rId33"/>
    <p:sldId id="30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CC0899-1CCA-41E7-A7AB-87AC86C0DBE3}" v="21" dt="2021-09-23T10:32:17.896"/>
  </p1510:revLst>
</p1510:revInfo>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706" autoAdjust="0"/>
  </p:normalViewPr>
  <p:slideViewPr>
    <p:cSldViewPr snapToGrid="0">
      <p:cViewPr varScale="1">
        <p:scale>
          <a:sx n="85" d="100"/>
          <a:sy n="85" d="100"/>
        </p:scale>
        <p:origin x="48" y="225"/>
      </p:cViewPr>
      <p:guideLst>
        <p:guide pos="3840"/>
        <p:guide orient="horz" pos="2160"/>
      </p:guideLst>
    </p:cSldViewPr>
  </p:slid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9/23/2021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9/23/2021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un rising over grassy hil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 y="0"/>
            <a:ext cx="12188699" cy="4799300"/>
          </a:xfrm>
          <a:prstGeom prst="rect">
            <a:avLst/>
          </a:prstGeom>
        </p:spPr>
      </p:pic>
      <p:sp>
        <p:nvSpPr>
          <p:cNvPr id="4" name="Rectangle 3"/>
          <p:cNvSpPr/>
          <p:nvPr/>
        </p:nvSpPr>
        <p:spPr bwMode="ltGray">
          <a:xfrm>
            <a:off x="-2" y="4754880"/>
            <a:ext cx="12192002" cy="21031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6" name="Rectangle 5"/>
          <p:cNvSpPr/>
          <p:nvPr/>
        </p:nvSpPr>
        <p:spPr bwMode="white">
          <a:xfrm>
            <a:off x="-127" y="4724400"/>
            <a:ext cx="12188826" cy="762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523999" y="4800600"/>
            <a:ext cx="9144002" cy="1143000"/>
          </a:xfrm>
        </p:spPr>
        <p:txBody>
          <a:bodyPr anchor="b">
            <a:normAutofit/>
          </a:bodyPr>
          <a:lstStyle>
            <a:lvl1pPr algn="ctr">
              <a:defRPr sz="4800">
                <a:solidFill>
                  <a:schemeClr val="bg1"/>
                </a:solidFill>
              </a:defRPr>
            </a:lvl1pPr>
          </a:lstStyle>
          <a:p>
            <a:r>
              <a:rPr lang="en-US"/>
              <a:t>Click to edit Master title style</a:t>
            </a:r>
            <a:endParaRPr/>
          </a:p>
        </p:txBody>
      </p:sp>
      <p:sp>
        <p:nvSpPr>
          <p:cNvPr id="3" name="Subtitle 2"/>
          <p:cNvSpPr>
            <a:spLocks noGrp="1"/>
          </p:cNvSpPr>
          <p:nvPr>
            <p:ph type="subTitle" idx="1"/>
          </p:nvPr>
        </p:nvSpPr>
        <p:spPr>
          <a:xfrm>
            <a:off x="1522413" y="5943600"/>
            <a:ext cx="9144002" cy="762000"/>
          </a:xfrm>
        </p:spPr>
        <p:txBody>
          <a:bodyPr>
            <a:normAutofit/>
          </a:bodyPr>
          <a:lstStyle>
            <a:lvl1pPr marL="0" indent="0" algn="ctr">
              <a:spcBef>
                <a:spcPts val="0"/>
              </a:spcBef>
              <a:buNone/>
              <a:defRPr sz="2000" cap="none" baseline="0">
                <a:solidFill>
                  <a:schemeClr val="bg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9E583DDF-CA54-461A-A486-592D2374C532}" type="datetimeFigureOut">
              <a:rPr lang="en-US"/>
              <a:t>9/23/2021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7" name="Rectangle 1"/>
          <p:cNvSpPr/>
          <p:nvPr/>
        </p:nvSpPr>
        <p:spPr bwMode="ltGray">
          <a:xfrm>
            <a:off x="0" y="0"/>
            <a:ext cx="12188826" cy="4572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2"/>
          <p:cNvSpPr/>
          <p:nvPr/>
        </p:nvSpPr>
        <p:spPr bwMode="white">
          <a:xfrm>
            <a:off x="-1" y="4114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524000" y="1143000"/>
            <a:ext cx="9144000" cy="2667000"/>
          </a:xfrm>
        </p:spPr>
        <p:txBody>
          <a:bodyPr anchor="b">
            <a:normAutofit/>
          </a:bodyPr>
          <a:lstStyle>
            <a:lvl1pPr algn="ctr">
              <a:defRPr sz="5200" b="0"/>
            </a:lvl1pPr>
          </a:lstStyle>
          <a:p>
            <a:r>
              <a:rPr lang="en-US"/>
              <a:t>Click to edit Master title style</a:t>
            </a:r>
            <a:endParaRPr/>
          </a:p>
        </p:txBody>
      </p:sp>
      <p:sp>
        <p:nvSpPr>
          <p:cNvPr id="3" name="Text Placeholder 2"/>
          <p:cNvSpPr>
            <a:spLocks noGrp="1"/>
          </p:cNvSpPr>
          <p:nvPr>
            <p:ph type="body" idx="1"/>
          </p:nvPr>
        </p:nvSpPr>
        <p:spPr>
          <a:xfrm>
            <a:off x="1524000" y="3810000"/>
            <a:ext cx="9144000" cy="1143000"/>
          </a:xfrm>
        </p:spPr>
        <p:txBody>
          <a:bodyPr anchor="t">
            <a:normAutofit/>
          </a:bodyPr>
          <a:lstStyle>
            <a:lvl1pPr marL="0" indent="0" algn="ctr">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9/23/2021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158437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Alternate 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143000"/>
            <a:ext cx="9144000" cy="2667000"/>
          </a:xfrm>
        </p:spPr>
        <p:txBody>
          <a:bodyPr anchor="b">
            <a:normAutofit/>
          </a:bodyPr>
          <a:lstStyle>
            <a:lvl1pPr algn="ctr">
              <a:defRPr sz="5200" b="0">
                <a:solidFill>
                  <a:schemeClr val="tx1"/>
                </a:solidFill>
              </a:defRPr>
            </a:lvl1pPr>
          </a:lstStyle>
          <a:p>
            <a:r>
              <a:rPr lang="en-US"/>
              <a:t>Click to edit Master title style</a:t>
            </a:r>
            <a:endParaRPr/>
          </a:p>
        </p:txBody>
      </p:sp>
      <p:sp>
        <p:nvSpPr>
          <p:cNvPr id="3" name="Text Placeholder 2"/>
          <p:cNvSpPr>
            <a:spLocks noGrp="1"/>
          </p:cNvSpPr>
          <p:nvPr>
            <p:ph type="body" idx="1"/>
          </p:nvPr>
        </p:nvSpPr>
        <p:spPr>
          <a:xfrm>
            <a:off x="1522413" y="3810000"/>
            <a:ext cx="9144000" cy="1143000"/>
          </a:xfrm>
        </p:spPr>
        <p:txBody>
          <a:bodyPr anchor="t">
            <a:normAutofit/>
          </a:bodyPr>
          <a:lstStyle>
            <a:lvl1pPr marL="0" indent="0" algn="ctr">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lvl1pPr>
              <a:defRPr>
                <a:solidFill>
                  <a:schemeClr val="tx2"/>
                </a:solidFill>
              </a:defRPr>
            </a:lvl1pPr>
          </a:lstStyle>
          <a:p>
            <a:endParaRPr/>
          </a:p>
        </p:txBody>
      </p:sp>
      <p:sp>
        <p:nvSpPr>
          <p:cNvPr id="4" name="Date Placeholder 4"/>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9/23/2021</a:t>
            </a:fld>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804328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34112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7888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DD7D43D-6574-4C7B-808D-C6C12215A4D4}" type="datetimeFigureOut">
              <a:rPr lang="en-US"/>
              <a:t>9/23/2021</a:t>
            </a:fld>
            <a:endParaRPr/>
          </a:p>
        </p:txBody>
      </p:sp>
      <p:sp>
        <p:nvSpPr>
          <p:cNvPr id="7" name="Slide Number Placeholder 6"/>
          <p:cNvSpPr>
            <a:spLocks noGrp="1"/>
          </p:cNvSpPr>
          <p:nvPr>
            <p:ph type="sldNum" sz="quarter" idx="12"/>
          </p:nvPr>
        </p:nvSpPr>
        <p:spPr/>
        <p:txBody>
          <a:bodyPr/>
          <a:lstStyle/>
          <a:p>
            <a:fld id="{A0ECE5F2-81AA-4605-B028-6FBA391056AF}" type="slidenum">
              <a:rPr/>
              <a:t>‹#›</a:t>
            </a:fld>
            <a:endParaRPr/>
          </a:p>
        </p:txBody>
      </p:sp>
    </p:spTree>
    <p:extLst>
      <p:ext uri="{BB962C8B-B14F-4D97-AF65-F5344CB8AC3E}">
        <p14:creationId xmlns:p14="http://schemas.microsoft.com/office/powerpoint/2010/main" val="3117078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34112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112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6"/>
          <p:cNvSpPr>
            <a:spLocks noGrp="1"/>
          </p:cNvSpPr>
          <p:nvPr>
            <p:ph type="ftr" sz="quarter" idx="11"/>
          </p:nvPr>
        </p:nvSpPr>
        <p:spPr/>
        <p:txBody>
          <a:bodyPr/>
          <a:lstStyle/>
          <a:p>
            <a:endParaRPr/>
          </a:p>
        </p:txBody>
      </p:sp>
      <p:sp>
        <p:nvSpPr>
          <p:cNvPr id="7" name="Date Placeholder 7"/>
          <p:cNvSpPr>
            <a:spLocks noGrp="1"/>
          </p:cNvSpPr>
          <p:nvPr>
            <p:ph type="dt" sz="half" idx="10"/>
          </p:nvPr>
        </p:nvSpPr>
        <p:spPr/>
        <p:txBody>
          <a:bodyPr/>
          <a:lstStyle/>
          <a:p>
            <a:fld id="{9E583DDF-CA54-461A-A486-592D2374C532}" type="datetimeFigureOut">
              <a:rPr lang="en-US"/>
              <a:t>9/23/2021</a:t>
            </a:fld>
            <a:endParaRPr/>
          </a:p>
        </p:txBody>
      </p:sp>
      <p:sp>
        <p:nvSpPr>
          <p:cNvPr id="9" name="Slide Number Placeholder 8"/>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2"/>
          <p:cNvSpPr>
            <a:spLocks noGrp="1"/>
          </p:cNvSpPr>
          <p:nvPr>
            <p:ph type="ftr" sz="quarter" idx="11"/>
          </p:nvPr>
        </p:nvSpPr>
        <p:spPr/>
        <p:txBody>
          <a:bodyPr/>
          <a:lstStyle/>
          <a:p>
            <a:endParaRPr/>
          </a:p>
        </p:txBody>
      </p:sp>
      <p:sp>
        <p:nvSpPr>
          <p:cNvPr id="3" name="Date Placeholder 3"/>
          <p:cNvSpPr>
            <a:spLocks noGrp="1"/>
          </p:cNvSpPr>
          <p:nvPr>
            <p:ph type="dt" sz="half" idx="10"/>
          </p:nvPr>
        </p:nvSpPr>
        <p:spPr/>
        <p:txBody>
          <a:bodyPr/>
          <a:lstStyle/>
          <a:p>
            <a:fld id="{9E583DDF-CA54-461A-A486-592D2374C532}" type="datetimeFigureOut">
              <a:rPr lang="en-US"/>
              <a:t>9/23/2021</a:t>
            </a:fld>
            <a:endParaRPr/>
          </a:p>
        </p:txBody>
      </p:sp>
      <p:sp>
        <p:nvSpPr>
          <p:cNvPr id="5" name="Slide Number Placeholder 4"/>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a:lstStyle>
            <a:lvl1pPr>
              <a:defRPr>
                <a:solidFill>
                  <a:schemeClr val="tx2"/>
                </a:solidFill>
              </a:defRPr>
            </a:lvl1pPr>
          </a:lstStyle>
          <a:p>
            <a:endParaRPr/>
          </a:p>
        </p:txBody>
      </p:sp>
      <p:sp>
        <p:nvSpPr>
          <p:cNvPr id="2" name="Date Placeholder 2"/>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9/23/2021</a:t>
            </a:fld>
            <a:endParaRPr/>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0412" y="2362200"/>
            <a:ext cx="3200400" cy="1990725"/>
          </a:xfrm>
        </p:spPr>
        <p:txBody>
          <a:bodyPr anchor="b">
            <a:normAutofit/>
          </a:bodyPr>
          <a:lstStyle>
            <a:lvl1pPr>
              <a:defRPr sz="3400" b="0"/>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494212" y="685800"/>
            <a:ext cx="7239001"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9/23/2021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Alternate Content with Caption">
    <p:spTree>
      <p:nvGrpSpPr>
        <p:cNvPr id="1" name=""/>
        <p:cNvGrpSpPr/>
        <p:nvPr/>
      </p:nvGrpSpPr>
      <p:grpSpPr>
        <a:xfrm>
          <a:off x="0" y="0"/>
          <a:ext cx="0" cy="0"/>
          <a:chOff x="0" y="0"/>
          <a:chExt cx="0" cy="0"/>
        </a:xfrm>
      </p:grpSpPr>
      <p:sp>
        <p:nvSpPr>
          <p:cNvPr id="8" name="Rectangle 7"/>
          <p:cNvSpPr/>
          <p:nvPr/>
        </p:nvSpPr>
        <p:spPr bwMode="ltGray">
          <a:xfrm>
            <a:off x="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60412" y="2362200"/>
            <a:ext cx="3200400" cy="1990725"/>
          </a:xfrm>
        </p:spPr>
        <p:txBody>
          <a:bodyPr anchor="b">
            <a:normAutofit/>
          </a:bodyPr>
          <a:lstStyle>
            <a:lvl1pPr>
              <a:defRPr sz="3400" b="0">
                <a:solidFill>
                  <a:schemeClr val="bg1"/>
                </a:solidFill>
              </a:defRPr>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5362892" y="685800"/>
            <a:ext cx="6370320"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9/23/2021</a:t>
            </a:fld>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3769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bwMode="ltGray">
          <a:xfrm>
            <a:off x="731520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923214" y="2362200"/>
            <a:ext cx="3200400" cy="1993392"/>
          </a:xfrm>
        </p:spPr>
        <p:txBody>
          <a:bodyPr anchor="b">
            <a:normAutofit/>
          </a:bodyPr>
          <a:lstStyle>
            <a:lvl1pPr>
              <a:defRPr sz="3400" b="0">
                <a:solidFill>
                  <a:schemeClr val="bg1"/>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0" y="0"/>
            <a:ext cx="7315200" cy="6858000"/>
          </a:xfrm>
          <a:solidFill>
            <a:schemeClr val="bg2">
              <a:lumMod val="90000"/>
            </a:schemeClr>
          </a:solidFill>
        </p:spPr>
        <p:txBody>
          <a:bodyPr/>
          <a:lstStyle>
            <a:lvl1pPr marL="0" indent="0" algn="ctr">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923214" y="4355592"/>
            <a:ext cx="3200400" cy="1644614"/>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9/23/2021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9/23/2021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9/23/2021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Rectangle 3"/>
          <p:cNvSpPr/>
          <p:nvPr/>
        </p:nvSpPr>
        <p:spPr bwMode="ltGray">
          <a:xfrm>
            <a:off x="1587" y="6583680"/>
            <a:ext cx="12188826" cy="2743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5" name="Footer Placeholder 4"/>
          <p:cNvSpPr>
            <a:spLocks noGrp="1"/>
          </p:cNvSpPr>
          <p:nvPr>
            <p:ph type="ftr" sz="quarter" idx="3"/>
          </p:nvPr>
        </p:nvSpPr>
        <p:spPr>
          <a:xfrm>
            <a:off x="1341120" y="6614494"/>
            <a:ext cx="7159752" cy="237744"/>
          </a:xfrm>
          <a:prstGeom prst="rect">
            <a:avLst/>
          </a:prstGeom>
        </p:spPr>
        <p:txBody>
          <a:bodyPr vert="horz" lIns="91440" tIns="45720" rIns="91440" bIns="45720" rtlCol="0" anchor="ctr"/>
          <a:lstStyle>
            <a:lvl1pPr algn="l">
              <a:defRPr sz="1100" cap="all" baseline="0">
                <a:solidFill>
                  <a:schemeClr val="bg2"/>
                </a:solidFill>
              </a:defRPr>
            </a:lvl1pPr>
          </a:lstStyle>
          <a:p>
            <a:endParaRPr lang="en-US" dirty="0"/>
          </a:p>
        </p:txBody>
      </p:sp>
      <p:sp>
        <p:nvSpPr>
          <p:cNvPr id="8" name="Rectangle 5"/>
          <p:cNvSpPr/>
          <p:nvPr/>
        </p:nvSpPr>
        <p:spPr bwMode="white">
          <a:xfrm>
            <a:off x="1587" y="65836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Date Placeholder 6"/>
          <p:cNvSpPr>
            <a:spLocks noGrp="1"/>
          </p:cNvSpPr>
          <p:nvPr>
            <p:ph type="dt" sz="half" idx="2"/>
          </p:nvPr>
        </p:nvSpPr>
        <p:spPr>
          <a:xfrm>
            <a:off x="8875776" y="6614494"/>
            <a:ext cx="960120" cy="237744"/>
          </a:xfrm>
          <a:prstGeom prst="rect">
            <a:avLst/>
          </a:prstGeom>
        </p:spPr>
        <p:txBody>
          <a:bodyPr vert="horz" lIns="91440" tIns="45720" rIns="91440" bIns="45720" rtlCol="0" anchor="ctr"/>
          <a:lstStyle>
            <a:lvl1pPr algn="r">
              <a:defRPr sz="1100">
                <a:solidFill>
                  <a:schemeClr val="bg2"/>
                </a:solidFill>
              </a:defRPr>
            </a:lvl1pPr>
          </a:lstStyle>
          <a:p>
            <a:fld id="{9E583DDF-CA54-461A-A486-592D2374C532}" type="datetimeFigureOut">
              <a:rPr lang="en-US" smtClean="0"/>
              <a:pPr/>
              <a:t>9/23/2021</a:t>
            </a:fld>
            <a:endParaRPr lang="en-US"/>
          </a:p>
        </p:txBody>
      </p:sp>
      <p:sp>
        <p:nvSpPr>
          <p:cNvPr id="6" name="Slide Number Placeholder 7"/>
          <p:cNvSpPr>
            <a:spLocks noGrp="1"/>
          </p:cNvSpPr>
          <p:nvPr>
            <p:ph type="sldNum" sz="quarter" idx="4"/>
          </p:nvPr>
        </p:nvSpPr>
        <p:spPr>
          <a:xfrm>
            <a:off x="10210800" y="6614494"/>
            <a:ext cx="640080" cy="237744"/>
          </a:xfrm>
          <a:prstGeom prst="rect">
            <a:avLst/>
          </a:prstGeom>
        </p:spPr>
        <p:txBody>
          <a:bodyPr vert="horz" lIns="91440" tIns="45720" rIns="91440" bIns="45720" rtlCol="0" anchor="ctr"/>
          <a:lstStyle>
            <a:lvl1pPr algn="r">
              <a:defRPr sz="1100">
                <a:solidFill>
                  <a:schemeClr val="bg2"/>
                </a:solidFill>
              </a:defRPr>
            </a:lvl1pPr>
          </a:lstStyle>
          <a:p>
            <a:fld id="{CA8D9AD5-F248-4919-864A-CFD76CC027D6}" type="slidenum">
              <a:rPr lang="en-US" smtClean="0"/>
              <a:pPr/>
              <a:t>‹#›</a:t>
            </a:fld>
            <a:endParaRPr lang="en-US"/>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2" r:id="rId4"/>
    <p:sldLayoutId id="2147483661" r:id="rId5"/>
    <p:sldLayoutId id="2147483653" r:id="rId6"/>
    <p:sldLayoutId id="2147483654" r:id="rId7"/>
    <p:sldLayoutId id="2147483655" r:id="rId8"/>
    <p:sldLayoutId id="2147483656" r:id="rId9"/>
    <p:sldLayoutId id="2147483663" r:id="rId10"/>
    <p:sldLayoutId id="2147483657"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2">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2"/>
        </a:buClr>
        <a:buSzPct val="100000"/>
        <a:buFont typeface="Arial" pitchFamily="34" charset="0"/>
        <a:buChar char="▪"/>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tx2"/>
        </a:buClr>
        <a:buSzPct val="100000"/>
        <a:buFont typeface="Arial" pitchFamily="34" charset="0"/>
        <a:buChar char="▪"/>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tx2"/>
        </a:buClr>
        <a:buSzPct val="100000"/>
        <a:buFont typeface="Arial" pitchFamily="34" charset="0"/>
        <a:buChar char="▪"/>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SzPct val="100000"/>
        <a:buFont typeface="Arial" pitchFamily="34" charset="0"/>
        <a:buChar char="▪"/>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7pPr>
      <a:lvl8pPr marL="251460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8pPr>
      <a:lvl9pPr marL="283464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hyperlink" Target="https://eur01.safelinks.protection.outlook.com/?url=https%3A%2F%2Fwww.lawsociety.org.uk%2F&amp;data=04%7C01%7Csian.turvey%40uwtsd.ac.uk%7Cd6ef5fd6e0124a104da308d976289ac9%7C4e0f11f9046e45059cb8db2152311e21%7C0%7C0%7C637670739455407398%7CUnknown%7CTWFpbGZsb3d8eyJWIjoiMC4wLjAwMDAiLCJQIjoiV2luMzIiLCJBTiI6Ik1haWwiLCJXVCI6Mn0%3D%7C2000&amp;sdata=QqN0YYR26DZxJ2q3WiT1amr0ym6fNFM09kCwgtVs8ZA%3D&amp;reserved=0" TargetMode="Externa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Property Law BMLW6006</a:t>
            </a:r>
          </a:p>
        </p:txBody>
      </p:sp>
      <p:sp>
        <p:nvSpPr>
          <p:cNvPr id="4" name="Subtitle 2"/>
          <p:cNvSpPr>
            <a:spLocks noGrp="1"/>
          </p:cNvSpPr>
          <p:nvPr>
            <p:ph type="subTitle" idx="1"/>
          </p:nvPr>
        </p:nvSpPr>
        <p:spPr/>
        <p:txBody>
          <a:bodyPr/>
          <a:lstStyle/>
          <a:p>
            <a:r>
              <a:rPr lang="en-US" dirty="0"/>
              <a:t>What is Land?</a:t>
            </a:r>
          </a:p>
        </p:txBody>
      </p:sp>
      <p:pic>
        <p:nvPicPr>
          <p:cNvPr id="3" name="Audio 2">
            <a:hlinkClick r:id="" action="ppaction://media"/>
            <a:extLst>
              <a:ext uri="{FF2B5EF4-FFF2-40B4-BE49-F238E27FC236}">
                <a16:creationId xmlns:a16="http://schemas.microsoft.com/office/drawing/2014/main" id="{95C26AC3-16ED-405E-90D5-BEAE34069D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98809327"/>
      </p:ext>
    </p:extLst>
  </p:cSld>
  <p:clrMapOvr>
    <a:masterClrMapping/>
  </p:clrMapOvr>
  <mc:AlternateContent xmlns:mc="http://schemas.openxmlformats.org/markup-compatibility/2006">
    <mc:Choice xmlns:p14="http://schemas.microsoft.com/office/powerpoint/2010/main" Requires="p14">
      <p:transition spd="med" p14:dur="700" advTm="6952">
        <p:fade/>
      </p:transition>
    </mc:Choice>
    <mc:Fallback>
      <p:transition spd="med" advTm="695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04A09-6995-4FF4-A9AF-502BB0E6C227}"/>
              </a:ext>
            </a:extLst>
          </p:cNvPr>
          <p:cNvSpPr>
            <a:spLocks noGrp="1"/>
          </p:cNvSpPr>
          <p:nvPr>
            <p:ph type="title"/>
          </p:nvPr>
        </p:nvSpPr>
        <p:spPr/>
        <p:txBody>
          <a:bodyPr/>
          <a:lstStyle/>
          <a:p>
            <a:r>
              <a:rPr lang="en-GB" dirty="0"/>
              <a:t>Welcome to Property Law</a:t>
            </a:r>
          </a:p>
        </p:txBody>
      </p:sp>
      <p:sp>
        <p:nvSpPr>
          <p:cNvPr id="3" name="Content Placeholder 2">
            <a:extLst>
              <a:ext uri="{FF2B5EF4-FFF2-40B4-BE49-F238E27FC236}">
                <a16:creationId xmlns:a16="http://schemas.microsoft.com/office/drawing/2014/main" id="{B62244D0-1E25-40B9-BEEA-DA76930CA605}"/>
              </a:ext>
            </a:extLst>
          </p:cNvPr>
          <p:cNvSpPr>
            <a:spLocks noGrp="1"/>
          </p:cNvSpPr>
          <p:nvPr>
            <p:ph idx="1"/>
          </p:nvPr>
        </p:nvSpPr>
        <p:spPr/>
        <p:txBody>
          <a:bodyPr/>
          <a:lstStyle/>
          <a:p>
            <a:r>
              <a:rPr lang="en-GB" dirty="0"/>
              <a:t>My name is Sian Turvey</a:t>
            </a:r>
          </a:p>
          <a:p>
            <a:r>
              <a:rPr lang="en-GB" dirty="0"/>
              <a:t>Programme Manager for Law</a:t>
            </a:r>
          </a:p>
          <a:p>
            <a:r>
              <a:rPr lang="en-GB" dirty="0"/>
              <a:t>Practising Lawyer with over 17 years’ experience working in residential and commercial property matters</a:t>
            </a:r>
          </a:p>
          <a:p>
            <a:r>
              <a:rPr lang="en-GB" dirty="0"/>
              <a:t>Academic interests include criminal law, criminal litigation, wills and probate, family law and ethics, professional and judgment in the legal sector</a:t>
            </a:r>
          </a:p>
          <a:p>
            <a:endParaRPr lang="en-GB" dirty="0"/>
          </a:p>
          <a:p>
            <a:endParaRPr lang="en-GB" dirty="0"/>
          </a:p>
        </p:txBody>
      </p:sp>
      <p:pic>
        <p:nvPicPr>
          <p:cNvPr id="4" name="Audio 3">
            <a:hlinkClick r:id="" action="ppaction://media"/>
            <a:extLst>
              <a:ext uri="{FF2B5EF4-FFF2-40B4-BE49-F238E27FC236}">
                <a16:creationId xmlns:a16="http://schemas.microsoft.com/office/drawing/2014/main" id="{CB141266-55B3-428B-8832-E7C5410F32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752052605"/>
      </p:ext>
    </p:extLst>
  </p:cSld>
  <p:clrMapOvr>
    <a:masterClrMapping/>
  </p:clrMapOvr>
  <mc:AlternateContent xmlns:mc="http://schemas.openxmlformats.org/markup-compatibility/2006">
    <mc:Choice xmlns:p14="http://schemas.microsoft.com/office/powerpoint/2010/main" Requires="p14">
      <p:transition spd="med" p14:dur="700" advTm="15567">
        <p:fade/>
      </p:transition>
    </mc:Choice>
    <mc:Fallback>
      <p:transition spd="med" advTm="155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p:txBody>
          <a:bodyPr/>
          <a:lstStyle/>
          <a:p>
            <a:r>
              <a:rPr lang="en-US" dirty="0"/>
              <a:t>Introduction</a:t>
            </a:r>
          </a:p>
        </p:txBody>
      </p:sp>
      <p:sp>
        <p:nvSpPr>
          <p:cNvPr id="14" name="Content Placeholder 2"/>
          <p:cNvSpPr>
            <a:spLocks noGrp="1"/>
          </p:cNvSpPr>
          <p:nvPr>
            <p:ph idx="1"/>
          </p:nvPr>
        </p:nvSpPr>
        <p:spPr/>
        <p:txBody>
          <a:bodyPr/>
          <a:lstStyle/>
          <a:p>
            <a:r>
              <a:rPr lang="en-US" dirty="0"/>
              <a:t>Land law has a reputation for being a difficult subject</a:t>
            </a:r>
          </a:p>
          <a:p>
            <a:r>
              <a:rPr lang="en-US" dirty="0"/>
              <a:t>It isn’t as easy to relate to as other modules such as criminal law or contract law. </a:t>
            </a:r>
          </a:p>
          <a:p>
            <a:r>
              <a:rPr lang="en-GB" dirty="0"/>
              <a:t>Studying Land Law therefore needs a slightly different approach. </a:t>
            </a:r>
          </a:p>
          <a:p>
            <a:r>
              <a:rPr lang="en-GB" dirty="0"/>
              <a:t>The rules relating to Land Law have developed over hundreds of years and use some antiquated language. </a:t>
            </a:r>
          </a:p>
          <a:p>
            <a:r>
              <a:rPr lang="en-GB" dirty="0"/>
              <a:t>I suggest that you keep a glossary of key concepts and terminology to assist you in your study. </a:t>
            </a:r>
          </a:p>
          <a:p>
            <a:r>
              <a:rPr lang="en-GB" dirty="0"/>
              <a:t>The essential basics and formalities underpinning land law provide the building blocks for an understanding of the subject. </a:t>
            </a:r>
          </a:p>
          <a:p>
            <a:endParaRPr lang="en-US" dirty="0"/>
          </a:p>
        </p:txBody>
      </p:sp>
      <p:pic>
        <p:nvPicPr>
          <p:cNvPr id="2" name="Audio 1">
            <a:hlinkClick r:id="" action="ppaction://media"/>
            <a:extLst>
              <a:ext uri="{FF2B5EF4-FFF2-40B4-BE49-F238E27FC236}">
                <a16:creationId xmlns:a16="http://schemas.microsoft.com/office/drawing/2014/main" id="{0812BE5E-5FB8-4252-93B7-A283A576484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95955062"/>
      </p:ext>
    </p:extLst>
  </p:cSld>
  <p:clrMapOvr>
    <a:masterClrMapping/>
  </p:clrMapOvr>
  <mc:AlternateContent xmlns:mc="http://schemas.openxmlformats.org/markup-compatibility/2006">
    <mc:Choice xmlns:p14="http://schemas.microsoft.com/office/powerpoint/2010/main" Requires="p14">
      <p:transition spd="med" p14:dur="700" advTm="72387">
        <p:fade/>
      </p:transition>
    </mc:Choice>
    <mc:Fallback>
      <p:transition spd="med" advTm="7238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BB631-4C7B-4E5E-B8B1-0BF9D24E4B71}"/>
              </a:ext>
            </a:extLst>
          </p:cNvPr>
          <p:cNvSpPr>
            <a:spLocks noGrp="1"/>
          </p:cNvSpPr>
          <p:nvPr>
            <p:ph type="title"/>
          </p:nvPr>
        </p:nvSpPr>
        <p:spPr/>
        <p:txBody>
          <a:bodyPr/>
          <a:lstStyle/>
          <a:p>
            <a:r>
              <a:rPr lang="en-GB" dirty="0"/>
              <a:t>How to approach the study of Land Law</a:t>
            </a:r>
          </a:p>
        </p:txBody>
      </p:sp>
      <p:sp>
        <p:nvSpPr>
          <p:cNvPr id="3" name="Content Placeholder 2">
            <a:extLst>
              <a:ext uri="{FF2B5EF4-FFF2-40B4-BE49-F238E27FC236}">
                <a16:creationId xmlns:a16="http://schemas.microsoft.com/office/drawing/2014/main" id="{BFE86CE7-9C5C-497E-A8F7-6BF93E9D9A63}"/>
              </a:ext>
            </a:extLst>
          </p:cNvPr>
          <p:cNvSpPr>
            <a:spLocks noGrp="1"/>
          </p:cNvSpPr>
          <p:nvPr>
            <p:ph idx="1"/>
          </p:nvPr>
        </p:nvSpPr>
        <p:spPr/>
        <p:txBody>
          <a:bodyPr>
            <a:normAutofit fontScale="77500" lnSpcReduction="20000"/>
          </a:bodyPr>
          <a:lstStyle/>
          <a:p>
            <a:r>
              <a:rPr lang="en-GB" dirty="0"/>
              <a:t>Learn as you go and try not to compartmentalise your learning. Every topic you learn helps develop knowledge and understanding of the subject as a whole. </a:t>
            </a:r>
          </a:p>
          <a:p>
            <a:r>
              <a:rPr lang="en-GB" dirty="0"/>
              <a:t>Try to adopt a methodical approach. This involves unpacking a fact pattern and carefully considering how the rules apply. </a:t>
            </a:r>
          </a:p>
          <a:p>
            <a:r>
              <a:rPr lang="en-GB" dirty="0"/>
              <a:t>Accept that for every rule in Land Law there is usually an exception. You need to learn the rule and the exception(s). </a:t>
            </a:r>
          </a:p>
          <a:p>
            <a:r>
              <a:rPr lang="en-GB" dirty="0"/>
              <a:t>The enforcement of third-party rights in unregistered and registered land will make no sense unless you have an understanding of the essential basics and formalities </a:t>
            </a:r>
          </a:p>
          <a:p>
            <a:r>
              <a:rPr lang="en-GB" dirty="0"/>
              <a:t>The essential basics, formalities and third party rights relate to every topic we will cover. </a:t>
            </a:r>
          </a:p>
          <a:p>
            <a:r>
              <a:rPr lang="en-GB" dirty="0"/>
              <a:t>Sometimes the rules/principles cannot be rationalised. This is usually where common law has intervened to correct an injustice. </a:t>
            </a:r>
          </a:p>
          <a:p>
            <a:r>
              <a:rPr lang="en-GB" dirty="0"/>
              <a:t>The central principle of Land Law is that land should not be unnecessarily burdened. </a:t>
            </a:r>
          </a:p>
          <a:p>
            <a:r>
              <a:rPr lang="en-GB" dirty="0"/>
              <a:t>Expect it to take some time for the concepts and terminology to become familiar. Treat it like the study of a foreign language.</a:t>
            </a:r>
          </a:p>
        </p:txBody>
      </p:sp>
      <p:pic>
        <p:nvPicPr>
          <p:cNvPr id="4" name="Audio 3">
            <a:hlinkClick r:id="" action="ppaction://media"/>
            <a:extLst>
              <a:ext uri="{FF2B5EF4-FFF2-40B4-BE49-F238E27FC236}">
                <a16:creationId xmlns:a16="http://schemas.microsoft.com/office/drawing/2014/main" id="{8773D3DC-EC62-46C1-97B3-53C38DFDC2A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34799316"/>
      </p:ext>
    </p:extLst>
  </p:cSld>
  <p:clrMapOvr>
    <a:masterClrMapping/>
  </p:clrMapOvr>
  <mc:AlternateContent xmlns:mc="http://schemas.openxmlformats.org/markup-compatibility/2006">
    <mc:Choice xmlns:p14="http://schemas.microsoft.com/office/powerpoint/2010/main" Requires="p14">
      <p:transition spd="med" p14:dur="700" advTm="109771">
        <p:fade/>
      </p:transition>
    </mc:Choice>
    <mc:Fallback>
      <p:transition spd="med" advTm="10977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C5E3D-8101-42C7-BA3E-294CDC59D735}"/>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7ACA29A-4C5B-4D40-A1A6-169C62FE4712}"/>
              </a:ext>
            </a:extLst>
          </p:cNvPr>
          <p:cNvSpPr>
            <a:spLocks noGrp="1"/>
          </p:cNvSpPr>
          <p:nvPr>
            <p:ph idx="1"/>
          </p:nvPr>
        </p:nvSpPr>
        <p:spPr/>
        <p:txBody>
          <a:bodyPr/>
          <a:lstStyle/>
          <a:p>
            <a:pPr algn="just"/>
            <a:r>
              <a:rPr lang="en-GB" sz="1800" dirty="0">
                <a:solidFill>
                  <a:srgbClr val="0F2A5F"/>
                </a:solidFill>
                <a:effectLst/>
                <a:latin typeface="Arial" panose="020B0604020202020204" pitchFamily="34" charset="0"/>
                <a:ea typeface="DengXian" panose="02010600030101010101" pitchFamily="2" charset="-122"/>
              </a:rPr>
              <a:t>Go to the Law Society’s website </a:t>
            </a:r>
            <a:r>
              <a:rPr lang="en-GB" sz="1800" u="sng" dirty="0">
                <a:solidFill>
                  <a:srgbClr val="0F2A5F"/>
                </a:solidFill>
                <a:effectLst/>
                <a:latin typeface="Arial" panose="020B0604020202020204" pitchFamily="34" charset="0"/>
                <a:ea typeface="DengXian" panose="02010600030101010101" pitchFamily="2" charset="-122"/>
                <a:hlinkClick r:id="rId4"/>
              </a:rPr>
              <a:t>https://www.lawsociety.org.uk/</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solidFill>
                  <a:srgbClr val="0F2A5F"/>
                </a:solidFill>
                <a:effectLst/>
                <a:latin typeface="Arial" panose="020B0604020202020204" pitchFamily="34" charset="0"/>
                <a:ea typeface="DengXian" panose="02010600030101010101" pitchFamily="2" charset="-122"/>
              </a:rPr>
              <a:t>Find the following practice note (under the “topics and resources” tab, see “property”:</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i="1" dirty="0">
                <a:effectLst/>
                <a:latin typeface="Arial" panose="020B0604020202020204" pitchFamily="34" charset="0"/>
                <a:ea typeface="DengXian" panose="02010600030101010101" pitchFamily="2" charset="-122"/>
              </a:rPr>
              <a:t>Property and registration fraud;</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solidFill>
                  <a:srgbClr val="0F2A5F"/>
                </a:solidFill>
                <a:effectLst/>
                <a:latin typeface="Arial" panose="020B0604020202020204" pitchFamily="34" charset="0"/>
                <a:ea typeface="DengXian" panose="02010600030101010101" pitchFamily="2" charset="-122"/>
              </a:rPr>
              <a:t>When you have downloaded the note, read it to give you an idea of some of the issues that we will come across later in the course.</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solidFill>
                  <a:srgbClr val="0F2A5F"/>
                </a:solidFill>
                <a:effectLst/>
                <a:latin typeface="Arial" panose="020B0604020202020204" pitchFamily="34" charset="0"/>
                <a:ea typeface="DengXian" panose="02010600030101010101" pitchFamily="2" charset="-122"/>
              </a:rPr>
              <a:t>Always refer to the online version of the practice notes as they are regularly updated.</a:t>
            </a:r>
            <a:endParaRPr lang="en-GB" sz="1800" dirty="0">
              <a:effectLst/>
              <a:latin typeface="Calibri" panose="020F0502020204030204" pitchFamily="34" charset="0"/>
              <a:ea typeface="DengXian" panose="02010600030101010101" pitchFamily="2" charset="-122"/>
            </a:endParaRPr>
          </a:p>
          <a:p>
            <a:endParaRPr lang="en-GB" dirty="0"/>
          </a:p>
        </p:txBody>
      </p:sp>
      <p:pic>
        <p:nvPicPr>
          <p:cNvPr id="4" name="Audio 3">
            <a:hlinkClick r:id="" action="ppaction://media"/>
            <a:extLst>
              <a:ext uri="{FF2B5EF4-FFF2-40B4-BE49-F238E27FC236}">
                <a16:creationId xmlns:a16="http://schemas.microsoft.com/office/drawing/2014/main" id="{47FD564B-2119-4F8B-9C39-CEC06A28A4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31451557"/>
      </p:ext>
    </p:extLst>
  </p:cSld>
  <p:clrMapOvr>
    <a:masterClrMapping/>
  </p:clrMapOvr>
  <mc:AlternateContent xmlns:mc="http://schemas.openxmlformats.org/markup-compatibility/2006">
    <mc:Choice xmlns:p14="http://schemas.microsoft.com/office/powerpoint/2010/main" Requires="p14">
      <p:transition spd="med" p14:dur="700" advTm="35699">
        <p:fade/>
      </p:transition>
    </mc:Choice>
    <mc:Fallback>
      <p:transition spd="med" advTm="3569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325CE-2E1A-40F0-ACCA-C23FE750DA96}"/>
              </a:ext>
            </a:extLst>
          </p:cNvPr>
          <p:cNvSpPr>
            <a:spLocks noGrp="1"/>
          </p:cNvSpPr>
          <p:nvPr>
            <p:ph type="title"/>
          </p:nvPr>
        </p:nvSpPr>
        <p:spPr/>
        <p:txBody>
          <a:bodyPr/>
          <a:lstStyle/>
          <a:p>
            <a:r>
              <a:rPr lang="en-GB" dirty="0"/>
              <a:t>What is the meaning of land? </a:t>
            </a:r>
          </a:p>
        </p:txBody>
      </p:sp>
      <p:sp>
        <p:nvSpPr>
          <p:cNvPr id="3" name="Content Placeholder 2">
            <a:extLst>
              <a:ext uri="{FF2B5EF4-FFF2-40B4-BE49-F238E27FC236}">
                <a16:creationId xmlns:a16="http://schemas.microsoft.com/office/drawing/2014/main" id="{C544ECF6-A796-4579-B3A5-59708CDDAD86}"/>
              </a:ext>
            </a:extLst>
          </p:cNvPr>
          <p:cNvSpPr>
            <a:spLocks noGrp="1"/>
          </p:cNvSpPr>
          <p:nvPr>
            <p:ph idx="1"/>
          </p:nvPr>
        </p:nvSpPr>
        <p:spPr/>
        <p:txBody>
          <a:bodyPr/>
          <a:lstStyle/>
          <a:p>
            <a:r>
              <a:rPr lang="en-GB" dirty="0"/>
              <a:t>The meaning of land in an ordinary dictionary would say something like ‘the solid part of the Earth’s surface; ground; soil’. </a:t>
            </a:r>
          </a:p>
          <a:p>
            <a:r>
              <a:rPr lang="en-GB" dirty="0"/>
              <a:t>That is usually what we would imagine when we think of the ordinary meaning of the word ‘land’. </a:t>
            </a:r>
          </a:p>
          <a:p>
            <a:r>
              <a:rPr lang="en-GB" dirty="0"/>
              <a:t>The legal definition of land is far broader and has multiple dimensions.</a:t>
            </a:r>
          </a:p>
          <a:p>
            <a:r>
              <a:rPr lang="en-GB" dirty="0"/>
              <a:t>What do you think of as being ‘land’?</a:t>
            </a:r>
          </a:p>
        </p:txBody>
      </p:sp>
      <p:pic>
        <p:nvPicPr>
          <p:cNvPr id="4" name="Audio 3">
            <a:hlinkClick r:id="" action="ppaction://media"/>
            <a:extLst>
              <a:ext uri="{FF2B5EF4-FFF2-40B4-BE49-F238E27FC236}">
                <a16:creationId xmlns:a16="http://schemas.microsoft.com/office/drawing/2014/main" id="{C0C9A2F7-F4AB-4536-BACF-1A59D69B616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85849040"/>
      </p:ext>
    </p:extLst>
  </p:cSld>
  <p:clrMapOvr>
    <a:masterClrMapping/>
  </p:clrMapOvr>
  <mc:AlternateContent xmlns:mc="http://schemas.openxmlformats.org/markup-compatibility/2006">
    <mc:Choice xmlns:p14="http://schemas.microsoft.com/office/powerpoint/2010/main" Requires="p14">
      <p:transition spd="med" p14:dur="700" advTm="43570">
        <p:fade/>
      </p:transition>
    </mc:Choice>
    <mc:Fallback>
      <p:transition spd="med" advTm="4357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02CC5-443D-433D-9A32-14806AE22742}"/>
              </a:ext>
            </a:extLst>
          </p:cNvPr>
          <p:cNvSpPr>
            <a:spLocks noGrp="1"/>
          </p:cNvSpPr>
          <p:nvPr>
            <p:ph type="title"/>
          </p:nvPr>
        </p:nvSpPr>
        <p:spPr/>
        <p:txBody>
          <a:bodyPr/>
          <a:lstStyle/>
          <a:p>
            <a:r>
              <a:rPr lang="en-GB" dirty="0"/>
              <a:t>What is the legal meaning of land?</a:t>
            </a:r>
          </a:p>
        </p:txBody>
      </p:sp>
      <p:sp>
        <p:nvSpPr>
          <p:cNvPr id="3" name="Content Placeholder 2">
            <a:extLst>
              <a:ext uri="{FF2B5EF4-FFF2-40B4-BE49-F238E27FC236}">
                <a16:creationId xmlns:a16="http://schemas.microsoft.com/office/drawing/2014/main" id="{A0CC1A38-6582-45E4-AF71-3D8BE7DFE926}"/>
              </a:ext>
            </a:extLst>
          </p:cNvPr>
          <p:cNvSpPr>
            <a:spLocks noGrp="1"/>
          </p:cNvSpPr>
          <p:nvPr>
            <p:ph idx="1"/>
          </p:nvPr>
        </p:nvSpPr>
        <p:spPr/>
        <p:txBody>
          <a:bodyPr/>
          <a:lstStyle/>
          <a:p>
            <a:r>
              <a:rPr lang="en-GB" dirty="0"/>
              <a:t>The statutory definition of land: </a:t>
            </a:r>
          </a:p>
          <a:p>
            <a:r>
              <a:rPr lang="en-GB" dirty="0"/>
              <a:t>Land is defined in s 205(1)(ix) of the Law of Property Act (LPA) 1925 as follows: </a:t>
            </a:r>
          </a:p>
          <a:p>
            <a:r>
              <a:rPr lang="en-GB" dirty="0"/>
              <a:t>Land includes land of any tenure, and mines and minerals, whether or not held apart from the surface, buildings or parts of buildings (whether the division is horizontal or vertical or made in any other way) and other corporeal hereditaments; also a manor, advowson, and a rent and other incorporeal hereditaments and an easement, right, privilege, or benefit in, over or derived from land</a:t>
            </a:r>
          </a:p>
        </p:txBody>
      </p:sp>
      <p:pic>
        <p:nvPicPr>
          <p:cNvPr id="4" name="Audio 3">
            <a:hlinkClick r:id="" action="ppaction://media"/>
            <a:extLst>
              <a:ext uri="{FF2B5EF4-FFF2-40B4-BE49-F238E27FC236}">
                <a16:creationId xmlns:a16="http://schemas.microsoft.com/office/drawing/2014/main" id="{2E5D945A-E477-48A7-9517-3A3422E8697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10855171"/>
      </p:ext>
    </p:extLst>
  </p:cSld>
  <p:clrMapOvr>
    <a:masterClrMapping/>
  </p:clrMapOvr>
  <mc:AlternateContent xmlns:mc="http://schemas.openxmlformats.org/markup-compatibility/2006">
    <mc:Choice xmlns:p14="http://schemas.microsoft.com/office/powerpoint/2010/main" Requires="p14">
      <p:transition spd="med" p14:dur="700" advTm="49979">
        <p:fade/>
      </p:transition>
    </mc:Choice>
    <mc:Fallback>
      <p:transition spd="med" advTm="4997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278AB-81E9-4C5A-843F-DB47161D2BE0}"/>
              </a:ext>
            </a:extLst>
          </p:cNvPr>
          <p:cNvSpPr>
            <a:spLocks noGrp="1"/>
          </p:cNvSpPr>
          <p:nvPr>
            <p:ph type="title"/>
          </p:nvPr>
        </p:nvSpPr>
        <p:spPr/>
        <p:txBody>
          <a:bodyPr/>
          <a:lstStyle/>
          <a:p>
            <a:r>
              <a:rPr lang="en-GB" dirty="0"/>
              <a:t>Breaking down the statutory definition</a:t>
            </a:r>
          </a:p>
        </p:txBody>
      </p:sp>
      <p:sp>
        <p:nvSpPr>
          <p:cNvPr id="3" name="Content Placeholder 2">
            <a:extLst>
              <a:ext uri="{FF2B5EF4-FFF2-40B4-BE49-F238E27FC236}">
                <a16:creationId xmlns:a16="http://schemas.microsoft.com/office/drawing/2014/main" id="{533BB955-8063-4BBE-B6A4-0867D3270E73}"/>
              </a:ext>
            </a:extLst>
          </p:cNvPr>
          <p:cNvSpPr>
            <a:spLocks noGrp="1"/>
          </p:cNvSpPr>
          <p:nvPr>
            <p:ph idx="1"/>
          </p:nvPr>
        </p:nvSpPr>
        <p:spPr/>
        <p:txBody>
          <a:bodyPr>
            <a:normAutofit fontScale="92500" lnSpcReduction="20000"/>
          </a:bodyPr>
          <a:lstStyle/>
          <a:p>
            <a:r>
              <a:rPr lang="en-GB" dirty="0"/>
              <a:t>(a) The concept of tenure will be explained in later slides</a:t>
            </a:r>
          </a:p>
          <a:p>
            <a:r>
              <a:rPr lang="en-GB" dirty="0"/>
              <a:t>(b) Mines and minerals would include, for example, any coal beneath the property. In practice, all interests in coal are now vested in the Coal Authority under the Coal Industry Act 1994. </a:t>
            </a:r>
          </a:p>
          <a:p>
            <a:r>
              <a:rPr lang="en-GB" dirty="0"/>
              <a:t>(c) Corporeal hereditaments refer to the physical and tangible characteristics of land which are capable of being inherited. For example, trees, rocks and clods of earth. </a:t>
            </a:r>
          </a:p>
          <a:p>
            <a:r>
              <a:rPr lang="en-GB" dirty="0"/>
              <a:t>(d) Incorporeal hereditaments are intangible property rights which are capable of being inherited. For example, profits and easements. </a:t>
            </a:r>
          </a:p>
          <a:p>
            <a:r>
              <a:rPr lang="en-GB" dirty="0"/>
              <a:t>(e) The concepts of a manor and advowson reflect the feudal nature of the development of land law and have limited modern application. </a:t>
            </a:r>
          </a:p>
          <a:p>
            <a:r>
              <a:rPr lang="en-GB" dirty="0"/>
              <a:t>(f) Buildings and parts of buildings are included within the definition of land. Buildings can be divided horizontally or vertically, meaning that it is possible for a building to be included within the definition of land although it does not touch the soil. This is called ‘flying freehold’. </a:t>
            </a:r>
          </a:p>
        </p:txBody>
      </p:sp>
      <p:pic>
        <p:nvPicPr>
          <p:cNvPr id="4" name="Audio 3">
            <a:hlinkClick r:id="" action="ppaction://media"/>
            <a:extLst>
              <a:ext uri="{FF2B5EF4-FFF2-40B4-BE49-F238E27FC236}">
                <a16:creationId xmlns:a16="http://schemas.microsoft.com/office/drawing/2014/main" id="{02C74EC6-9DEA-486D-977B-104D58BD3FE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65023030"/>
      </p:ext>
    </p:extLst>
  </p:cSld>
  <p:clrMapOvr>
    <a:masterClrMapping/>
  </p:clrMapOvr>
  <mc:AlternateContent xmlns:mc="http://schemas.openxmlformats.org/markup-compatibility/2006">
    <mc:Choice xmlns:p14="http://schemas.microsoft.com/office/powerpoint/2010/main" Requires="p14">
      <p:transition spd="med" p14:dur="700" advTm="71969">
        <p:fade/>
      </p:transition>
    </mc:Choice>
    <mc:Fallback>
      <p:transition spd="med" advTm="7196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EB1F9-532F-41CB-9FE8-B7B5478520C3}"/>
              </a:ext>
            </a:extLst>
          </p:cNvPr>
          <p:cNvSpPr>
            <a:spLocks noGrp="1"/>
          </p:cNvSpPr>
          <p:nvPr>
            <p:ph type="title"/>
          </p:nvPr>
        </p:nvSpPr>
        <p:spPr/>
        <p:txBody>
          <a:bodyPr/>
          <a:lstStyle/>
          <a:p>
            <a:r>
              <a:rPr lang="en-GB" dirty="0"/>
              <a:t>To infinity and beyond…</a:t>
            </a:r>
          </a:p>
        </p:txBody>
      </p:sp>
      <p:sp>
        <p:nvSpPr>
          <p:cNvPr id="3" name="Content Placeholder 2">
            <a:extLst>
              <a:ext uri="{FF2B5EF4-FFF2-40B4-BE49-F238E27FC236}">
                <a16:creationId xmlns:a16="http://schemas.microsoft.com/office/drawing/2014/main" id="{4301D337-9A0A-4E04-86EF-C0ABFE90BCD1}"/>
              </a:ext>
            </a:extLst>
          </p:cNvPr>
          <p:cNvSpPr>
            <a:spLocks noGrp="1"/>
          </p:cNvSpPr>
          <p:nvPr>
            <p:ph idx="1"/>
          </p:nvPr>
        </p:nvSpPr>
        <p:spPr/>
        <p:txBody>
          <a:bodyPr/>
          <a:lstStyle/>
          <a:p>
            <a:r>
              <a:rPr lang="en-GB" dirty="0"/>
              <a:t>It is said that land extends upwards to infinity and downwards to the centre of the earth. </a:t>
            </a:r>
          </a:p>
          <a:p>
            <a:r>
              <a:rPr lang="en-GB" dirty="0"/>
              <a:t>There are modern limitations on this principle and the courts have sought to balance the rights of the landowner and those of the general public. </a:t>
            </a:r>
          </a:p>
          <a:p>
            <a:r>
              <a:rPr lang="en-GB" dirty="0"/>
              <a:t>This is particularly the case in relation to the use of airspace where a landowner’s rights only extend to a height needed for ordinary use and enjoyment (Bernstein v </a:t>
            </a:r>
            <a:r>
              <a:rPr lang="en-GB" dirty="0" err="1"/>
              <a:t>Skyviews</a:t>
            </a:r>
            <a:r>
              <a:rPr lang="en-GB" dirty="0"/>
              <a:t> &amp; General Ltd [1977] 3 WLR 136).</a:t>
            </a:r>
          </a:p>
        </p:txBody>
      </p:sp>
      <p:pic>
        <p:nvPicPr>
          <p:cNvPr id="4" name="Audio 3">
            <a:hlinkClick r:id="" action="ppaction://media"/>
            <a:extLst>
              <a:ext uri="{FF2B5EF4-FFF2-40B4-BE49-F238E27FC236}">
                <a16:creationId xmlns:a16="http://schemas.microsoft.com/office/drawing/2014/main" id="{9520DB7E-93D6-4DD3-881D-3345BF99CAF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79476467"/>
      </p:ext>
    </p:extLst>
  </p:cSld>
  <p:clrMapOvr>
    <a:masterClrMapping/>
  </p:clrMapOvr>
  <mc:AlternateContent xmlns:mc="http://schemas.openxmlformats.org/markup-compatibility/2006">
    <mc:Choice xmlns:p14="http://schemas.microsoft.com/office/powerpoint/2010/main" Requires="p14">
      <p:transition spd="med" p14:dur="700" advTm="49492">
        <p:fade/>
      </p:transition>
    </mc:Choice>
    <mc:Fallback>
      <p:transition spd="med" advTm="494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3">
            <a:extLst>
              <a:ext uri="{FF2B5EF4-FFF2-40B4-BE49-F238E27FC236}">
                <a16:creationId xmlns:a16="http://schemas.microsoft.com/office/drawing/2014/main" id="{E23E7023-E0DE-4E5A-B0C5-D97DDB02663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14325" y="68263"/>
            <a:ext cx="11163349" cy="644683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a:extLst>
              <a:ext uri="{FF2B5EF4-FFF2-40B4-BE49-F238E27FC236}">
                <a16:creationId xmlns:a16="http://schemas.microsoft.com/office/drawing/2014/main" id="{7E7FD1B3-8000-4679-8890-1BA096F14F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32696300"/>
      </p:ext>
    </p:extLst>
  </p:cSld>
  <p:clrMapOvr>
    <a:masterClrMapping/>
  </p:clrMapOvr>
  <mc:AlternateContent xmlns:mc="http://schemas.openxmlformats.org/markup-compatibility/2006">
    <mc:Choice xmlns:p14="http://schemas.microsoft.com/office/powerpoint/2010/main" Requires="p14">
      <p:transition spd="med" p14:dur="700" advTm="7695">
        <p:fade/>
      </p:transition>
    </mc:Choice>
    <mc:Fallback>
      <p:transition spd="med" advTm="769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43282-DE8D-4860-B211-DD53E586452E}"/>
              </a:ext>
            </a:extLst>
          </p:cNvPr>
          <p:cNvSpPr>
            <a:spLocks noGrp="1"/>
          </p:cNvSpPr>
          <p:nvPr>
            <p:ph type="title"/>
          </p:nvPr>
        </p:nvSpPr>
        <p:spPr/>
        <p:txBody>
          <a:bodyPr/>
          <a:lstStyle/>
          <a:p>
            <a:r>
              <a:rPr lang="en-GB" sz="3600" b="1" dirty="0">
                <a:solidFill>
                  <a:srgbClr val="F0552B"/>
                </a:solidFill>
                <a:effectLst/>
                <a:latin typeface="Arial" panose="020B0604020202020204" pitchFamily="34" charset="0"/>
                <a:ea typeface="Times New Roman" panose="02020603050405020304" pitchFamily="18" charset="0"/>
              </a:rPr>
              <a:t>Limitations on the extent of land</a:t>
            </a:r>
            <a:br>
              <a:rPr lang="en-GB" sz="3600" b="1" dirty="0">
                <a:effectLst/>
                <a:latin typeface="Calibri" panose="020F0502020204030204" pitchFamily="34" charset="0"/>
                <a:ea typeface="DengXian" panose="02010600030101010101" pitchFamily="2" charset="-122"/>
              </a:rPr>
            </a:br>
            <a:endParaRPr lang="en-GB" dirty="0"/>
          </a:p>
        </p:txBody>
      </p:sp>
      <p:sp>
        <p:nvSpPr>
          <p:cNvPr id="3" name="Content Placeholder 2">
            <a:extLst>
              <a:ext uri="{FF2B5EF4-FFF2-40B4-BE49-F238E27FC236}">
                <a16:creationId xmlns:a16="http://schemas.microsoft.com/office/drawing/2014/main" id="{086A20CF-661B-49F4-B101-D15A10FA075F}"/>
              </a:ext>
            </a:extLst>
          </p:cNvPr>
          <p:cNvSpPr>
            <a:spLocks noGrp="1"/>
          </p:cNvSpPr>
          <p:nvPr>
            <p:ph idx="1"/>
          </p:nvPr>
        </p:nvSpPr>
        <p:spPr/>
        <p:txBody>
          <a:bodyPr>
            <a:normAutofit/>
          </a:bodyPr>
          <a:lstStyle/>
          <a:p>
            <a:pPr>
              <a:spcBef>
                <a:spcPts val="1800"/>
              </a:spcBef>
              <a:spcAft>
                <a:spcPts val="840"/>
              </a:spcAft>
            </a:pPr>
            <a:r>
              <a:rPr lang="en-GB" sz="1800" b="1" dirty="0">
                <a:solidFill>
                  <a:srgbClr val="F0552B"/>
                </a:solidFill>
                <a:effectLst/>
                <a:latin typeface="Arial" panose="020B0604020202020204" pitchFamily="34" charset="0"/>
                <a:ea typeface="Times New Roman" panose="02020603050405020304" pitchFamily="18" charset="0"/>
              </a:rPr>
              <a:t>Airspace</a:t>
            </a:r>
            <a:endParaRPr lang="en-GB" sz="1800" b="1" dirty="0">
              <a:effectLst/>
              <a:latin typeface="Calibri" panose="020F0502020204030204" pitchFamily="34" charset="0"/>
              <a:ea typeface="DengXian" panose="02010600030101010101" pitchFamily="2" charset="-122"/>
            </a:endParaRPr>
          </a:p>
          <a:p>
            <a:pPr algn="just"/>
            <a:r>
              <a:rPr lang="en-GB" sz="1800" dirty="0">
                <a:effectLst/>
                <a:latin typeface="Arial" panose="020B0604020202020204" pitchFamily="34" charset="0"/>
                <a:ea typeface="DengXian" panose="02010600030101010101" pitchFamily="2" charset="-122"/>
              </a:rPr>
              <a:t>Infringing upon a person’s airspace is as much a trespass to land as is walking across their garden. Common examples of trespass to airspace include overhanging guttering or billboards. In </a:t>
            </a:r>
            <a:r>
              <a:rPr lang="en-GB" sz="1800" b="1" dirty="0">
                <a:effectLst/>
                <a:latin typeface="Arial" panose="020B0604020202020204" pitchFamily="34" charset="0"/>
                <a:ea typeface="DengXian" panose="02010600030101010101" pitchFamily="2" charset="-122"/>
              </a:rPr>
              <a:t>Anchor Brewhouse Developments v Berkley House (Docklands) Developments [1987]</a:t>
            </a:r>
            <a:r>
              <a:rPr lang="en-GB" sz="1800" dirty="0">
                <a:effectLst/>
                <a:latin typeface="Arial" panose="020B0604020202020204" pitchFamily="34" charset="0"/>
                <a:ea typeface="DengXian" panose="02010600030101010101" pitchFamily="2" charset="-122"/>
              </a:rPr>
              <a:t> the jib of a crane trespassed in the airspace above the claimant’s property. An injunction was granted to prevent this happening in the future.</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Although ownership is said to be “to the heavens”, the owner is only allowed rights in the airspace to such a height as is necessary for the ordinary use and enjoyment of their land and structures on it.</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By virtue of </a:t>
            </a:r>
            <a:r>
              <a:rPr lang="en-GB" sz="1800" b="1" dirty="0">
                <a:effectLst/>
                <a:latin typeface="Arial" panose="020B0604020202020204" pitchFamily="34" charset="0"/>
                <a:ea typeface="DengXian" panose="02010600030101010101" pitchFamily="2" charset="-122"/>
              </a:rPr>
              <a:t>s76 Civil Aviation Act 1982</a:t>
            </a:r>
            <a:r>
              <a:rPr lang="en-GB" sz="1800" dirty="0">
                <a:effectLst/>
                <a:latin typeface="Arial" panose="020B0604020202020204" pitchFamily="34" charset="0"/>
                <a:ea typeface="DengXian" panose="02010600030101010101" pitchFamily="2" charset="-122"/>
              </a:rPr>
              <a:t>, a landowner cannot object to the passage of aircraft during normal flight over land. Thus, no action for trespass or nuisance can lie in respect of flights of aircraft over property at a reasonable height. What is reasonable depends on the prevailing weather conditions at the time.</a:t>
            </a:r>
            <a:endParaRPr lang="en-GB" sz="1800" dirty="0">
              <a:effectLst/>
              <a:latin typeface="Calibri" panose="020F0502020204030204" pitchFamily="34" charset="0"/>
              <a:ea typeface="DengXian" panose="02010600030101010101" pitchFamily="2" charset="-122"/>
            </a:endParaRPr>
          </a:p>
          <a:p>
            <a:endParaRPr lang="en-GB" dirty="0"/>
          </a:p>
        </p:txBody>
      </p:sp>
      <p:pic>
        <p:nvPicPr>
          <p:cNvPr id="4" name="Audio 3">
            <a:hlinkClick r:id="" action="ppaction://media"/>
            <a:extLst>
              <a:ext uri="{FF2B5EF4-FFF2-40B4-BE49-F238E27FC236}">
                <a16:creationId xmlns:a16="http://schemas.microsoft.com/office/drawing/2014/main" id="{7FD46968-B451-4767-93EC-3A62051093C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67860088"/>
      </p:ext>
    </p:extLst>
  </p:cSld>
  <p:clrMapOvr>
    <a:masterClrMapping/>
  </p:clrMapOvr>
  <mc:AlternateContent xmlns:mc="http://schemas.openxmlformats.org/markup-compatibility/2006">
    <mc:Choice xmlns:p14="http://schemas.microsoft.com/office/powerpoint/2010/main" Requires="p14">
      <p:transition spd="med" p14:dur="700" advTm="76241">
        <p:fade/>
      </p:transition>
    </mc:Choice>
    <mc:Fallback>
      <p:transition spd="med" advTm="762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8B0B7-EA4D-4F9D-9493-97E8D05B085B}"/>
              </a:ext>
            </a:extLst>
          </p:cNvPr>
          <p:cNvSpPr>
            <a:spLocks noGrp="1"/>
          </p:cNvSpPr>
          <p:nvPr>
            <p:ph type="title"/>
          </p:nvPr>
        </p:nvSpPr>
        <p:spPr/>
        <p:txBody>
          <a:bodyPr/>
          <a:lstStyle/>
          <a:p>
            <a:r>
              <a:rPr lang="en-GB" sz="3600" b="1" dirty="0">
                <a:solidFill>
                  <a:srgbClr val="F0552B"/>
                </a:solidFill>
                <a:effectLst/>
                <a:latin typeface="Arial" panose="020B0604020202020204" pitchFamily="34" charset="0"/>
                <a:ea typeface="Times New Roman" panose="02020603050405020304" pitchFamily="18" charset="0"/>
              </a:rPr>
              <a:t>Underground</a:t>
            </a:r>
            <a:br>
              <a:rPr lang="en-GB" sz="3600" b="1" dirty="0">
                <a:effectLst/>
                <a:latin typeface="Calibri" panose="020F0502020204030204" pitchFamily="34" charset="0"/>
                <a:ea typeface="DengXian" panose="02010600030101010101" pitchFamily="2" charset="-122"/>
              </a:rPr>
            </a:br>
            <a:endParaRPr lang="en-GB" dirty="0"/>
          </a:p>
        </p:txBody>
      </p:sp>
      <p:sp>
        <p:nvSpPr>
          <p:cNvPr id="3" name="Content Placeholder 2">
            <a:extLst>
              <a:ext uri="{FF2B5EF4-FFF2-40B4-BE49-F238E27FC236}">
                <a16:creationId xmlns:a16="http://schemas.microsoft.com/office/drawing/2014/main" id="{03F88F44-C220-4C4E-9533-A771BD7656C5}"/>
              </a:ext>
            </a:extLst>
          </p:cNvPr>
          <p:cNvSpPr>
            <a:spLocks noGrp="1"/>
          </p:cNvSpPr>
          <p:nvPr>
            <p:ph idx="1"/>
          </p:nvPr>
        </p:nvSpPr>
        <p:spPr/>
        <p:txBody>
          <a:bodyPr/>
          <a:lstStyle/>
          <a:p>
            <a:pPr algn="just"/>
            <a:r>
              <a:rPr lang="en-GB" sz="1800" dirty="0">
                <a:effectLst/>
                <a:latin typeface="Arial" panose="020B0604020202020204" pitchFamily="34" charset="0"/>
                <a:ea typeface="DengXian" panose="02010600030101010101" pitchFamily="2" charset="-122"/>
              </a:rPr>
              <a:t>Tunnelling under a neighbour’s property would amount to a trespass. There are, however, exceptions to this.</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A landowner is not entitled to all minerals under their land. All mines of gold and silver belong to the Crown, as does treasure by virtue of the </a:t>
            </a:r>
            <a:r>
              <a:rPr lang="en-GB" sz="1800" b="1" dirty="0">
                <a:effectLst/>
                <a:latin typeface="Arial" panose="020B0604020202020204" pitchFamily="34" charset="0"/>
                <a:ea typeface="DengXian" panose="02010600030101010101" pitchFamily="2" charset="-122"/>
              </a:rPr>
              <a:t>Treasure Act 1996</a:t>
            </a:r>
            <a:r>
              <a:rPr lang="en-GB" sz="1800" dirty="0">
                <a:effectLst/>
                <a:latin typeface="Arial" panose="020B0604020202020204" pitchFamily="34" charset="0"/>
                <a:ea typeface="DengXian" panose="02010600030101010101" pitchFamily="2" charset="-122"/>
              </a:rPr>
              <a:t>. Oil extracted from the ground under the </a:t>
            </a:r>
            <a:r>
              <a:rPr lang="en-GB" sz="1800" b="1" dirty="0">
                <a:effectLst/>
                <a:latin typeface="Arial" panose="020B0604020202020204" pitchFamily="34" charset="0"/>
                <a:ea typeface="DengXian" panose="02010600030101010101" pitchFamily="2" charset="-122"/>
              </a:rPr>
              <a:t>Petroleum Act 1998</a:t>
            </a:r>
            <a:r>
              <a:rPr lang="en-GB" sz="1800" dirty="0">
                <a:effectLst/>
                <a:latin typeface="Arial" panose="020B0604020202020204" pitchFamily="34" charset="0"/>
                <a:ea typeface="DengXian" panose="02010600030101010101" pitchFamily="2" charset="-122"/>
              </a:rPr>
              <a:t> belongs to the Crown.</a:t>
            </a: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The </a:t>
            </a:r>
            <a:r>
              <a:rPr lang="en-GB" sz="1800" b="1" dirty="0">
                <a:effectLst/>
                <a:latin typeface="Arial" panose="020B0604020202020204" pitchFamily="34" charset="0"/>
                <a:ea typeface="DengXian" panose="02010600030101010101" pitchFamily="2" charset="-122"/>
              </a:rPr>
              <a:t>Infrastructure Act 2015</a:t>
            </a:r>
            <a:r>
              <a:rPr lang="en-GB" sz="1800" dirty="0">
                <a:effectLst/>
                <a:latin typeface="Arial" panose="020B0604020202020204" pitchFamily="34" charset="0"/>
                <a:ea typeface="DengXian" panose="02010600030101010101" pitchFamily="2" charset="-122"/>
              </a:rPr>
              <a:t> allows fracking (drilling for shale gas) by oil and gas companies to take place below 300 metres under neighbouring land without the landowners’ permission. Coal belongs to the Coal Authority by virtue of the </a:t>
            </a:r>
            <a:r>
              <a:rPr lang="en-GB" sz="1800" b="1" dirty="0">
                <a:effectLst/>
                <a:latin typeface="Arial" panose="020B0604020202020204" pitchFamily="34" charset="0"/>
                <a:ea typeface="DengXian" panose="02010600030101010101" pitchFamily="2" charset="-122"/>
              </a:rPr>
              <a:t>Coal Act 1938</a:t>
            </a:r>
            <a:r>
              <a:rPr lang="en-GB" sz="1800" dirty="0">
                <a:effectLst/>
                <a:latin typeface="Arial" panose="020B0604020202020204" pitchFamily="34" charset="0"/>
                <a:ea typeface="DengXian" panose="02010600030101010101" pitchFamily="2" charset="-122"/>
              </a:rPr>
              <a:t>.</a:t>
            </a:r>
            <a:endParaRPr lang="en-GB" sz="1800" dirty="0">
              <a:effectLst/>
              <a:latin typeface="Calibri" panose="020F0502020204030204" pitchFamily="34" charset="0"/>
              <a:ea typeface="DengXian" panose="02010600030101010101" pitchFamily="2" charset="-122"/>
            </a:endParaRPr>
          </a:p>
          <a:p>
            <a:endParaRPr lang="en-GB" dirty="0"/>
          </a:p>
        </p:txBody>
      </p:sp>
      <p:pic>
        <p:nvPicPr>
          <p:cNvPr id="4" name="Audio 3">
            <a:hlinkClick r:id="" action="ppaction://media"/>
            <a:extLst>
              <a:ext uri="{FF2B5EF4-FFF2-40B4-BE49-F238E27FC236}">
                <a16:creationId xmlns:a16="http://schemas.microsoft.com/office/drawing/2014/main" id="{0E9BBF35-8F88-46A6-A872-E9318906C2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65363581"/>
      </p:ext>
    </p:extLst>
  </p:cSld>
  <p:clrMapOvr>
    <a:masterClrMapping/>
  </p:clrMapOvr>
  <mc:AlternateContent xmlns:mc="http://schemas.openxmlformats.org/markup-compatibility/2006">
    <mc:Choice xmlns:p14="http://schemas.microsoft.com/office/powerpoint/2010/main" Requires="p14">
      <p:transition spd="med" p14:dur="700" advTm="54043">
        <p:fade/>
      </p:transition>
    </mc:Choice>
    <mc:Fallback>
      <p:transition spd="med" advTm="540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059E2-FEF9-48C8-8716-272C79E7B77F}"/>
              </a:ext>
            </a:extLst>
          </p:cNvPr>
          <p:cNvSpPr>
            <a:spLocks noGrp="1"/>
          </p:cNvSpPr>
          <p:nvPr>
            <p:ph type="title"/>
          </p:nvPr>
        </p:nvSpPr>
        <p:spPr/>
        <p:txBody>
          <a:bodyPr/>
          <a:lstStyle/>
          <a:p>
            <a:r>
              <a:rPr lang="en-GB" sz="3600" b="1" dirty="0">
                <a:solidFill>
                  <a:srgbClr val="F0552B"/>
                </a:solidFill>
                <a:effectLst/>
                <a:latin typeface="Arial" panose="020B0604020202020204" pitchFamily="34" charset="0"/>
                <a:ea typeface="Times New Roman" panose="02020603050405020304" pitchFamily="18" charset="0"/>
              </a:rPr>
              <a:t>Surface</a:t>
            </a:r>
            <a:br>
              <a:rPr lang="en-GB" sz="3600" b="1" dirty="0">
                <a:effectLst/>
                <a:latin typeface="Calibri" panose="020F0502020204030204" pitchFamily="34" charset="0"/>
                <a:ea typeface="DengXian" panose="02010600030101010101" pitchFamily="2" charset="-122"/>
              </a:rPr>
            </a:br>
            <a:endParaRPr lang="en-GB" dirty="0"/>
          </a:p>
        </p:txBody>
      </p:sp>
      <p:sp>
        <p:nvSpPr>
          <p:cNvPr id="3" name="Content Placeholder 2">
            <a:extLst>
              <a:ext uri="{FF2B5EF4-FFF2-40B4-BE49-F238E27FC236}">
                <a16:creationId xmlns:a16="http://schemas.microsoft.com/office/drawing/2014/main" id="{1B7E221F-E1DC-46F3-8D39-AC6C5C5860FC}"/>
              </a:ext>
            </a:extLst>
          </p:cNvPr>
          <p:cNvSpPr>
            <a:spLocks noGrp="1"/>
          </p:cNvSpPr>
          <p:nvPr>
            <p:ph idx="1"/>
          </p:nvPr>
        </p:nvSpPr>
        <p:spPr/>
        <p:txBody>
          <a:bodyPr/>
          <a:lstStyle/>
          <a:p>
            <a:pPr algn="just"/>
            <a:r>
              <a:rPr lang="en-GB" sz="1800" dirty="0">
                <a:effectLst/>
                <a:latin typeface="Arial" panose="020B0604020202020204" pitchFamily="34" charset="0"/>
                <a:ea typeface="DengXian" panose="02010600030101010101" pitchFamily="2" charset="-122"/>
              </a:rPr>
              <a:t>The surface of the land is part of the land. Minerals found on the surface are part of the land and if a seller wishes to reserve mineral rights, they must do so expressly.</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Buildings are part of the surface, as are trees and plants, because they are attached to the land. There are restrictions, however, in the form of planning regulations, including tree preservation orders, which can affect what a landowner does with the land.</a:t>
            </a:r>
            <a:endParaRPr lang="en-GB" sz="1800" dirty="0">
              <a:effectLst/>
              <a:latin typeface="Calibri" panose="020F0502020204030204" pitchFamily="34" charset="0"/>
              <a:ea typeface="DengXian" panose="02010600030101010101" pitchFamily="2" charset="-122"/>
            </a:endParaRPr>
          </a:p>
          <a:p>
            <a:endParaRPr lang="en-GB" dirty="0"/>
          </a:p>
        </p:txBody>
      </p:sp>
      <p:pic>
        <p:nvPicPr>
          <p:cNvPr id="4" name="Audio 3">
            <a:hlinkClick r:id="" action="ppaction://media"/>
            <a:extLst>
              <a:ext uri="{FF2B5EF4-FFF2-40B4-BE49-F238E27FC236}">
                <a16:creationId xmlns:a16="http://schemas.microsoft.com/office/drawing/2014/main" id="{4363E1D2-CEBC-4B4B-B94A-C46FC484900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72918634"/>
      </p:ext>
    </p:extLst>
  </p:cSld>
  <p:clrMapOvr>
    <a:masterClrMapping/>
  </p:clrMapOvr>
  <mc:AlternateContent xmlns:mc="http://schemas.openxmlformats.org/markup-compatibility/2006">
    <mc:Choice xmlns:p14="http://schemas.microsoft.com/office/powerpoint/2010/main" Requires="p14">
      <p:transition spd="med" p14:dur="700" advTm="32587">
        <p:fade/>
      </p:transition>
    </mc:Choice>
    <mc:Fallback>
      <p:transition spd="med" advTm="3258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0CCC2-274B-4381-A548-BC59C2320F3E}"/>
              </a:ext>
            </a:extLst>
          </p:cNvPr>
          <p:cNvSpPr>
            <a:spLocks noGrp="1"/>
          </p:cNvSpPr>
          <p:nvPr>
            <p:ph type="title"/>
          </p:nvPr>
        </p:nvSpPr>
        <p:spPr/>
        <p:txBody>
          <a:bodyPr/>
          <a:lstStyle/>
          <a:p>
            <a:r>
              <a:rPr lang="en-GB" dirty="0"/>
              <a:t>What about fixtures and fittings?</a:t>
            </a:r>
          </a:p>
        </p:txBody>
      </p:sp>
      <p:sp>
        <p:nvSpPr>
          <p:cNvPr id="3" name="Content Placeholder 2">
            <a:extLst>
              <a:ext uri="{FF2B5EF4-FFF2-40B4-BE49-F238E27FC236}">
                <a16:creationId xmlns:a16="http://schemas.microsoft.com/office/drawing/2014/main" id="{6DAAB44D-B7C8-4C31-B871-176DF172F0F0}"/>
              </a:ext>
            </a:extLst>
          </p:cNvPr>
          <p:cNvSpPr>
            <a:spLocks noGrp="1"/>
          </p:cNvSpPr>
          <p:nvPr>
            <p:ph idx="1"/>
          </p:nvPr>
        </p:nvSpPr>
        <p:spPr/>
        <p:txBody>
          <a:bodyPr>
            <a:normAutofit fontScale="85000" lnSpcReduction="20000"/>
          </a:bodyPr>
          <a:lstStyle/>
          <a:p>
            <a:r>
              <a:rPr lang="en-GB" dirty="0"/>
              <a:t>Buildings and parts of buildings are included within the definition of land. </a:t>
            </a:r>
          </a:p>
          <a:p>
            <a:r>
              <a:rPr lang="en-GB" dirty="0"/>
              <a:t>What about items that are brought onto the land? </a:t>
            </a:r>
          </a:p>
          <a:p>
            <a:r>
              <a:rPr lang="en-GB" dirty="0"/>
              <a:t>A distinction is made between fixtures and chattels. </a:t>
            </a:r>
          </a:p>
          <a:p>
            <a:r>
              <a:rPr lang="en-GB" dirty="0"/>
              <a:t>Fixtures are included within the definition of land, whereas chattels retain their characteristic as personal property. </a:t>
            </a:r>
          </a:p>
          <a:p>
            <a:r>
              <a:rPr lang="en-GB" dirty="0"/>
              <a:t>The distinction is important because when a landowner sells land, any fixtures must be passed to the buyer (unless the seller has made provision in the contract to remove such fixtures). </a:t>
            </a:r>
          </a:p>
          <a:p>
            <a:r>
              <a:rPr lang="en-GB" dirty="0"/>
              <a:t>The seller is entitled to retain and remove any chattels on the land. The difficulty is that chattels can become fixtures. </a:t>
            </a:r>
          </a:p>
          <a:p>
            <a:r>
              <a:rPr lang="en-GB" dirty="0"/>
              <a:t>A good example is the analogy provided by Blackburn J in Holland v Hodgson LR 7 CP328: Thus blocks of stone placed one on the top of another without any mortar or cement for the purpose of forming a dry stone wall would become part of the land, though the same stones, if deposited in a builders yard and for convenience sake stacked on the top of each other in the form of a wall, would remain chattels</a:t>
            </a:r>
          </a:p>
        </p:txBody>
      </p:sp>
      <p:pic>
        <p:nvPicPr>
          <p:cNvPr id="5" name="Audio 4">
            <a:hlinkClick r:id="" action="ppaction://media"/>
            <a:extLst>
              <a:ext uri="{FF2B5EF4-FFF2-40B4-BE49-F238E27FC236}">
                <a16:creationId xmlns:a16="http://schemas.microsoft.com/office/drawing/2014/main" id="{8B9816A8-E58C-4BAA-BDB3-50C218E3A1C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64484554"/>
      </p:ext>
    </p:extLst>
  </p:cSld>
  <p:clrMapOvr>
    <a:masterClrMapping/>
  </p:clrMapOvr>
  <mc:AlternateContent xmlns:mc="http://schemas.openxmlformats.org/markup-compatibility/2006">
    <mc:Choice xmlns:p14="http://schemas.microsoft.com/office/powerpoint/2010/main" Requires="p14">
      <p:transition spd="med" p14:dur="700" advTm="21743">
        <p:fade/>
      </p:transition>
    </mc:Choice>
    <mc:Fallback>
      <p:transition spd="med" advTm="217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0466B-9876-944C-BDDC-CF306E93CD00}"/>
              </a:ext>
            </a:extLst>
          </p:cNvPr>
          <p:cNvSpPr>
            <a:spLocks noGrp="1"/>
          </p:cNvSpPr>
          <p:nvPr>
            <p:ph type="title"/>
          </p:nvPr>
        </p:nvSpPr>
        <p:spPr/>
        <p:txBody>
          <a:bodyPr/>
          <a:lstStyle/>
          <a:p>
            <a:r>
              <a:rPr lang="en-GB" dirty="0"/>
              <a:t>Realty and </a:t>
            </a:r>
            <a:r>
              <a:rPr lang="en-GB" dirty="0" err="1"/>
              <a:t>personalty</a:t>
            </a:r>
            <a:endParaRPr lang="en-GB" dirty="0"/>
          </a:p>
        </p:txBody>
      </p:sp>
      <p:sp>
        <p:nvSpPr>
          <p:cNvPr id="3" name="Content Placeholder 2">
            <a:extLst>
              <a:ext uri="{FF2B5EF4-FFF2-40B4-BE49-F238E27FC236}">
                <a16:creationId xmlns:a16="http://schemas.microsoft.com/office/drawing/2014/main" id="{D91954F8-9087-B640-9099-D6C27BC3B72D}"/>
              </a:ext>
            </a:extLst>
          </p:cNvPr>
          <p:cNvSpPr>
            <a:spLocks noGrp="1"/>
          </p:cNvSpPr>
          <p:nvPr>
            <p:ph idx="1"/>
          </p:nvPr>
        </p:nvSpPr>
        <p:spPr/>
        <p:txBody>
          <a:bodyPr>
            <a:normAutofit/>
          </a:bodyPr>
          <a:lstStyle/>
          <a:p>
            <a:pPr marL="0" indent="0">
              <a:buNone/>
            </a:pPr>
            <a:r>
              <a:rPr lang="en-GB" sz="2800" dirty="0"/>
              <a:t>Property may be subdivided into </a:t>
            </a:r>
            <a:r>
              <a:rPr lang="en-GB" sz="2800" b="1" dirty="0"/>
              <a:t>real property (realty) </a:t>
            </a:r>
            <a:r>
              <a:rPr lang="en-GB" sz="2800" dirty="0"/>
              <a:t>or </a:t>
            </a:r>
            <a:r>
              <a:rPr lang="en-GB" sz="2800" b="1" dirty="0"/>
              <a:t>personal property (</a:t>
            </a:r>
            <a:r>
              <a:rPr lang="en-GB" sz="2800" b="1" dirty="0" err="1"/>
              <a:t>personalty</a:t>
            </a:r>
            <a:r>
              <a:rPr lang="en-GB" sz="2800" b="1" dirty="0"/>
              <a:t> or chattels).</a:t>
            </a:r>
            <a:endParaRPr lang="en-GB" sz="2800" dirty="0"/>
          </a:p>
        </p:txBody>
      </p:sp>
      <p:pic>
        <p:nvPicPr>
          <p:cNvPr id="4" name="Audio 3">
            <a:hlinkClick r:id="" action="ppaction://media"/>
            <a:extLst>
              <a:ext uri="{FF2B5EF4-FFF2-40B4-BE49-F238E27FC236}">
                <a16:creationId xmlns:a16="http://schemas.microsoft.com/office/drawing/2014/main" id="{52E9D75C-A982-480D-9421-DB9211F9917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91640907"/>
      </p:ext>
    </p:extLst>
  </p:cSld>
  <p:clrMapOvr>
    <a:masterClrMapping/>
  </p:clrMapOvr>
  <mc:AlternateContent xmlns:mc="http://schemas.openxmlformats.org/markup-compatibility/2006">
    <mc:Choice xmlns:p14="http://schemas.microsoft.com/office/powerpoint/2010/main" Requires="p14">
      <p:transition spd="med" p14:dur="700" advTm="15033">
        <p:fade/>
      </p:transition>
    </mc:Choice>
    <mc:Fallback>
      <p:transition spd="med" advTm="150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 flowchart depicts difference between real and personal property.">
            <a:extLst>
              <a:ext uri="{FF2B5EF4-FFF2-40B4-BE49-F238E27FC236}">
                <a16:creationId xmlns:a16="http://schemas.microsoft.com/office/drawing/2014/main" id="{010D29B7-769D-4D6F-B418-9170DA0EB8A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603431" y="68263"/>
            <a:ext cx="8985138" cy="644683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a:extLst>
              <a:ext uri="{FF2B5EF4-FFF2-40B4-BE49-F238E27FC236}">
                <a16:creationId xmlns:a16="http://schemas.microsoft.com/office/drawing/2014/main" id="{6F72BE1D-ABEE-426D-8A4E-0EB11F618D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45547402"/>
      </p:ext>
    </p:extLst>
  </p:cSld>
  <p:clrMapOvr>
    <a:masterClrMapping/>
  </p:clrMapOvr>
  <mc:AlternateContent xmlns:mc="http://schemas.openxmlformats.org/markup-compatibility/2006">
    <mc:Choice xmlns:p14="http://schemas.microsoft.com/office/powerpoint/2010/main" Requires="p14">
      <p:transition spd="med" p14:dur="700" advTm="10041">
        <p:fade/>
      </p:transition>
    </mc:Choice>
    <mc:Fallback>
      <p:transition spd="med" advTm="100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23EEB-D914-FF43-BF4D-5229D9792341}"/>
              </a:ext>
            </a:extLst>
          </p:cNvPr>
          <p:cNvSpPr>
            <a:spLocks noGrp="1"/>
          </p:cNvSpPr>
          <p:nvPr>
            <p:ph type="title"/>
          </p:nvPr>
        </p:nvSpPr>
        <p:spPr/>
        <p:txBody>
          <a:bodyPr/>
          <a:lstStyle/>
          <a:p>
            <a:r>
              <a:rPr lang="en-GB" dirty="0"/>
              <a:t>Real property</a:t>
            </a:r>
          </a:p>
        </p:txBody>
      </p:sp>
      <p:sp>
        <p:nvSpPr>
          <p:cNvPr id="3" name="Content Placeholder 2">
            <a:extLst>
              <a:ext uri="{FF2B5EF4-FFF2-40B4-BE49-F238E27FC236}">
                <a16:creationId xmlns:a16="http://schemas.microsoft.com/office/drawing/2014/main" id="{FB33A27D-754F-F543-BE92-4600501DFADB}"/>
              </a:ext>
            </a:extLst>
          </p:cNvPr>
          <p:cNvSpPr>
            <a:spLocks noGrp="1"/>
          </p:cNvSpPr>
          <p:nvPr>
            <p:ph idx="1"/>
          </p:nvPr>
        </p:nvSpPr>
        <p:spPr/>
        <p:txBody>
          <a:bodyPr>
            <a:noAutofit/>
          </a:bodyPr>
          <a:lstStyle/>
          <a:p>
            <a:pPr marL="342900" indent="-342900"/>
            <a:r>
              <a:rPr lang="en-GB" sz="2400" dirty="0"/>
              <a:t>Historically, if an owner was dispossess of real property, he was entitled to a real action (an action </a:t>
            </a:r>
            <a:r>
              <a:rPr lang="en-GB" sz="2400" i="1" dirty="0"/>
              <a:t>in rem, </a:t>
            </a:r>
            <a:r>
              <a:rPr lang="en-GB" sz="2400" dirty="0"/>
              <a:t>against the thing itself).  </a:t>
            </a:r>
          </a:p>
          <a:p>
            <a:pPr marL="342900" indent="-342900"/>
            <a:r>
              <a:rPr lang="en-GB" sz="2400" dirty="0"/>
              <a:t>This entitled the owner to recover the dispossessed property.  </a:t>
            </a:r>
          </a:p>
          <a:p>
            <a:pPr marL="342900" indent="-342900"/>
            <a:r>
              <a:rPr lang="en-GB" sz="2400" dirty="0"/>
              <a:t>The idea that property rights are capable of being enforced against everyone will be met time and time again through the course.</a:t>
            </a:r>
          </a:p>
          <a:p>
            <a:pPr marL="342900" indent="-342900"/>
            <a:r>
              <a:rPr lang="en-GB" sz="2400" dirty="0"/>
              <a:t>Moreover, real property passed to one’s heir on death.  Such property is also known as a </a:t>
            </a:r>
            <a:r>
              <a:rPr lang="en-GB" sz="2400" b="1" dirty="0"/>
              <a:t>hereditament. </a:t>
            </a:r>
            <a:r>
              <a:rPr lang="en-GB" sz="2400" dirty="0"/>
              <a:t>This is a term that is still is use. </a:t>
            </a:r>
          </a:p>
        </p:txBody>
      </p:sp>
      <p:pic>
        <p:nvPicPr>
          <p:cNvPr id="4" name="Audio 3">
            <a:hlinkClick r:id="" action="ppaction://media"/>
            <a:extLst>
              <a:ext uri="{FF2B5EF4-FFF2-40B4-BE49-F238E27FC236}">
                <a16:creationId xmlns:a16="http://schemas.microsoft.com/office/drawing/2014/main" id="{010A57C9-EC0F-4E77-B11B-FA6D5D0FCF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81258936"/>
      </p:ext>
    </p:extLst>
  </p:cSld>
  <p:clrMapOvr>
    <a:masterClrMapping/>
  </p:clrMapOvr>
  <mc:AlternateContent xmlns:mc="http://schemas.openxmlformats.org/markup-compatibility/2006">
    <mc:Choice xmlns:p14="http://schemas.microsoft.com/office/powerpoint/2010/main" Requires="p14">
      <p:transition spd="med" p14:dur="700" advTm="43083">
        <p:fade/>
      </p:transition>
    </mc:Choice>
    <mc:Fallback>
      <p:transition spd="med" advTm="430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328E5-2D28-C84C-9C4C-BE0542FF3A7B}"/>
              </a:ext>
            </a:extLst>
          </p:cNvPr>
          <p:cNvSpPr>
            <a:spLocks noGrp="1"/>
          </p:cNvSpPr>
          <p:nvPr>
            <p:ph type="title"/>
          </p:nvPr>
        </p:nvSpPr>
        <p:spPr/>
        <p:txBody>
          <a:bodyPr/>
          <a:lstStyle/>
          <a:p>
            <a:r>
              <a:rPr lang="en-US" dirty="0"/>
              <a:t>Chattels real</a:t>
            </a:r>
            <a:endParaRPr lang="en-GB" dirty="0"/>
          </a:p>
        </p:txBody>
      </p:sp>
      <p:sp>
        <p:nvSpPr>
          <p:cNvPr id="3" name="Content Placeholder 2">
            <a:extLst>
              <a:ext uri="{FF2B5EF4-FFF2-40B4-BE49-F238E27FC236}">
                <a16:creationId xmlns:a16="http://schemas.microsoft.com/office/drawing/2014/main" id="{8F45F257-2B58-7E4C-BB27-CAED40865B1A}"/>
              </a:ext>
            </a:extLst>
          </p:cNvPr>
          <p:cNvSpPr>
            <a:spLocks noGrp="1"/>
          </p:cNvSpPr>
          <p:nvPr>
            <p:ph idx="1"/>
          </p:nvPr>
        </p:nvSpPr>
        <p:spPr/>
        <p:txBody>
          <a:bodyPr/>
          <a:lstStyle/>
          <a:p>
            <a:pPr marL="342900" indent="-342900"/>
            <a:r>
              <a:rPr lang="en-GB" dirty="0"/>
              <a:t>Nowadays, real property is basically property which is immovable, that is, land.  </a:t>
            </a:r>
          </a:p>
          <a:p>
            <a:pPr marL="342900" indent="-342900"/>
            <a:r>
              <a:rPr lang="en-GB" dirty="0"/>
              <a:t>The exception to this is with regard to certain rights – most importantly leases – which are known as </a:t>
            </a:r>
            <a:r>
              <a:rPr lang="en-GB" b="1" dirty="0"/>
              <a:t>chattels real. </a:t>
            </a:r>
          </a:p>
          <a:p>
            <a:pPr marL="342900" indent="-342900"/>
            <a:r>
              <a:rPr lang="en-GB" dirty="0"/>
              <a:t>Historically, a lease was seen as being personal property.  </a:t>
            </a:r>
          </a:p>
          <a:p>
            <a:pPr marL="342900" indent="-342900"/>
            <a:r>
              <a:rPr lang="en-GB" dirty="0"/>
              <a:t>By 1499, however, leases were subject to a real action – if an owner of leasehold land was disposed, he could recover his land.  </a:t>
            </a:r>
          </a:p>
          <a:p>
            <a:pPr marL="342900" indent="-342900"/>
            <a:r>
              <a:rPr lang="en-GB" dirty="0"/>
              <a:t>This meant leases became something of an anomaly; having the nature of realty and </a:t>
            </a:r>
            <a:r>
              <a:rPr lang="en-GB" dirty="0" err="1"/>
              <a:t>personalty</a:t>
            </a:r>
            <a:r>
              <a:rPr lang="en-GB" dirty="0"/>
              <a:t> – hence chattel real.</a:t>
            </a:r>
          </a:p>
        </p:txBody>
      </p:sp>
      <p:pic>
        <p:nvPicPr>
          <p:cNvPr id="4" name="Audio 3">
            <a:hlinkClick r:id="" action="ppaction://media"/>
            <a:extLst>
              <a:ext uri="{FF2B5EF4-FFF2-40B4-BE49-F238E27FC236}">
                <a16:creationId xmlns:a16="http://schemas.microsoft.com/office/drawing/2014/main" id="{C48752CA-2889-46EC-865D-255ADC6280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28451058"/>
      </p:ext>
    </p:extLst>
  </p:cSld>
  <p:clrMapOvr>
    <a:masterClrMapping/>
  </p:clrMapOvr>
  <mc:AlternateContent xmlns:mc="http://schemas.openxmlformats.org/markup-compatibility/2006">
    <mc:Choice xmlns:p14="http://schemas.microsoft.com/office/powerpoint/2010/main" Requires="p14">
      <p:transition spd="med" p14:dur="700" advTm="64979">
        <p:fade/>
      </p:transition>
    </mc:Choice>
    <mc:Fallback>
      <p:transition spd="med" advTm="6497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0F56A-D06E-49BC-B466-1B94EC4D47E8}"/>
              </a:ext>
            </a:extLst>
          </p:cNvPr>
          <p:cNvSpPr>
            <a:spLocks noGrp="1"/>
          </p:cNvSpPr>
          <p:nvPr>
            <p:ph type="title"/>
          </p:nvPr>
        </p:nvSpPr>
        <p:spPr/>
        <p:txBody>
          <a:bodyPr/>
          <a:lstStyle/>
          <a:p>
            <a:r>
              <a:rPr lang="en-US" dirty="0"/>
              <a:t>Personal property</a:t>
            </a:r>
            <a:endParaRPr lang="en-GB" dirty="0"/>
          </a:p>
        </p:txBody>
      </p:sp>
      <p:sp>
        <p:nvSpPr>
          <p:cNvPr id="3" name="Content Placeholder 2">
            <a:extLst>
              <a:ext uri="{FF2B5EF4-FFF2-40B4-BE49-F238E27FC236}">
                <a16:creationId xmlns:a16="http://schemas.microsoft.com/office/drawing/2014/main" id="{2003DF42-C938-4DD1-B8B2-F5169C80B38A}"/>
              </a:ext>
            </a:extLst>
          </p:cNvPr>
          <p:cNvSpPr>
            <a:spLocks noGrp="1"/>
          </p:cNvSpPr>
          <p:nvPr>
            <p:ph idx="1"/>
          </p:nvPr>
        </p:nvSpPr>
        <p:spPr/>
        <p:txBody>
          <a:bodyPr/>
          <a:lstStyle/>
          <a:p>
            <a:pPr marL="0" indent="0">
              <a:buNone/>
            </a:pPr>
            <a:r>
              <a:rPr lang="en-US" dirty="0"/>
              <a:t>In contrast to real property, personal property was subject to a personal action, that is, against the person who had dispossessed the Cl rather than against the thing itself. This is known as a right </a:t>
            </a:r>
            <a:r>
              <a:rPr lang="en-US" i="1" dirty="0"/>
              <a:t>in </a:t>
            </a:r>
            <a:r>
              <a:rPr lang="en-US" i="1" dirty="0" err="1"/>
              <a:t>personam</a:t>
            </a:r>
            <a:r>
              <a:rPr lang="en-US" i="1" dirty="0"/>
              <a:t>.  </a:t>
            </a:r>
            <a:r>
              <a:rPr lang="en-US" dirty="0"/>
              <a:t>This allowed the property owner to sue for damages for loss suffered or the return of the goods at the choice of the D.  There was therefore no automatic right to the return of the goods.  Such property became known as </a:t>
            </a:r>
            <a:r>
              <a:rPr lang="en-US" i="1" dirty="0"/>
              <a:t>chattels </a:t>
            </a:r>
            <a:r>
              <a:rPr lang="en-US" dirty="0"/>
              <a:t>(from the word cattle as this was the most important type of property in medieval times).</a:t>
            </a:r>
            <a:endParaRPr lang="en-GB" dirty="0"/>
          </a:p>
        </p:txBody>
      </p:sp>
      <p:pic>
        <p:nvPicPr>
          <p:cNvPr id="4" name="Audio 3">
            <a:hlinkClick r:id="" action="ppaction://media"/>
            <a:extLst>
              <a:ext uri="{FF2B5EF4-FFF2-40B4-BE49-F238E27FC236}">
                <a16:creationId xmlns:a16="http://schemas.microsoft.com/office/drawing/2014/main" id="{C06C2EEE-5F05-43AC-A659-1F3C345DBE9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54996054"/>
      </p:ext>
    </p:extLst>
  </p:cSld>
  <p:clrMapOvr>
    <a:masterClrMapping/>
  </p:clrMapOvr>
  <mc:AlternateContent xmlns:mc="http://schemas.openxmlformats.org/markup-compatibility/2006">
    <mc:Choice xmlns:p14="http://schemas.microsoft.com/office/powerpoint/2010/main" Requires="p14">
      <p:transition spd="med" p14:dur="700" advTm="56829">
        <p:fade/>
      </p:transition>
    </mc:Choice>
    <mc:Fallback>
      <p:transition spd="med" advTm="5682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32C7F-0432-4C4E-B999-F9067591CD01}"/>
              </a:ext>
            </a:extLst>
          </p:cNvPr>
          <p:cNvSpPr>
            <a:spLocks noGrp="1"/>
          </p:cNvSpPr>
          <p:nvPr>
            <p:ph type="title"/>
          </p:nvPr>
        </p:nvSpPr>
        <p:spPr/>
        <p:txBody>
          <a:bodyPr/>
          <a:lstStyle/>
          <a:p>
            <a:r>
              <a:rPr lang="en-GB" dirty="0"/>
              <a:t>Personal Property</a:t>
            </a:r>
          </a:p>
        </p:txBody>
      </p:sp>
      <p:sp>
        <p:nvSpPr>
          <p:cNvPr id="3" name="Content Placeholder 2">
            <a:extLst>
              <a:ext uri="{FF2B5EF4-FFF2-40B4-BE49-F238E27FC236}">
                <a16:creationId xmlns:a16="http://schemas.microsoft.com/office/drawing/2014/main" id="{7FD7BC01-1B49-42BC-85BB-7AB624EB4929}"/>
              </a:ext>
            </a:extLst>
          </p:cNvPr>
          <p:cNvSpPr>
            <a:spLocks noGrp="1"/>
          </p:cNvSpPr>
          <p:nvPr>
            <p:ph idx="1"/>
          </p:nvPr>
        </p:nvSpPr>
        <p:spPr/>
        <p:txBody>
          <a:bodyPr/>
          <a:lstStyle/>
          <a:p>
            <a:pPr marL="0" indent="0">
              <a:buNone/>
            </a:pPr>
            <a:r>
              <a:rPr lang="en-US" dirty="0"/>
              <a:t>Personal property can be divided as follows:</a:t>
            </a:r>
          </a:p>
          <a:p>
            <a:pPr marL="342900" indent="-342900">
              <a:buFont typeface="+mj-lt"/>
              <a:buAutoNum type="arabicPeriod"/>
            </a:pPr>
            <a:r>
              <a:rPr lang="en-US" b="1" dirty="0"/>
              <a:t>Choses in possession</a:t>
            </a:r>
          </a:p>
          <a:p>
            <a:pPr marL="0" indent="0">
              <a:buNone/>
            </a:pPr>
            <a:r>
              <a:rPr lang="en-US" dirty="0"/>
              <a:t>These are tangible objects, goods which have a physical existence, and which are movable e.g. cars, furniture, books and clothes.  NOT land.</a:t>
            </a:r>
          </a:p>
          <a:p>
            <a:pPr marL="0" indent="0">
              <a:buNone/>
            </a:pPr>
            <a:r>
              <a:rPr lang="en-US" b="1" dirty="0"/>
              <a:t>2. Choses in action</a:t>
            </a:r>
          </a:p>
          <a:p>
            <a:pPr marL="0" indent="0">
              <a:buNone/>
            </a:pPr>
            <a:r>
              <a:rPr lang="en-US" dirty="0"/>
              <a:t>These are intangible rights (but not relating to land) which do not have a physical existence, and which can ultimately be realized only by a court action.  E.g. debts, stocks and shares, patents, copyright and trademarks.</a:t>
            </a:r>
            <a:endParaRPr lang="en-GB" dirty="0"/>
          </a:p>
        </p:txBody>
      </p:sp>
      <p:pic>
        <p:nvPicPr>
          <p:cNvPr id="4" name="Audio 3">
            <a:hlinkClick r:id="" action="ppaction://media"/>
            <a:extLst>
              <a:ext uri="{FF2B5EF4-FFF2-40B4-BE49-F238E27FC236}">
                <a16:creationId xmlns:a16="http://schemas.microsoft.com/office/drawing/2014/main" id="{20EDE42D-261B-4549-9D41-5A7857ADD35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09695372"/>
      </p:ext>
    </p:extLst>
  </p:cSld>
  <p:clrMapOvr>
    <a:masterClrMapping/>
  </p:clrMapOvr>
  <mc:AlternateContent xmlns:mc="http://schemas.openxmlformats.org/markup-compatibility/2006">
    <mc:Choice xmlns:p14="http://schemas.microsoft.com/office/powerpoint/2010/main" Requires="p14">
      <p:transition spd="med" p14:dur="700" advTm="39275">
        <p:fade/>
      </p:transition>
    </mc:Choice>
    <mc:Fallback>
      <p:transition spd="med" advTm="3927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E8414-996F-43F9-A795-2A27D7AE0479}"/>
              </a:ext>
            </a:extLst>
          </p:cNvPr>
          <p:cNvSpPr>
            <a:spLocks noGrp="1"/>
          </p:cNvSpPr>
          <p:nvPr>
            <p:ph type="title"/>
          </p:nvPr>
        </p:nvSpPr>
        <p:spPr/>
        <p:txBody>
          <a:bodyPr>
            <a:normAutofit/>
          </a:bodyPr>
          <a:lstStyle/>
          <a:p>
            <a:r>
              <a:rPr lang="en-US" dirty="0"/>
              <a:t>The relevance of the distinction today</a:t>
            </a:r>
            <a:endParaRPr lang="en-GB" dirty="0"/>
          </a:p>
        </p:txBody>
      </p:sp>
      <p:sp>
        <p:nvSpPr>
          <p:cNvPr id="3" name="Content Placeholder 2">
            <a:extLst>
              <a:ext uri="{FF2B5EF4-FFF2-40B4-BE49-F238E27FC236}">
                <a16:creationId xmlns:a16="http://schemas.microsoft.com/office/drawing/2014/main" id="{C679F71F-F337-4C37-AE89-19F5CC436D4F}"/>
              </a:ext>
            </a:extLst>
          </p:cNvPr>
          <p:cNvSpPr>
            <a:spLocks noGrp="1"/>
          </p:cNvSpPr>
          <p:nvPr>
            <p:ph idx="1"/>
          </p:nvPr>
        </p:nvSpPr>
        <p:spPr/>
        <p:txBody>
          <a:bodyPr/>
          <a:lstStyle/>
          <a:p>
            <a:pPr marL="0" indent="0">
              <a:buNone/>
            </a:pPr>
            <a:r>
              <a:rPr lang="en-US" dirty="0"/>
              <a:t>It is still important.  The facts that leases remain personal property to this day (even though they are capable of being a legal estate) is also significant.</a:t>
            </a:r>
          </a:p>
          <a:p>
            <a:pPr marL="0" indent="0">
              <a:buNone/>
            </a:pPr>
            <a:r>
              <a:rPr lang="en-US" dirty="0"/>
              <a:t>E.g. – suppose T leaves all his property by will be the following disposition:</a:t>
            </a:r>
          </a:p>
          <a:p>
            <a:pPr marL="0" indent="0">
              <a:buNone/>
            </a:pPr>
            <a:r>
              <a:rPr lang="en-US" i="1" dirty="0"/>
              <a:t>“All my real property to W, my wife, and all the personal property to S, my son”.</a:t>
            </a:r>
          </a:p>
          <a:p>
            <a:pPr marL="0" indent="0">
              <a:buNone/>
            </a:pPr>
            <a:r>
              <a:rPr lang="en-US" dirty="0"/>
              <a:t>The effect = all T’s freehold land to his wife and all personal property (including any leasehold property) to his son.  If he has no freehold land the wife will receive nothing, even though he probably meant for her to take any leasehold property.</a:t>
            </a:r>
            <a:endParaRPr lang="en-GB" dirty="0"/>
          </a:p>
        </p:txBody>
      </p:sp>
      <p:pic>
        <p:nvPicPr>
          <p:cNvPr id="4" name="Audio 3">
            <a:hlinkClick r:id="" action="ppaction://media"/>
            <a:extLst>
              <a:ext uri="{FF2B5EF4-FFF2-40B4-BE49-F238E27FC236}">
                <a16:creationId xmlns:a16="http://schemas.microsoft.com/office/drawing/2014/main" id="{CECE223C-74C7-438A-BA1A-979599C6DFE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38443322"/>
      </p:ext>
    </p:extLst>
  </p:cSld>
  <p:clrMapOvr>
    <a:masterClrMapping/>
  </p:clrMapOvr>
  <mc:AlternateContent xmlns:mc="http://schemas.openxmlformats.org/markup-compatibility/2006">
    <mc:Choice xmlns:p14="http://schemas.microsoft.com/office/powerpoint/2010/main" Requires="p14">
      <p:transition spd="med" p14:dur="700" advTm="67696">
        <p:fade/>
      </p:transition>
    </mc:Choice>
    <mc:Fallback>
      <p:transition spd="med" advTm="676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B3322-8C0B-47E9-9A5C-F1896461E2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231D0E-6C6F-4069-8BC5-A0D5515998A0}"/>
              </a:ext>
            </a:extLst>
          </p:cNvPr>
          <p:cNvSpPr>
            <a:spLocks noGrp="1"/>
          </p:cNvSpPr>
          <p:nvPr>
            <p:ph idx="1"/>
          </p:nvPr>
        </p:nvSpPr>
        <p:spPr/>
        <p:txBody>
          <a:bodyPr>
            <a:normAutofit/>
          </a:bodyPr>
          <a:lstStyle/>
          <a:p>
            <a:pPr marL="0" indent="0">
              <a:buNone/>
            </a:pPr>
            <a:r>
              <a:rPr lang="en-US" sz="2400" dirty="0"/>
              <a:t>For most purposes, the property legislation of 1925 assimilated real and personal property to such an extent that the distinction is only important today in specific circumstances, such as law of probate.</a:t>
            </a:r>
            <a:endParaRPr lang="en-GB" sz="2400" dirty="0"/>
          </a:p>
        </p:txBody>
      </p:sp>
      <p:pic>
        <p:nvPicPr>
          <p:cNvPr id="4" name="Audio 3">
            <a:hlinkClick r:id="" action="ppaction://media"/>
            <a:extLst>
              <a:ext uri="{FF2B5EF4-FFF2-40B4-BE49-F238E27FC236}">
                <a16:creationId xmlns:a16="http://schemas.microsoft.com/office/drawing/2014/main" id="{74DAB857-50E2-4B09-8192-3514C2F2279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56612743"/>
      </p:ext>
    </p:extLst>
  </p:cSld>
  <p:clrMapOvr>
    <a:masterClrMapping/>
  </p:clrMapOvr>
  <mc:AlternateContent xmlns:mc="http://schemas.openxmlformats.org/markup-compatibility/2006">
    <mc:Choice xmlns:p14="http://schemas.microsoft.com/office/powerpoint/2010/main" Requires="p14">
      <p:transition spd="med" p14:dur="700" advTm="25853">
        <p:fade/>
      </p:transition>
    </mc:Choice>
    <mc:Fallback>
      <p:transition spd="med" advTm="258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F277D-2F32-4EFA-93B3-439CCAE89727}"/>
              </a:ext>
            </a:extLst>
          </p:cNvPr>
          <p:cNvSpPr>
            <a:spLocks noGrp="1"/>
          </p:cNvSpPr>
          <p:nvPr>
            <p:ph type="title"/>
          </p:nvPr>
        </p:nvSpPr>
        <p:spPr/>
        <p:txBody>
          <a:bodyPr/>
          <a:lstStyle/>
          <a:p>
            <a:r>
              <a:rPr lang="en-GB" dirty="0"/>
              <a:t>Fixture or fitting?</a:t>
            </a:r>
          </a:p>
        </p:txBody>
      </p:sp>
      <p:sp>
        <p:nvSpPr>
          <p:cNvPr id="3" name="Content Placeholder 2">
            <a:extLst>
              <a:ext uri="{FF2B5EF4-FFF2-40B4-BE49-F238E27FC236}">
                <a16:creationId xmlns:a16="http://schemas.microsoft.com/office/drawing/2014/main" id="{EC01DB2E-7BBD-48C1-820C-24C625D25C11}"/>
              </a:ext>
            </a:extLst>
          </p:cNvPr>
          <p:cNvSpPr>
            <a:spLocks noGrp="1"/>
          </p:cNvSpPr>
          <p:nvPr>
            <p:ph idx="1"/>
          </p:nvPr>
        </p:nvSpPr>
        <p:spPr/>
        <p:txBody>
          <a:bodyPr/>
          <a:lstStyle/>
          <a:p>
            <a:r>
              <a:rPr lang="en-GB" dirty="0"/>
              <a:t>The law has developed a two-stage test to determine whether an object is a fixture or a chattel (Berkley v </a:t>
            </a:r>
            <a:r>
              <a:rPr lang="en-GB" dirty="0" err="1"/>
              <a:t>Poulett</a:t>
            </a:r>
            <a:r>
              <a:rPr lang="en-GB" dirty="0"/>
              <a:t> [1977] 1 EGLR 86, CA): </a:t>
            </a:r>
          </a:p>
          <a:p>
            <a:r>
              <a:rPr lang="en-GB" dirty="0"/>
              <a:t>(a) The degree of annexation; and </a:t>
            </a:r>
          </a:p>
          <a:p>
            <a:r>
              <a:rPr lang="en-GB" dirty="0"/>
              <a:t>(b) The purpose of annexation.</a:t>
            </a:r>
          </a:p>
        </p:txBody>
      </p:sp>
      <p:pic>
        <p:nvPicPr>
          <p:cNvPr id="4" name="Audio 3">
            <a:hlinkClick r:id="" action="ppaction://media"/>
            <a:extLst>
              <a:ext uri="{FF2B5EF4-FFF2-40B4-BE49-F238E27FC236}">
                <a16:creationId xmlns:a16="http://schemas.microsoft.com/office/drawing/2014/main" id="{F482DD24-8746-40D2-86E5-18D0041824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20805744"/>
      </p:ext>
    </p:extLst>
  </p:cSld>
  <p:clrMapOvr>
    <a:masterClrMapping/>
  </p:clrMapOvr>
  <mc:AlternateContent xmlns:mc="http://schemas.openxmlformats.org/markup-compatibility/2006">
    <mc:Choice xmlns:p14="http://schemas.microsoft.com/office/powerpoint/2010/main" Requires="p14">
      <p:transition spd="med" p14:dur="700" advTm="27479">
        <p:fade/>
      </p:transition>
    </mc:Choice>
    <mc:Fallback>
      <p:transition spd="med" advTm="2747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D04C4-F105-4164-9C43-92A10BF10B96}"/>
              </a:ext>
            </a:extLst>
          </p:cNvPr>
          <p:cNvSpPr>
            <a:spLocks noGrp="1"/>
          </p:cNvSpPr>
          <p:nvPr>
            <p:ph type="title"/>
          </p:nvPr>
        </p:nvSpPr>
        <p:spPr/>
        <p:txBody>
          <a:bodyPr/>
          <a:lstStyle/>
          <a:p>
            <a:r>
              <a:rPr lang="en-GB" dirty="0"/>
              <a:t>The Degree of Annexation</a:t>
            </a:r>
          </a:p>
        </p:txBody>
      </p:sp>
      <p:sp>
        <p:nvSpPr>
          <p:cNvPr id="3" name="Content Placeholder 2">
            <a:extLst>
              <a:ext uri="{FF2B5EF4-FFF2-40B4-BE49-F238E27FC236}">
                <a16:creationId xmlns:a16="http://schemas.microsoft.com/office/drawing/2014/main" id="{17166CC5-DAFE-4776-BB70-6700209DAFCF}"/>
              </a:ext>
            </a:extLst>
          </p:cNvPr>
          <p:cNvSpPr>
            <a:spLocks noGrp="1"/>
          </p:cNvSpPr>
          <p:nvPr>
            <p:ph idx="1"/>
          </p:nvPr>
        </p:nvSpPr>
        <p:spPr/>
        <p:txBody>
          <a:bodyPr>
            <a:normAutofit lnSpcReduction="10000"/>
          </a:bodyPr>
          <a:lstStyle/>
          <a:p>
            <a:r>
              <a:rPr lang="en-GB" dirty="0"/>
              <a:t>How firmly affixed is the object to the land? </a:t>
            </a:r>
          </a:p>
          <a:p>
            <a:r>
              <a:rPr lang="en-GB" dirty="0"/>
              <a:t>The object could be resting on the land by its own weight, for example, a sculpture.</a:t>
            </a:r>
          </a:p>
          <a:p>
            <a:r>
              <a:rPr lang="en-GB" dirty="0"/>
              <a:t>It may be attached to the land by means of battens (strips of wood) and screws, for example a picture or tapestry. </a:t>
            </a:r>
          </a:p>
          <a:p>
            <a:r>
              <a:rPr lang="en-GB" dirty="0"/>
              <a:t>If the object cannot be removed without causing significant damage to the land, this indicates that it is a fixture; </a:t>
            </a:r>
            <a:r>
              <a:rPr lang="en-GB" dirty="0" err="1"/>
              <a:t>eg</a:t>
            </a:r>
            <a:r>
              <a:rPr lang="en-GB" dirty="0"/>
              <a:t> a fireplace, panelling or a conservatory. </a:t>
            </a:r>
          </a:p>
          <a:p>
            <a:r>
              <a:rPr lang="en-GB" dirty="0"/>
              <a:t>If the object is easy to remove it would be easier to argue that it is a chattel; </a:t>
            </a:r>
            <a:r>
              <a:rPr lang="en-GB" dirty="0" err="1"/>
              <a:t>eg</a:t>
            </a:r>
            <a:r>
              <a:rPr lang="en-GB" dirty="0"/>
              <a:t> carpets or curtains. </a:t>
            </a:r>
          </a:p>
          <a:p>
            <a:r>
              <a:rPr lang="en-GB" dirty="0"/>
              <a:t>However, due to technological advances, objects can be affixed and removed from land or buildings with relative ease. The degree of annexation is an initial test which raises a presumption that the item is a fixture, but the presumption can be rebutted.</a:t>
            </a:r>
          </a:p>
        </p:txBody>
      </p:sp>
      <p:pic>
        <p:nvPicPr>
          <p:cNvPr id="4" name="Audio 3">
            <a:hlinkClick r:id="" action="ppaction://media"/>
            <a:extLst>
              <a:ext uri="{FF2B5EF4-FFF2-40B4-BE49-F238E27FC236}">
                <a16:creationId xmlns:a16="http://schemas.microsoft.com/office/drawing/2014/main" id="{A34C9BE8-4123-409D-9D69-DA6E6597E1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6217107"/>
      </p:ext>
    </p:extLst>
  </p:cSld>
  <p:clrMapOvr>
    <a:masterClrMapping/>
  </p:clrMapOvr>
  <mc:AlternateContent xmlns:mc="http://schemas.openxmlformats.org/markup-compatibility/2006">
    <mc:Choice xmlns:p14="http://schemas.microsoft.com/office/powerpoint/2010/main" Requires="p14">
      <p:transition spd="med" p14:dur="700" advTm="62588">
        <p:fade/>
      </p:transition>
    </mc:Choice>
    <mc:Fallback>
      <p:transition spd="med" advTm="6258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06F1A-D623-460C-8A03-6CD3184D343F}"/>
              </a:ext>
            </a:extLst>
          </p:cNvPr>
          <p:cNvSpPr>
            <a:spLocks noGrp="1"/>
          </p:cNvSpPr>
          <p:nvPr>
            <p:ph type="title"/>
          </p:nvPr>
        </p:nvSpPr>
        <p:spPr/>
        <p:txBody>
          <a:bodyPr/>
          <a:lstStyle/>
          <a:p>
            <a:r>
              <a:rPr lang="en-GB" dirty="0"/>
              <a:t>The Purpose of Annexation</a:t>
            </a:r>
          </a:p>
        </p:txBody>
      </p:sp>
      <p:sp>
        <p:nvSpPr>
          <p:cNvPr id="3" name="Content Placeholder 2">
            <a:extLst>
              <a:ext uri="{FF2B5EF4-FFF2-40B4-BE49-F238E27FC236}">
                <a16:creationId xmlns:a16="http://schemas.microsoft.com/office/drawing/2014/main" id="{5EE2C76E-3E68-4BC0-8F4F-214BCFF70F8A}"/>
              </a:ext>
            </a:extLst>
          </p:cNvPr>
          <p:cNvSpPr>
            <a:spLocks noGrp="1"/>
          </p:cNvSpPr>
          <p:nvPr>
            <p:ph idx="1"/>
          </p:nvPr>
        </p:nvSpPr>
        <p:spPr/>
        <p:txBody>
          <a:bodyPr/>
          <a:lstStyle/>
          <a:p>
            <a:r>
              <a:rPr lang="en-GB" dirty="0"/>
              <a:t>Why has the object been attached to the land? </a:t>
            </a:r>
          </a:p>
          <a:p>
            <a:r>
              <a:rPr lang="en-GB" dirty="0"/>
              <a:t>This is the key test and takes priority over the degree of annexation. </a:t>
            </a:r>
          </a:p>
          <a:p>
            <a:r>
              <a:rPr lang="en-GB" dirty="0"/>
              <a:t>If the object was attached to the land to enhance the land or to create a permanent improvement then it is a fixture. </a:t>
            </a:r>
          </a:p>
          <a:p>
            <a:r>
              <a:rPr lang="en-GB" dirty="0"/>
              <a:t>If the object was attached to the land for the better enjoyment of the object then it retains its characteristic as a chattel. </a:t>
            </a:r>
          </a:p>
          <a:p>
            <a:r>
              <a:rPr lang="en-GB" dirty="0"/>
              <a:t>The question depends on the circumstances of each case with the onus of proof being on the person claiming that the object has ceased to be a chattel.</a:t>
            </a:r>
          </a:p>
        </p:txBody>
      </p:sp>
      <p:pic>
        <p:nvPicPr>
          <p:cNvPr id="4" name="Audio 3">
            <a:hlinkClick r:id="" action="ppaction://media"/>
            <a:extLst>
              <a:ext uri="{FF2B5EF4-FFF2-40B4-BE49-F238E27FC236}">
                <a16:creationId xmlns:a16="http://schemas.microsoft.com/office/drawing/2014/main" id="{7AE70C8E-B0DD-4D06-9CAA-2AD5178649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81171549"/>
      </p:ext>
    </p:extLst>
  </p:cSld>
  <p:clrMapOvr>
    <a:masterClrMapping/>
  </p:clrMapOvr>
  <mc:AlternateContent xmlns:mc="http://schemas.openxmlformats.org/markup-compatibility/2006">
    <mc:Choice xmlns:p14="http://schemas.microsoft.com/office/powerpoint/2010/main" Requires="p14">
      <p:transition spd="med" p14:dur="700" advTm="53323">
        <p:fade/>
      </p:transition>
    </mc:Choice>
    <mc:Fallback>
      <p:transition spd="med" advTm="5332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D353C-3420-4385-8C37-DEA11C76507E}"/>
              </a:ext>
            </a:extLst>
          </p:cNvPr>
          <p:cNvSpPr>
            <a:spLocks noGrp="1"/>
          </p:cNvSpPr>
          <p:nvPr>
            <p:ph type="title"/>
          </p:nvPr>
        </p:nvSpPr>
        <p:spPr/>
        <p:txBody>
          <a:bodyPr/>
          <a:lstStyle/>
          <a:p>
            <a:r>
              <a:rPr lang="en-GB" dirty="0"/>
              <a:t>TSB Bank Plc v Botham [1996] EGCS 149</a:t>
            </a:r>
          </a:p>
        </p:txBody>
      </p:sp>
      <p:sp>
        <p:nvSpPr>
          <p:cNvPr id="3" name="Content Placeholder 2">
            <a:extLst>
              <a:ext uri="{FF2B5EF4-FFF2-40B4-BE49-F238E27FC236}">
                <a16:creationId xmlns:a16="http://schemas.microsoft.com/office/drawing/2014/main" id="{774E7A3B-385C-4187-9C00-CFF22A764AEC}"/>
              </a:ext>
            </a:extLst>
          </p:cNvPr>
          <p:cNvSpPr>
            <a:spLocks noGrp="1"/>
          </p:cNvSpPr>
          <p:nvPr>
            <p:ph idx="1"/>
          </p:nvPr>
        </p:nvSpPr>
        <p:spPr/>
        <p:txBody>
          <a:bodyPr>
            <a:normAutofit fontScale="70000" lnSpcReduction="20000"/>
          </a:bodyPr>
          <a:lstStyle/>
          <a:p>
            <a:r>
              <a:rPr lang="en-GB" dirty="0"/>
              <a:t>Items which are ornamental are often chattels, for example pictures </a:t>
            </a:r>
          </a:p>
          <a:p>
            <a:r>
              <a:rPr lang="en-GB" dirty="0"/>
              <a:t>A free-standing cooker connected via a flex will be a chattel</a:t>
            </a:r>
          </a:p>
          <a:p>
            <a:r>
              <a:rPr lang="en-GB" dirty="0"/>
              <a:t>A split-level cooker with a built-in oven and inset hob will be a fixture as this would be difficult to remove without causing damage</a:t>
            </a:r>
          </a:p>
          <a:p>
            <a:r>
              <a:rPr lang="en-GB" dirty="0"/>
              <a:t>Kitchen units are fixtures</a:t>
            </a:r>
          </a:p>
          <a:p>
            <a:r>
              <a:rPr lang="en-GB" dirty="0"/>
              <a:t>Appliances in a kitchen can retain their characteristic as chattels as they are attached only by their weight and an electrical flex and can be removed or replaced without damage</a:t>
            </a:r>
          </a:p>
          <a:p>
            <a:r>
              <a:rPr lang="en-GB" dirty="0"/>
              <a:t>Items installed by a builder will probably be fixtures, for example wall tiles in a kitchen or bathroom</a:t>
            </a:r>
          </a:p>
          <a:p>
            <a:r>
              <a:rPr lang="en-GB" dirty="0"/>
              <a:t>Bathroom fittings (</a:t>
            </a:r>
            <a:r>
              <a:rPr lang="en-GB" dirty="0" err="1"/>
              <a:t>ie</a:t>
            </a:r>
            <a:r>
              <a:rPr lang="en-GB" dirty="0"/>
              <a:t> basins, baths and toilets) are fixtures as without them the room would not function as a bathroom</a:t>
            </a:r>
          </a:p>
          <a:p>
            <a:r>
              <a:rPr lang="en-GB" dirty="0"/>
              <a:t>Carpets and curtains are likely to be chattels</a:t>
            </a:r>
          </a:p>
          <a:p>
            <a:r>
              <a:rPr lang="en-GB" dirty="0"/>
              <a:t> A gas fire connected purely to function as a fire is likely to be a chattel</a:t>
            </a:r>
          </a:p>
          <a:p>
            <a:r>
              <a:rPr lang="en-GB" dirty="0"/>
              <a:t>Light fittings attached by screws are likely to be chattels.</a:t>
            </a:r>
          </a:p>
        </p:txBody>
      </p:sp>
      <p:pic>
        <p:nvPicPr>
          <p:cNvPr id="4" name="Audio 3">
            <a:hlinkClick r:id="" action="ppaction://media"/>
            <a:extLst>
              <a:ext uri="{FF2B5EF4-FFF2-40B4-BE49-F238E27FC236}">
                <a16:creationId xmlns:a16="http://schemas.microsoft.com/office/drawing/2014/main" id="{EE276B20-EA1E-4B6A-868F-C6CA8454460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07601926"/>
      </p:ext>
    </p:extLst>
  </p:cSld>
  <p:clrMapOvr>
    <a:masterClrMapping/>
  </p:clrMapOvr>
  <mc:AlternateContent xmlns:mc="http://schemas.openxmlformats.org/markup-compatibility/2006">
    <mc:Choice xmlns:p14="http://schemas.microsoft.com/office/powerpoint/2010/main" Requires="p14">
      <p:transition spd="med" p14:dur="700" advTm="86690">
        <p:fade/>
      </p:transition>
    </mc:Choice>
    <mc:Fallback>
      <p:transition spd="med" advTm="8669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A895E-8D17-4488-92C9-947EB2D8B9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D9FE8CE-614C-490B-A5E7-AB891419793A}"/>
              </a:ext>
            </a:extLst>
          </p:cNvPr>
          <p:cNvSpPr>
            <a:spLocks noGrp="1"/>
          </p:cNvSpPr>
          <p:nvPr>
            <p:ph idx="1"/>
          </p:nvPr>
        </p:nvSpPr>
        <p:spPr/>
        <p:txBody>
          <a:bodyPr/>
          <a:lstStyle/>
          <a:p>
            <a:r>
              <a:rPr lang="en-GB" dirty="0"/>
              <a:t>The issue is less clear cut where there is an argument that the item attached to the land forms part of an architectural design.</a:t>
            </a:r>
          </a:p>
          <a:p>
            <a:r>
              <a:rPr lang="en-GB" dirty="0"/>
              <a:t>In </a:t>
            </a:r>
            <a:r>
              <a:rPr lang="en-GB" dirty="0" err="1"/>
              <a:t>D’Eyncourt</a:t>
            </a:r>
            <a:r>
              <a:rPr lang="en-GB" dirty="0"/>
              <a:t> v Gregory [1866] LR 3 </a:t>
            </a:r>
            <a:r>
              <a:rPr lang="en-GB" dirty="0" err="1"/>
              <a:t>Eq</a:t>
            </a:r>
            <a:r>
              <a:rPr lang="en-GB" dirty="0"/>
              <a:t> 382 tapestries fixed into panelled walls, pictures, marble vases and garden ornaments were held to be fixtures despite their ease of removal. </a:t>
            </a:r>
          </a:p>
          <a:p>
            <a:r>
              <a:rPr lang="en-GB" dirty="0"/>
              <a:t>This was due to the items being part of an overall architectural design. </a:t>
            </a:r>
          </a:p>
          <a:p>
            <a:r>
              <a:rPr lang="en-GB" dirty="0"/>
              <a:t>It is possible for a chattel to become part of the land over time. For example, a mobile home resting on its own weight would retain its characteristic as a chattel if it was easy to remove. However, where a house is constructed in such a way that it cannot be removed at all, save by destruction, it has become a fixture as it is clearly intended to form part of the land (</a:t>
            </a:r>
            <a:r>
              <a:rPr lang="en-GB" dirty="0" err="1"/>
              <a:t>Elitestone</a:t>
            </a:r>
            <a:r>
              <a:rPr lang="en-GB" dirty="0"/>
              <a:t> Ltd v Morris [1977] 2 All ER 513)</a:t>
            </a:r>
          </a:p>
        </p:txBody>
      </p:sp>
      <p:pic>
        <p:nvPicPr>
          <p:cNvPr id="4" name="Audio 3">
            <a:hlinkClick r:id="" action="ppaction://media"/>
            <a:extLst>
              <a:ext uri="{FF2B5EF4-FFF2-40B4-BE49-F238E27FC236}">
                <a16:creationId xmlns:a16="http://schemas.microsoft.com/office/drawing/2014/main" id="{E007AF46-8F2E-4F07-B76C-51723EA2B1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49372068"/>
      </p:ext>
    </p:extLst>
  </p:cSld>
  <p:clrMapOvr>
    <a:masterClrMapping/>
  </p:clrMapOvr>
  <mc:AlternateContent xmlns:mc="http://schemas.openxmlformats.org/markup-compatibility/2006">
    <mc:Choice xmlns:p14="http://schemas.microsoft.com/office/powerpoint/2010/main" Requires="p14">
      <p:transition spd="med" p14:dur="700" advTm="63331">
        <p:fade/>
      </p:transition>
    </mc:Choice>
    <mc:Fallback>
      <p:transition spd="med" advTm="6333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93468-515C-42C5-B441-DA9FFAB9E402}"/>
              </a:ext>
            </a:extLst>
          </p:cNvPr>
          <p:cNvSpPr>
            <a:spLocks noGrp="1"/>
          </p:cNvSpPr>
          <p:nvPr>
            <p:ph type="title"/>
          </p:nvPr>
        </p:nvSpPr>
        <p:spPr/>
        <p:txBody>
          <a:bodyPr/>
          <a:lstStyle/>
          <a:p>
            <a:r>
              <a:rPr lang="en-GB" dirty="0"/>
              <a:t>Tapestries</a:t>
            </a:r>
          </a:p>
        </p:txBody>
      </p:sp>
      <p:sp>
        <p:nvSpPr>
          <p:cNvPr id="3" name="Content Placeholder 2">
            <a:extLst>
              <a:ext uri="{FF2B5EF4-FFF2-40B4-BE49-F238E27FC236}">
                <a16:creationId xmlns:a16="http://schemas.microsoft.com/office/drawing/2014/main" id="{2BD63DE0-C153-4238-9B3F-44A5E6F3ACFC}"/>
              </a:ext>
            </a:extLst>
          </p:cNvPr>
          <p:cNvSpPr>
            <a:spLocks noGrp="1"/>
          </p:cNvSpPr>
          <p:nvPr>
            <p:ph idx="1"/>
          </p:nvPr>
        </p:nvSpPr>
        <p:spPr/>
        <p:txBody>
          <a:bodyPr/>
          <a:lstStyle/>
          <a:p>
            <a:pPr marL="0" indent="0">
              <a:buNone/>
            </a:pPr>
            <a:r>
              <a:rPr lang="en-GB" dirty="0"/>
              <a:t>Tapestries in </a:t>
            </a:r>
            <a:r>
              <a:rPr lang="en-GB" b="1" i="1" dirty="0"/>
              <a:t>Leigh v Taylor [1902] </a:t>
            </a:r>
            <a:r>
              <a:rPr lang="en-GB" dirty="0"/>
              <a:t>were held not to be fixtures where they were tacked to a wooden frame which was itself nailed to the wall with 2 inch nails, because the purpose of the annexation was so that the tapestries could be enjoyed, not that they would become an integral part of the house.</a:t>
            </a:r>
          </a:p>
          <a:p>
            <a:pPr marL="0" indent="0">
              <a:buNone/>
            </a:pPr>
            <a:endParaRPr lang="en-GB" dirty="0"/>
          </a:p>
          <a:p>
            <a:pPr marL="0" indent="0">
              <a:buNone/>
            </a:pPr>
            <a:r>
              <a:rPr lang="en-GB" dirty="0"/>
              <a:t>In </a:t>
            </a:r>
            <a:r>
              <a:rPr lang="en-GB" b="1" i="1" dirty="0"/>
              <a:t>Re Whaley [1908] </a:t>
            </a:r>
            <a:r>
              <a:rPr lang="en-GB" dirty="0"/>
              <a:t>where the purpose of the annexation was to create a beautiful Elizabethan dwelling house, tapestries were held to be fixtures.  It is questionable how relevant such scheme of décor are to modern houses today.</a:t>
            </a:r>
          </a:p>
          <a:p>
            <a:endParaRPr lang="en-GB" dirty="0"/>
          </a:p>
        </p:txBody>
      </p:sp>
      <p:pic>
        <p:nvPicPr>
          <p:cNvPr id="4" name="Audio 3">
            <a:hlinkClick r:id="" action="ppaction://media"/>
            <a:extLst>
              <a:ext uri="{FF2B5EF4-FFF2-40B4-BE49-F238E27FC236}">
                <a16:creationId xmlns:a16="http://schemas.microsoft.com/office/drawing/2014/main" id="{16D9BF3D-8CB4-418F-B1B5-A43562F5FA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04606277"/>
      </p:ext>
    </p:extLst>
  </p:cSld>
  <p:clrMapOvr>
    <a:masterClrMapping/>
  </p:clrMapOvr>
  <mc:AlternateContent xmlns:mc="http://schemas.openxmlformats.org/markup-compatibility/2006">
    <mc:Choice xmlns:p14="http://schemas.microsoft.com/office/powerpoint/2010/main" Requires="p14">
      <p:transition spd="med" p14:dur="700" advTm="13686">
        <p:fade/>
      </p:transition>
    </mc:Choice>
    <mc:Fallback>
      <p:transition spd="med" advTm="1368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B895A-3DBA-4F52-87D5-61A75FEDD33B}"/>
              </a:ext>
            </a:extLst>
          </p:cNvPr>
          <p:cNvSpPr>
            <a:spLocks noGrp="1"/>
          </p:cNvSpPr>
          <p:nvPr>
            <p:ph type="title"/>
          </p:nvPr>
        </p:nvSpPr>
        <p:spPr/>
        <p:txBody>
          <a:bodyPr/>
          <a:lstStyle/>
          <a:p>
            <a:r>
              <a:rPr lang="en-GB" dirty="0"/>
              <a:t>Seats </a:t>
            </a:r>
          </a:p>
        </p:txBody>
      </p:sp>
      <p:sp>
        <p:nvSpPr>
          <p:cNvPr id="3" name="Content Placeholder 2">
            <a:extLst>
              <a:ext uri="{FF2B5EF4-FFF2-40B4-BE49-F238E27FC236}">
                <a16:creationId xmlns:a16="http://schemas.microsoft.com/office/drawing/2014/main" id="{87163CEB-1062-4A5D-95D5-AB42D05F78EF}"/>
              </a:ext>
            </a:extLst>
          </p:cNvPr>
          <p:cNvSpPr>
            <a:spLocks noGrp="1"/>
          </p:cNvSpPr>
          <p:nvPr>
            <p:ph idx="1"/>
          </p:nvPr>
        </p:nvSpPr>
        <p:spPr/>
        <p:txBody>
          <a:bodyPr/>
          <a:lstStyle/>
          <a:p>
            <a:pPr marL="0" indent="0">
              <a:buNone/>
            </a:pPr>
            <a:r>
              <a:rPr lang="en-GB" dirty="0"/>
              <a:t>Tip-up seats fastened to the floor of a cinema in </a:t>
            </a:r>
            <a:r>
              <a:rPr lang="en-GB" b="1" i="1" dirty="0"/>
              <a:t>Vaudeville Electric Cinema </a:t>
            </a:r>
            <a:r>
              <a:rPr lang="en-GB" b="1" i="1" dirty="0" err="1"/>
              <a:t>Lyd</a:t>
            </a:r>
            <a:r>
              <a:rPr lang="en-GB" b="1" i="1" dirty="0"/>
              <a:t> v </a:t>
            </a:r>
            <a:r>
              <a:rPr lang="en-GB" b="1" i="1" dirty="0" err="1"/>
              <a:t>Muriset</a:t>
            </a:r>
            <a:r>
              <a:rPr lang="en-GB" b="1" i="1" dirty="0"/>
              <a:t> [1923] </a:t>
            </a:r>
            <a:r>
              <a:rPr lang="en-GB" dirty="0"/>
              <a:t>were held to be fixtures because they were fixed for the permanent benefit of and as permanent equipment for the property.  However.</a:t>
            </a:r>
          </a:p>
          <a:p>
            <a:pPr marL="0" indent="0">
              <a:buNone/>
            </a:pPr>
            <a:r>
              <a:rPr lang="en-GB" b="1" i="1" dirty="0"/>
              <a:t>Lyon &amp; Co v London City and Midland Bank [1903] </a:t>
            </a:r>
            <a:r>
              <a:rPr lang="en-GB" dirty="0"/>
              <a:t>chairs attached to the floor by screws were held to be chattels because their annexation was for a temporary purpose and for use as chattels.</a:t>
            </a:r>
          </a:p>
          <a:p>
            <a:endParaRPr lang="en-GB" dirty="0"/>
          </a:p>
        </p:txBody>
      </p:sp>
      <p:pic>
        <p:nvPicPr>
          <p:cNvPr id="4" name="Audio 3">
            <a:hlinkClick r:id="" action="ppaction://media"/>
            <a:extLst>
              <a:ext uri="{FF2B5EF4-FFF2-40B4-BE49-F238E27FC236}">
                <a16:creationId xmlns:a16="http://schemas.microsoft.com/office/drawing/2014/main" id="{86553325-C888-4745-AB5F-50D0B1B4090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4912317"/>
      </p:ext>
    </p:extLst>
  </p:cSld>
  <p:clrMapOvr>
    <a:masterClrMapping/>
  </p:clrMapOvr>
  <mc:AlternateContent xmlns:mc="http://schemas.openxmlformats.org/markup-compatibility/2006">
    <mc:Choice xmlns:p14="http://schemas.microsoft.com/office/powerpoint/2010/main" Requires="p14">
      <p:transition spd="med" p14:dur="700" advTm="15706">
        <p:fade/>
      </p:transition>
    </mc:Choice>
    <mc:Fallback>
      <p:transition spd="med" advTm="1570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A8C0F2B-6B4E-834A-8B0F-A6AB64CE60AA}"/>
              </a:ext>
            </a:extLst>
          </p:cNvPr>
          <p:cNvSpPr/>
          <p:nvPr/>
        </p:nvSpPr>
        <p:spPr>
          <a:xfrm>
            <a:off x="2948940" y="1051560"/>
            <a:ext cx="4857750" cy="9715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Fixtures and fittings</a:t>
            </a:r>
          </a:p>
          <a:p>
            <a:pPr algn="ctr"/>
            <a:r>
              <a:rPr lang="en-GB" b="1" i="1" dirty="0"/>
              <a:t>Holland v Hodgson</a:t>
            </a:r>
          </a:p>
        </p:txBody>
      </p:sp>
      <p:sp>
        <p:nvSpPr>
          <p:cNvPr id="5" name="Rectangle 4">
            <a:extLst>
              <a:ext uri="{FF2B5EF4-FFF2-40B4-BE49-F238E27FC236}">
                <a16:creationId xmlns:a16="http://schemas.microsoft.com/office/drawing/2014/main" id="{5441EB99-4838-AA4F-9D77-E5FE22CC75E5}"/>
              </a:ext>
            </a:extLst>
          </p:cNvPr>
          <p:cNvSpPr/>
          <p:nvPr/>
        </p:nvSpPr>
        <p:spPr>
          <a:xfrm>
            <a:off x="788670" y="2491740"/>
            <a:ext cx="2503170" cy="15659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Degree of annexation</a:t>
            </a:r>
          </a:p>
          <a:p>
            <a:pPr algn="ctr"/>
            <a:r>
              <a:rPr lang="en-GB" b="1" i="1" dirty="0"/>
              <a:t>Hulme v Brigham</a:t>
            </a:r>
          </a:p>
          <a:p>
            <a:pPr algn="ctr"/>
            <a:r>
              <a:rPr lang="en-GB" b="1" i="1" dirty="0"/>
              <a:t>Dean v Andrews</a:t>
            </a:r>
          </a:p>
        </p:txBody>
      </p:sp>
      <p:sp>
        <p:nvSpPr>
          <p:cNvPr id="6" name="Rectangle 5">
            <a:extLst>
              <a:ext uri="{FF2B5EF4-FFF2-40B4-BE49-F238E27FC236}">
                <a16:creationId xmlns:a16="http://schemas.microsoft.com/office/drawing/2014/main" id="{8CD56415-A36E-F947-940D-095ADCB838E4}"/>
              </a:ext>
            </a:extLst>
          </p:cNvPr>
          <p:cNvSpPr/>
          <p:nvPr/>
        </p:nvSpPr>
        <p:spPr>
          <a:xfrm>
            <a:off x="7623810" y="2366010"/>
            <a:ext cx="4343400" cy="24917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Purpose of annexation</a:t>
            </a:r>
          </a:p>
          <a:p>
            <a:pPr algn="ctr"/>
            <a:r>
              <a:rPr lang="en-GB" b="1" i="1" dirty="0"/>
              <a:t>Leigh v Taylor Re </a:t>
            </a:r>
            <a:r>
              <a:rPr lang="en-GB" b="1" i="1" dirty="0" err="1"/>
              <a:t>Whayley</a:t>
            </a:r>
            <a:endParaRPr lang="en-GB" b="1" i="1" dirty="0"/>
          </a:p>
          <a:p>
            <a:pPr algn="ctr"/>
            <a:r>
              <a:rPr lang="en-GB" b="1" i="1" dirty="0" err="1"/>
              <a:t>D’Eyncourt</a:t>
            </a:r>
            <a:r>
              <a:rPr lang="en-GB" b="1" i="1" dirty="0"/>
              <a:t> v Gregory</a:t>
            </a:r>
          </a:p>
          <a:p>
            <a:pPr algn="ctr"/>
            <a:r>
              <a:rPr lang="en-GB" b="1" i="1" dirty="0"/>
              <a:t>Hamp v Bygrave</a:t>
            </a:r>
          </a:p>
          <a:p>
            <a:pPr algn="ctr"/>
            <a:r>
              <a:rPr lang="en-GB" b="1" i="1" dirty="0"/>
              <a:t>Berkley v </a:t>
            </a:r>
            <a:r>
              <a:rPr lang="en-GB" b="1" i="1" dirty="0" err="1"/>
              <a:t>Poulett</a:t>
            </a:r>
            <a:endParaRPr lang="en-GB" b="1" i="1" dirty="0"/>
          </a:p>
          <a:p>
            <a:pPr algn="ctr"/>
            <a:r>
              <a:rPr lang="en-GB" b="1" i="1" dirty="0"/>
              <a:t>Botham v TSB Bank</a:t>
            </a:r>
          </a:p>
        </p:txBody>
      </p:sp>
      <p:sp>
        <p:nvSpPr>
          <p:cNvPr id="7" name="Rectangle 6">
            <a:extLst>
              <a:ext uri="{FF2B5EF4-FFF2-40B4-BE49-F238E27FC236}">
                <a16:creationId xmlns:a16="http://schemas.microsoft.com/office/drawing/2014/main" id="{FDA0322F-1B20-014E-A914-4EA5CF107D78}"/>
              </a:ext>
            </a:extLst>
          </p:cNvPr>
          <p:cNvSpPr/>
          <p:nvPr/>
        </p:nvSpPr>
        <p:spPr>
          <a:xfrm>
            <a:off x="2948940" y="5097780"/>
            <a:ext cx="5120640" cy="10629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Tests are overlapping and the outcome depends on circumstances</a:t>
            </a:r>
          </a:p>
          <a:p>
            <a:pPr algn="ctr"/>
            <a:r>
              <a:rPr lang="en-GB" b="1" i="1" dirty="0" err="1"/>
              <a:t>Elitestone</a:t>
            </a:r>
            <a:r>
              <a:rPr lang="en-GB" b="1" i="1" dirty="0"/>
              <a:t> Ltd v Morris</a:t>
            </a:r>
          </a:p>
        </p:txBody>
      </p:sp>
      <p:cxnSp>
        <p:nvCxnSpPr>
          <p:cNvPr id="9" name="Straight Arrow Connector 8">
            <a:extLst>
              <a:ext uri="{FF2B5EF4-FFF2-40B4-BE49-F238E27FC236}">
                <a16:creationId xmlns:a16="http://schemas.microsoft.com/office/drawing/2014/main" id="{D3F9679A-FF9C-7E46-9700-1F6388DDA21A}"/>
              </a:ext>
            </a:extLst>
          </p:cNvPr>
          <p:cNvCxnSpPr/>
          <p:nvPr/>
        </p:nvCxnSpPr>
        <p:spPr>
          <a:xfrm>
            <a:off x="3108960" y="2023110"/>
            <a:ext cx="0" cy="4343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451BD9B-1969-8C44-85B0-2CA709B59C8F}"/>
              </a:ext>
            </a:extLst>
          </p:cNvPr>
          <p:cNvCxnSpPr/>
          <p:nvPr/>
        </p:nvCxnSpPr>
        <p:spPr>
          <a:xfrm>
            <a:off x="7806690" y="2023110"/>
            <a:ext cx="0" cy="3429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86AA24E-AB3A-6F49-95FB-A1209AAA2853}"/>
              </a:ext>
            </a:extLst>
          </p:cNvPr>
          <p:cNvCxnSpPr>
            <a:stCxn id="5" idx="2"/>
          </p:cNvCxnSpPr>
          <p:nvPr/>
        </p:nvCxnSpPr>
        <p:spPr>
          <a:xfrm>
            <a:off x="2040255" y="4057650"/>
            <a:ext cx="0" cy="15716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15204A9C-8118-5147-84A1-09DEEBAF51B0}"/>
              </a:ext>
            </a:extLst>
          </p:cNvPr>
          <p:cNvCxnSpPr/>
          <p:nvPr/>
        </p:nvCxnSpPr>
        <p:spPr>
          <a:xfrm>
            <a:off x="2040255" y="5629275"/>
            <a:ext cx="9086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4A8461B-DA9B-5948-A461-4BF2D8EFAB8B}"/>
              </a:ext>
            </a:extLst>
          </p:cNvPr>
          <p:cNvCxnSpPr/>
          <p:nvPr/>
        </p:nvCxnSpPr>
        <p:spPr>
          <a:xfrm>
            <a:off x="8949690" y="4857750"/>
            <a:ext cx="0" cy="7715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9B149D15-7C37-F348-B26C-3647818DE567}"/>
              </a:ext>
            </a:extLst>
          </p:cNvPr>
          <p:cNvCxnSpPr/>
          <p:nvPr/>
        </p:nvCxnSpPr>
        <p:spPr>
          <a:xfrm flipH="1">
            <a:off x="8069580" y="5629275"/>
            <a:ext cx="88011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 name="Audio 1">
            <a:hlinkClick r:id="" action="ppaction://media"/>
            <a:extLst>
              <a:ext uri="{FF2B5EF4-FFF2-40B4-BE49-F238E27FC236}">
                <a16:creationId xmlns:a16="http://schemas.microsoft.com/office/drawing/2014/main" id="{0DA6869E-4FED-4CD7-96CF-A755B291525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40752240"/>
      </p:ext>
    </p:extLst>
  </p:cSld>
  <p:clrMapOvr>
    <a:masterClrMapping/>
  </p:clrMapOvr>
  <mc:AlternateContent xmlns:mc="http://schemas.openxmlformats.org/markup-compatibility/2006">
    <mc:Choice xmlns:p14="http://schemas.microsoft.com/office/powerpoint/2010/main" Requires="p14">
      <p:transition spd="med" p14:dur="700" advTm="16147">
        <p:fade/>
      </p:transition>
    </mc:Choice>
    <mc:Fallback>
      <p:transition spd="med" advTm="161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C313C-F76D-440C-9392-48E028AF2A58}"/>
              </a:ext>
            </a:extLst>
          </p:cNvPr>
          <p:cNvSpPr>
            <a:spLocks noGrp="1"/>
          </p:cNvSpPr>
          <p:nvPr>
            <p:ph type="title"/>
          </p:nvPr>
        </p:nvSpPr>
        <p:spPr/>
        <p:txBody>
          <a:bodyPr/>
          <a:lstStyle/>
          <a:p>
            <a:r>
              <a:rPr lang="en-GB" dirty="0"/>
              <a:t>Tenure</a:t>
            </a:r>
          </a:p>
        </p:txBody>
      </p:sp>
      <p:sp>
        <p:nvSpPr>
          <p:cNvPr id="3" name="Content Placeholder 2">
            <a:extLst>
              <a:ext uri="{FF2B5EF4-FFF2-40B4-BE49-F238E27FC236}">
                <a16:creationId xmlns:a16="http://schemas.microsoft.com/office/drawing/2014/main" id="{9BD62BC1-AF22-4FA0-81E1-063EE8F47440}"/>
              </a:ext>
            </a:extLst>
          </p:cNvPr>
          <p:cNvSpPr>
            <a:spLocks noGrp="1"/>
          </p:cNvSpPr>
          <p:nvPr>
            <p:ph idx="1"/>
          </p:nvPr>
        </p:nvSpPr>
        <p:spPr/>
        <p:txBody>
          <a:bodyPr/>
          <a:lstStyle/>
          <a:p>
            <a:r>
              <a:rPr lang="en-GB" dirty="0"/>
              <a:t>Tenure has its roots in the feudal system developed following the Norman Conquest in 1066 when the king granted land to his supporters in return for their services. </a:t>
            </a:r>
          </a:p>
          <a:p>
            <a:r>
              <a:rPr lang="en-GB" dirty="0"/>
              <a:t>For example, a tenure in chivalry was by knight service. </a:t>
            </a:r>
          </a:p>
          <a:p>
            <a:r>
              <a:rPr lang="en-GB" dirty="0"/>
              <a:t>This has limited application since the implementation of the LPA 1925, which abolished the remaining medieval tenure (copyhold). </a:t>
            </a:r>
          </a:p>
          <a:p>
            <a:r>
              <a:rPr lang="en-GB" dirty="0"/>
              <a:t>There is now only one form of tenure, free and common socage (or freehold).</a:t>
            </a:r>
          </a:p>
          <a:p>
            <a:r>
              <a:rPr lang="en-GB" dirty="0"/>
              <a:t>Technically, all land in England and Wales is held of the Crown. When we talk about ‘ownership’ of land we mean owning a bundle of rights in relation to the land. Scotland has its own distinct legal system</a:t>
            </a:r>
          </a:p>
        </p:txBody>
      </p:sp>
      <p:pic>
        <p:nvPicPr>
          <p:cNvPr id="4" name="Audio 3">
            <a:hlinkClick r:id="" action="ppaction://media"/>
            <a:extLst>
              <a:ext uri="{FF2B5EF4-FFF2-40B4-BE49-F238E27FC236}">
                <a16:creationId xmlns:a16="http://schemas.microsoft.com/office/drawing/2014/main" id="{FAE43139-40E5-4F96-A34B-3E6A379080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33520012"/>
      </p:ext>
    </p:extLst>
  </p:cSld>
  <p:clrMapOvr>
    <a:masterClrMapping/>
  </p:clrMapOvr>
  <mc:AlternateContent xmlns:mc="http://schemas.openxmlformats.org/markup-compatibility/2006">
    <mc:Choice xmlns:p14="http://schemas.microsoft.com/office/powerpoint/2010/main" Requires="p14">
      <p:transition spd="med" p14:dur="700" advTm="92379">
        <p:fade/>
      </p:transition>
    </mc:Choice>
    <mc:Fallback>
      <p:transition spd="med" advTm="9237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78BE9-8E82-8149-9D2B-C5DACC7A6BA4}"/>
              </a:ext>
            </a:extLst>
          </p:cNvPr>
          <p:cNvSpPr>
            <a:spLocks noGrp="1"/>
          </p:cNvSpPr>
          <p:nvPr>
            <p:ph type="title"/>
          </p:nvPr>
        </p:nvSpPr>
        <p:spPr/>
        <p:txBody>
          <a:bodyPr/>
          <a:lstStyle/>
          <a:p>
            <a:r>
              <a:rPr lang="en-GB" dirty="0"/>
              <a:t>Land and Human Rights </a:t>
            </a:r>
          </a:p>
        </p:txBody>
      </p:sp>
      <p:sp>
        <p:nvSpPr>
          <p:cNvPr id="3" name="Content Placeholder 2">
            <a:extLst>
              <a:ext uri="{FF2B5EF4-FFF2-40B4-BE49-F238E27FC236}">
                <a16:creationId xmlns:a16="http://schemas.microsoft.com/office/drawing/2014/main" id="{3E54A3AF-DECA-8342-97E7-44EA414718FC}"/>
              </a:ext>
            </a:extLst>
          </p:cNvPr>
          <p:cNvSpPr>
            <a:spLocks noGrp="1"/>
          </p:cNvSpPr>
          <p:nvPr>
            <p:ph idx="1"/>
          </p:nvPr>
        </p:nvSpPr>
        <p:spPr/>
        <p:txBody>
          <a:bodyPr/>
          <a:lstStyle/>
          <a:p>
            <a:pPr marL="0" indent="0">
              <a:buNone/>
            </a:pPr>
            <a:r>
              <a:rPr lang="en-GB" dirty="0"/>
              <a:t>Traditionally  human rights and European Convention on Human Rights (ECHR) weren’t seen as having an impact on land law but the Human Rights Act 1998 (HRA1998)has changed that perception. </a:t>
            </a:r>
          </a:p>
          <a:p>
            <a:pPr marL="0" indent="0">
              <a:buNone/>
            </a:pPr>
            <a:r>
              <a:rPr lang="en-GB" dirty="0"/>
              <a:t>Human rights protection is now an important aspect of land law, especially since ECHR rights are enforceable against private individuals and not just states.  </a:t>
            </a:r>
          </a:p>
          <a:p>
            <a:pPr marL="0" indent="0">
              <a:buNone/>
            </a:pPr>
            <a:r>
              <a:rPr lang="en-GB" dirty="0"/>
              <a:t>Relevant provisions are </a:t>
            </a:r>
            <a:r>
              <a:rPr lang="en-GB" b="1" dirty="0"/>
              <a:t>Article 1 First Protocol ECHR </a:t>
            </a:r>
            <a:r>
              <a:rPr lang="en-GB" dirty="0"/>
              <a:t>and </a:t>
            </a:r>
            <a:r>
              <a:rPr lang="en-GB" b="1" dirty="0"/>
              <a:t>Article 8 ECHR.  Art 1 </a:t>
            </a:r>
            <a:r>
              <a:rPr lang="en-GB" dirty="0"/>
              <a:t>is concerned with protecting peaceful enjoyment of </a:t>
            </a:r>
            <a:r>
              <a:rPr lang="en-GB" b="1" dirty="0"/>
              <a:t>possessions – </a:t>
            </a:r>
            <a:r>
              <a:rPr lang="en-GB" dirty="0"/>
              <a:t>clearly including land and personal property.</a:t>
            </a:r>
          </a:p>
          <a:p>
            <a:pPr marL="0" indent="0">
              <a:buNone/>
            </a:pPr>
            <a:r>
              <a:rPr lang="en-GB" b="1" dirty="0"/>
              <a:t>Art 8 </a:t>
            </a:r>
            <a:r>
              <a:rPr lang="en-GB" dirty="0"/>
              <a:t>protects the right to respect for private and family life and the home.  Both  of these rights are qualified rights and may therefore be interfered with by the state or public authority in a limited way.</a:t>
            </a:r>
            <a:endParaRPr lang="en-GB" b="1" dirty="0"/>
          </a:p>
        </p:txBody>
      </p:sp>
      <p:sp>
        <p:nvSpPr>
          <p:cNvPr id="4" name="Text Placeholder 3">
            <a:extLst>
              <a:ext uri="{FF2B5EF4-FFF2-40B4-BE49-F238E27FC236}">
                <a16:creationId xmlns:a16="http://schemas.microsoft.com/office/drawing/2014/main" id="{0CD5DA14-B465-3F41-8D11-19C76BDD2F2C}"/>
              </a:ext>
            </a:extLst>
          </p:cNvPr>
          <p:cNvSpPr>
            <a:spLocks noGrp="1"/>
          </p:cNvSpPr>
          <p:nvPr>
            <p:ph type="body" sz="half" idx="2"/>
          </p:nvPr>
        </p:nvSpPr>
        <p:spPr/>
        <p:txBody>
          <a:bodyPr/>
          <a:lstStyle/>
          <a:p>
            <a:endParaRPr lang="en-GB" dirty="0"/>
          </a:p>
        </p:txBody>
      </p:sp>
      <p:pic>
        <p:nvPicPr>
          <p:cNvPr id="5" name="Audio 4">
            <a:hlinkClick r:id="" action="ppaction://media"/>
            <a:extLst>
              <a:ext uri="{FF2B5EF4-FFF2-40B4-BE49-F238E27FC236}">
                <a16:creationId xmlns:a16="http://schemas.microsoft.com/office/drawing/2014/main" id="{3ECABD6D-DA47-4358-8259-702423273B9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110939"/>
      </p:ext>
    </p:extLst>
  </p:cSld>
  <p:clrMapOvr>
    <a:masterClrMapping/>
  </p:clrMapOvr>
  <mc:AlternateContent xmlns:mc="http://schemas.openxmlformats.org/markup-compatibility/2006">
    <mc:Choice xmlns:p14="http://schemas.microsoft.com/office/powerpoint/2010/main" Requires="p14">
      <p:transition spd="med" p14:dur="700" advTm="64770">
        <p:fade/>
      </p:transition>
    </mc:Choice>
    <mc:Fallback>
      <p:transition spd="med" advTm="6477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EFD8F-963E-43E9-9CE0-970EEA1C7685}"/>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9F14550A-4D00-448A-9AEB-00CE742303C5}"/>
              </a:ext>
            </a:extLst>
          </p:cNvPr>
          <p:cNvSpPr>
            <a:spLocks noGrp="1"/>
          </p:cNvSpPr>
          <p:nvPr>
            <p:ph idx="1"/>
          </p:nvPr>
        </p:nvSpPr>
        <p:spPr/>
        <p:txBody>
          <a:bodyPr/>
          <a:lstStyle/>
          <a:p>
            <a:r>
              <a:rPr lang="en-GB" dirty="0"/>
              <a:t>The definition of land is broad and includes fixtures.</a:t>
            </a:r>
          </a:p>
          <a:p>
            <a:r>
              <a:rPr lang="en-GB" dirty="0"/>
              <a:t>Remember the distinction between realty and </a:t>
            </a:r>
            <a:r>
              <a:rPr lang="en-GB" dirty="0" err="1"/>
              <a:t>personalty</a:t>
            </a:r>
            <a:r>
              <a:rPr lang="en-GB" dirty="0"/>
              <a:t>. </a:t>
            </a:r>
          </a:p>
          <a:p>
            <a:r>
              <a:rPr lang="en-GB" dirty="0"/>
              <a:t>The key tests need to be applied to distinguish a fixture from a chattel (the degree and purpose of annexation)</a:t>
            </a:r>
          </a:p>
        </p:txBody>
      </p:sp>
      <p:pic>
        <p:nvPicPr>
          <p:cNvPr id="4" name="Audio 3">
            <a:hlinkClick r:id="" action="ppaction://media"/>
            <a:extLst>
              <a:ext uri="{FF2B5EF4-FFF2-40B4-BE49-F238E27FC236}">
                <a16:creationId xmlns:a16="http://schemas.microsoft.com/office/drawing/2014/main" id="{85FB3ECF-E313-4C86-8CB8-ED2FA07F0D1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09601806"/>
      </p:ext>
    </p:extLst>
  </p:cSld>
  <p:clrMapOvr>
    <a:masterClrMapping/>
  </p:clrMapOvr>
  <mc:AlternateContent xmlns:mc="http://schemas.openxmlformats.org/markup-compatibility/2006">
    <mc:Choice xmlns:p14="http://schemas.microsoft.com/office/powerpoint/2010/main" Requires="p14">
      <p:transition spd="med" p14:dur="700" advTm="49700">
        <p:fade/>
      </p:transition>
    </mc:Choice>
    <mc:Fallback>
      <p:transition spd="med" advTm="497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Banded Design Blue 16x9">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084.potx" id="{22E7A37F-2161-4E4B-A340-BF7CA314E3E5}" vid="{F2416EA9-E215-4704-9EB2-B7658E7031A3}"/>
    </a:ext>
  </a:extLst>
</a:theme>
</file>

<file path=ppt/theme/theme2.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banded nature presentation with mountain sunrise photo (widescreen)</Template>
  <TotalTime>0</TotalTime>
  <Words>3245</Words>
  <Application>Microsoft Office PowerPoint</Application>
  <PresentationFormat>Widescreen</PresentationFormat>
  <Paragraphs>163</Paragraphs>
  <Slides>33</Slides>
  <Notes>0</Notes>
  <HiddenSlides>0</HiddenSlides>
  <MMClips>33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Corbel</vt:lpstr>
      <vt:lpstr>Euphemia</vt:lpstr>
      <vt:lpstr>Banded Design Blue 16x9</vt:lpstr>
      <vt:lpstr>Property Law BMLW6006</vt:lpstr>
      <vt:lpstr>Welcome to Property Law</vt:lpstr>
      <vt:lpstr>Introduction</vt:lpstr>
      <vt:lpstr>How to approach the study of Land Law</vt:lpstr>
      <vt:lpstr>Activity</vt:lpstr>
      <vt:lpstr>What is the meaning of land? </vt:lpstr>
      <vt:lpstr>What is the legal meaning of land?</vt:lpstr>
      <vt:lpstr>Breaking down the statutory definition</vt:lpstr>
      <vt:lpstr>To infinity and beyond…</vt:lpstr>
      <vt:lpstr>PowerPoint Presentation</vt:lpstr>
      <vt:lpstr>Limitations on the extent of land </vt:lpstr>
      <vt:lpstr>Underground </vt:lpstr>
      <vt:lpstr>Surface </vt:lpstr>
      <vt:lpstr>What about fixtures and fittings?</vt:lpstr>
      <vt:lpstr>Realty and personalty</vt:lpstr>
      <vt:lpstr>PowerPoint Presentation</vt:lpstr>
      <vt:lpstr>Real property</vt:lpstr>
      <vt:lpstr>Chattels real</vt:lpstr>
      <vt:lpstr>Personal property</vt:lpstr>
      <vt:lpstr>Personal Property</vt:lpstr>
      <vt:lpstr>The relevance of the distinction today</vt:lpstr>
      <vt:lpstr>PowerPoint Presentation</vt:lpstr>
      <vt:lpstr>Fixture or fitting?</vt:lpstr>
      <vt:lpstr>The Degree of Annexation</vt:lpstr>
      <vt:lpstr>The Purpose of Annexation</vt:lpstr>
      <vt:lpstr>TSB Bank Plc v Botham [1996] EGCS 149</vt:lpstr>
      <vt:lpstr>PowerPoint Presentation</vt:lpstr>
      <vt:lpstr>Tapestries</vt:lpstr>
      <vt:lpstr>Seats </vt:lpstr>
      <vt:lpstr>PowerPoint Presentation</vt:lpstr>
      <vt:lpstr>Tenure</vt:lpstr>
      <vt:lpstr>Land and Human Rights </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Property Law BMLW6006</dc:title>
  <dc:creator>Sian Turvey</dc:creator>
  <cp:lastModifiedBy>Sian Turvey</cp:lastModifiedBy>
  <cp:revision>2</cp:revision>
  <dcterms:created xsi:type="dcterms:W3CDTF">2021-09-09T12:38:02Z</dcterms:created>
  <dcterms:modified xsi:type="dcterms:W3CDTF">2021-09-23T10:32:45Z</dcterms:modified>
</cp:coreProperties>
</file>