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Lst>
  <p:notesMasterIdLst>
    <p:notesMasterId r:id="rId19"/>
  </p:notesMasterIdLst>
  <p:sldIdLst>
    <p:sldId id="256" r:id="rId2"/>
    <p:sldId id="257" r:id="rId3"/>
    <p:sldId id="259" r:id="rId4"/>
    <p:sldId id="260" r:id="rId5"/>
    <p:sldId id="262" r:id="rId6"/>
    <p:sldId id="263" r:id="rId7"/>
    <p:sldId id="265" r:id="rId8"/>
    <p:sldId id="271" r:id="rId9"/>
    <p:sldId id="266" r:id="rId10"/>
    <p:sldId id="278" r:id="rId11"/>
    <p:sldId id="273" r:id="rId12"/>
    <p:sldId id="274" r:id="rId13"/>
    <p:sldId id="275" r:id="rId14"/>
    <p:sldId id="279" r:id="rId15"/>
    <p:sldId id="276" r:id="rId16"/>
    <p:sldId id="277" r:id="rId17"/>
    <p:sldId id="270" r:id="rId18"/>
  </p:sldIdLst>
  <p:sldSz cx="18288000" cy="10287000"/>
  <p:notesSz cx="6858000" cy="9144000"/>
  <p:embeddedFontLst>
    <p:embeddedFont>
      <p:font typeface="Calibri" panose="020F0502020204030204" pitchFamily="34" charset="0"/>
      <p:regular r:id="rId20"/>
      <p:bold r:id="rId21"/>
      <p:italic r:id="rId22"/>
      <p:boldItalic r:id="rId23"/>
    </p:embeddedFont>
    <p:embeddedFont>
      <p:font typeface="Futura" panose="020B0604020202020204" charset="0"/>
      <p:regular r:id="rId24"/>
    </p:embeddedFont>
    <p:embeddedFont>
      <p:font typeface="Futura Bold" panose="020B0604020202020204" charset="0"/>
      <p:regular r:id="rId25"/>
    </p:embeddedFont>
    <p:embeddedFont>
      <p:font typeface="Glacial Indifference Bold" panose="020B0604020202020204" charset="0"/>
      <p:regular r:id="rId26"/>
    </p:embeddedFont>
    <p:embeddedFont>
      <p:font typeface="Glacial Indifference Bold Italics" panose="020B0604020202020204" charset="0"/>
      <p:regular r:id="rId27"/>
    </p:embeddedFont>
    <p:embeddedFont>
      <p:font typeface="Inter Bold" panose="020B0604020202020204" charset="0"/>
      <p:regular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64" d="100"/>
          <a:sy n="64" d="100"/>
        </p:scale>
        <p:origin x="68" y="16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1EBE61-8B7A-4DA4-8E47-0E977BFBF5BD}" type="datetimeFigureOut">
              <a:rPr lang="en-GB" smtClean="0"/>
              <a:t>19/03/2026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D65AFE-1352-45C0-92B3-06324561C661}" type="slidenum">
              <a:rPr lang="en-GB" smtClean="0"/>
              <a:t>‹#›</a:t>
            </a:fld>
            <a:endParaRPr lang="en-GB"/>
          </a:p>
        </p:txBody>
      </p:sp>
    </p:spTree>
    <p:extLst>
      <p:ext uri="{BB962C8B-B14F-4D97-AF65-F5344CB8AC3E}">
        <p14:creationId xmlns:p14="http://schemas.microsoft.com/office/powerpoint/2010/main" val="15408026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1D65AFE-1352-45C0-92B3-06324561C661}" type="slidenum">
              <a:rPr lang="en-GB" smtClean="0"/>
              <a:t>2</a:t>
            </a:fld>
            <a:endParaRPr lang="en-GB"/>
          </a:p>
        </p:txBody>
      </p:sp>
    </p:spTree>
    <p:extLst>
      <p:ext uri="{BB962C8B-B14F-4D97-AF65-F5344CB8AC3E}">
        <p14:creationId xmlns:p14="http://schemas.microsoft.com/office/powerpoint/2010/main" val="25973376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3/19/2026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5"/>
          <p:cNvSpPr/>
          <p:nvPr/>
        </p:nvSpPr>
        <p:spPr>
          <a:xfrm>
            <a:off x="17364075" y="6915141"/>
            <a:ext cx="0" cy="2610617"/>
          </a:xfrm>
          <a:prstGeom prst="line">
            <a:avLst/>
          </a:prstGeom>
          <a:ln w="123825" cap="flat">
            <a:solidFill>
              <a:srgbClr val="BBC8B1"/>
            </a:solidFill>
            <a:prstDash val="sysDot"/>
            <a:headEnd type="none" w="sm" len="sm"/>
            <a:tailEnd type="none" w="sm" len="sm"/>
          </a:ln>
        </p:spPr>
      </p:sp>
      <p:sp>
        <p:nvSpPr>
          <p:cNvPr id="12" name="TextBox 12"/>
          <p:cNvSpPr txBox="1"/>
          <p:nvPr/>
        </p:nvSpPr>
        <p:spPr>
          <a:xfrm>
            <a:off x="1738389" y="1485900"/>
            <a:ext cx="14744962" cy="1231106"/>
          </a:xfrm>
          <a:prstGeom prst="rect">
            <a:avLst/>
          </a:prstGeom>
        </p:spPr>
        <p:txBody>
          <a:bodyPr lIns="0" tIns="0" rIns="0" bIns="0" rtlCol="0" anchor="t">
            <a:spAutoFit/>
          </a:bodyPr>
          <a:lstStyle/>
          <a:p>
            <a:pPr marL="0" lvl="0" indent="0" algn="ctr"/>
            <a:r>
              <a:rPr lang="en-US" sz="4000" b="1" dirty="0">
                <a:solidFill>
                  <a:srgbClr val="5F6F52"/>
                </a:solidFill>
                <a:latin typeface="Glacial Indifference Bold"/>
                <a:ea typeface="Glacial Indifference Bold"/>
                <a:cs typeface="Glacial Indifference Bold"/>
                <a:sym typeface="Glacial Indifference Bold"/>
              </a:rPr>
              <a:t>Quality Assurance Failure in Healthcare</a:t>
            </a:r>
          </a:p>
          <a:p>
            <a:pPr marL="0" lvl="0" indent="0" algn="ctr"/>
            <a:r>
              <a:rPr lang="en-US" sz="4000" b="1" dirty="0">
                <a:solidFill>
                  <a:srgbClr val="5F6F52"/>
                </a:solidFill>
                <a:latin typeface="Glacial Indifference Bold"/>
                <a:ea typeface="Glacial Indifference Bold"/>
                <a:cs typeface="Glacial Indifference Bold"/>
                <a:sym typeface="Glacial Indifference Bold"/>
              </a:rPr>
              <a:t>Root Cause Analysis of the Lucy Letby Hospital Case</a:t>
            </a:r>
          </a:p>
        </p:txBody>
      </p:sp>
      <p:sp>
        <p:nvSpPr>
          <p:cNvPr id="13" name="TextBox 13"/>
          <p:cNvSpPr txBox="1"/>
          <p:nvPr/>
        </p:nvSpPr>
        <p:spPr>
          <a:xfrm>
            <a:off x="1771519" y="5524500"/>
            <a:ext cx="14744962" cy="2438168"/>
          </a:xfrm>
          <a:prstGeom prst="rect">
            <a:avLst/>
          </a:prstGeom>
        </p:spPr>
        <p:txBody>
          <a:bodyPr lIns="0" tIns="0" rIns="0" bIns="0" rtlCol="0" anchor="t">
            <a:spAutoFit/>
          </a:bodyPr>
          <a:lstStyle/>
          <a:p>
            <a:pPr marL="0" lvl="0" indent="0" algn="ctr">
              <a:lnSpc>
                <a:spcPts val="4864"/>
              </a:lnSpc>
            </a:pPr>
            <a:r>
              <a:rPr lang="en-US" sz="3200" b="1" dirty="0">
                <a:solidFill>
                  <a:srgbClr val="000000"/>
                </a:solidFill>
                <a:latin typeface="Arial" panose="020B0604020202020204" pitchFamily="34" charset="0"/>
                <a:ea typeface="Futura"/>
                <a:cs typeface="Arial" panose="020B0604020202020204" pitchFamily="34" charset="0"/>
                <a:sym typeface="Futura"/>
              </a:rPr>
              <a:t>Name:</a:t>
            </a:r>
            <a:r>
              <a:rPr lang="en-US" sz="3200" dirty="0">
                <a:solidFill>
                  <a:srgbClr val="000000"/>
                </a:solidFill>
                <a:latin typeface="Arial" panose="020B0604020202020204" pitchFamily="34" charset="0"/>
                <a:ea typeface="Futura"/>
                <a:cs typeface="Arial" panose="020B0604020202020204" pitchFamily="34" charset="0"/>
                <a:sym typeface="Futura"/>
              </a:rPr>
              <a:t> </a:t>
            </a:r>
            <a:r>
              <a:rPr lang="en-US" sz="3200" dirty="0" err="1">
                <a:solidFill>
                  <a:srgbClr val="000000"/>
                </a:solidFill>
                <a:latin typeface="Arial" panose="020B0604020202020204" pitchFamily="34" charset="0"/>
                <a:ea typeface="Futura"/>
                <a:cs typeface="Arial" panose="020B0604020202020204" pitchFamily="34" charset="0"/>
                <a:sym typeface="Futura"/>
              </a:rPr>
              <a:t>Mst</a:t>
            </a:r>
            <a:r>
              <a:rPr lang="en-US" sz="3200" dirty="0">
                <a:solidFill>
                  <a:srgbClr val="000000"/>
                </a:solidFill>
                <a:latin typeface="Arial" panose="020B0604020202020204" pitchFamily="34" charset="0"/>
                <a:ea typeface="Futura"/>
                <a:cs typeface="Arial" panose="020B0604020202020204" pitchFamily="34" charset="0"/>
                <a:sym typeface="Futura"/>
              </a:rPr>
              <a:t>. </a:t>
            </a:r>
            <a:r>
              <a:rPr lang="en-US" sz="3200" dirty="0" err="1">
                <a:solidFill>
                  <a:srgbClr val="000000"/>
                </a:solidFill>
                <a:latin typeface="Arial" panose="020B0604020202020204" pitchFamily="34" charset="0"/>
                <a:ea typeface="Futura"/>
                <a:cs typeface="Arial" panose="020B0604020202020204" pitchFamily="34" charset="0"/>
                <a:sym typeface="Futura"/>
              </a:rPr>
              <a:t>Sima</a:t>
            </a:r>
            <a:r>
              <a:rPr lang="en-US" sz="3200" dirty="0">
                <a:solidFill>
                  <a:srgbClr val="000000"/>
                </a:solidFill>
                <a:latin typeface="Arial" panose="020B0604020202020204" pitchFamily="34" charset="0"/>
                <a:ea typeface="Futura"/>
                <a:cs typeface="Arial" panose="020B0604020202020204" pitchFamily="34" charset="0"/>
                <a:sym typeface="Futura"/>
              </a:rPr>
              <a:t> Begum </a:t>
            </a:r>
          </a:p>
          <a:p>
            <a:pPr marL="0" lvl="0" indent="0" algn="ctr">
              <a:lnSpc>
                <a:spcPts val="4864"/>
              </a:lnSpc>
            </a:pPr>
            <a:r>
              <a:rPr lang="en-US" sz="3200" b="1" dirty="0">
                <a:solidFill>
                  <a:srgbClr val="000000"/>
                </a:solidFill>
                <a:latin typeface="Arial" panose="020B0604020202020204" pitchFamily="34" charset="0"/>
                <a:ea typeface="Futura"/>
                <a:cs typeface="Arial" panose="020B0604020202020204" pitchFamily="34" charset="0"/>
                <a:sym typeface="Futura"/>
              </a:rPr>
              <a:t>ID:</a:t>
            </a:r>
            <a:r>
              <a:rPr lang="en-US" sz="3200" dirty="0">
                <a:solidFill>
                  <a:srgbClr val="000000"/>
                </a:solidFill>
                <a:latin typeface="Arial" panose="020B0604020202020204" pitchFamily="34" charset="0"/>
                <a:ea typeface="Futura"/>
                <a:cs typeface="Arial" panose="020B0604020202020204" pitchFamily="34" charset="0"/>
                <a:sym typeface="Futura"/>
              </a:rPr>
              <a:t> 2433426</a:t>
            </a:r>
          </a:p>
          <a:p>
            <a:pPr marL="0" lvl="0" indent="0" algn="ctr">
              <a:lnSpc>
                <a:spcPts val="4864"/>
              </a:lnSpc>
            </a:pPr>
            <a:r>
              <a:rPr lang="en-US" sz="3200" b="1" dirty="0">
                <a:solidFill>
                  <a:srgbClr val="000000"/>
                </a:solidFill>
                <a:latin typeface="Arial" panose="020B0604020202020204" pitchFamily="34" charset="0"/>
                <a:ea typeface="Futura"/>
                <a:cs typeface="Arial" panose="020B0604020202020204" pitchFamily="34" charset="0"/>
                <a:sym typeface="Futura"/>
              </a:rPr>
              <a:t>Module: </a:t>
            </a:r>
            <a:r>
              <a:rPr lang="en-US" sz="3200" dirty="0">
                <a:solidFill>
                  <a:srgbClr val="000000"/>
                </a:solidFill>
                <a:latin typeface="Arial" panose="020B0604020202020204" pitchFamily="34" charset="0"/>
                <a:ea typeface="Futura"/>
                <a:cs typeface="Arial" panose="020B0604020202020204" pitchFamily="34" charset="0"/>
                <a:sym typeface="Futura"/>
              </a:rPr>
              <a:t>Quality Assurance and Service Improvements (LCHS7006)</a:t>
            </a:r>
          </a:p>
          <a:p>
            <a:pPr marL="0" lvl="0" indent="0" algn="ctr">
              <a:lnSpc>
                <a:spcPts val="4864"/>
              </a:lnSpc>
            </a:pPr>
            <a:r>
              <a:rPr lang="en-US" sz="3200" b="1" dirty="0" err="1">
                <a:solidFill>
                  <a:srgbClr val="000000"/>
                </a:solidFill>
                <a:latin typeface="Arial" panose="020B0604020202020204" pitchFamily="34" charset="0"/>
                <a:ea typeface="Futura"/>
                <a:cs typeface="Arial" panose="020B0604020202020204" pitchFamily="34" charset="0"/>
                <a:sym typeface="Futura"/>
              </a:rPr>
              <a:t>Programme</a:t>
            </a:r>
            <a:r>
              <a:rPr lang="en-US" sz="3200" b="1" dirty="0">
                <a:solidFill>
                  <a:srgbClr val="000000"/>
                </a:solidFill>
                <a:latin typeface="Arial" panose="020B0604020202020204" pitchFamily="34" charset="0"/>
                <a:ea typeface="Futura"/>
                <a:cs typeface="Arial" panose="020B0604020202020204" pitchFamily="34" charset="0"/>
                <a:sym typeface="Futura"/>
              </a:rPr>
              <a:t>:</a:t>
            </a:r>
            <a:r>
              <a:rPr lang="en-US" sz="3200" dirty="0">
                <a:solidFill>
                  <a:srgbClr val="000000"/>
                </a:solidFill>
                <a:latin typeface="Arial" panose="020B0604020202020204" pitchFamily="34" charset="0"/>
                <a:ea typeface="Futura"/>
                <a:cs typeface="Arial" panose="020B0604020202020204" pitchFamily="34" charset="0"/>
                <a:sym typeface="Futura"/>
              </a:rPr>
              <a:t> MSc Public Health and Social Care in Practice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514350" y="-514350"/>
            <a:ext cx="7554533" cy="11734612"/>
            <a:chOff x="0" y="0"/>
            <a:chExt cx="1989671" cy="3090597"/>
          </a:xfrm>
        </p:grpSpPr>
        <p:sp>
          <p:nvSpPr>
            <p:cNvPr id="3" name="Freeform 3"/>
            <p:cNvSpPr/>
            <p:nvPr/>
          </p:nvSpPr>
          <p:spPr>
            <a:xfrm>
              <a:off x="0" y="0"/>
              <a:ext cx="1989671" cy="3090597"/>
            </a:xfrm>
            <a:custGeom>
              <a:avLst/>
              <a:gdLst/>
              <a:ahLst/>
              <a:cxnLst/>
              <a:rect l="l" t="t" r="r" b="b"/>
              <a:pathLst>
                <a:path w="1989671" h="3090597">
                  <a:moveTo>
                    <a:pt x="0" y="0"/>
                  </a:moveTo>
                  <a:lnTo>
                    <a:pt x="1989671" y="0"/>
                  </a:lnTo>
                  <a:lnTo>
                    <a:pt x="1989671" y="3090597"/>
                  </a:lnTo>
                  <a:lnTo>
                    <a:pt x="0" y="3090597"/>
                  </a:lnTo>
                  <a:close/>
                </a:path>
              </a:pathLst>
            </a:custGeom>
            <a:solidFill>
              <a:srgbClr val="EAEBE9"/>
            </a:solidFill>
          </p:spPr>
        </p:sp>
        <p:sp>
          <p:nvSpPr>
            <p:cNvPr id="4" name="TextBox 4"/>
            <p:cNvSpPr txBox="1"/>
            <p:nvPr/>
          </p:nvSpPr>
          <p:spPr>
            <a:xfrm>
              <a:off x="0" y="-47625"/>
              <a:ext cx="1989671" cy="3138222"/>
            </a:xfrm>
            <a:prstGeom prst="rect">
              <a:avLst/>
            </a:prstGeom>
          </p:spPr>
          <p:txBody>
            <a:bodyPr lIns="50800" tIns="50800" rIns="50800" bIns="50800" rtlCol="0" anchor="ctr"/>
            <a:lstStyle/>
            <a:p>
              <a:pPr algn="ctr">
                <a:lnSpc>
                  <a:spcPts val="3012"/>
                </a:lnSpc>
              </a:pPr>
              <a:endParaRPr/>
            </a:p>
          </p:txBody>
        </p:sp>
      </p:grpSp>
      <p:sp>
        <p:nvSpPr>
          <p:cNvPr id="11" name="TextBox 11"/>
          <p:cNvSpPr txBox="1"/>
          <p:nvPr/>
        </p:nvSpPr>
        <p:spPr>
          <a:xfrm>
            <a:off x="5343520" y="190500"/>
            <a:ext cx="7600959" cy="1541063"/>
          </a:xfrm>
          <a:prstGeom prst="rect">
            <a:avLst/>
          </a:prstGeom>
        </p:spPr>
        <p:txBody>
          <a:bodyPr lIns="0" tIns="0" rIns="0" bIns="0" rtlCol="0" anchor="t">
            <a:spAutoFit/>
          </a:bodyPr>
          <a:lstStyle/>
          <a:p>
            <a:pPr marL="0" lvl="0" indent="0" algn="ctr">
              <a:lnSpc>
                <a:spcPts val="13050"/>
              </a:lnSpc>
              <a:spcBef>
                <a:spcPct val="0"/>
              </a:spcBef>
            </a:pPr>
            <a:r>
              <a:rPr lang="en-US" sz="9321" b="1" dirty="0">
                <a:solidFill>
                  <a:srgbClr val="465739"/>
                </a:solidFill>
                <a:latin typeface="Inter Bold"/>
                <a:ea typeface="Inter Bold"/>
                <a:cs typeface="Inter Bold"/>
                <a:sym typeface="Inter Bold"/>
              </a:rPr>
              <a:t>Introduction</a:t>
            </a:r>
          </a:p>
        </p:txBody>
      </p:sp>
      <p:sp>
        <p:nvSpPr>
          <p:cNvPr id="12" name="TextBox 12"/>
          <p:cNvSpPr txBox="1"/>
          <p:nvPr/>
        </p:nvSpPr>
        <p:spPr>
          <a:xfrm>
            <a:off x="990600" y="1759724"/>
            <a:ext cx="16021239" cy="7872155"/>
          </a:xfrm>
          <a:prstGeom prst="rect">
            <a:avLst/>
          </a:prstGeom>
        </p:spPr>
        <p:txBody>
          <a:bodyPr wrap="square" lIns="0" tIns="0" rIns="0" bIns="0" rtlCol="0" anchor="t">
            <a:spAutoFit/>
          </a:bodyPr>
          <a:lstStyle/>
          <a:p>
            <a:pPr marL="0" lvl="0" indent="0" algn="just">
              <a:lnSpc>
                <a:spcPct val="150000"/>
              </a:lnSpc>
              <a:spcBef>
                <a:spcPct val="0"/>
              </a:spcBef>
            </a:pPr>
            <a:r>
              <a:rPr lang="en-US" sz="2400" dirty="0">
                <a:solidFill>
                  <a:srgbClr val="000000"/>
                </a:solidFill>
                <a:latin typeface="Arial" panose="020B0604020202020204" pitchFamily="34" charset="0"/>
                <a:ea typeface="Futura"/>
                <a:cs typeface="Arial" panose="020B0604020202020204" pitchFamily="34" charset="0"/>
                <a:sym typeface="Futura"/>
              </a:rPr>
              <a:t>This presentation critically examines the systemic quality assurance failures at the Countess of Chester Hospital during the 2015–2016 neonatal crisis.</a:t>
            </a:r>
          </a:p>
          <a:p>
            <a:pPr marL="0" lvl="0" indent="0" algn="just">
              <a:lnSpc>
                <a:spcPct val="150000"/>
              </a:lnSpc>
              <a:spcBef>
                <a:spcPct val="0"/>
              </a:spcBef>
            </a:pPr>
            <a:r>
              <a:rPr lang="en-US" sz="2800" b="1" dirty="0">
                <a:solidFill>
                  <a:srgbClr val="000000"/>
                </a:solidFill>
                <a:latin typeface="Arial" panose="020B0604020202020204" pitchFamily="34" charset="0"/>
                <a:ea typeface="Futura"/>
                <a:cs typeface="Arial" panose="020B0604020202020204" pitchFamily="34" charset="0"/>
                <a:sym typeface="Futura"/>
              </a:rPr>
              <a:t>Background</a:t>
            </a:r>
          </a:p>
          <a:p>
            <a:pPr marL="800100" lvl="1" indent="-342900" algn="just">
              <a:lnSpc>
                <a:spcPct val="150000"/>
              </a:lnSpc>
              <a:spcBef>
                <a:spcPct val="0"/>
              </a:spcBef>
              <a:buFont typeface="Wingdings" panose="05000000000000000000" pitchFamily="2" charset="2"/>
              <a:buChar char="v"/>
            </a:pPr>
            <a:r>
              <a:rPr lang="en-US" sz="2400" dirty="0">
                <a:solidFill>
                  <a:srgbClr val="000000"/>
                </a:solidFill>
                <a:latin typeface="Arial" panose="020B0604020202020204" pitchFamily="34" charset="0"/>
                <a:ea typeface="Futura"/>
                <a:cs typeface="Arial" panose="020B0604020202020204" pitchFamily="34" charset="0"/>
                <a:sym typeface="Futura"/>
              </a:rPr>
              <a:t>Health care quality and service delivery includes patient safety as one of its basic elements.</a:t>
            </a:r>
          </a:p>
          <a:p>
            <a:pPr marL="800100" lvl="1" indent="-342900" algn="just">
              <a:lnSpc>
                <a:spcPct val="150000"/>
              </a:lnSpc>
              <a:spcBef>
                <a:spcPct val="0"/>
              </a:spcBef>
              <a:buFont typeface="Wingdings" panose="05000000000000000000" pitchFamily="2" charset="2"/>
              <a:buChar char="v"/>
            </a:pPr>
            <a:r>
              <a:rPr lang="en-US" sz="2400" dirty="0">
                <a:solidFill>
                  <a:srgbClr val="000000"/>
                </a:solidFill>
                <a:latin typeface="Arial" panose="020B0604020202020204" pitchFamily="34" charset="0"/>
                <a:ea typeface="Futura"/>
                <a:cs typeface="Arial" panose="020B0604020202020204" pitchFamily="34" charset="0"/>
                <a:sym typeface="Futura"/>
              </a:rPr>
              <a:t>It is necessary that healthcare </a:t>
            </a:r>
            <a:r>
              <a:rPr lang="en-US" sz="2400" dirty="0" err="1">
                <a:solidFill>
                  <a:srgbClr val="000000"/>
                </a:solidFill>
                <a:latin typeface="Arial" panose="020B0604020202020204" pitchFamily="34" charset="0"/>
                <a:ea typeface="Futura"/>
                <a:cs typeface="Arial" panose="020B0604020202020204" pitchFamily="34" charset="0"/>
                <a:sym typeface="Futura"/>
              </a:rPr>
              <a:t>organisations</a:t>
            </a:r>
            <a:r>
              <a:rPr lang="en-US" sz="2400" dirty="0">
                <a:solidFill>
                  <a:srgbClr val="000000"/>
                </a:solidFill>
                <a:latin typeface="Arial" panose="020B0604020202020204" pitchFamily="34" charset="0"/>
                <a:ea typeface="Futura"/>
                <a:cs typeface="Arial" panose="020B0604020202020204" pitchFamily="34" charset="0"/>
                <a:sym typeface="Futura"/>
              </a:rPr>
              <a:t> have excellent mechanisms that reduce risk and avoid harming patients.</a:t>
            </a:r>
          </a:p>
          <a:p>
            <a:pPr marL="800100" lvl="1" indent="-342900" algn="just">
              <a:lnSpc>
                <a:spcPct val="150000"/>
              </a:lnSpc>
              <a:spcBef>
                <a:spcPct val="0"/>
              </a:spcBef>
              <a:buFont typeface="Wingdings" panose="05000000000000000000" pitchFamily="2" charset="2"/>
              <a:buChar char="v"/>
            </a:pPr>
            <a:r>
              <a:rPr lang="en-US" sz="2400" dirty="0">
                <a:solidFill>
                  <a:srgbClr val="000000"/>
                </a:solidFill>
                <a:latin typeface="Arial" panose="020B0604020202020204" pitchFamily="34" charset="0"/>
                <a:ea typeface="Futura"/>
                <a:cs typeface="Arial" panose="020B0604020202020204" pitchFamily="34" charset="0"/>
                <a:sym typeface="Futura"/>
              </a:rPr>
              <a:t>The concept of quality assurance will help to identify that healthcare services are delivered to meet appropriate safety and performance (</a:t>
            </a:r>
            <a:r>
              <a:rPr lang="en-US" sz="2400" dirty="0" err="1">
                <a:solidFill>
                  <a:srgbClr val="000000"/>
                </a:solidFill>
                <a:latin typeface="Arial" panose="020B0604020202020204" pitchFamily="34" charset="0"/>
                <a:ea typeface="Futura"/>
                <a:cs typeface="Arial" panose="020B0604020202020204" pitchFamily="34" charset="0"/>
                <a:sym typeface="Futura"/>
              </a:rPr>
              <a:t>Hercus</a:t>
            </a:r>
            <a:r>
              <a:rPr lang="en-US" sz="2400" dirty="0">
                <a:solidFill>
                  <a:srgbClr val="000000"/>
                </a:solidFill>
                <a:latin typeface="Arial" panose="020B0604020202020204" pitchFamily="34" charset="0"/>
                <a:ea typeface="Futura"/>
                <a:cs typeface="Arial" panose="020B0604020202020204" pitchFamily="34" charset="0"/>
                <a:sym typeface="Futura"/>
              </a:rPr>
              <a:t> et al., 2024).</a:t>
            </a:r>
          </a:p>
          <a:p>
            <a:pPr marL="0" lvl="0" indent="0" algn="just">
              <a:lnSpc>
                <a:spcPct val="150000"/>
              </a:lnSpc>
              <a:spcBef>
                <a:spcPct val="0"/>
              </a:spcBef>
            </a:pPr>
            <a:r>
              <a:rPr lang="en-US" sz="2800" b="1" dirty="0">
                <a:solidFill>
                  <a:srgbClr val="000000"/>
                </a:solidFill>
                <a:latin typeface="Arial" panose="020B0604020202020204" pitchFamily="34" charset="0"/>
                <a:ea typeface="Futura"/>
                <a:cs typeface="Arial" panose="020B0604020202020204" pitchFamily="34" charset="0"/>
                <a:sym typeface="Futura"/>
              </a:rPr>
              <a:t>International Significance of Patient Safety</a:t>
            </a:r>
          </a:p>
          <a:p>
            <a:pPr marL="800100" lvl="1" indent="-342900" algn="just">
              <a:lnSpc>
                <a:spcPct val="150000"/>
              </a:lnSpc>
              <a:spcBef>
                <a:spcPct val="0"/>
              </a:spcBef>
              <a:buFont typeface="Wingdings" panose="05000000000000000000" pitchFamily="2" charset="2"/>
              <a:buChar char="v"/>
            </a:pPr>
            <a:r>
              <a:rPr lang="en-US" sz="2400" dirty="0">
                <a:solidFill>
                  <a:srgbClr val="000000"/>
                </a:solidFill>
                <a:latin typeface="Arial" panose="020B0604020202020204" pitchFamily="34" charset="0"/>
                <a:ea typeface="Futura"/>
                <a:cs typeface="Arial" panose="020B0604020202020204" pitchFamily="34" charset="0"/>
                <a:sym typeface="Futura"/>
              </a:rPr>
              <a:t>The harm of patients due to insecure care is still a significant global health issue.</a:t>
            </a:r>
          </a:p>
          <a:p>
            <a:pPr marL="800100" lvl="1" indent="-342900" algn="just">
              <a:lnSpc>
                <a:spcPct val="150000"/>
              </a:lnSpc>
              <a:spcBef>
                <a:spcPct val="0"/>
              </a:spcBef>
              <a:buFont typeface="Wingdings" panose="05000000000000000000" pitchFamily="2" charset="2"/>
              <a:buChar char="v"/>
            </a:pPr>
            <a:r>
              <a:rPr lang="en-US" sz="2400" dirty="0">
                <a:solidFill>
                  <a:srgbClr val="000000"/>
                </a:solidFill>
                <a:latin typeface="Arial" panose="020B0604020202020204" pitchFamily="34" charset="0"/>
                <a:ea typeface="Futura"/>
                <a:cs typeface="Arial" panose="020B0604020202020204" pitchFamily="34" charset="0"/>
                <a:sym typeface="Futura"/>
              </a:rPr>
              <a:t>Healthcare systems should be able to continually enhance safety structures, governance systems as well as </a:t>
            </a:r>
            <a:r>
              <a:rPr lang="en-US" sz="2400" dirty="0" err="1">
                <a:solidFill>
                  <a:srgbClr val="000000"/>
                </a:solidFill>
                <a:latin typeface="Arial" panose="020B0604020202020204" pitchFamily="34" charset="0"/>
                <a:ea typeface="Futura"/>
                <a:cs typeface="Arial" panose="020B0604020202020204" pitchFamily="34" charset="0"/>
                <a:sym typeface="Futura"/>
              </a:rPr>
              <a:t>organisational</a:t>
            </a:r>
            <a:r>
              <a:rPr lang="en-US" sz="2400" dirty="0">
                <a:solidFill>
                  <a:srgbClr val="000000"/>
                </a:solidFill>
                <a:latin typeface="Arial" panose="020B0604020202020204" pitchFamily="34" charset="0"/>
                <a:ea typeface="Futura"/>
                <a:cs typeface="Arial" panose="020B0604020202020204" pitchFamily="34" charset="0"/>
                <a:sym typeface="Futura"/>
              </a:rPr>
              <a:t> learning mechanisms.</a:t>
            </a:r>
          </a:p>
          <a:p>
            <a:pPr marL="0" lvl="0" indent="0" algn="just">
              <a:lnSpc>
                <a:spcPct val="150000"/>
              </a:lnSpc>
              <a:spcBef>
                <a:spcPct val="0"/>
              </a:spcBef>
            </a:pPr>
            <a:r>
              <a:rPr lang="en-US" sz="2400" dirty="0">
                <a:solidFill>
                  <a:srgbClr val="000000"/>
                </a:solidFill>
                <a:latin typeface="Arial" panose="020B0604020202020204" pitchFamily="34" charset="0"/>
                <a:ea typeface="Futura"/>
                <a:cs typeface="Arial" panose="020B0604020202020204" pitchFamily="34" charset="0"/>
                <a:sym typeface="Futura"/>
              </a:rPr>
              <a:t>The World Health </a:t>
            </a:r>
            <a:r>
              <a:rPr lang="en-US" sz="2400" dirty="0" err="1">
                <a:solidFill>
                  <a:srgbClr val="000000"/>
                </a:solidFill>
                <a:latin typeface="Arial" panose="020B0604020202020204" pitchFamily="34" charset="0"/>
                <a:ea typeface="Futura"/>
                <a:cs typeface="Arial" panose="020B0604020202020204" pitchFamily="34" charset="0"/>
                <a:sym typeface="Futura"/>
              </a:rPr>
              <a:t>Organisation</a:t>
            </a:r>
            <a:r>
              <a:rPr lang="en-US" sz="2400" dirty="0">
                <a:solidFill>
                  <a:srgbClr val="000000"/>
                </a:solidFill>
                <a:latin typeface="Arial" panose="020B0604020202020204" pitchFamily="34" charset="0"/>
                <a:ea typeface="Futura"/>
                <a:cs typeface="Arial" panose="020B0604020202020204" pitchFamily="34" charset="0"/>
                <a:sym typeface="Futura"/>
              </a:rPr>
              <a:t> says that to improve healthcare outcomes in the world, it is crucial to enhance the system of patient safety (World Health </a:t>
            </a:r>
            <a:r>
              <a:rPr lang="en-US" sz="2400" dirty="0" err="1">
                <a:solidFill>
                  <a:srgbClr val="000000"/>
                </a:solidFill>
                <a:latin typeface="Arial" panose="020B0604020202020204" pitchFamily="34" charset="0"/>
                <a:ea typeface="Futura"/>
                <a:cs typeface="Arial" panose="020B0604020202020204" pitchFamily="34" charset="0"/>
                <a:sym typeface="Futura"/>
              </a:rPr>
              <a:t>Organisation</a:t>
            </a:r>
            <a:r>
              <a:rPr lang="en-US" sz="2400" dirty="0">
                <a:solidFill>
                  <a:srgbClr val="000000"/>
                </a:solidFill>
                <a:latin typeface="Arial" panose="020B0604020202020204" pitchFamily="34" charset="0"/>
                <a:ea typeface="Futura"/>
                <a:cs typeface="Arial" panose="020B0604020202020204" pitchFamily="34" charset="0"/>
                <a:sym typeface="Futura"/>
              </a:rPr>
              <a:t>, 2021).</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041361" y="-2496160"/>
            <a:ext cx="15656483" cy="15656483"/>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AEBE9"/>
            </a:solidFill>
          </p:spPr>
        </p:sp>
        <p:sp>
          <p:nvSpPr>
            <p:cNvPr id="4" name="TextBox 4"/>
            <p:cNvSpPr txBox="1"/>
            <p:nvPr/>
          </p:nvSpPr>
          <p:spPr>
            <a:xfrm>
              <a:off x="76200" y="28575"/>
              <a:ext cx="660400" cy="708025"/>
            </a:xfrm>
            <a:prstGeom prst="rect">
              <a:avLst/>
            </a:prstGeom>
          </p:spPr>
          <p:txBody>
            <a:bodyPr lIns="50800" tIns="50800" rIns="50800" bIns="50800" rtlCol="0" anchor="ctr"/>
            <a:lstStyle/>
            <a:p>
              <a:pPr algn="ctr">
                <a:lnSpc>
                  <a:spcPts val="3012"/>
                </a:lnSpc>
              </a:pPr>
              <a:endParaRPr/>
            </a:p>
          </p:txBody>
        </p:sp>
      </p:grpSp>
      <p:grpSp>
        <p:nvGrpSpPr>
          <p:cNvPr id="8" name="Group 8"/>
          <p:cNvGrpSpPr/>
          <p:nvPr/>
        </p:nvGrpSpPr>
        <p:grpSpPr>
          <a:xfrm>
            <a:off x="13264060" y="1714500"/>
            <a:ext cx="4632607" cy="8356101"/>
            <a:chOff x="0" y="0"/>
            <a:chExt cx="717712" cy="1294579"/>
          </a:xfrm>
        </p:grpSpPr>
        <p:sp>
          <p:nvSpPr>
            <p:cNvPr id="9" name="Freeform 9"/>
            <p:cNvSpPr/>
            <p:nvPr/>
          </p:nvSpPr>
          <p:spPr>
            <a:xfrm>
              <a:off x="0" y="0"/>
              <a:ext cx="717712" cy="1294579"/>
            </a:xfrm>
            <a:custGeom>
              <a:avLst/>
              <a:gdLst/>
              <a:ahLst/>
              <a:cxnLst/>
              <a:rect l="l" t="t" r="r" b="b"/>
              <a:pathLst>
                <a:path w="717712" h="1294579">
                  <a:moveTo>
                    <a:pt x="0" y="0"/>
                  </a:moveTo>
                  <a:lnTo>
                    <a:pt x="717712" y="0"/>
                  </a:lnTo>
                  <a:lnTo>
                    <a:pt x="717712" y="1294579"/>
                  </a:lnTo>
                  <a:lnTo>
                    <a:pt x="0" y="1294579"/>
                  </a:lnTo>
                  <a:close/>
                </a:path>
              </a:pathLst>
            </a:custGeom>
            <a:blipFill>
              <a:blip r:embed="rId2"/>
              <a:stretch>
                <a:fillRect l="-153970" r="-67411"/>
              </a:stretch>
            </a:blipFill>
          </p:spPr>
        </p:sp>
      </p:grpSp>
      <p:sp>
        <p:nvSpPr>
          <p:cNvPr id="11" name="TextBox 11"/>
          <p:cNvSpPr txBox="1"/>
          <p:nvPr/>
        </p:nvSpPr>
        <p:spPr>
          <a:xfrm>
            <a:off x="543167" y="2728928"/>
            <a:ext cx="11648831" cy="7075142"/>
          </a:xfrm>
          <a:prstGeom prst="rect">
            <a:avLst/>
          </a:prstGeom>
        </p:spPr>
        <p:txBody>
          <a:bodyPr wrap="square" lIns="0" tIns="0" rIns="0" bIns="0" rtlCol="0" anchor="t">
            <a:spAutoFit/>
          </a:bodyPr>
          <a:lstStyle/>
          <a:p>
            <a:pPr marL="0" lvl="0" indent="0" algn="just">
              <a:lnSpc>
                <a:spcPts val="3666"/>
              </a:lnSpc>
              <a:spcBef>
                <a:spcPct val="0"/>
              </a:spcBef>
            </a:pPr>
            <a:r>
              <a:rPr lang="en-US" sz="2619" b="1" dirty="0">
                <a:solidFill>
                  <a:srgbClr val="000000"/>
                </a:solidFill>
                <a:latin typeface="Arial" panose="020B0604020202020204" pitchFamily="34" charset="0"/>
                <a:ea typeface="Futura"/>
                <a:cs typeface="Arial" panose="020B0604020202020204" pitchFamily="34" charset="0"/>
                <a:sym typeface="Futura"/>
              </a:rPr>
              <a:t>NHS Commitment to Safety</a:t>
            </a:r>
          </a:p>
          <a:p>
            <a:pPr marL="914400" lvl="1" indent="-457200" algn="just">
              <a:lnSpc>
                <a:spcPts val="3666"/>
              </a:lnSpc>
              <a:spcBef>
                <a:spcPct val="0"/>
              </a:spcBef>
              <a:buFont typeface="Wingdings" panose="05000000000000000000" pitchFamily="2" charset="2"/>
              <a:buChar char="v"/>
            </a:pPr>
            <a:r>
              <a:rPr lang="en-US" sz="2619" dirty="0">
                <a:solidFill>
                  <a:srgbClr val="000000"/>
                </a:solidFill>
                <a:latin typeface="Arial" panose="020B0604020202020204" pitchFamily="34" charset="0"/>
                <a:ea typeface="Futura"/>
                <a:cs typeface="Arial" panose="020B0604020202020204" pitchFamily="34" charset="0"/>
                <a:sym typeface="Futura"/>
              </a:rPr>
              <a:t>National Health Service (NHS) has come up with national policies that will enhance safety among patients in healthcare </a:t>
            </a:r>
            <a:r>
              <a:rPr lang="en-US" sz="2619" dirty="0" err="1">
                <a:solidFill>
                  <a:srgbClr val="000000"/>
                </a:solidFill>
                <a:latin typeface="Arial" panose="020B0604020202020204" pitchFamily="34" charset="0"/>
                <a:ea typeface="Futura"/>
                <a:cs typeface="Arial" panose="020B0604020202020204" pitchFamily="34" charset="0"/>
                <a:sym typeface="Futura"/>
              </a:rPr>
              <a:t>organisations</a:t>
            </a:r>
            <a:r>
              <a:rPr lang="en-US" sz="2619" dirty="0">
                <a:solidFill>
                  <a:srgbClr val="000000"/>
                </a:solidFill>
                <a:latin typeface="Arial" panose="020B0604020202020204" pitchFamily="34" charset="0"/>
                <a:ea typeface="Futura"/>
                <a:cs typeface="Arial" panose="020B0604020202020204" pitchFamily="34" charset="0"/>
                <a:sym typeface="Futura"/>
              </a:rPr>
              <a:t>.</a:t>
            </a:r>
          </a:p>
          <a:p>
            <a:pPr marL="914400" lvl="1" indent="-457200" algn="just">
              <a:lnSpc>
                <a:spcPts val="3666"/>
              </a:lnSpc>
              <a:spcBef>
                <a:spcPct val="0"/>
              </a:spcBef>
              <a:buFont typeface="Wingdings" panose="05000000000000000000" pitchFamily="2" charset="2"/>
              <a:buChar char="v"/>
            </a:pPr>
            <a:r>
              <a:rPr lang="en-US" sz="2619" dirty="0">
                <a:solidFill>
                  <a:srgbClr val="000000"/>
                </a:solidFill>
                <a:latin typeface="Arial" panose="020B0604020202020204" pitchFamily="34" charset="0"/>
                <a:ea typeface="Futura"/>
                <a:cs typeface="Arial" panose="020B0604020202020204" pitchFamily="34" charset="0"/>
                <a:sym typeface="Futura"/>
              </a:rPr>
              <a:t>The strategies aim to enhance reporting systems of incidents and encourage </a:t>
            </a:r>
            <a:r>
              <a:rPr lang="en-US" sz="2619" dirty="0" err="1">
                <a:solidFill>
                  <a:srgbClr val="000000"/>
                </a:solidFill>
                <a:latin typeface="Arial" panose="020B0604020202020204" pitchFamily="34" charset="0"/>
                <a:ea typeface="Futura"/>
                <a:cs typeface="Arial" panose="020B0604020202020204" pitchFamily="34" charset="0"/>
                <a:sym typeface="Futura"/>
              </a:rPr>
              <a:t>organisational</a:t>
            </a:r>
            <a:r>
              <a:rPr lang="en-US" sz="2619" dirty="0">
                <a:solidFill>
                  <a:srgbClr val="000000"/>
                </a:solidFill>
                <a:latin typeface="Arial" panose="020B0604020202020204" pitchFamily="34" charset="0"/>
                <a:ea typeface="Futura"/>
                <a:cs typeface="Arial" panose="020B0604020202020204" pitchFamily="34" charset="0"/>
                <a:sym typeface="Futura"/>
              </a:rPr>
              <a:t> learning.</a:t>
            </a:r>
          </a:p>
          <a:p>
            <a:pPr lvl="1" algn="just">
              <a:lnSpc>
                <a:spcPts val="3666"/>
              </a:lnSpc>
              <a:spcBef>
                <a:spcPct val="0"/>
              </a:spcBef>
            </a:pPr>
            <a:endParaRPr lang="en-US" sz="2619" dirty="0">
              <a:solidFill>
                <a:srgbClr val="000000"/>
              </a:solidFill>
              <a:latin typeface="Arial" panose="020B0604020202020204" pitchFamily="34" charset="0"/>
              <a:ea typeface="Futura"/>
              <a:cs typeface="Arial" panose="020B0604020202020204" pitchFamily="34" charset="0"/>
              <a:sym typeface="Futura"/>
            </a:endParaRPr>
          </a:p>
          <a:p>
            <a:pPr marL="0" lvl="0" indent="0" algn="just">
              <a:lnSpc>
                <a:spcPts val="3666"/>
              </a:lnSpc>
              <a:spcBef>
                <a:spcPct val="0"/>
              </a:spcBef>
            </a:pPr>
            <a:r>
              <a:rPr lang="en-US" sz="2619" b="1" dirty="0">
                <a:solidFill>
                  <a:srgbClr val="000000"/>
                </a:solidFill>
                <a:latin typeface="Arial" panose="020B0604020202020204" pitchFamily="34" charset="0"/>
                <a:ea typeface="Futura"/>
                <a:cs typeface="Arial" panose="020B0604020202020204" pitchFamily="34" charset="0"/>
                <a:sym typeface="Futura"/>
              </a:rPr>
              <a:t>Safety Culture</a:t>
            </a:r>
          </a:p>
          <a:p>
            <a:pPr marL="914400" lvl="1" indent="-457200" algn="just">
              <a:lnSpc>
                <a:spcPts val="3666"/>
              </a:lnSpc>
              <a:spcBef>
                <a:spcPct val="0"/>
              </a:spcBef>
              <a:buFont typeface="Wingdings" panose="05000000000000000000" pitchFamily="2" charset="2"/>
              <a:buChar char="v"/>
            </a:pPr>
            <a:r>
              <a:rPr lang="en-US" sz="2619" dirty="0">
                <a:solidFill>
                  <a:srgbClr val="000000"/>
                </a:solidFill>
                <a:latin typeface="Arial" panose="020B0604020202020204" pitchFamily="34" charset="0"/>
                <a:ea typeface="Futura"/>
                <a:cs typeface="Arial" panose="020B0604020202020204" pitchFamily="34" charset="0"/>
                <a:sym typeface="Futura"/>
              </a:rPr>
              <a:t>The formation of the safety culture will make healthcare professionals report incidents and near-misses.</a:t>
            </a:r>
          </a:p>
          <a:p>
            <a:pPr marL="914400" lvl="1" indent="-457200" algn="just">
              <a:lnSpc>
                <a:spcPts val="3666"/>
              </a:lnSpc>
              <a:spcBef>
                <a:spcPct val="0"/>
              </a:spcBef>
              <a:buFont typeface="Wingdings" panose="05000000000000000000" pitchFamily="2" charset="2"/>
              <a:buChar char="v"/>
            </a:pPr>
            <a:r>
              <a:rPr lang="en-US" sz="2619" dirty="0">
                <a:solidFill>
                  <a:srgbClr val="000000"/>
                </a:solidFill>
                <a:latin typeface="Arial" panose="020B0604020202020204" pitchFamily="34" charset="0"/>
                <a:ea typeface="Futura"/>
                <a:cs typeface="Arial" panose="020B0604020202020204" pitchFamily="34" charset="0"/>
                <a:sym typeface="Futura"/>
              </a:rPr>
              <a:t>This enables </a:t>
            </a:r>
            <a:r>
              <a:rPr lang="en-US" sz="2619" dirty="0" err="1">
                <a:solidFill>
                  <a:srgbClr val="000000"/>
                </a:solidFill>
                <a:latin typeface="Arial" panose="020B0604020202020204" pitchFamily="34" charset="0"/>
                <a:ea typeface="Futura"/>
                <a:cs typeface="Arial" panose="020B0604020202020204" pitchFamily="34" charset="0"/>
                <a:sym typeface="Futura"/>
              </a:rPr>
              <a:t>organisations</a:t>
            </a:r>
            <a:r>
              <a:rPr lang="en-US" sz="2619" dirty="0">
                <a:solidFill>
                  <a:srgbClr val="000000"/>
                </a:solidFill>
                <a:latin typeface="Arial" panose="020B0604020202020204" pitchFamily="34" charset="0"/>
                <a:ea typeface="Futura"/>
                <a:cs typeface="Arial" panose="020B0604020202020204" pitchFamily="34" charset="0"/>
                <a:sym typeface="Futura"/>
              </a:rPr>
              <a:t> to detect the risks when they are early and avoid safety failures in future.</a:t>
            </a:r>
          </a:p>
          <a:p>
            <a:pPr lvl="0" algn="just">
              <a:lnSpc>
                <a:spcPts val="3666"/>
              </a:lnSpc>
              <a:spcBef>
                <a:spcPct val="0"/>
              </a:spcBef>
            </a:pPr>
            <a:endParaRPr lang="en-US" sz="2619" dirty="0">
              <a:solidFill>
                <a:srgbClr val="000000"/>
              </a:solidFill>
              <a:latin typeface="Arial" panose="020B0604020202020204" pitchFamily="34" charset="0"/>
              <a:ea typeface="Futura"/>
              <a:cs typeface="Arial" panose="020B0604020202020204" pitchFamily="34" charset="0"/>
              <a:sym typeface="Futura"/>
            </a:endParaRPr>
          </a:p>
          <a:p>
            <a:pPr marL="0" lvl="0" indent="0" algn="just">
              <a:lnSpc>
                <a:spcPts val="3666"/>
              </a:lnSpc>
              <a:spcBef>
                <a:spcPct val="0"/>
              </a:spcBef>
            </a:pPr>
            <a:r>
              <a:rPr lang="en-US" sz="2619" dirty="0">
                <a:solidFill>
                  <a:srgbClr val="000000"/>
                </a:solidFill>
                <a:latin typeface="Arial" panose="020B0604020202020204" pitchFamily="34" charset="0"/>
                <a:ea typeface="Futura"/>
                <a:cs typeface="Arial" panose="020B0604020202020204" pitchFamily="34" charset="0"/>
                <a:sym typeface="Futura"/>
              </a:rPr>
              <a:t>The NHS emphasizes that the concept of patient safety should be entrenched in healthcare leadership, governance and clinical practice (NHS England, 2022).</a:t>
            </a:r>
          </a:p>
        </p:txBody>
      </p:sp>
      <p:sp>
        <p:nvSpPr>
          <p:cNvPr id="12" name="TextBox 12"/>
          <p:cNvSpPr txBox="1"/>
          <p:nvPr/>
        </p:nvSpPr>
        <p:spPr>
          <a:xfrm>
            <a:off x="1028700" y="611395"/>
            <a:ext cx="9691523" cy="1471557"/>
          </a:xfrm>
          <a:prstGeom prst="rect">
            <a:avLst/>
          </a:prstGeom>
        </p:spPr>
        <p:txBody>
          <a:bodyPr lIns="0" tIns="0" rIns="0" bIns="0" rtlCol="0" anchor="t">
            <a:spAutoFit/>
          </a:bodyPr>
          <a:lstStyle/>
          <a:p>
            <a:pPr marL="0" lvl="0" indent="0" algn="l">
              <a:lnSpc>
                <a:spcPts val="13050"/>
              </a:lnSpc>
              <a:spcBef>
                <a:spcPct val="0"/>
              </a:spcBef>
            </a:pPr>
            <a:r>
              <a:rPr lang="en-US" sz="6600" b="1">
                <a:solidFill>
                  <a:srgbClr val="465739"/>
                </a:solidFill>
                <a:latin typeface="Glacial Indifference Bold"/>
                <a:ea typeface="Glacial Indifference Bold"/>
                <a:cs typeface="Glacial Indifference Bold"/>
                <a:sym typeface="Glacial Indifference Bold"/>
              </a:rPr>
              <a:t>Patient Safety in the NHS</a:t>
            </a:r>
          </a:p>
        </p:txBody>
      </p:sp>
      <p:sp>
        <p:nvSpPr>
          <p:cNvPr id="14" name="AutoShape 14"/>
          <p:cNvSpPr/>
          <p:nvPr/>
        </p:nvSpPr>
        <p:spPr>
          <a:xfrm>
            <a:off x="12649200" y="7676383"/>
            <a:ext cx="0" cy="2610617"/>
          </a:xfrm>
          <a:prstGeom prst="line">
            <a:avLst/>
          </a:prstGeom>
          <a:ln w="123825" cap="flat">
            <a:solidFill>
              <a:srgbClr val="BBC8B1"/>
            </a:solidFill>
            <a:prstDash val="sysDot"/>
            <a:headEnd type="none" w="sm" len="sm"/>
            <a:tailEnd type="none" w="sm" len="sm"/>
          </a:ln>
        </p:spPr>
        <p:txBody>
          <a:bodyPr/>
          <a:lstStyle/>
          <a:p>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4"/>
          <p:cNvGrpSpPr/>
          <p:nvPr/>
        </p:nvGrpSpPr>
        <p:grpSpPr>
          <a:xfrm>
            <a:off x="563137" y="-247664"/>
            <a:ext cx="6584375" cy="11174045"/>
            <a:chOff x="0" y="0"/>
            <a:chExt cx="1734156" cy="2942958"/>
          </a:xfrm>
        </p:grpSpPr>
        <p:sp>
          <p:nvSpPr>
            <p:cNvPr id="15" name="Freeform 15"/>
            <p:cNvSpPr/>
            <p:nvPr/>
          </p:nvSpPr>
          <p:spPr>
            <a:xfrm>
              <a:off x="0" y="0"/>
              <a:ext cx="1734156" cy="2942958"/>
            </a:xfrm>
            <a:custGeom>
              <a:avLst/>
              <a:gdLst/>
              <a:ahLst/>
              <a:cxnLst/>
              <a:rect l="l" t="t" r="r" b="b"/>
              <a:pathLst>
                <a:path w="1734156" h="2942958">
                  <a:moveTo>
                    <a:pt x="0" y="0"/>
                  </a:moveTo>
                  <a:lnTo>
                    <a:pt x="1734156" y="0"/>
                  </a:lnTo>
                  <a:lnTo>
                    <a:pt x="1734156" y="2942958"/>
                  </a:lnTo>
                  <a:lnTo>
                    <a:pt x="0" y="2942958"/>
                  </a:lnTo>
                  <a:close/>
                </a:path>
              </a:pathLst>
            </a:custGeom>
            <a:solidFill>
              <a:srgbClr val="EAEBE9"/>
            </a:solidFill>
          </p:spPr>
        </p:sp>
        <p:sp>
          <p:nvSpPr>
            <p:cNvPr id="16" name="TextBox 16"/>
            <p:cNvSpPr txBox="1"/>
            <p:nvPr/>
          </p:nvSpPr>
          <p:spPr>
            <a:xfrm>
              <a:off x="0" y="-47625"/>
              <a:ext cx="1734156" cy="2990583"/>
            </a:xfrm>
            <a:prstGeom prst="rect">
              <a:avLst/>
            </a:prstGeom>
          </p:spPr>
          <p:txBody>
            <a:bodyPr lIns="50800" tIns="50800" rIns="50800" bIns="50800" rtlCol="0" anchor="ctr"/>
            <a:lstStyle/>
            <a:p>
              <a:pPr algn="ctr">
                <a:lnSpc>
                  <a:spcPts val="3012"/>
                </a:lnSpc>
              </a:pPr>
              <a:endParaRPr/>
            </a:p>
          </p:txBody>
        </p:sp>
      </p:grpSp>
      <p:sp>
        <p:nvSpPr>
          <p:cNvPr id="17" name="TextBox 17"/>
          <p:cNvSpPr txBox="1"/>
          <p:nvPr/>
        </p:nvSpPr>
        <p:spPr>
          <a:xfrm>
            <a:off x="762000" y="495300"/>
            <a:ext cx="14935200" cy="830997"/>
          </a:xfrm>
          <a:prstGeom prst="rect">
            <a:avLst/>
          </a:prstGeom>
        </p:spPr>
        <p:txBody>
          <a:bodyPr wrap="square" lIns="0" tIns="0" rIns="0" bIns="0" rtlCol="0" anchor="t">
            <a:spAutoFit/>
          </a:bodyPr>
          <a:lstStyle/>
          <a:p>
            <a:pPr marL="0" lvl="0" indent="0" algn="l">
              <a:spcBef>
                <a:spcPct val="0"/>
              </a:spcBef>
            </a:pPr>
            <a:r>
              <a:rPr lang="en-US" sz="5400" b="1">
                <a:solidFill>
                  <a:srgbClr val="465739"/>
                </a:solidFill>
                <a:latin typeface="Glacial Indifference Bold"/>
                <a:ea typeface="Glacial Indifference Bold"/>
                <a:cs typeface="Glacial Indifference Bold"/>
                <a:sym typeface="Glacial Indifference Bold"/>
              </a:rPr>
              <a:t>Patient Safety Incident Response Framework</a:t>
            </a:r>
          </a:p>
        </p:txBody>
      </p:sp>
      <p:sp>
        <p:nvSpPr>
          <p:cNvPr id="18" name="TextBox 18"/>
          <p:cNvSpPr txBox="1"/>
          <p:nvPr/>
        </p:nvSpPr>
        <p:spPr>
          <a:xfrm>
            <a:off x="772633" y="2082552"/>
            <a:ext cx="16056089" cy="7584127"/>
          </a:xfrm>
          <a:prstGeom prst="rect">
            <a:avLst/>
          </a:prstGeom>
        </p:spPr>
        <p:txBody>
          <a:bodyPr wrap="square" lIns="0" tIns="0" rIns="0" bIns="0" rtlCol="0" anchor="t">
            <a:spAutoFit/>
          </a:bodyPr>
          <a:lstStyle/>
          <a:p>
            <a:pPr marL="0" lvl="0" indent="0" algn="l">
              <a:lnSpc>
                <a:spcPts val="4578"/>
              </a:lnSpc>
              <a:spcBef>
                <a:spcPct val="0"/>
              </a:spcBef>
            </a:pPr>
            <a:r>
              <a:rPr lang="en-US" sz="2800" b="1" dirty="0">
                <a:solidFill>
                  <a:srgbClr val="000000"/>
                </a:solidFill>
                <a:latin typeface="Arial" panose="020B0604020202020204" pitchFamily="34" charset="0"/>
                <a:ea typeface="Futura"/>
                <a:cs typeface="Arial" panose="020B0604020202020204" pitchFamily="34" charset="0"/>
                <a:sym typeface="Futura"/>
              </a:rPr>
              <a:t>Incident Management</a:t>
            </a:r>
          </a:p>
          <a:p>
            <a:pPr marL="800100" lvl="1" indent="-342900">
              <a:lnSpc>
                <a:spcPts val="4578"/>
              </a:lnSpc>
              <a:spcBef>
                <a:spcPct val="0"/>
              </a:spcBef>
              <a:buFont typeface="Wingdings" panose="05000000000000000000" pitchFamily="2" charset="2"/>
              <a:buChar char="v"/>
            </a:pPr>
            <a:r>
              <a:rPr lang="en-US" sz="2800" dirty="0">
                <a:solidFill>
                  <a:srgbClr val="000000"/>
                </a:solidFill>
                <a:latin typeface="Arial" panose="020B0604020202020204" pitchFamily="34" charset="0"/>
                <a:ea typeface="Futura"/>
                <a:cs typeface="Arial" panose="020B0604020202020204" pitchFamily="34" charset="0"/>
                <a:sym typeface="Futura"/>
              </a:rPr>
              <a:t>I have used the Patient Safety Incident Response Framework (PSIRF) to give direction in the investigation of healthcare safety incident.</a:t>
            </a:r>
          </a:p>
          <a:p>
            <a:pPr marL="800100" lvl="1" indent="-342900">
              <a:lnSpc>
                <a:spcPts val="4578"/>
              </a:lnSpc>
              <a:spcBef>
                <a:spcPct val="0"/>
              </a:spcBef>
              <a:buFont typeface="Wingdings" panose="05000000000000000000" pitchFamily="2" charset="2"/>
              <a:buChar char="v"/>
            </a:pPr>
            <a:r>
              <a:rPr lang="en-US" sz="2800" dirty="0">
                <a:solidFill>
                  <a:srgbClr val="000000"/>
                </a:solidFill>
                <a:latin typeface="Arial" panose="020B0604020202020204" pitchFamily="34" charset="0"/>
                <a:ea typeface="Futura"/>
                <a:cs typeface="Arial" panose="020B0604020202020204" pitchFamily="34" charset="0"/>
                <a:sym typeface="Futura"/>
              </a:rPr>
              <a:t>It helps </a:t>
            </a:r>
            <a:r>
              <a:rPr lang="en-US" sz="2800" dirty="0" err="1">
                <a:solidFill>
                  <a:srgbClr val="000000"/>
                </a:solidFill>
                <a:latin typeface="Arial" panose="020B0604020202020204" pitchFamily="34" charset="0"/>
                <a:ea typeface="Futura"/>
                <a:cs typeface="Arial" panose="020B0604020202020204" pitchFamily="34" charset="0"/>
                <a:sym typeface="Futura"/>
              </a:rPr>
              <a:t>organisations</a:t>
            </a:r>
            <a:r>
              <a:rPr lang="en-US" sz="2800" dirty="0">
                <a:solidFill>
                  <a:srgbClr val="000000"/>
                </a:solidFill>
                <a:latin typeface="Arial" panose="020B0604020202020204" pitchFamily="34" charset="0"/>
                <a:ea typeface="Futura"/>
                <a:cs typeface="Arial" panose="020B0604020202020204" pitchFamily="34" charset="0"/>
                <a:sym typeface="Futura"/>
              </a:rPr>
              <a:t> </a:t>
            </a:r>
            <a:r>
              <a:rPr lang="en-US" sz="2800" dirty="0" err="1">
                <a:solidFill>
                  <a:srgbClr val="000000"/>
                </a:solidFill>
                <a:latin typeface="Arial" panose="020B0604020202020204" pitchFamily="34" charset="0"/>
                <a:ea typeface="Futura"/>
                <a:cs typeface="Arial" panose="020B0604020202020204" pitchFamily="34" charset="0"/>
                <a:sym typeface="Futura"/>
              </a:rPr>
              <a:t>emphasise</a:t>
            </a:r>
            <a:r>
              <a:rPr lang="en-US" sz="2800" dirty="0">
                <a:solidFill>
                  <a:srgbClr val="000000"/>
                </a:solidFill>
                <a:latin typeface="Arial" panose="020B0604020202020204" pitchFamily="34" charset="0"/>
                <a:ea typeface="Futura"/>
                <a:cs typeface="Arial" panose="020B0604020202020204" pitchFamily="34" charset="0"/>
                <a:sym typeface="Futura"/>
              </a:rPr>
              <a:t> on the reasons behind occurrence of incidences as opposed to blame game.</a:t>
            </a:r>
          </a:p>
          <a:p>
            <a:pPr lvl="1">
              <a:lnSpc>
                <a:spcPts val="4578"/>
              </a:lnSpc>
              <a:spcBef>
                <a:spcPct val="0"/>
              </a:spcBef>
            </a:pPr>
            <a:endParaRPr lang="en-US" sz="2800" dirty="0">
              <a:solidFill>
                <a:srgbClr val="000000"/>
              </a:solidFill>
              <a:latin typeface="Arial" panose="020B0604020202020204" pitchFamily="34" charset="0"/>
              <a:ea typeface="Futura"/>
              <a:cs typeface="Arial" panose="020B0604020202020204" pitchFamily="34" charset="0"/>
              <a:sym typeface="Futura"/>
            </a:endParaRPr>
          </a:p>
          <a:p>
            <a:pPr marL="0" lvl="0" indent="0" algn="l">
              <a:lnSpc>
                <a:spcPts val="4578"/>
              </a:lnSpc>
              <a:spcBef>
                <a:spcPct val="0"/>
              </a:spcBef>
            </a:pPr>
            <a:r>
              <a:rPr lang="en-US" sz="2800" b="1" dirty="0">
                <a:solidFill>
                  <a:srgbClr val="000000"/>
                </a:solidFill>
                <a:latin typeface="Arial" panose="020B0604020202020204" pitchFamily="34" charset="0"/>
                <a:ea typeface="Futura"/>
                <a:cs typeface="Arial" panose="020B0604020202020204" pitchFamily="34" charset="0"/>
                <a:sym typeface="Futura"/>
              </a:rPr>
              <a:t>Key Objectives</a:t>
            </a:r>
          </a:p>
          <a:p>
            <a:pPr marL="800100" lvl="1" indent="-342900">
              <a:lnSpc>
                <a:spcPts val="4578"/>
              </a:lnSpc>
              <a:spcBef>
                <a:spcPct val="0"/>
              </a:spcBef>
              <a:buFont typeface="Wingdings" panose="05000000000000000000" pitchFamily="2" charset="2"/>
              <a:buChar char="v"/>
            </a:pPr>
            <a:r>
              <a:rPr lang="en-US" sz="2800" dirty="0">
                <a:solidFill>
                  <a:srgbClr val="000000"/>
                </a:solidFill>
                <a:latin typeface="Arial" panose="020B0604020202020204" pitchFamily="34" charset="0"/>
                <a:ea typeface="Futura"/>
                <a:cs typeface="Arial" panose="020B0604020202020204" pitchFamily="34" charset="0"/>
                <a:sym typeface="Futura"/>
              </a:rPr>
              <a:t>Enhance the learning of safety incidents.</a:t>
            </a:r>
          </a:p>
          <a:p>
            <a:pPr marL="800100" lvl="1" indent="-342900">
              <a:lnSpc>
                <a:spcPts val="4578"/>
              </a:lnSpc>
              <a:spcBef>
                <a:spcPct val="0"/>
              </a:spcBef>
              <a:buFont typeface="Wingdings" panose="05000000000000000000" pitchFamily="2" charset="2"/>
              <a:buChar char="v"/>
            </a:pPr>
            <a:r>
              <a:rPr lang="en-US" sz="2800" dirty="0">
                <a:solidFill>
                  <a:srgbClr val="000000"/>
                </a:solidFill>
                <a:latin typeface="Arial" panose="020B0604020202020204" pitchFamily="34" charset="0"/>
                <a:ea typeface="Futura"/>
                <a:cs typeface="Arial" panose="020B0604020202020204" pitchFamily="34" charset="0"/>
                <a:sym typeface="Futura"/>
              </a:rPr>
              <a:t>Determine the systemic weaknesses of healthcare processes.</a:t>
            </a:r>
          </a:p>
          <a:p>
            <a:pPr marL="800100" lvl="1" indent="-342900">
              <a:lnSpc>
                <a:spcPts val="4578"/>
              </a:lnSpc>
              <a:spcBef>
                <a:spcPct val="0"/>
              </a:spcBef>
              <a:buFont typeface="Wingdings" panose="05000000000000000000" pitchFamily="2" charset="2"/>
              <a:buChar char="v"/>
            </a:pPr>
            <a:r>
              <a:rPr lang="en-US" sz="2800" dirty="0">
                <a:solidFill>
                  <a:srgbClr val="000000"/>
                </a:solidFill>
                <a:latin typeface="Arial" panose="020B0604020202020204" pitchFamily="34" charset="0"/>
                <a:ea typeface="Futura"/>
                <a:cs typeface="Arial" panose="020B0604020202020204" pitchFamily="34" charset="0"/>
                <a:sym typeface="Futura"/>
              </a:rPr>
              <a:t>Enforce the changes that would not allow any similar incidences to take place.</a:t>
            </a:r>
          </a:p>
          <a:p>
            <a:pPr lvl="1">
              <a:lnSpc>
                <a:spcPts val="4578"/>
              </a:lnSpc>
              <a:spcBef>
                <a:spcPct val="0"/>
              </a:spcBef>
            </a:pPr>
            <a:endParaRPr lang="en-US" sz="2800" dirty="0">
              <a:solidFill>
                <a:srgbClr val="000000"/>
              </a:solidFill>
              <a:latin typeface="Arial" panose="020B0604020202020204" pitchFamily="34" charset="0"/>
              <a:ea typeface="Futura"/>
              <a:cs typeface="Arial" panose="020B0604020202020204" pitchFamily="34" charset="0"/>
              <a:sym typeface="Futura"/>
            </a:endParaRPr>
          </a:p>
          <a:p>
            <a:pPr marL="0" lvl="0" indent="0" algn="l">
              <a:lnSpc>
                <a:spcPts val="4578"/>
              </a:lnSpc>
              <a:spcBef>
                <a:spcPct val="0"/>
              </a:spcBef>
            </a:pPr>
            <a:r>
              <a:rPr lang="en-US" sz="2800" dirty="0">
                <a:solidFill>
                  <a:srgbClr val="000000"/>
                </a:solidFill>
                <a:latin typeface="Arial" panose="020B0604020202020204" pitchFamily="34" charset="0"/>
                <a:ea typeface="Futura"/>
                <a:cs typeface="Arial" panose="020B0604020202020204" pitchFamily="34" charset="0"/>
                <a:sym typeface="Futura"/>
              </a:rPr>
              <a:t>This framework </a:t>
            </a:r>
            <a:r>
              <a:rPr lang="en-US" sz="2800" dirty="0" err="1">
                <a:solidFill>
                  <a:srgbClr val="000000"/>
                </a:solidFill>
                <a:latin typeface="Arial" panose="020B0604020202020204" pitchFamily="34" charset="0"/>
                <a:ea typeface="Futura"/>
                <a:cs typeface="Arial" panose="020B0604020202020204" pitchFamily="34" charset="0"/>
                <a:sym typeface="Futura"/>
              </a:rPr>
              <a:t>favours</a:t>
            </a:r>
            <a:r>
              <a:rPr lang="en-US" sz="2800" dirty="0">
                <a:solidFill>
                  <a:srgbClr val="000000"/>
                </a:solidFill>
                <a:latin typeface="Arial" panose="020B0604020202020204" pitchFamily="34" charset="0"/>
                <a:ea typeface="Futura"/>
                <a:cs typeface="Arial" panose="020B0604020202020204" pitchFamily="34" charset="0"/>
                <a:sym typeface="Futura"/>
              </a:rPr>
              <a:t> a learning-based strategy of enhancing safety in healthcare </a:t>
            </a:r>
            <a:r>
              <a:rPr lang="en-US" sz="2800" dirty="0" err="1">
                <a:solidFill>
                  <a:srgbClr val="000000"/>
                </a:solidFill>
                <a:latin typeface="Arial" panose="020B0604020202020204" pitchFamily="34" charset="0"/>
                <a:ea typeface="Futura"/>
                <a:cs typeface="Arial" panose="020B0604020202020204" pitchFamily="34" charset="0"/>
                <a:sym typeface="Futura"/>
              </a:rPr>
              <a:t>organisations</a:t>
            </a:r>
            <a:r>
              <a:rPr lang="en-US" sz="2800" dirty="0">
                <a:solidFill>
                  <a:srgbClr val="000000"/>
                </a:solidFill>
                <a:latin typeface="Arial" panose="020B0604020202020204" pitchFamily="34" charset="0"/>
                <a:ea typeface="Futura"/>
                <a:cs typeface="Arial" panose="020B0604020202020204" pitchFamily="34" charset="0"/>
                <a:sym typeface="Futura"/>
              </a:rPr>
              <a:t> (NHS England, 2024).</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4"/>
          <p:cNvGrpSpPr/>
          <p:nvPr/>
        </p:nvGrpSpPr>
        <p:grpSpPr>
          <a:xfrm>
            <a:off x="4973390" y="-514350"/>
            <a:ext cx="4170610" cy="11214038"/>
            <a:chOff x="0" y="0"/>
            <a:chExt cx="1098432" cy="2953491"/>
          </a:xfrm>
        </p:grpSpPr>
        <p:sp>
          <p:nvSpPr>
            <p:cNvPr id="5" name="Freeform 5"/>
            <p:cNvSpPr/>
            <p:nvPr/>
          </p:nvSpPr>
          <p:spPr>
            <a:xfrm>
              <a:off x="0" y="0"/>
              <a:ext cx="1098432" cy="2953491"/>
            </a:xfrm>
            <a:custGeom>
              <a:avLst/>
              <a:gdLst/>
              <a:ahLst/>
              <a:cxnLst/>
              <a:rect l="l" t="t" r="r" b="b"/>
              <a:pathLst>
                <a:path w="1098432" h="2953491">
                  <a:moveTo>
                    <a:pt x="0" y="0"/>
                  </a:moveTo>
                  <a:lnTo>
                    <a:pt x="1098432" y="0"/>
                  </a:lnTo>
                  <a:lnTo>
                    <a:pt x="1098432" y="2953491"/>
                  </a:lnTo>
                  <a:lnTo>
                    <a:pt x="0" y="2953491"/>
                  </a:lnTo>
                  <a:close/>
                </a:path>
              </a:pathLst>
            </a:custGeom>
            <a:solidFill>
              <a:srgbClr val="EAEBE9"/>
            </a:solidFill>
          </p:spPr>
        </p:sp>
        <p:sp>
          <p:nvSpPr>
            <p:cNvPr id="6" name="TextBox 6"/>
            <p:cNvSpPr txBox="1"/>
            <p:nvPr/>
          </p:nvSpPr>
          <p:spPr>
            <a:xfrm>
              <a:off x="0" y="-47625"/>
              <a:ext cx="1098432" cy="3001116"/>
            </a:xfrm>
            <a:prstGeom prst="rect">
              <a:avLst/>
            </a:prstGeom>
          </p:spPr>
          <p:txBody>
            <a:bodyPr lIns="50800" tIns="50800" rIns="50800" bIns="50800" rtlCol="0" anchor="ctr"/>
            <a:lstStyle/>
            <a:p>
              <a:pPr algn="ctr">
                <a:lnSpc>
                  <a:spcPts val="3012"/>
                </a:lnSpc>
              </a:pPr>
              <a:endParaRPr/>
            </a:p>
          </p:txBody>
        </p:sp>
      </p:grpSp>
      <p:sp>
        <p:nvSpPr>
          <p:cNvPr id="7" name="TextBox 7"/>
          <p:cNvSpPr txBox="1"/>
          <p:nvPr/>
        </p:nvSpPr>
        <p:spPr>
          <a:xfrm rot="-5400000">
            <a:off x="2648639" y="3852898"/>
            <a:ext cx="9156908" cy="2462213"/>
          </a:xfrm>
          <a:prstGeom prst="rect">
            <a:avLst/>
          </a:prstGeom>
        </p:spPr>
        <p:txBody>
          <a:bodyPr lIns="0" tIns="0" rIns="0" bIns="0" rtlCol="0" anchor="t">
            <a:spAutoFit/>
          </a:bodyPr>
          <a:lstStyle/>
          <a:p>
            <a:pPr marL="0" lvl="0" indent="0" algn="ctr">
              <a:spcBef>
                <a:spcPct val="0"/>
              </a:spcBef>
            </a:pPr>
            <a:r>
              <a:rPr lang="en-US" sz="8000" b="1">
                <a:solidFill>
                  <a:srgbClr val="465739"/>
                </a:solidFill>
                <a:latin typeface="Glacial Indifference Bold"/>
                <a:ea typeface="Glacial Indifference Bold"/>
                <a:cs typeface="Glacial Indifference Bold"/>
                <a:sym typeface="Glacial Indifference Bold"/>
              </a:rPr>
              <a:t>Case Study Background</a:t>
            </a:r>
          </a:p>
        </p:txBody>
      </p:sp>
      <p:sp>
        <p:nvSpPr>
          <p:cNvPr id="8" name="AutoShape 8"/>
          <p:cNvSpPr/>
          <p:nvPr/>
        </p:nvSpPr>
        <p:spPr>
          <a:xfrm>
            <a:off x="9144000" y="5454501"/>
            <a:ext cx="9144000" cy="0"/>
          </a:xfrm>
          <a:prstGeom prst="line">
            <a:avLst/>
          </a:prstGeom>
          <a:ln w="38100" cap="flat">
            <a:solidFill>
              <a:srgbClr val="EAEBE9"/>
            </a:solidFill>
            <a:prstDash val="solid"/>
            <a:headEnd type="none" w="sm" len="sm"/>
            <a:tailEnd type="none" w="sm" len="sm"/>
          </a:ln>
        </p:spPr>
      </p:sp>
      <p:sp>
        <p:nvSpPr>
          <p:cNvPr id="9" name="TextBox 9"/>
          <p:cNvSpPr txBox="1"/>
          <p:nvPr/>
        </p:nvSpPr>
        <p:spPr>
          <a:xfrm>
            <a:off x="9744075" y="1884589"/>
            <a:ext cx="7515225" cy="2661498"/>
          </a:xfrm>
          <a:prstGeom prst="rect">
            <a:avLst/>
          </a:prstGeom>
        </p:spPr>
        <p:txBody>
          <a:bodyPr lIns="0" tIns="0" rIns="0" bIns="0" rtlCol="0" anchor="t">
            <a:spAutoFit/>
          </a:bodyPr>
          <a:lstStyle/>
          <a:p>
            <a:pPr marL="457200" indent="-457200">
              <a:lnSpc>
                <a:spcPts val="3522"/>
              </a:lnSpc>
              <a:spcBef>
                <a:spcPct val="0"/>
              </a:spcBef>
              <a:buFont typeface="Wingdings" panose="05000000000000000000" pitchFamily="2" charset="2"/>
              <a:buChar char="v"/>
            </a:pPr>
            <a:r>
              <a:rPr lang="en-US" sz="2515" dirty="0">
                <a:solidFill>
                  <a:srgbClr val="000000"/>
                </a:solidFill>
                <a:latin typeface="Arial" panose="020B0604020202020204" pitchFamily="34" charset="0"/>
                <a:ea typeface="Glacial Indifference"/>
                <a:cs typeface="Arial" panose="020B0604020202020204" pitchFamily="34" charset="0"/>
                <a:sym typeface="Glacial Indifference"/>
              </a:rPr>
              <a:t>Lucy Letby incident involved a neonatal unit of Countess of Chester Hospital in the year 2015 and 2016 </a:t>
            </a:r>
            <a:r>
              <a:rPr lang="en-US" sz="2400" dirty="0">
                <a:latin typeface="Arial" panose="020B0604020202020204" pitchFamily="34" charset="0"/>
                <a:cs typeface="Arial" panose="020B0604020202020204" pitchFamily="34" charset="0"/>
              </a:rPr>
              <a:t>(Lawrence and Conn, 2024)</a:t>
            </a:r>
            <a:r>
              <a:rPr lang="en-US" sz="2400" dirty="0">
                <a:solidFill>
                  <a:srgbClr val="000000"/>
                </a:solidFill>
                <a:latin typeface="Arial" panose="020B0604020202020204" pitchFamily="34" charset="0"/>
                <a:ea typeface="Glacial Indifference"/>
                <a:cs typeface="Arial" panose="020B0604020202020204" pitchFamily="34" charset="0"/>
                <a:sym typeface="Glacial Indifference"/>
              </a:rPr>
              <a:t>.</a:t>
            </a:r>
            <a:endParaRPr lang="en-US" sz="2515" dirty="0">
              <a:solidFill>
                <a:srgbClr val="000000"/>
              </a:solidFill>
              <a:latin typeface="Arial" panose="020B0604020202020204" pitchFamily="34" charset="0"/>
              <a:ea typeface="Glacial Indifference"/>
              <a:cs typeface="Arial" panose="020B0604020202020204" pitchFamily="34" charset="0"/>
              <a:sym typeface="Glacial Indifference"/>
            </a:endParaRPr>
          </a:p>
          <a:p>
            <a:pPr marL="457200" lvl="0" indent="-457200" algn="l">
              <a:lnSpc>
                <a:spcPts val="3522"/>
              </a:lnSpc>
              <a:spcBef>
                <a:spcPct val="0"/>
              </a:spcBef>
              <a:buFont typeface="Wingdings" panose="05000000000000000000" pitchFamily="2" charset="2"/>
              <a:buChar char="v"/>
            </a:pPr>
            <a:r>
              <a:rPr lang="en-US" sz="2515" dirty="0">
                <a:solidFill>
                  <a:srgbClr val="000000"/>
                </a:solidFill>
                <a:latin typeface="Arial" panose="020B0604020202020204" pitchFamily="34" charset="0"/>
                <a:ea typeface="Glacial Indifference"/>
                <a:cs typeface="Arial" panose="020B0604020202020204" pitchFamily="34" charset="0"/>
                <a:sym typeface="Glacial Indifference"/>
              </a:rPr>
              <a:t>A number of infant deaths were an issue of concern in terms of safety and quality in the neonatal unit.</a:t>
            </a:r>
          </a:p>
        </p:txBody>
      </p:sp>
      <p:sp>
        <p:nvSpPr>
          <p:cNvPr id="10" name="TextBox 10"/>
          <p:cNvSpPr txBox="1"/>
          <p:nvPr/>
        </p:nvSpPr>
        <p:spPr>
          <a:xfrm>
            <a:off x="9744075" y="6745195"/>
            <a:ext cx="7515225" cy="2661498"/>
          </a:xfrm>
          <a:prstGeom prst="rect">
            <a:avLst/>
          </a:prstGeom>
        </p:spPr>
        <p:txBody>
          <a:bodyPr lIns="0" tIns="0" rIns="0" bIns="0" rtlCol="0" anchor="t">
            <a:spAutoFit/>
          </a:bodyPr>
          <a:lstStyle/>
          <a:p>
            <a:pPr marL="457200" lvl="0" indent="-457200" algn="l">
              <a:lnSpc>
                <a:spcPts val="3522"/>
              </a:lnSpc>
              <a:spcBef>
                <a:spcPct val="0"/>
              </a:spcBef>
              <a:buFont typeface="Wingdings" panose="05000000000000000000" pitchFamily="2" charset="2"/>
              <a:buChar char="v"/>
            </a:pPr>
            <a:r>
              <a:rPr lang="en-US" sz="2515" dirty="0">
                <a:solidFill>
                  <a:srgbClr val="000000"/>
                </a:solidFill>
                <a:latin typeface="Arial" panose="020B0604020202020204" pitchFamily="34" charset="0"/>
                <a:ea typeface="Glacial Indifference"/>
                <a:cs typeface="Arial" panose="020B0604020202020204" pitchFamily="34" charset="0"/>
                <a:sym typeface="Glacial Indifference"/>
              </a:rPr>
              <a:t>The investigation found out that there were various </a:t>
            </a:r>
            <a:r>
              <a:rPr lang="en-US" sz="2515" dirty="0" err="1">
                <a:solidFill>
                  <a:srgbClr val="000000"/>
                </a:solidFill>
                <a:latin typeface="Arial" panose="020B0604020202020204" pitchFamily="34" charset="0"/>
                <a:ea typeface="Glacial Indifference"/>
                <a:cs typeface="Arial" panose="020B0604020202020204" pitchFamily="34" charset="0"/>
                <a:sym typeface="Glacial Indifference"/>
              </a:rPr>
              <a:t>organisational</a:t>
            </a:r>
            <a:r>
              <a:rPr lang="en-US" sz="2515" dirty="0">
                <a:solidFill>
                  <a:srgbClr val="000000"/>
                </a:solidFill>
                <a:latin typeface="Arial" panose="020B0604020202020204" pitchFamily="34" charset="0"/>
                <a:ea typeface="Glacial Indifference"/>
                <a:cs typeface="Arial" panose="020B0604020202020204" pitchFamily="34" charset="0"/>
                <a:sym typeface="Glacial Indifference"/>
              </a:rPr>
              <a:t> problems such as staffing problem and infrastructure problem.</a:t>
            </a:r>
          </a:p>
          <a:p>
            <a:pPr marL="457200" lvl="0" indent="-457200" algn="l">
              <a:lnSpc>
                <a:spcPts val="3522"/>
              </a:lnSpc>
              <a:spcBef>
                <a:spcPct val="0"/>
              </a:spcBef>
              <a:buFont typeface="Wingdings" panose="05000000000000000000" pitchFamily="2" charset="2"/>
              <a:buChar char="v"/>
            </a:pPr>
            <a:r>
              <a:rPr lang="en-US" sz="2515" dirty="0">
                <a:solidFill>
                  <a:srgbClr val="000000"/>
                </a:solidFill>
                <a:latin typeface="Arial" panose="020B0604020202020204" pitchFamily="34" charset="0"/>
                <a:ea typeface="Glacial Indifference"/>
                <a:cs typeface="Arial" panose="020B0604020202020204" pitchFamily="34" charset="0"/>
                <a:sym typeface="Glacial Indifference"/>
              </a:rPr>
              <a:t>The hospital management was reported to not respond promptly to complaints made by older doctors.</a:t>
            </a:r>
          </a:p>
        </p:txBody>
      </p:sp>
      <p:sp>
        <p:nvSpPr>
          <p:cNvPr id="11" name="TextBox 11"/>
          <p:cNvSpPr txBox="1"/>
          <p:nvPr/>
        </p:nvSpPr>
        <p:spPr>
          <a:xfrm>
            <a:off x="9744075" y="680569"/>
            <a:ext cx="7515225" cy="770605"/>
          </a:xfrm>
          <a:prstGeom prst="rect">
            <a:avLst/>
          </a:prstGeom>
        </p:spPr>
        <p:txBody>
          <a:bodyPr lIns="0" tIns="0" rIns="0" bIns="0" rtlCol="0" anchor="t">
            <a:spAutoFit/>
          </a:bodyPr>
          <a:lstStyle/>
          <a:p>
            <a:pPr marL="0" lvl="0" indent="0" algn="l">
              <a:lnSpc>
                <a:spcPts val="6350"/>
              </a:lnSpc>
              <a:spcBef>
                <a:spcPct val="0"/>
              </a:spcBef>
            </a:pPr>
            <a:r>
              <a:rPr lang="en-US" sz="4536" b="1" i="1" dirty="0">
                <a:solidFill>
                  <a:srgbClr val="5F6F52"/>
                </a:solidFill>
                <a:latin typeface="Glacial Indifference Bold Italics"/>
                <a:ea typeface="Glacial Indifference Bold Italics"/>
                <a:cs typeface="Glacial Indifference Bold Italics"/>
                <a:sym typeface="Glacial Indifference Bold Italics"/>
              </a:rPr>
              <a:t>Lucy Letby Hospital Case</a:t>
            </a:r>
          </a:p>
        </p:txBody>
      </p:sp>
      <p:sp>
        <p:nvSpPr>
          <p:cNvPr id="12" name="TextBox 12"/>
          <p:cNvSpPr txBox="1"/>
          <p:nvPr/>
        </p:nvSpPr>
        <p:spPr>
          <a:xfrm>
            <a:off x="9744075" y="5707891"/>
            <a:ext cx="7515225" cy="770605"/>
          </a:xfrm>
          <a:prstGeom prst="rect">
            <a:avLst/>
          </a:prstGeom>
        </p:spPr>
        <p:txBody>
          <a:bodyPr lIns="0" tIns="0" rIns="0" bIns="0" rtlCol="0" anchor="t">
            <a:spAutoFit/>
          </a:bodyPr>
          <a:lstStyle/>
          <a:p>
            <a:pPr marL="0" lvl="0" indent="0" algn="l">
              <a:lnSpc>
                <a:spcPts val="6350"/>
              </a:lnSpc>
              <a:spcBef>
                <a:spcPct val="0"/>
              </a:spcBef>
            </a:pPr>
            <a:r>
              <a:rPr lang="en-US" sz="4536" b="1" i="1">
                <a:solidFill>
                  <a:srgbClr val="5F6F52"/>
                </a:solidFill>
                <a:latin typeface="Glacial Indifference Bold Italics"/>
                <a:ea typeface="Glacial Indifference Bold Italics"/>
                <a:cs typeface="Glacial Indifference Bold Italics"/>
                <a:sym typeface="Glacial Indifference Bold Italics"/>
              </a:rPr>
              <a:t>Investigative Findings</a:t>
            </a:r>
          </a:p>
        </p:txBody>
      </p:sp>
      <p:pic>
        <p:nvPicPr>
          <p:cNvPr id="17" name="Picture 16">
            <a:extLst>
              <a:ext uri="{FF2B5EF4-FFF2-40B4-BE49-F238E27FC236}">
                <a16:creationId xmlns:a16="http://schemas.microsoft.com/office/drawing/2014/main" id="{42FD245E-8300-1A4F-EA5B-DFBD2A18853D}"/>
              </a:ext>
            </a:extLst>
          </p:cNvPr>
          <p:cNvPicPr>
            <a:picLocks noChangeAspect="1"/>
          </p:cNvPicPr>
          <p:nvPr/>
        </p:nvPicPr>
        <p:blipFill>
          <a:blip r:embed="rId2"/>
          <a:stretch>
            <a:fillRect/>
          </a:stretch>
        </p:blipFill>
        <p:spPr>
          <a:xfrm>
            <a:off x="-381000" y="-75824"/>
            <a:ext cx="6172200" cy="10362824"/>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4"/>
          <p:cNvGrpSpPr/>
          <p:nvPr/>
        </p:nvGrpSpPr>
        <p:grpSpPr>
          <a:xfrm>
            <a:off x="500517" y="4086153"/>
            <a:ext cx="6217130" cy="6595607"/>
            <a:chOff x="0" y="0"/>
            <a:chExt cx="1637434" cy="1737114"/>
          </a:xfrm>
        </p:grpSpPr>
        <p:sp>
          <p:nvSpPr>
            <p:cNvPr id="15" name="Freeform 15"/>
            <p:cNvSpPr/>
            <p:nvPr/>
          </p:nvSpPr>
          <p:spPr>
            <a:xfrm>
              <a:off x="0" y="0"/>
              <a:ext cx="1637434" cy="1737115"/>
            </a:xfrm>
            <a:custGeom>
              <a:avLst/>
              <a:gdLst/>
              <a:ahLst/>
              <a:cxnLst/>
              <a:rect l="l" t="t" r="r" b="b"/>
              <a:pathLst>
                <a:path w="1637434" h="1737115">
                  <a:moveTo>
                    <a:pt x="0" y="0"/>
                  </a:moveTo>
                  <a:lnTo>
                    <a:pt x="1637434" y="0"/>
                  </a:lnTo>
                  <a:lnTo>
                    <a:pt x="1637434" y="1737115"/>
                  </a:lnTo>
                  <a:lnTo>
                    <a:pt x="0" y="1737115"/>
                  </a:lnTo>
                  <a:close/>
                </a:path>
              </a:pathLst>
            </a:custGeom>
            <a:solidFill>
              <a:srgbClr val="EAEBE9"/>
            </a:solidFill>
          </p:spPr>
        </p:sp>
        <p:sp>
          <p:nvSpPr>
            <p:cNvPr id="16" name="TextBox 16"/>
            <p:cNvSpPr txBox="1"/>
            <p:nvPr/>
          </p:nvSpPr>
          <p:spPr>
            <a:xfrm>
              <a:off x="0" y="-47625"/>
              <a:ext cx="1637434" cy="1784739"/>
            </a:xfrm>
            <a:prstGeom prst="rect">
              <a:avLst/>
            </a:prstGeom>
          </p:spPr>
          <p:txBody>
            <a:bodyPr lIns="50800" tIns="50800" rIns="50800" bIns="50800" rtlCol="0" anchor="ctr"/>
            <a:lstStyle/>
            <a:p>
              <a:pPr algn="ctr">
                <a:lnSpc>
                  <a:spcPts val="3665"/>
                </a:lnSpc>
              </a:pPr>
              <a:endParaRPr/>
            </a:p>
          </p:txBody>
        </p:sp>
      </p:grpSp>
      <p:sp>
        <p:nvSpPr>
          <p:cNvPr id="29" name="TextBox 29"/>
          <p:cNvSpPr txBox="1"/>
          <p:nvPr/>
        </p:nvSpPr>
        <p:spPr>
          <a:xfrm>
            <a:off x="693981" y="634929"/>
            <a:ext cx="16900038" cy="1349728"/>
          </a:xfrm>
          <a:prstGeom prst="rect">
            <a:avLst/>
          </a:prstGeom>
        </p:spPr>
        <p:txBody>
          <a:bodyPr wrap="square" lIns="0" tIns="0" rIns="0" bIns="0" rtlCol="0" anchor="t">
            <a:spAutoFit/>
          </a:bodyPr>
          <a:lstStyle/>
          <a:p>
            <a:pPr marL="0" lvl="0" indent="0" algn="l">
              <a:lnSpc>
                <a:spcPts val="11092"/>
              </a:lnSpc>
            </a:pPr>
            <a:r>
              <a:rPr lang="en-US" sz="7200" b="1">
                <a:solidFill>
                  <a:srgbClr val="465739"/>
                </a:solidFill>
                <a:latin typeface="Glacial Indifference Bold"/>
                <a:ea typeface="Glacial Indifference Bold"/>
                <a:cs typeface="Glacial Indifference Bold"/>
                <a:sym typeface="Glacial Indifference Bold"/>
              </a:rPr>
              <a:t>Governance and Patient Safety</a:t>
            </a:r>
          </a:p>
        </p:txBody>
      </p:sp>
      <p:sp>
        <p:nvSpPr>
          <p:cNvPr id="30" name="TextBox 30"/>
          <p:cNvSpPr txBox="1"/>
          <p:nvPr/>
        </p:nvSpPr>
        <p:spPr>
          <a:xfrm>
            <a:off x="887445" y="2476500"/>
            <a:ext cx="16900038" cy="7128105"/>
          </a:xfrm>
          <a:prstGeom prst="rect">
            <a:avLst/>
          </a:prstGeom>
        </p:spPr>
        <p:txBody>
          <a:bodyPr wrap="square" lIns="0" tIns="0" rIns="0" bIns="0" rtlCol="0" anchor="t">
            <a:spAutoFit/>
          </a:bodyPr>
          <a:lstStyle/>
          <a:p>
            <a:pPr marL="0" lvl="0" indent="0" algn="just">
              <a:lnSpc>
                <a:spcPts val="4250"/>
              </a:lnSpc>
              <a:spcBef>
                <a:spcPct val="0"/>
              </a:spcBef>
            </a:pPr>
            <a:r>
              <a:rPr lang="en-US" sz="3036" b="1" dirty="0">
                <a:solidFill>
                  <a:srgbClr val="000000"/>
                </a:solidFill>
                <a:latin typeface="Arial" panose="020B0604020202020204" pitchFamily="34" charset="0"/>
                <a:ea typeface="Glacial Indifference"/>
                <a:cs typeface="Arial" panose="020B0604020202020204" pitchFamily="34" charset="0"/>
                <a:sym typeface="Glacial Indifference"/>
              </a:rPr>
              <a:t>Significance of Clinical Governance</a:t>
            </a:r>
          </a:p>
          <a:p>
            <a:pPr marL="914400" lvl="1" indent="-457200" algn="just">
              <a:lnSpc>
                <a:spcPts val="4250"/>
              </a:lnSpc>
              <a:spcBef>
                <a:spcPct val="0"/>
              </a:spcBef>
              <a:buFont typeface="Wingdings" panose="05000000000000000000" pitchFamily="2" charset="2"/>
              <a:buChar char="v"/>
            </a:pPr>
            <a:r>
              <a:rPr lang="en-US" sz="3036" dirty="0">
                <a:solidFill>
                  <a:srgbClr val="000000"/>
                </a:solidFill>
                <a:latin typeface="Arial" panose="020B0604020202020204" pitchFamily="34" charset="0"/>
                <a:ea typeface="Glacial Indifference"/>
                <a:cs typeface="Arial" panose="020B0604020202020204" pitchFamily="34" charset="0"/>
                <a:sym typeface="Glacial Indifference"/>
              </a:rPr>
              <a:t>Clinical governance is used to ensure high quality of care and safety among healthcare </a:t>
            </a:r>
            <a:r>
              <a:rPr lang="en-US" sz="3036" dirty="0" err="1">
                <a:solidFill>
                  <a:srgbClr val="000000"/>
                </a:solidFill>
                <a:latin typeface="Arial" panose="020B0604020202020204" pitchFamily="34" charset="0"/>
                <a:ea typeface="Glacial Indifference"/>
                <a:cs typeface="Arial" panose="020B0604020202020204" pitchFamily="34" charset="0"/>
                <a:sym typeface="Glacial Indifference"/>
              </a:rPr>
              <a:t>organisations</a:t>
            </a:r>
            <a:r>
              <a:rPr lang="en-US" sz="3036" dirty="0">
                <a:solidFill>
                  <a:srgbClr val="000000"/>
                </a:solidFill>
                <a:latin typeface="Arial" panose="020B0604020202020204" pitchFamily="34" charset="0"/>
                <a:ea typeface="Glacial Indifference"/>
                <a:cs typeface="Arial" panose="020B0604020202020204" pitchFamily="34" charset="0"/>
                <a:sym typeface="Glacial Indifference"/>
              </a:rPr>
              <a:t>.</a:t>
            </a:r>
          </a:p>
          <a:p>
            <a:pPr marL="914400" lvl="1" indent="-457200" algn="just">
              <a:lnSpc>
                <a:spcPts val="4250"/>
              </a:lnSpc>
              <a:spcBef>
                <a:spcPct val="0"/>
              </a:spcBef>
              <a:buFont typeface="Wingdings" panose="05000000000000000000" pitchFamily="2" charset="2"/>
              <a:buChar char="v"/>
            </a:pPr>
            <a:r>
              <a:rPr lang="en-US" sz="3036" dirty="0">
                <a:solidFill>
                  <a:srgbClr val="000000"/>
                </a:solidFill>
                <a:latin typeface="Arial" panose="020B0604020202020204" pitchFamily="34" charset="0"/>
                <a:ea typeface="Glacial Indifference"/>
                <a:cs typeface="Arial" panose="020B0604020202020204" pitchFamily="34" charset="0"/>
                <a:sym typeface="Glacial Indifference"/>
              </a:rPr>
              <a:t>It involves observing clinical performance and risk management and accountability (</a:t>
            </a:r>
            <a:r>
              <a:rPr lang="en-US" sz="3200" dirty="0" err="1">
                <a:latin typeface="Arial" panose="020B0604020202020204" pitchFamily="34" charset="0"/>
                <a:cs typeface="Arial" panose="020B0604020202020204" pitchFamily="34" charset="0"/>
              </a:rPr>
              <a:t>Southall</a:t>
            </a:r>
            <a:r>
              <a:rPr lang="en-US" sz="3200" dirty="0">
                <a:latin typeface="Arial" panose="020B0604020202020204" pitchFamily="34" charset="0"/>
                <a:cs typeface="Arial" panose="020B0604020202020204" pitchFamily="34" charset="0"/>
              </a:rPr>
              <a:t> et al., 2024)</a:t>
            </a:r>
            <a:r>
              <a:rPr lang="en-US" sz="3036" dirty="0">
                <a:solidFill>
                  <a:srgbClr val="000000"/>
                </a:solidFill>
                <a:latin typeface="Arial" panose="020B0604020202020204" pitchFamily="34" charset="0"/>
                <a:ea typeface="Glacial Indifference"/>
                <a:cs typeface="Arial" panose="020B0604020202020204" pitchFamily="34" charset="0"/>
                <a:sym typeface="Glacial Indifference"/>
              </a:rPr>
              <a:t>.</a:t>
            </a:r>
          </a:p>
          <a:p>
            <a:pPr lvl="1" algn="just">
              <a:lnSpc>
                <a:spcPts val="4250"/>
              </a:lnSpc>
              <a:spcBef>
                <a:spcPct val="0"/>
              </a:spcBef>
            </a:pPr>
            <a:endParaRPr lang="en-US" sz="3036" dirty="0">
              <a:solidFill>
                <a:srgbClr val="000000"/>
              </a:solidFill>
              <a:latin typeface="Arial" panose="020B0604020202020204" pitchFamily="34" charset="0"/>
              <a:ea typeface="Glacial Indifference"/>
              <a:cs typeface="Arial" panose="020B0604020202020204" pitchFamily="34" charset="0"/>
              <a:sym typeface="Glacial Indifference"/>
            </a:endParaRPr>
          </a:p>
          <a:p>
            <a:pPr marL="0" lvl="0" indent="0" algn="just">
              <a:lnSpc>
                <a:spcPts val="4250"/>
              </a:lnSpc>
              <a:spcBef>
                <a:spcPct val="0"/>
              </a:spcBef>
            </a:pPr>
            <a:r>
              <a:rPr lang="en-US" sz="3036" b="1" dirty="0">
                <a:solidFill>
                  <a:srgbClr val="000000"/>
                </a:solidFill>
                <a:latin typeface="Arial" panose="020B0604020202020204" pitchFamily="34" charset="0"/>
                <a:ea typeface="Glacial Indifference"/>
                <a:cs typeface="Arial" panose="020B0604020202020204" pitchFamily="34" charset="0"/>
                <a:sym typeface="Glacial Indifference"/>
              </a:rPr>
              <a:t>Governance Functions</a:t>
            </a:r>
          </a:p>
          <a:p>
            <a:pPr marL="914400" lvl="1" indent="-457200" algn="just">
              <a:lnSpc>
                <a:spcPts val="4250"/>
              </a:lnSpc>
              <a:spcBef>
                <a:spcPct val="0"/>
              </a:spcBef>
              <a:buFont typeface="Wingdings" panose="05000000000000000000" pitchFamily="2" charset="2"/>
              <a:buChar char="v"/>
            </a:pPr>
            <a:r>
              <a:rPr lang="en-US" sz="3036" dirty="0">
                <a:solidFill>
                  <a:srgbClr val="000000"/>
                </a:solidFill>
                <a:latin typeface="Arial" panose="020B0604020202020204" pitchFamily="34" charset="0"/>
                <a:ea typeface="Glacial Indifference"/>
                <a:cs typeface="Arial" panose="020B0604020202020204" pitchFamily="34" charset="0"/>
                <a:sym typeface="Glacial Indifference"/>
              </a:rPr>
              <a:t>Tracking patient safety measurements and healthcare results.</a:t>
            </a:r>
          </a:p>
          <a:p>
            <a:pPr marL="914400" lvl="1" indent="-457200" algn="just">
              <a:lnSpc>
                <a:spcPts val="4250"/>
              </a:lnSpc>
              <a:spcBef>
                <a:spcPct val="0"/>
              </a:spcBef>
              <a:buFont typeface="Wingdings" panose="05000000000000000000" pitchFamily="2" charset="2"/>
              <a:buChar char="v"/>
            </a:pPr>
            <a:r>
              <a:rPr lang="en-US" sz="3036" dirty="0">
                <a:solidFill>
                  <a:srgbClr val="000000"/>
                </a:solidFill>
                <a:latin typeface="Arial" panose="020B0604020202020204" pitchFamily="34" charset="0"/>
                <a:ea typeface="Glacial Indifference"/>
                <a:cs typeface="Arial" panose="020B0604020202020204" pitchFamily="34" charset="0"/>
                <a:sym typeface="Glacial Indifference"/>
              </a:rPr>
              <a:t>Staffing incident reporting.</a:t>
            </a:r>
          </a:p>
          <a:p>
            <a:pPr marL="914400" lvl="1" indent="-457200" algn="just">
              <a:lnSpc>
                <a:spcPts val="4250"/>
              </a:lnSpc>
              <a:spcBef>
                <a:spcPct val="0"/>
              </a:spcBef>
              <a:buFont typeface="Wingdings" panose="05000000000000000000" pitchFamily="2" charset="2"/>
              <a:buChar char="v"/>
            </a:pPr>
            <a:r>
              <a:rPr lang="en-US" sz="3036" dirty="0">
                <a:solidFill>
                  <a:srgbClr val="000000"/>
                </a:solidFill>
                <a:latin typeface="Arial" panose="020B0604020202020204" pitchFamily="34" charset="0"/>
                <a:ea typeface="Glacial Indifference"/>
                <a:cs typeface="Arial" panose="020B0604020202020204" pitchFamily="34" charset="0"/>
                <a:sym typeface="Glacial Indifference"/>
              </a:rPr>
              <a:t>Assuring regulatory compliance and learning in an </a:t>
            </a:r>
            <a:r>
              <a:rPr lang="en-US" sz="3036" dirty="0" err="1">
                <a:solidFill>
                  <a:srgbClr val="000000"/>
                </a:solidFill>
                <a:latin typeface="Arial" panose="020B0604020202020204" pitchFamily="34" charset="0"/>
                <a:ea typeface="Glacial Indifference"/>
                <a:cs typeface="Arial" panose="020B0604020202020204" pitchFamily="34" charset="0"/>
                <a:sym typeface="Glacial Indifference"/>
              </a:rPr>
              <a:t>organisation</a:t>
            </a:r>
            <a:r>
              <a:rPr lang="en-US" sz="3036" dirty="0">
                <a:solidFill>
                  <a:srgbClr val="000000"/>
                </a:solidFill>
                <a:latin typeface="Arial" panose="020B0604020202020204" pitchFamily="34" charset="0"/>
                <a:ea typeface="Glacial Indifference"/>
                <a:cs typeface="Arial" panose="020B0604020202020204" pitchFamily="34" charset="0"/>
                <a:sym typeface="Glacial Indifference"/>
              </a:rPr>
              <a:t>.</a:t>
            </a:r>
          </a:p>
          <a:p>
            <a:pPr lvl="1" algn="just">
              <a:lnSpc>
                <a:spcPts val="4250"/>
              </a:lnSpc>
              <a:spcBef>
                <a:spcPct val="0"/>
              </a:spcBef>
            </a:pPr>
            <a:endParaRPr lang="en-US" sz="3036" dirty="0">
              <a:solidFill>
                <a:srgbClr val="000000"/>
              </a:solidFill>
              <a:latin typeface="Arial" panose="020B0604020202020204" pitchFamily="34" charset="0"/>
              <a:ea typeface="Glacial Indifference"/>
              <a:cs typeface="Arial" panose="020B0604020202020204" pitchFamily="34" charset="0"/>
              <a:sym typeface="Glacial Indifference"/>
            </a:endParaRPr>
          </a:p>
          <a:p>
            <a:pPr marL="0" lvl="0" indent="0" algn="just">
              <a:lnSpc>
                <a:spcPts val="4250"/>
              </a:lnSpc>
              <a:spcBef>
                <a:spcPct val="0"/>
              </a:spcBef>
            </a:pPr>
            <a:r>
              <a:rPr lang="en-US" sz="3036" dirty="0">
                <a:solidFill>
                  <a:srgbClr val="000000"/>
                </a:solidFill>
                <a:latin typeface="Arial" panose="020B0604020202020204" pitchFamily="34" charset="0"/>
                <a:ea typeface="Glacial Indifference"/>
                <a:cs typeface="Arial" panose="020B0604020202020204" pitchFamily="34" charset="0"/>
                <a:sym typeface="Glacial Indifference"/>
              </a:rPr>
              <a:t>Well-established governance systems enable healthcare </a:t>
            </a:r>
            <a:r>
              <a:rPr lang="en-US" sz="3036" dirty="0" err="1">
                <a:solidFill>
                  <a:srgbClr val="000000"/>
                </a:solidFill>
                <a:latin typeface="Arial" panose="020B0604020202020204" pitchFamily="34" charset="0"/>
                <a:ea typeface="Glacial Indifference"/>
                <a:cs typeface="Arial" panose="020B0604020202020204" pitchFamily="34" charset="0"/>
                <a:sym typeface="Glacial Indifference"/>
              </a:rPr>
              <a:t>organisations</a:t>
            </a:r>
            <a:r>
              <a:rPr lang="en-US" sz="3036" dirty="0">
                <a:solidFill>
                  <a:srgbClr val="000000"/>
                </a:solidFill>
                <a:latin typeface="Arial" panose="020B0604020202020204" pitchFamily="34" charset="0"/>
                <a:ea typeface="Glacial Indifference"/>
                <a:cs typeface="Arial" panose="020B0604020202020204" pitchFamily="34" charset="0"/>
                <a:sym typeface="Glacial Indifference"/>
              </a:rPr>
              <a:t> to notice risks in time and take measures to enhance them (Hibbert et al., 2023).</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83033" y="2232867"/>
            <a:ext cx="9827033" cy="7254033"/>
            <a:chOff x="0" y="0"/>
            <a:chExt cx="2588190" cy="1000514"/>
          </a:xfrm>
        </p:grpSpPr>
        <p:sp>
          <p:nvSpPr>
            <p:cNvPr id="3" name="Freeform 3"/>
            <p:cNvSpPr/>
            <p:nvPr/>
          </p:nvSpPr>
          <p:spPr>
            <a:xfrm>
              <a:off x="0" y="0"/>
              <a:ext cx="2588190" cy="1000514"/>
            </a:xfrm>
            <a:custGeom>
              <a:avLst/>
              <a:gdLst/>
              <a:ahLst/>
              <a:cxnLst/>
              <a:rect l="l" t="t" r="r" b="b"/>
              <a:pathLst>
                <a:path w="2588190" h="1000514">
                  <a:moveTo>
                    <a:pt x="0" y="0"/>
                  </a:moveTo>
                  <a:lnTo>
                    <a:pt x="2588190" y="0"/>
                  </a:lnTo>
                  <a:lnTo>
                    <a:pt x="2588190" y="1000514"/>
                  </a:lnTo>
                  <a:lnTo>
                    <a:pt x="0" y="1000514"/>
                  </a:lnTo>
                  <a:close/>
                </a:path>
              </a:pathLst>
            </a:custGeom>
            <a:solidFill>
              <a:srgbClr val="EAEBE9"/>
            </a:solidFill>
          </p:spPr>
        </p:sp>
        <p:sp>
          <p:nvSpPr>
            <p:cNvPr id="4" name="TextBox 4"/>
            <p:cNvSpPr txBox="1"/>
            <p:nvPr/>
          </p:nvSpPr>
          <p:spPr>
            <a:xfrm>
              <a:off x="0" y="-47625"/>
              <a:ext cx="2588190" cy="1048139"/>
            </a:xfrm>
            <a:prstGeom prst="rect">
              <a:avLst/>
            </a:prstGeom>
          </p:spPr>
          <p:txBody>
            <a:bodyPr lIns="50800" tIns="50800" rIns="50800" bIns="50800" rtlCol="0" anchor="ctr"/>
            <a:lstStyle/>
            <a:p>
              <a:pPr algn="ctr">
                <a:lnSpc>
                  <a:spcPts val="3012"/>
                </a:lnSpc>
              </a:pPr>
              <a:endParaRPr/>
            </a:p>
          </p:txBody>
        </p:sp>
      </p:grpSp>
      <p:sp>
        <p:nvSpPr>
          <p:cNvPr id="8" name="TextBox 8"/>
          <p:cNvSpPr txBox="1"/>
          <p:nvPr/>
        </p:nvSpPr>
        <p:spPr>
          <a:xfrm>
            <a:off x="2403067" y="145539"/>
            <a:ext cx="13481865" cy="1471557"/>
          </a:xfrm>
          <a:prstGeom prst="rect">
            <a:avLst/>
          </a:prstGeom>
        </p:spPr>
        <p:txBody>
          <a:bodyPr lIns="0" tIns="0" rIns="0" bIns="0" rtlCol="0" anchor="t">
            <a:spAutoFit/>
          </a:bodyPr>
          <a:lstStyle/>
          <a:p>
            <a:pPr marL="0" lvl="0" indent="0" algn="ctr">
              <a:lnSpc>
                <a:spcPts val="13050"/>
              </a:lnSpc>
              <a:spcBef>
                <a:spcPct val="0"/>
              </a:spcBef>
            </a:pPr>
            <a:r>
              <a:rPr lang="en-US" sz="6600" b="1">
                <a:solidFill>
                  <a:srgbClr val="5F6F52"/>
                </a:solidFill>
                <a:latin typeface="Glacial Indifference Bold"/>
                <a:ea typeface="Glacial Indifference Bold"/>
                <a:cs typeface="Glacial Indifference Bold"/>
                <a:sym typeface="Glacial Indifference Bold"/>
              </a:rPr>
              <a:t>Incident Reporting and Learning</a:t>
            </a:r>
          </a:p>
        </p:txBody>
      </p:sp>
      <p:sp>
        <p:nvSpPr>
          <p:cNvPr id="9" name="TextBox 9"/>
          <p:cNvSpPr txBox="1"/>
          <p:nvPr/>
        </p:nvSpPr>
        <p:spPr>
          <a:xfrm>
            <a:off x="776533" y="3186660"/>
            <a:ext cx="7254106" cy="4893199"/>
          </a:xfrm>
          <a:prstGeom prst="rect">
            <a:avLst/>
          </a:prstGeom>
        </p:spPr>
        <p:txBody>
          <a:bodyPr lIns="0" tIns="0" rIns="0" bIns="0" rtlCol="0" anchor="t">
            <a:spAutoFit/>
          </a:bodyPr>
          <a:lstStyle/>
          <a:p>
            <a:pPr marL="784964" lvl="1" indent="-457200" algn="just">
              <a:lnSpc>
                <a:spcPts val="4250"/>
              </a:lnSpc>
              <a:buFont typeface="Wingdings" panose="05000000000000000000" pitchFamily="2" charset="2"/>
              <a:buChar char="v"/>
            </a:pPr>
            <a:r>
              <a:rPr lang="en-US" sz="3036" dirty="0">
                <a:solidFill>
                  <a:srgbClr val="000000"/>
                </a:solidFill>
                <a:latin typeface="Arial" panose="020B0604020202020204" pitchFamily="34" charset="0"/>
                <a:ea typeface="Futura"/>
                <a:cs typeface="Arial" panose="020B0604020202020204" pitchFamily="34" charset="0"/>
                <a:sym typeface="Futura"/>
              </a:rPr>
              <a:t>The incident reporting systems enable healthcare </a:t>
            </a:r>
            <a:r>
              <a:rPr lang="en-US" sz="3036" dirty="0" err="1">
                <a:solidFill>
                  <a:srgbClr val="000000"/>
                </a:solidFill>
                <a:latin typeface="Arial" panose="020B0604020202020204" pitchFamily="34" charset="0"/>
                <a:ea typeface="Futura"/>
                <a:cs typeface="Arial" panose="020B0604020202020204" pitchFamily="34" charset="0"/>
                <a:sym typeface="Futura"/>
              </a:rPr>
              <a:t>organisations</a:t>
            </a:r>
            <a:r>
              <a:rPr lang="en-US" sz="3036" dirty="0">
                <a:solidFill>
                  <a:srgbClr val="000000"/>
                </a:solidFill>
                <a:latin typeface="Arial" panose="020B0604020202020204" pitchFamily="34" charset="0"/>
                <a:ea typeface="Futura"/>
                <a:cs typeface="Arial" panose="020B0604020202020204" pitchFamily="34" charset="0"/>
                <a:sym typeface="Futura"/>
              </a:rPr>
              <a:t> to record safety events and examine the causative factors.</a:t>
            </a:r>
          </a:p>
          <a:p>
            <a:pPr marL="327764" lvl="1" algn="just">
              <a:lnSpc>
                <a:spcPts val="4250"/>
              </a:lnSpc>
            </a:pPr>
            <a:endParaRPr lang="en-US" sz="3036" dirty="0">
              <a:solidFill>
                <a:srgbClr val="000000"/>
              </a:solidFill>
              <a:latin typeface="Arial" panose="020B0604020202020204" pitchFamily="34" charset="0"/>
              <a:ea typeface="Futura"/>
              <a:cs typeface="Arial" panose="020B0604020202020204" pitchFamily="34" charset="0"/>
              <a:sym typeface="Futura"/>
            </a:endParaRPr>
          </a:p>
          <a:p>
            <a:pPr marL="784964" lvl="1" indent="-457200" algn="just">
              <a:lnSpc>
                <a:spcPts val="4250"/>
              </a:lnSpc>
              <a:buFont typeface="Wingdings" panose="05000000000000000000" pitchFamily="2" charset="2"/>
              <a:buChar char="v"/>
            </a:pPr>
            <a:r>
              <a:rPr lang="en-US" sz="3036" dirty="0">
                <a:solidFill>
                  <a:srgbClr val="000000"/>
                </a:solidFill>
                <a:latin typeface="Arial" panose="020B0604020202020204" pitchFamily="34" charset="0"/>
                <a:ea typeface="Futura"/>
                <a:cs typeface="Arial" panose="020B0604020202020204" pitchFamily="34" charset="0"/>
                <a:sym typeface="Futura"/>
              </a:rPr>
              <a:t>These systems contribute to recognizing the trends of damage and possible dangers in the medical services.</a:t>
            </a:r>
          </a:p>
        </p:txBody>
      </p:sp>
      <p:sp>
        <p:nvSpPr>
          <p:cNvPr id="11" name="TextBox 11"/>
          <p:cNvSpPr txBox="1"/>
          <p:nvPr/>
        </p:nvSpPr>
        <p:spPr>
          <a:xfrm>
            <a:off x="776533" y="2445158"/>
            <a:ext cx="5330983" cy="543739"/>
          </a:xfrm>
          <a:prstGeom prst="rect">
            <a:avLst/>
          </a:prstGeom>
        </p:spPr>
        <p:txBody>
          <a:bodyPr lIns="0" tIns="0" rIns="0" bIns="0" rtlCol="0" anchor="t">
            <a:spAutoFit/>
          </a:bodyPr>
          <a:lstStyle/>
          <a:p>
            <a:pPr marL="0" lvl="0" indent="0" algn="l">
              <a:lnSpc>
                <a:spcPts val="4950"/>
              </a:lnSpc>
              <a:spcBef>
                <a:spcPct val="0"/>
              </a:spcBef>
            </a:pPr>
            <a:r>
              <a:rPr lang="en-US" sz="2800" b="1">
                <a:solidFill>
                  <a:srgbClr val="000000"/>
                </a:solidFill>
                <a:latin typeface="Futura Bold"/>
                <a:ea typeface="Futura Bold"/>
                <a:cs typeface="Futura Bold"/>
                <a:sym typeface="Futura Bold"/>
              </a:rPr>
              <a:t>Importance of Reporting Systems</a:t>
            </a:r>
          </a:p>
        </p:txBody>
      </p:sp>
      <p:grpSp>
        <p:nvGrpSpPr>
          <p:cNvPr id="13" name="Group 13"/>
          <p:cNvGrpSpPr/>
          <p:nvPr/>
        </p:nvGrpSpPr>
        <p:grpSpPr>
          <a:xfrm>
            <a:off x="9144000" y="2232867"/>
            <a:ext cx="9827033" cy="7254033"/>
            <a:chOff x="0" y="0"/>
            <a:chExt cx="2588190" cy="1000514"/>
          </a:xfrm>
        </p:grpSpPr>
        <p:sp>
          <p:nvSpPr>
            <p:cNvPr id="14" name="Freeform 14"/>
            <p:cNvSpPr/>
            <p:nvPr/>
          </p:nvSpPr>
          <p:spPr>
            <a:xfrm>
              <a:off x="0" y="0"/>
              <a:ext cx="2588190" cy="1000514"/>
            </a:xfrm>
            <a:custGeom>
              <a:avLst/>
              <a:gdLst/>
              <a:ahLst/>
              <a:cxnLst/>
              <a:rect l="l" t="t" r="r" b="b"/>
              <a:pathLst>
                <a:path w="2588190" h="1000514">
                  <a:moveTo>
                    <a:pt x="0" y="0"/>
                  </a:moveTo>
                  <a:lnTo>
                    <a:pt x="2588190" y="0"/>
                  </a:lnTo>
                  <a:lnTo>
                    <a:pt x="2588190" y="1000514"/>
                  </a:lnTo>
                  <a:lnTo>
                    <a:pt x="0" y="1000514"/>
                  </a:lnTo>
                  <a:close/>
                </a:path>
              </a:pathLst>
            </a:custGeom>
            <a:solidFill>
              <a:srgbClr val="BBC8B1"/>
            </a:solidFill>
          </p:spPr>
        </p:sp>
        <p:sp>
          <p:nvSpPr>
            <p:cNvPr id="15" name="TextBox 15"/>
            <p:cNvSpPr txBox="1"/>
            <p:nvPr/>
          </p:nvSpPr>
          <p:spPr>
            <a:xfrm>
              <a:off x="0" y="-47625"/>
              <a:ext cx="2588190" cy="1048139"/>
            </a:xfrm>
            <a:prstGeom prst="rect">
              <a:avLst/>
            </a:prstGeom>
          </p:spPr>
          <p:txBody>
            <a:bodyPr lIns="50800" tIns="50800" rIns="50800" bIns="50800" rtlCol="0" anchor="ctr"/>
            <a:lstStyle/>
            <a:p>
              <a:pPr algn="ctr">
                <a:lnSpc>
                  <a:spcPts val="3012"/>
                </a:lnSpc>
              </a:pPr>
              <a:endParaRPr/>
            </a:p>
          </p:txBody>
        </p:sp>
      </p:grpSp>
      <p:sp>
        <p:nvSpPr>
          <p:cNvPr id="19" name="TextBox 19"/>
          <p:cNvSpPr txBox="1"/>
          <p:nvPr/>
        </p:nvSpPr>
        <p:spPr>
          <a:xfrm>
            <a:off x="10005194" y="3186660"/>
            <a:ext cx="7254106" cy="4341766"/>
          </a:xfrm>
          <a:prstGeom prst="rect">
            <a:avLst/>
          </a:prstGeom>
        </p:spPr>
        <p:txBody>
          <a:bodyPr lIns="0" tIns="0" rIns="0" bIns="0" rtlCol="0" anchor="t">
            <a:spAutoFit/>
          </a:bodyPr>
          <a:lstStyle/>
          <a:p>
            <a:pPr marL="784964" lvl="1" indent="-457200" algn="just">
              <a:lnSpc>
                <a:spcPts val="4250"/>
              </a:lnSpc>
              <a:buFont typeface="Wingdings" panose="05000000000000000000" pitchFamily="2" charset="2"/>
              <a:buChar char="v"/>
            </a:pPr>
            <a:r>
              <a:rPr lang="en-US" sz="3036" dirty="0">
                <a:solidFill>
                  <a:srgbClr val="000000"/>
                </a:solidFill>
                <a:latin typeface="Arial" panose="020B0604020202020204" pitchFamily="34" charset="0"/>
                <a:ea typeface="Futura"/>
                <a:cs typeface="Arial" panose="020B0604020202020204" pitchFamily="34" charset="0"/>
                <a:sym typeface="Futura"/>
              </a:rPr>
              <a:t>	In other </a:t>
            </a:r>
            <a:r>
              <a:rPr lang="en-US" sz="3036" dirty="0" err="1">
                <a:solidFill>
                  <a:srgbClr val="000000"/>
                </a:solidFill>
                <a:latin typeface="Arial" panose="020B0604020202020204" pitchFamily="34" charset="0"/>
                <a:ea typeface="Futura"/>
                <a:cs typeface="Arial" panose="020B0604020202020204" pitchFamily="34" charset="0"/>
                <a:sym typeface="Futura"/>
              </a:rPr>
              <a:t>organisations</a:t>
            </a:r>
            <a:r>
              <a:rPr lang="en-US" sz="3036" dirty="0">
                <a:solidFill>
                  <a:srgbClr val="000000"/>
                </a:solidFill>
                <a:latin typeface="Arial" panose="020B0604020202020204" pitchFamily="34" charset="0"/>
                <a:ea typeface="Futura"/>
                <a:cs typeface="Arial" panose="020B0604020202020204" pitchFamily="34" charset="0"/>
                <a:sym typeface="Futura"/>
              </a:rPr>
              <a:t>, an analysis of incident information or improvements is not successfully accomplished.</a:t>
            </a:r>
          </a:p>
          <a:p>
            <a:pPr marL="784964" lvl="1" indent="-457200" algn="just">
              <a:lnSpc>
                <a:spcPts val="4250"/>
              </a:lnSpc>
              <a:buFont typeface="Wingdings" panose="05000000000000000000" pitchFamily="2" charset="2"/>
              <a:buChar char="v"/>
            </a:pPr>
            <a:endParaRPr lang="en-US" sz="3036" dirty="0">
              <a:solidFill>
                <a:srgbClr val="000000"/>
              </a:solidFill>
              <a:latin typeface="Arial" panose="020B0604020202020204" pitchFamily="34" charset="0"/>
              <a:ea typeface="Futura"/>
              <a:cs typeface="Arial" panose="020B0604020202020204" pitchFamily="34" charset="0"/>
              <a:sym typeface="Futura"/>
            </a:endParaRPr>
          </a:p>
          <a:p>
            <a:pPr marL="784964" lvl="1" indent="-457200" algn="just">
              <a:lnSpc>
                <a:spcPts val="4250"/>
              </a:lnSpc>
              <a:buFont typeface="Wingdings" panose="05000000000000000000" pitchFamily="2" charset="2"/>
              <a:buChar char="v"/>
            </a:pPr>
            <a:r>
              <a:rPr lang="en-US" sz="3036" dirty="0">
                <a:solidFill>
                  <a:srgbClr val="000000"/>
                </a:solidFill>
                <a:latin typeface="Arial" panose="020B0604020202020204" pitchFamily="34" charset="0"/>
                <a:ea typeface="Futura"/>
                <a:cs typeface="Arial" panose="020B0604020202020204" pitchFamily="34" charset="0"/>
                <a:sym typeface="Futura"/>
              </a:rPr>
              <a:t>	The effectiveness of learning safety event can be constrained by bad communication and </a:t>
            </a:r>
            <a:r>
              <a:rPr lang="en-US" sz="3036" dirty="0" err="1">
                <a:solidFill>
                  <a:srgbClr val="000000"/>
                </a:solidFill>
                <a:latin typeface="Arial" panose="020B0604020202020204" pitchFamily="34" charset="0"/>
                <a:ea typeface="Futura"/>
                <a:cs typeface="Arial" panose="020B0604020202020204" pitchFamily="34" charset="0"/>
                <a:sym typeface="Futura"/>
              </a:rPr>
              <a:t>organisational</a:t>
            </a:r>
            <a:r>
              <a:rPr lang="en-US" sz="3036" dirty="0">
                <a:solidFill>
                  <a:srgbClr val="000000"/>
                </a:solidFill>
                <a:latin typeface="Arial" panose="020B0604020202020204" pitchFamily="34" charset="0"/>
                <a:ea typeface="Futura"/>
                <a:cs typeface="Arial" panose="020B0604020202020204" pitchFamily="34" charset="0"/>
                <a:sym typeface="Futura"/>
              </a:rPr>
              <a:t> culture (</a:t>
            </a:r>
            <a:r>
              <a:rPr lang="en-US" sz="3036" dirty="0" err="1">
                <a:solidFill>
                  <a:srgbClr val="000000"/>
                </a:solidFill>
                <a:latin typeface="Arial" panose="020B0604020202020204" pitchFamily="34" charset="0"/>
                <a:ea typeface="Futura"/>
                <a:cs typeface="Arial" panose="020B0604020202020204" pitchFamily="34" charset="0"/>
                <a:sym typeface="Futura"/>
              </a:rPr>
              <a:t>Louch</a:t>
            </a:r>
            <a:r>
              <a:rPr lang="en-US" sz="3036" dirty="0">
                <a:solidFill>
                  <a:srgbClr val="000000"/>
                </a:solidFill>
                <a:latin typeface="Arial" panose="020B0604020202020204" pitchFamily="34" charset="0"/>
                <a:ea typeface="Futura"/>
                <a:cs typeface="Arial" panose="020B0604020202020204" pitchFamily="34" charset="0"/>
                <a:sym typeface="Futura"/>
              </a:rPr>
              <a:t> et al., 2025).</a:t>
            </a:r>
          </a:p>
        </p:txBody>
      </p:sp>
      <p:sp>
        <p:nvSpPr>
          <p:cNvPr id="21" name="TextBox 21"/>
          <p:cNvSpPr txBox="1"/>
          <p:nvPr/>
        </p:nvSpPr>
        <p:spPr>
          <a:xfrm>
            <a:off x="10005194" y="2445158"/>
            <a:ext cx="6149206" cy="543739"/>
          </a:xfrm>
          <a:prstGeom prst="rect">
            <a:avLst/>
          </a:prstGeom>
        </p:spPr>
        <p:txBody>
          <a:bodyPr wrap="square" lIns="0" tIns="0" rIns="0" bIns="0" rtlCol="0" anchor="t">
            <a:spAutoFit/>
          </a:bodyPr>
          <a:lstStyle/>
          <a:p>
            <a:pPr marL="0" lvl="0" indent="0" algn="l">
              <a:lnSpc>
                <a:spcPts val="4950"/>
              </a:lnSpc>
              <a:spcBef>
                <a:spcPct val="0"/>
              </a:spcBef>
            </a:pPr>
            <a:r>
              <a:rPr lang="en-US" sz="2800" b="1">
                <a:solidFill>
                  <a:srgbClr val="000000"/>
                </a:solidFill>
                <a:latin typeface="Futura Bold"/>
                <a:ea typeface="Futura Bold"/>
                <a:cs typeface="Futura Bold"/>
                <a:sym typeface="Futura Bold"/>
              </a:rPr>
              <a:t>Challenges in Learning from Incidents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58D211-ED8E-CB3F-9059-5EF59303EC2C}"/>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7A409E94-AAC9-8D37-402A-C750548D3F7D}"/>
              </a:ext>
            </a:extLst>
          </p:cNvPr>
          <p:cNvGrpSpPr/>
          <p:nvPr/>
        </p:nvGrpSpPr>
        <p:grpSpPr>
          <a:xfrm>
            <a:off x="-4041361" y="-2496160"/>
            <a:ext cx="15656483" cy="15656483"/>
            <a:chOff x="0" y="0"/>
            <a:chExt cx="812800" cy="812800"/>
          </a:xfrm>
        </p:grpSpPr>
        <p:sp>
          <p:nvSpPr>
            <p:cNvPr id="3" name="Freeform 3">
              <a:extLst>
                <a:ext uri="{FF2B5EF4-FFF2-40B4-BE49-F238E27FC236}">
                  <a16:creationId xmlns:a16="http://schemas.microsoft.com/office/drawing/2014/main" id="{CF4754E5-8064-3F44-DA37-23C47B54ED0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AEBE9"/>
            </a:solidFill>
          </p:spPr>
        </p:sp>
        <p:sp>
          <p:nvSpPr>
            <p:cNvPr id="4" name="TextBox 4">
              <a:extLst>
                <a:ext uri="{FF2B5EF4-FFF2-40B4-BE49-F238E27FC236}">
                  <a16:creationId xmlns:a16="http://schemas.microsoft.com/office/drawing/2014/main" id="{63D86AC1-3554-D049-C65E-26A6F946A9EB}"/>
                </a:ext>
              </a:extLst>
            </p:cNvPr>
            <p:cNvSpPr txBox="1"/>
            <p:nvPr/>
          </p:nvSpPr>
          <p:spPr>
            <a:xfrm>
              <a:off x="76200" y="28575"/>
              <a:ext cx="660400" cy="708025"/>
            </a:xfrm>
            <a:prstGeom prst="rect">
              <a:avLst/>
            </a:prstGeom>
          </p:spPr>
          <p:txBody>
            <a:bodyPr lIns="50800" tIns="50800" rIns="50800" bIns="50800" rtlCol="0" anchor="ctr"/>
            <a:lstStyle/>
            <a:p>
              <a:pPr algn="ctr">
                <a:lnSpc>
                  <a:spcPts val="3012"/>
                </a:lnSpc>
              </a:pPr>
              <a:endParaRPr/>
            </a:p>
          </p:txBody>
        </p:sp>
      </p:grpSp>
      <p:sp>
        <p:nvSpPr>
          <p:cNvPr id="11" name="TextBox 11">
            <a:extLst>
              <a:ext uri="{FF2B5EF4-FFF2-40B4-BE49-F238E27FC236}">
                <a16:creationId xmlns:a16="http://schemas.microsoft.com/office/drawing/2014/main" id="{332AD659-B8A2-9944-B4BD-0DB18172C9EB}"/>
              </a:ext>
            </a:extLst>
          </p:cNvPr>
          <p:cNvSpPr txBox="1"/>
          <p:nvPr/>
        </p:nvSpPr>
        <p:spPr>
          <a:xfrm>
            <a:off x="543167" y="2728928"/>
            <a:ext cx="11648831" cy="7075142"/>
          </a:xfrm>
          <a:prstGeom prst="rect">
            <a:avLst/>
          </a:prstGeom>
        </p:spPr>
        <p:txBody>
          <a:bodyPr wrap="square" lIns="0" tIns="0" rIns="0" bIns="0" rtlCol="0" anchor="t">
            <a:spAutoFit/>
          </a:bodyPr>
          <a:lstStyle/>
          <a:p>
            <a:pPr marL="0" lvl="0" indent="0" algn="just">
              <a:lnSpc>
                <a:spcPts val="3666"/>
              </a:lnSpc>
              <a:spcBef>
                <a:spcPct val="0"/>
              </a:spcBef>
            </a:pPr>
            <a:r>
              <a:rPr lang="en-US" sz="2619" b="1" dirty="0">
                <a:solidFill>
                  <a:srgbClr val="000000"/>
                </a:solidFill>
                <a:latin typeface="Arial" panose="020B0604020202020204" pitchFamily="34" charset="0"/>
                <a:ea typeface="Futura"/>
                <a:cs typeface="Arial" panose="020B0604020202020204" pitchFamily="34" charset="0"/>
                <a:sym typeface="Futura"/>
              </a:rPr>
              <a:t>Role of Quality Improvement</a:t>
            </a:r>
          </a:p>
          <a:p>
            <a:pPr marL="914400" lvl="1" indent="-457200" algn="just">
              <a:lnSpc>
                <a:spcPts val="3666"/>
              </a:lnSpc>
              <a:spcBef>
                <a:spcPct val="0"/>
              </a:spcBef>
              <a:buFont typeface="Wingdings" panose="05000000000000000000" pitchFamily="2" charset="2"/>
              <a:buChar char="v"/>
            </a:pPr>
            <a:r>
              <a:rPr lang="en-US" sz="2619" dirty="0">
                <a:solidFill>
                  <a:srgbClr val="000000"/>
                </a:solidFill>
                <a:latin typeface="Arial" panose="020B0604020202020204" pitchFamily="34" charset="0"/>
                <a:ea typeface="Futura"/>
                <a:cs typeface="Arial" panose="020B0604020202020204" pitchFamily="34" charset="0"/>
                <a:sym typeface="Futura"/>
              </a:rPr>
              <a:t>Quality improvement strategies are meant to improve the healthcare services by systematic analysis and intervention.</a:t>
            </a:r>
          </a:p>
          <a:p>
            <a:pPr marL="914400" lvl="1" indent="-457200" algn="just">
              <a:lnSpc>
                <a:spcPts val="3666"/>
              </a:lnSpc>
              <a:spcBef>
                <a:spcPct val="0"/>
              </a:spcBef>
              <a:buFont typeface="Wingdings" panose="05000000000000000000" pitchFamily="2" charset="2"/>
              <a:buChar char="v"/>
            </a:pPr>
            <a:r>
              <a:rPr lang="en-US" sz="2619" dirty="0">
                <a:solidFill>
                  <a:srgbClr val="000000"/>
                </a:solidFill>
                <a:latin typeface="Arial" panose="020B0604020202020204" pitchFamily="34" charset="0"/>
                <a:ea typeface="Futura"/>
                <a:cs typeface="Arial" panose="020B0604020202020204" pitchFamily="34" charset="0"/>
                <a:sym typeface="Futura"/>
              </a:rPr>
              <a:t>Such approaches entail monitoring, appraisal and refining of healthcare processes continuously.</a:t>
            </a:r>
          </a:p>
          <a:p>
            <a:pPr lvl="1" algn="just">
              <a:lnSpc>
                <a:spcPts val="3666"/>
              </a:lnSpc>
              <a:spcBef>
                <a:spcPct val="0"/>
              </a:spcBef>
            </a:pPr>
            <a:endParaRPr lang="en-US" sz="2619" dirty="0">
              <a:solidFill>
                <a:srgbClr val="000000"/>
              </a:solidFill>
              <a:latin typeface="Arial" panose="020B0604020202020204" pitchFamily="34" charset="0"/>
              <a:ea typeface="Futura"/>
              <a:cs typeface="Arial" panose="020B0604020202020204" pitchFamily="34" charset="0"/>
              <a:sym typeface="Futura"/>
            </a:endParaRPr>
          </a:p>
          <a:p>
            <a:pPr marL="0" lvl="0" indent="0" algn="just">
              <a:lnSpc>
                <a:spcPts val="3666"/>
              </a:lnSpc>
              <a:spcBef>
                <a:spcPct val="0"/>
              </a:spcBef>
            </a:pPr>
            <a:r>
              <a:rPr lang="en-US" sz="2619" b="1" dirty="0">
                <a:solidFill>
                  <a:srgbClr val="000000"/>
                </a:solidFill>
                <a:latin typeface="Arial" panose="020B0604020202020204" pitchFamily="34" charset="0"/>
                <a:ea typeface="Futura"/>
                <a:cs typeface="Arial" panose="020B0604020202020204" pitchFamily="34" charset="0"/>
                <a:sym typeface="Futura"/>
              </a:rPr>
              <a:t>Improving Incident Reporting</a:t>
            </a:r>
          </a:p>
          <a:p>
            <a:pPr marL="914400" lvl="1" indent="-457200" algn="just">
              <a:lnSpc>
                <a:spcPts val="3666"/>
              </a:lnSpc>
              <a:spcBef>
                <a:spcPct val="0"/>
              </a:spcBef>
              <a:buFont typeface="Wingdings" panose="05000000000000000000" pitchFamily="2" charset="2"/>
              <a:buChar char="v"/>
            </a:pPr>
            <a:r>
              <a:rPr lang="en-US" sz="2619" dirty="0">
                <a:solidFill>
                  <a:srgbClr val="000000"/>
                </a:solidFill>
                <a:latin typeface="Arial" panose="020B0604020202020204" pitchFamily="34" charset="0"/>
                <a:ea typeface="Futura"/>
                <a:cs typeface="Arial" panose="020B0604020202020204" pitchFamily="34" charset="0"/>
                <a:sym typeface="Futura"/>
              </a:rPr>
              <a:t>Information received through the incident reporting systems can be used to reveal systemic risks and </a:t>
            </a:r>
            <a:r>
              <a:rPr lang="en-US" sz="2619" dirty="0" err="1">
                <a:solidFill>
                  <a:srgbClr val="000000"/>
                </a:solidFill>
                <a:latin typeface="Arial" panose="020B0604020202020204" pitchFamily="34" charset="0"/>
                <a:ea typeface="Futura"/>
                <a:cs typeface="Arial" panose="020B0604020202020204" pitchFamily="34" charset="0"/>
                <a:sym typeface="Futura"/>
              </a:rPr>
              <a:t>organisational</a:t>
            </a:r>
            <a:r>
              <a:rPr lang="en-US" sz="2619" dirty="0">
                <a:solidFill>
                  <a:srgbClr val="000000"/>
                </a:solidFill>
                <a:latin typeface="Arial" panose="020B0604020202020204" pitchFamily="34" charset="0"/>
                <a:ea typeface="Futura"/>
                <a:cs typeface="Arial" panose="020B0604020202020204" pitchFamily="34" charset="0"/>
                <a:sym typeface="Futura"/>
              </a:rPr>
              <a:t> vulnerabilities.</a:t>
            </a:r>
          </a:p>
          <a:p>
            <a:pPr marL="914400" lvl="1" indent="-457200" algn="just">
              <a:lnSpc>
                <a:spcPts val="3666"/>
              </a:lnSpc>
              <a:spcBef>
                <a:spcPct val="0"/>
              </a:spcBef>
              <a:buFont typeface="Wingdings" panose="05000000000000000000" pitchFamily="2" charset="2"/>
              <a:buChar char="v"/>
            </a:pPr>
            <a:r>
              <a:rPr lang="en-US" sz="2619" dirty="0">
                <a:solidFill>
                  <a:srgbClr val="000000"/>
                </a:solidFill>
                <a:latin typeface="Arial" panose="020B0604020202020204" pitchFamily="34" charset="0"/>
                <a:ea typeface="Futura"/>
                <a:cs typeface="Arial" panose="020B0604020202020204" pitchFamily="34" charset="0"/>
                <a:sym typeface="Futura"/>
              </a:rPr>
              <a:t>This information can be utilized by the healthcare teams to develop specific improvement strategies.</a:t>
            </a:r>
          </a:p>
          <a:p>
            <a:pPr lvl="0" algn="just">
              <a:lnSpc>
                <a:spcPts val="3666"/>
              </a:lnSpc>
              <a:spcBef>
                <a:spcPct val="0"/>
              </a:spcBef>
            </a:pPr>
            <a:endParaRPr lang="en-US" sz="2619" dirty="0">
              <a:solidFill>
                <a:srgbClr val="000000"/>
              </a:solidFill>
              <a:latin typeface="Arial" panose="020B0604020202020204" pitchFamily="34" charset="0"/>
              <a:ea typeface="Futura"/>
              <a:cs typeface="Arial" panose="020B0604020202020204" pitchFamily="34" charset="0"/>
              <a:sym typeface="Futura"/>
            </a:endParaRPr>
          </a:p>
          <a:p>
            <a:pPr marL="0" lvl="0" indent="0" algn="just">
              <a:lnSpc>
                <a:spcPts val="3666"/>
              </a:lnSpc>
              <a:spcBef>
                <a:spcPct val="0"/>
              </a:spcBef>
            </a:pPr>
            <a:r>
              <a:rPr lang="en-US" sz="2619" dirty="0">
                <a:solidFill>
                  <a:srgbClr val="000000"/>
                </a:solidFill>
                <a:latin typeface="Arial" panose="020B0604020202020204" pitchFamily="34" charset="0"/>
                <a:ea typeface="Futura"/>
                <a:cs typeface="Arial" panose="020B0604020202020204" pitchFamily="34" charset="0"/>
                <a:sym typeface="Futura"/>
              </a:rPr>
              <a:t>The quality improvement processes enable enhancement of safety surveillance systems in healthcare </a:t>
            </a:r>
            <a:r>
              <a:rPr lang="en-US" sz="2619" dirty="0" err="1">
                <a:solidFill>
                  <a:srgbClr val="000000"/>
                </a:solidFill>
                <a:latin typeface="Arial" panose="020B0604020202020204" pitchFamily="34" charset="0"/>
                <a:ea typeface="Futura"/>
                <a:cs typeface="Arial" panose="020B0604020202020204" pitchFamily="34" charset="0"/>
                <a:sym typeface="Futura"/>
              </a:rPr>
              <a:t>organisations</a:t>
            </a:r>
            <a:r>
              <a:rPr lang="en-US" sz="2619" dirty="0">
                <a:solidFill>
                  <a:srgbClr val="000000"/>
                </a:solidFill>
                <a:latin typeface="Arial" panose="020B0604020202020204" pitchFamily="34" charset="0"/>
                <a:ea typeface="Futura"/>
                <a:cs typeface="Arial" panose="020B0604020202020204" pitchFamily="34" charset="0"/>
                <a:sym typeface="Futura"/>
              </a:rPr>
              <a:t> (Santos, Ajayi-</a:t>
            </a:r>
            <a:r>
              <a:rPr lang="en-US" sz="2619" dirty="0" err="1">
                <a:solidFill>
                  <a:srgbClr val="000000"/>
                </a:solidFill>
                <a:latin typeface="Arial" panose="020B0604020202020204" pitchFamily="34" charset="0"/>
                <a:ea typeface="Futura"/>
                <a:cs typeface="Arial" panose="020B0604020202020204" pitchFamily="34" charset="0"/>
                <a:sym typeface="Futura"/>
              </a:rPr>
              <a:t>Obe</a:t>
            </a:r>
            <a:r>
              <a:rPr lang="en-US" sz="2619" dirty="0">
                <a:solidFill>
                  <a:srgbClr val="000000"/>
                </a:solidFill>
                <a:latin typeface="Arial" panose="020B0604020202020204" pitchFamily="34" charset="0"/>
                <a:ea typeface="Futura"/>
                <a:cs typeface="Arial" panose="020B0604020202020204" pitchFamily="34" charset="0"/>
                <a:sym typeface="Futura"/>
              </a:rPr>
              <a:t> and Aurelio, 2025).</a:t>
            </a:r>
          </a:p>
        </p:txBody>
      </p:sp>
      <p:sp>
        <p:nvSpPr>
          <p:cNvPr id="12" name="TextBox 12">
            <a:extLst>
              <a:ext uri="{FF2B5EF4-FFF2-40B4-BE49-F238E27FC236}">
                <a16:creationId xmlns:a16="http://schemas.microsoft.com/office/drawing/2014/main" id="{576C86C0-105E-2CE8-A756-E4AA38B6B41F}"/>
              </a:ext>
            </a:extLst>
          </p:cNvPr>
          <p:cNvSpPr txBox="1"/>
          <p:nvPr/>
        </p:nvSpPr>
        <p:spPr>
          <a:xfrm>
            <a:off x="1028700" y="611395"/>
            <a:ext cx="15811500" cy="1015663"/>
          </a:xfrm>
          <a:prstGeom prst="rect">
            <a:avLst/>
          </a:prstGeom>
        </p:spPr>
        <p:txBody>
          <a:bodyPr wrap="square" lIns="0" tIns="0" rIns="0" bIns="0" rtlCol="0" anchor="t">
            <a:spAutoFit/>
          </a:bodyPr>
          <a:lstStyle/>
          <a:p>
            <a:pPr>
              <a:spcBef>
                <a:spcPct val="0"/>
              </a:spcBef>
            </a:pPr>
            <a:r>
              <a:rPr lang="en-US" sz="6600" b="1">
                <a:solidFill>
                  <a:srgbClr val="465739"/>
                </a:solidFill>
                <a:latin typeface="Glacial Indifference Bold"/>
                <a:ea typeface="Glacial Indifference Bold"/>
                <a:cs typeface="Glacial Indifference Bold"/>
                <a:sym typeface="Glacial Indifference Bold"/>
              </a:rPr>
              <a:t>Quality Improvement in Healthcare</a:t>
            </a:r>
          </a:p>
        </p:txBody>
      </p:sp>
      <p:sp>
        <p:nvSpPr>
          <p:cNvPr id="14" name="AutoShape 14">
            <a:extLst>
              <a:ext uri="{FF2B5EF4-FFF2-40B4-BE49-F238E27FC236}">
                <a16:creationId xmlns:a16="http://schemas.microsoft.com/office/drawing/2014/main" id="{DC6005C9-4DBE-3620-061C-B056584C4719}"/>
              </a:ext>
            </a:extLst>
          </p:cNvPr>
          <p:cNvSpPr/>
          <p:nvPr/>
        </p:nvSpPr>
        <p:spPr>
          <a:xfrm>
            <a:off x="12649200" y="7676383"/>
            <a:ext cx="0" cy="2610617"/>
          </a:xfrm>
          <a:prstGeom prst="line">
            <a:avLst/>
          </a:prstGeom>
          <a:ln w="123825" cap="flat">
            <a:solidFill>
              <a:srgbClr val="BBC8B1"/>
            </a:solidFill>
            <a:prstDash val="sysDot"/>
            <a:headEnd type="none" w="sm" len="sm"/>
            <a:tailEnd type="none" w="sm" len="sm"/>
          </a:ln>
        </p:spPr>
        <p:txBody>
          <a:bodyPr/>
          <a:lstStyle/>
          <a:p>
            <a:endParaRPr lang="en-US"/>
          </a:p>
        </p:txBody>
      </p:sp>
      <p:pic>
        <p:nvPicPr>
          <p:cNvPr id="2052" name="Picture 4" descr="10 Examples of Quality Improvement in Healthcare for Better Outcomes –  Careset.com">
            <a:extLst>
              <a:ext uri="{FF2B5EF4-FFF2-40B4-BE49-F238E27FC236}">
                <a16:creationId xmlns:a16="http://schemas.microsoft.com/office/drawing/2014/main" id="{148071EB-6E0D-7C4D-110B-E281636A6095}"/>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a:fillRect/>
          </a:stretch>
        </p:blipFill>
        <p:spPr bwMode="auto">
          <a:xfrm>
            <a:off x="13226076" y="2509261"/>
            <a:ext cx="4661915" cy="7200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45477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85800" y="-514350"/>
            <a:ext cx="18973799" cy="12087926"/>
            <a:chOff x="0" y="0"/>
            <a:chExt cx="1710543" cy="3183651"/>
          </a:xfrm>
        </p:grpSpPr>
        <p:sp>
          <p:nvSpPr>
            <p:cNvPr id="3" name="Freeform 3"/>
            <p:cNvSpPr/>
            <p:nvPr/>
          </p:nvSpPr>
          <p:spPr>
            <a:xfrm>
              <a:off x="0" y="0"/>
              <a:ext cx="1710543" cy="3183651"/>
            </a:xfrm>
            <a:custGeom>
              <a:avLst/>
              <a:gdLst/>
              <a:ahLst/>
              <a:cxnLst/>
              <a:rect l="l" t="t" r="r" b="b"/>
              <a:pathLst>
                <a:path w="1710543" h="3183651">
                  <a:moveTo>
                    <a:pt x="0" y="0"/>
                  </a:moveTo>
                  <a:lnTo>
                    <a:pt x="1710543" y="0"/>
                  </a:lnTo>
                  <a:lnTo>
                    <a:pt x="1710543" y="3183651"/>
                  </a:lnTo>
                  <a:lnTo>
                    <a:pt x="0" y="3183651"/>
                  </a:lnTo>
                  <a:close/>
                </a:path>
              </a:pathLst>
            </a:custGeom>
            <a:solidFill>
              <a:srgbClr val="EAEBE9"/>
            </a:solidFill>
          </p:spPr>
        </p:sp>
        <p:sp>
          <p:nvSpPr>
            <p:cNvPr id="4" name="TextBox 4"/>
            <p:cNvSpPr txBox="1"/>
            <p:nvPr/>
          </p:nvSpPr>
          <p:spPr>
            <a:xfrm>
              <a:off x="0" y="-47625"/>
              <a:ext cx="1710543" cy="3231276"/>
            </a:xfrm>
            <a:prstGeom prst="rect">
              <a:avLst/>
            </a:prstGeom>
          </p:spPr>
          <p:txBody>
            <a:bodyPr lIns="50800" tIns="50800" rIns="50800" bIns="50800" rtlCol="0" anchor="ctr"/>
            <a:lstStyle/>
            <a:p>
              <a:pPr algn="ctr">
                <a:lnSpc>
                  <a:spcPts val="3012"/>
                </a:lnSpc>
              </a:pPr>
              <a:endParaRPr/>
            </a:p>
          </p:txBody>
        </p:sp>
      </p:grpSp>
      <p:sp>
        <p:nvSpPr>
          <p:cNvPr id="5" name="TextBox 5"/>
          <p:cNvSpPr txBox="1"/>
          <p:nvPr/>
        </p:nvSpPr>
        <p:spPr>
          <a:xfrm>
            <a:off x="1028700" y="922294"/>
            <a:ext cx="11468100" cy="1558825"/>
          </a:xfrm>
          <a:prstGeom prst="rect">
            <a:avLst/>
          </a:prstGeom>
        </p:spPr>
        <p:txBody>
          <a:bodyPr wrap="square" lIns="0" tIns="0" rIns="0" bIns="0" rtlCol="0" anchor="t">
            <a:spAutoFit/>
          </a:bodyPr>
          <a:lstStyle/>
          <a:p>
            <a:pPr marL="0" lvl="0" indent="0" algn="l">
              <a:lnSpc>
                <a:spcPts val="13050"/>
              </a:lnSpc>
              <a:spcBef>
                <a:spcPct val="0"/>
              </a:spcBef>
            </a:pPr>
            <a:r>
              <a:rPr lang="en-US" sz="9321" b="1">
                <a:solidFill>
                  <a:srgbClr val="5F6F52"/>
                </a:solidFill>
                <a:latin typeface="Glacial Indifference Bold"/>
                <a:ea typeface="Glacial Indifference Bold"/>
                <a:cs typeface="Glacial Indifference Bold"/>
                <a:sym typeface="Glacial Indifference Bold"/>
              </a:rPr>
              <a:t>Root Cause Analysis</a:t>
            </a:r>
          </a:p>
        </p:txBody>
      </p:sp>
      <p:sp>
        <p:nvSpPr>
          <p:cNvPr id="7" name="TextBox 7"/>
          <p:cNvSpPr txBox="1"/>
          <p:nvPr/>
        </p:nvSpPr>
        <p:spPr>
          <a:xfrm>
            <a:off x="1028700" y="2934161"/>
            <a:ext cx="17030700" cy="7098931"/>
          </a:xfrm>
          <a:prstGeom prst="rect">
            <a:avLst/>
          </a:prstGeom>
        </p:spPr>
        <p:txBody>
          <a:bodyPr wrap="square" lIns="0" tIns="0" rIns="0" bIns="0" rtlCol="0" anchor="t">
            <a:spAutoFit/>
          </a:bodyPr>
          <a:lstStyle/>
          <a:p>
            <a:pPr marL="0" lvl="0" indent="0" algn="l">
              <a:lnSpc>
                <a:spcPts val="4250"/>
              </a:lnSpc>
              <a:spcBef>
                <a:spcPct val="0"/>
              </a:spcBef>
            </a:pPr>
            <a:r>
              <a:rPr lang="en-US" sz="3036" b="1" dirty="0">
                <a:solidFill>
                  <a:srgbClr val="000000"/>
                </a:solidFill>
                <a:latin typeface="Arial" panose="020B0604020202020204" pitchFamily="34" charset="0"/>
                <a:ea typeface="Futura"/>
                <a:cs typeface="Arial" panose="020B0604020202020204" pitchFamily="34" charset="0"/>
                <a:sym typeface="Futura"/>
              </a:rPr>
              <a:t>Role of Healthcare Regulators</a:t>
            </a:r>
          </a:p>
          <a:p>
            <a:pPr marL="914400" lvl="1" indent="-457200">
              <a:lnSpc>
                <a:spcPts val="4250"/>
              </a:lnSpc>
              <a:spcBef>
                <a:spcPct val="0"/>
              </a:spcBef>
              <a:buFont typeface="Wingdings" panose="05000000000000000000" pitchFamily="2" charset="2"/>
              <a:buChar char="v"/>
            </a:pPr>
            <a:r>
              <a:rPr lang="en-US" sz="3036" dirty="0">
                <a:solidFill>
                  <a:srgbClr val="000000"/>
                </a:solidFill>
                <a:latin typeface="Arial" panose="020B0604020202020204" pitchFamily="34" charset="0"/>
                <a:ea typeface="Futura"/>
                <a:cs typeface="Arial" panose="020B0604020202020204" pitchFamily="34" charset="0"/>
                <a:sym typeface="Futura"/>
              </a:rPr>
              <a:t>Root Cause Analysis (RCA) is a process that is structured to investigate the incident involving patient safety.</a:t>
            </a:r>
          </a:p>
          <a:p>
            <a:pPr marL="914400" lvl="1" indent="-457200">
              <a:lnSpc>
                <a:spcPts val="4250"/>
              </a:lnSpc>
              <a:spcBef>
                <a:spcPct val="0"/>
              </a:spcBef>
              <a:buFont typeface="Wingdings" panose="05000000000000000000" pitchFamily="2" charset="2"/>
              <a:buChar char="v"/>
            </a:pPr>
            <a:r>
              <a:rPr lang="en-US" sz="3036" dirty="0">
                <a:solidFill>
                  <a:srgbClr val="000000"/>
                </a:solidFill>
                <a:latin typeface="Arial" panose="020B0604020202020204" pitchFamily="34" charset="0"/>
                <a:ea typeface="Futura"/>
                <a:cs typeface="Arial" panose="020B0604020202020204" pitchFamily="34" charset="0"/>
                <a:sym typeface="Futura"/>
              </a:rPr>
              <a:t>It aims at establishing the root causes of healthcare mistakes.</a:t>
            </a:r>
          </a:p>
          <a:p>
            <a:pPr lvl="1">
              <a:lnSpc>
                <a:spcPts val="4250"/>
              </a:lnSpc>
              <a:spcBef>
                <a:spcPct val="0"/>
              </a:spcBef>
            </a:pPr>
            <a:endParaRPr lang="en-US" sz="3036" dirty="0">
              <a:solidFill>
                <a:srgbClr val="000000"/>
              </a:solidFill>
              <a:latin typeface="Arial" panose="020B0604020202020204" pitchFamily="34" charset="0"/>
              <a:ea typeface="Futura"/>
              <a:cs typeface="Arial" panose="020B0604020202020204" pitchFamily="34" charset="0"/>
              <a:sym typeface="Futura"/>
            </a:endParaRPr>
          </a:p>
          <a:p>
            <a:pPr marL="0" lvl="0" indent="0" algn="l">
              <a:lnSpc>
                <a:spcPts val="4250"/>
              </a:lnSpc>
              <a:spcBef>
                <a:spcPct val="0"/>
              </a:spcBef>
            </a:pPr>
            <a:r>
              <a:rPr lang="en-US" sz="3036" b="1" dirty="0">
                <a:solidFill>
                  <a:srgbClr val="000000"/>
                </a:solidFill>
                <a:latin typeface="Arial" panose="020B0604020202020204" pitchFamily="34" charset="0"/>
                <a:ea typeface="Futura"/>
                <a:cs typeface="Arial" panose="020B0604020202020204" pitchFamily="34" charset="0"/>
                <a:sym typeface="Futura"/>
              </a:rPr>
              <a:t>Purpose of RCA</a:t>
            </a:r>
          </a:p>
          <a:p>
            <a:pPr marL="914400" lvl="1" indent="-457200">
              <a:lnSpc>
                <a:spcPts val="4250"/>
              </a:lnSpc>
              <a:spcBef>
                <a:spcPct val="0"/>
              </a:spcBef>
              <a:buFont typeface="Wingdings" panose="05000000000000000000" pitchFamily="2" charset="2"/>
              <a:buChar char="v"/>
            </a:pPr>
            <a:r>
              <a:rPr lang="en-US" sz="3036" dirty="0">
                <a:solidFill>
                  <a:srgbClr val="000000"/>
                </a:solidFill>
                <a:latin typeface="Arial" panose="020B0604020202020204" pitchFamily="34" charset="0"/>
                <a:ea typeface="Futura"/>
                <a:cs typeface="Arial" panose="020B0604020202020204" pitchFamily="34" charset="0"/>
                <a:sym typeface="Futura"/>
              </a:rPr>
              <a:t>Determine healthcare systemic weaknesses.</a:t>
            </a:r>
          </a:p>
          <a:p>
            <a:pPr marL="914400" lvl="1" indent="-457200">
              <a:lnSpc>
                <a:spcPts val="4250"/>
              </a:lnSpc>
              <a:spcBef>
                <a:spcPct val="0"/>
              </a:spcBef>
              <a:buFont typeface="Wingdings" panose="05000000000000000000" pitchFamily="2" charset="2"/>
              <a:buChar char="v"/>
            </a:pPr>
            <a:r>
              <a:rPr lang="en-US" sz="3036" dirty="0">
                <a:solidFill>
                  <a:srgbClr val="000000"/>
                </a:solidFill>
                <a:latin typeface="Arial" panose="020B0604020202020204" pitchFamily="34" charset="0"/>
                <a:ea typeface="Futura"/>
                <a:cs typeface="Arial" panose="020B0604020202020204" pitchFamily="34" charset="0"/>
                <a:sym typeface="Futura"/>
              </a:rPr>
              <a:t>Know the causes of safety accidents.</a:t>
            </a:r>
          </a:p>
          <a:p>
            <a:pPr marL="914400" lvl="1" indent="-457200">
              <a:lnSpc>
                <a:spcPts val="4250"/>
              </a:lnSpc>
              <a:spcBef>
                <a:spcPct val="0"/>
              </a:spcBef>
              <a:buFont typeface="Wingdings" panose="05000000000000000000" pitchFamily="2" charset="2"/>
              <a:buChar char="v"/>
            </a:pPr>
            <a:r>
              <a:rPr lang="en-US" sz="3036" dirty="0">
                <a:solidFill>
                  <a:srgbClr val="000000"/>
                </a:solidFill>
                <a:latin typeface="Arial" panose="020B0604020202020204" pitchFamily="34" charset="0"/>
                <a:ea typeface="Futura"/>
                <a:cs typeface="Arial" panose="020B0604020202020204" pitchFamily="34" charset="0"/>
                <a:sym typeface="Futura"/>
              </a:rPr>
              <a:t>Both come up with the right actions to avert recurrence.</a:t>
            </a:r>
          </a:p>
          <a:p>
            <a:pPr lvl="1">
              <a:lnSpc>
                <a:spcPts val="4250"/>
              </a:lnSpc>
              <a:spcBef>
                <a:spcPct val="0"/>
              </a:spcBef>
            </a:pPr>
            <a:endParaRPr lang="en-US" sz="3036" dirty="0">
              <a:solidFill>
                <a:srgbClr val="000000"/>
              </a:solidFill>
              <a:latin typeface="Arial" panose="020B0604020202020204" pitchFamily="34" charset="0"/>
              <a:ea typeface="Futura"/>
              <a:cs typeface="Arial" panose="020B0604020202020204" pitchFamily="34" charset="0"/>
              <a:sym typeface="Futura"/>
            </a:endParaRPr>
          </a:p>
          <a:p>
            <a:pPr marL="0" lvl="0" indent="0" algn="l">
              <a:lnSpc>
                <a:spcPts val="4250"/>
              </a:lnSpc>
              <a:spcBef>
                <a:spcPct val="0"/>
              </a:spcBef>
            </a:pPr>
            <a:r>
              <a:rPr lang="en-US" sz="3036" dirty="0">
                <a:solidFill>
                  <a:srgbClr val="000000"/>
                </a:solidFill>
                <a:latin typeface="Arial" panose="020B0604020202020204" pitchFamily="34" charset="0"/>
                <a:ea typeface="Futura"/>
                <a:cs typeface="Arial" panose="020B0604020202020204" pitchFamily="34" charset="0"/>
                <a:sym typeface="Futura"/>
              </a:rPr>
              <a:t>In healthcare, RCA is extensively applied to enhance the learning and patient safety (Parmar et al., 2026).</a:t>
            </a:r>
          </a:p>
          <a:p>
            <a:pPr marL="0" lvl="0" indent="0" algn="l">
              <a:lnSpc>
                <a:spcPts val="4250"/>
              </a:lnSpc>
              <a:spcBef>
                <a:spcPct val="0"/>
              </a:spcBef>
            </a:pPr>
            <a:endParaRPr lang="en-US" sz="3036" dirty="0">
              <a:solidFill>
                <a:srgbClr val="000000"/>
              </a:solidFill>
              <a:latin typeface="Futura"/>
              <a:ea typeface="Futura"/>
              <a:cs typeface="Futura"/>
              <a:sym typeface="Futura"/>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28600" y="-495300"/>
            <a:ext cx="18973799" cy="12087926"/>
            <a:chOff x="0" y="0"/>
            <a:chExt cx="1710543" cy="3183651"/>
          </a:xfrm>
        </p:grpSpPr>
        <p:sp>
          <p:nvSpPr>
            <p:cNvPr id="3" name="Freeform 3"/>
            <p:cNvSpPr/>
            <p:nvPr/>
          </p:nvSpPr>
          <p:spPr>
            <a:xfrm>
              <a:off x="0" y="0"/>
              <a:ext cx="1710543" cy="3183651"/>
            </a:xfrm>
            <a:custGeom>
              <a:avLst/>
              <a:gdLst/>
              <a:ahLst/>
              <a:cxnLst/>
              <a:rect l="l" t="t" r="r" b="b"/>
              <a:pathLst>
                <a:path w="1710543" h="3183651">
                  <a:moveTo>
                    <a:pt x="0" y="0"/>
                  </a:moveTo>
                  <a:lnTo>
                    <a:pt x="1710543" y="0"/>
                  </a:lnTo>
                  <a:lnTo>
                    <a:pt x="1710543" y="3183651"/>
                  </a:lnTo>
                  <a:lnTo>
                    <a:pt x="0" y="3183651"/>
                  </a:lnTo>
                  <a:close/>
                </a:path>
              </a:pathLst>
            </a:custGeom>
            <a:solidFill>
              <a:srgbClr val="EAEBE9"/>
            </a:solidFill>
          </p:spPr>
        </p:sp>
        <p:sp>
          <p:nvSpPr>
            <p:cNvPr id="4" name="TextBox 4"/>
            <p:cNvSpPr txBox="1"/>
            <p:nvPr/>
          </p:nvSpPr>
          <p:spPr>
            <a:xfrm>
              <a:off x="0" y="-47625"/>
              <a:ext cx="1710543" cy="3231276"/>
            </a:xfrm>
            <a:prstGeom prst="rect">
              <a:avLst/>
            </a:prstGeom>
          </p:spPr>
          <p:txBody>
            <a:bodyPr lIns="50800" tIns="50800" rIns="50800" bIns="50800" rtlCol="0" anchor="ctr"/>
            <a:lstStyle/>
            <a:p>
              <a:pPr algn="ctr">
                <a:lnSpc>
                  <a:spcPts val="3012"/>
                </a:lnSpc>
              </a:pPr>
              <a:endParaRPr/>
            </a:p>
          </p:txBody>
        </p:sp>
      </p:grpSp>
      <p:sp>
        <p:nvSpPr>
          <p:cNvPr id="5" name="TextBox 5"/>
          <p:cNvSpPr txBox="1"/>
          <p:nvPr/>
        </p:nvSpPr>
        <p:spPr>
          <a:xfrm>
            <a:off x="1028700" y="922294"/>
            <a:ext cx="15735300" cy="1471557"/>
          </a:xfrm>
          <a:prstGeom prst="rect">
            <a:avLst/>
          </a:prstGeom>
        </p:spPr>
        <p:txBody>
          <a:bodyPr wrap="square" lIns="0" tIns="0" rIns="0" bIns="0" rtlCol="0" anchor="t">
            <a:spAutoFit/>
          </a:bodyPr>
          <a:lstStyle/>
          <a:p>
            <a:pPr lvl="0">
              <a:lnSpc>
                <a:spcPts val="13050"/>
              </a:lnSpc>
              <a:spcBef>
                <a:spcPct val="0"/>
              </a:spcBef>
            </a:pPr>
            <a:r>
              <a:rPr lang="en-US" sz="5400" b="1" dirty="0">
                <a:solidFill>
                  <a:srgbClr val="5F6F52"/>
                </a:solidFill>
                <a:latin typeface="Glacial Indifference Bold"/>
                <a:ea typeface="Glacial Indifference Bold"/>
                <a:cs typeface="Glacial Indifference Bold"/>
                <a:sym typeface="Glacial Indifference Bold"/>
              </a:rPr>
              <a:t>Swiss Cheese Model – Lucy Letby Case</a:t>
            </a:r>
          </a:p>
        </p:txBody>
      </p:sp>
      <p:sp>
        <p:nvSpPr>
          <p:cNvPr id="7" name="TextBox 7"/>
          <p:cNvSpPr txBox="1"/>
          <p:nvPr/>
        </p:nvSpPr>
        <p:spPr>
          <a:xfrm>
            <a:off x="1028700" y="2934161"/>
            <a:ext cx="17030700" cy="3308598"/>
          </a:xfrm>
          <a:prstGeom prst="rect">
            <a:avLst/>
          </a:prstGeom>
        </p:spPr>
        <p:txBody>
          <a:bodyPr wrap="square" lIns="0" tIns="0" rIns="0" bIns="0" rtlCol="0" anchor="t">
            <a:spAutoFit/>
          </a:bodyPr>
          <a:lstStyle/>
          <a:p>
            <a:pPr lvl="0">
              <a:lnSpc>
                <a:spcPts val="4250"/>
              </a:lnSpc>
              <a:spcBef>
                <a:spcPct val="0"/>
              </a:spcBef>
            </a:pPr>
            <a:r>
              <a:rPr lang="en-US" sz="3036" dirty="0">
                <a:solidFill>
                  <a:srgbClr val="000000"/>
                </a:solidFill>
                <a:latin typeface="Arial" panose="020B0604020202020204" pitchFamily="34" charset="0"/>
                <a:ea typeface="Futura"/>
                <a:cs typeface="Arial" panose="020B0604020202020204" pitchFamily="34" charset="0"/>
                <a:sym typeface="Futura"/>
              </a:rPr>
              <a:t>The Swiss Cheese Model helps to understand how patient safety incidents can happen when the barriers to safety fail and their weaknesses are aligned.</a:t>
            </a:r>
          </a:p>
          <a:p>
            <a:pPr lvl="0">
              <a:lnSpc>
                <a:spcPts val="4250"/>
              </a:lnSpc>
              <a:spcBef>
                <a:spcPct val="0"/>
              </a:spcBef>
            </a:pPr>
            <a:endParaRPr lang="en-US" sz="3036" dirty="0">
              <a:solidFill>
                <a:srgbClr val="000000"/>
              </a:solidFill>
              <a:latin typeface="Arial" panose="020B0604020202020204" pitchFamily="34" charset="0"/>
              <a:ea typeface="Futura"/>
              <a:cs typeface="Arial" panose="020B0604020202020204" pitchFamily="34" charset="0"/>
              <a:sym typeface="Futura"/>
            </a:endParaRPr>
          </a:p>
          <a:p>
            <a:pPr lvl="0">
              <a:lnSpc>
                <a:spcPts val="4250"/>
              </a:lnSpc>
              <a:spcBef>
                <a:spcPct val="0"/>
              </a:spcBef>
            </a:pPr>
            <a:r>
              <a:rPr lang="en-US" sz="3036" dirty="0">
                <a:solidFill>
                  <a:srgbClr val="000000"/>
                </a:solidFill>
                <a:latin typeface="Arial" panose="020B0604020202020204" pitchFamily="34" charset="0"/>
                <a:ea typeface="Futura"/>
                <a:cs typeface="Arial" panose="020B0604020202020204" pitchFamily="34" charset="0"/>
                <a:sym typeface="Futura"/>
              </a:rPr>
              <a:t>In the Lucy Letby case, failures in incident reporting, leadership response and governance oversight meant that concerns about neonatal deaths were able to be ignored (Vincent et al., 2025).</a:t>
            </a:r>
          </a:p>
          <a:p>
            <a:pPr lvl="0">
              <a:lnSpc>
                <a:spcPts val="4250"/>
              </a:lnSpc>
              <a:spcBef>
                <a:spcPct val="0"/>
              </a:spcBef>
            </a:pPr>
            <a:r>
              <a:rPr lang="en-US" sz="3036" dirty="0">
                <a:solidFill>
                  <a:srgbClr val="000000"/>
                </a:solidFill>
                <a:latin typeface="Futura"/>
                <a:ea typeface="Futura"/>
                <a:cs typeface="Futura"/>
                <a:sym typeface="Futura"/>
              </a:rPr>
              <a:t>.</a:t>
            </a:r>
          </a:p>
        </p:txBody>
      </p:sp>
      <p:sp>
        <p:nvSpPr>
          <p:cNvPr id="6" name="Rectangle 5"/>
          <p:cNvSpPr/>
          <p:nvPr/>
        </p:nvSpPr>
        <p:spPr>
          <a:xfrm>
            <a:off x="1028700" y="6161938"/>
            <a:ext cx="13449300" cy="2862322"/>
          </a:xfrm>
          <a:prstGeom prst="rect">
            <a:avLst/>
          </a:prstGeom>
        </p:spPr>
        <p:txBody>
          <a:bodyPr wrap="square">
            <a:spAutoFit/>
          </a:bodyPr>
          <a:lstStyle/>
          <a:p>
            <a:r>
              <a:rPr lang="en-US" sz="3600" b="1" dirty="0">
                <a:latin typeface="Arial" panose="020B0604020202020204" pitchFamily="34" charset="0"/>
                <a:cs typeface="Arial" panose="020B0604020202020204" pitchFamily="34" charset="0"/>
              </a:rPr>
              <a:t>Key system failures</a:t>
            </a:r>
            <a:endParaRPr lang="en-US" sz="3600" dirty="0">
              <a:latin typeface="Arial" panose="020B0604020202020204" pitchFamily="34" charset="0"/>
              <a:cs typeface="Arial" panose="020B0604020202020204" pitchFamily="34" charset="0"/>
            </a:endParaRPr>
          </a:p>
          <a:p>
            <a:pPr marL="1485900" lvl="2" indent="-571500">
              <a:buFont typeface="Arial" panose="020B0604020202020204" pitchFamily="34" charset="0"/>
              <a:buChar char="•"/>
            </a:pPr>
            <a:r>
              <a:rPr lang="en-US" sz="3600" dirty="0">
                <a:latin typeface="Arial" panose="020B0604020202020204" pitchFamily="34" charset="0"/>
                <a:cs typeface="Arial" panose="020B0604020202020204" pitchFamily="34" charset="0"/>
              </a:rPr>
              <a:t>Delayed response to clinician concerns</a:t>
            </a:r>
          </a:p>
          <a:p>
            <a:pPr marL="1485900" lvl="2" indent="-571500">
              <a:buFont typeface="Arial" panose="020B0604020202020204" pitchFamily="34" charset="0"/>
              <a:buChar char="•"/>
            </a:pPr>
            <a:r>
              <a:rPr lang="en-US" sz="3600" dirty="0">
                <a:latin typeface="Arial" panose="020B0604020202020204" pitchFamily="34" charset="0"/>
                <a:cs typeface="Arial" panose="020B0604020202020204" pitchFamily="34" charset="0"/>
              </a:rPr>
              <a:t>Weak incident reporting systems</a:t>
            </a:r>
          </a:p>
          <a:p>
            <a:pPr marL="1485900" lvl="2" indent="-571500">
              <a:buFont typeface="Arial" panose="020B0604020202020204" pitchFamily="34" charset="0"/>
              <a:buChar char="•"/>
            </a:pPr>
            <a:r>
              <a:rPr lang="en-US" sz="3600" dirty="0">
                <a:latin typeface="Arial" panose="020B0604020202020204" pitchFamily="34" charset="0"/>
                <a:cs typeface="Arial" panose="020B0604020202020204" pitchFamily="34" charset="0"/>
              </a:rPr>
              <a:t>Poor leadership and governance oversight</a:t>
            </a:r>
          </a:p>
          <a:p>
            <a:pPr marL="1485900" lvl="2" indent="-571500">
              <a:buFont typeface="Arial" panose="020B0604020202020204" pitchFamily="34" charset="0"/>
              <a:buChar char="•"/>
            </a:pPr>
            <a:r>
              <a:rPr lang="en-US" sz="3600" dirty="0">
                <a:latin typeface="Arial" panose="020B0604020202020204" pitchFamily="34" charset="0"/>
                <a:cs typeface="Arial" panose="020B0604020202020204" pitchFamily="34" charset="0"/>
              </a:rPr>
              <a:t>Staffing pressures in the neonatal unit</a:t>
            </a:r>
          </a:p>
        </p:txBody>
      </p:sp>
      <p:pic>
        <p:nvPicPr>
          <p:cNvPr id="1026" name="Picture 2" descr="CoxHealth | Preventing COVID-19 using the Swiss Cheese Mod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36761" y="6242759"/>
            <a:ext cx="6191648" cy="32506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79914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0D93C3-8648-979B-41BA-97C1E8C5DD7B}"/>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2654C3E3-34C1-F282-3C64-EBACE6613F5F}"/>
              </a:ext>
            </a:extLst>
          </p:cNvPr>
          <p:cNvGrpSpPr/>
          <p:nvPr/>
        </p:nvGrpSpPr>
        <p:grpSpPr>
          <a:xfrm>
            <a:off x="-4041361" y="-2496160"/>
            <a:ext cx="15656483" cy="15656483"/>
            <a:chOff x="0" y="0"/>
            <a:chExt cx="812800" cy="812800"/>
          </a:xfrm>
        </p:grpSpPr>
        <p:sp>
          <p:nvSpPr>
            <p:cNvPr id="3" name="Freeform 3">
              <a:extLst>
                <a:ext uri="{FF2B5EF4-FFF2-40B4-BE49-F238E27FC236}">
                  <a16:creationId xmlns:a16="http://schemas.microsoft.com/office/drawing/2014/main" id="{79710FBA-DC94-7D18-B8DE-E8D613D9F22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AEBE9"/>
            </a:solidFill>
          </p:spPr>
        </p:sp>
        <p:sp>
          <p:nvSpPr>
            <p:cNvPr id="4" name="TextBox 4">
              <a:extLst>
                <a:ext uri="{FF2B5EF4-FFF2-40B4-BE49-F238E27FC236}">
                  <a16:creationId xmlns:a16="http://schemas.microsoft.com/office/drawing/2014/main" id="{76CCDAF9-72C5-68D9-9B37-A7C2A3F9CBC5}"/>
                </a:ext>
              </a:extLst>
            </p:cNvPr>
            <p:cNvSpPr txBox="1"/>
            <p:nvPr/>
          </p:nvSpPr>
          <p:spPr>
            <a:xfrm>
              <a:off x="76200" y="28575"/>
              <a:ext cx="660400" cy="708025"/>
            </a:xfrm>
            <a:prstGeom prst="rect">
              <a:avLst/>
            </a:prstGeom>
          </p:spPr>
          <p:txBody>
            <a:bodyPr lIns="50800" tIns="50800" rIns="50800" bIns="50800" rtlCol="0" anchor="ctr"/>
            <a:lstStyle/>
            <a:p>
              <a:pPr algn="ctr">
                <a:lnSpc>
                  <a:spcPts val="3012"/>
                </a:lnSpc>
              </a:pPr>
              <a:endParaRPr/>
            </a:p>
          </p:txBody>
        </p:sp>
      </p:grpSp>
      <p:sp>
        <p:nvSpPr>
          <p:cNvPr id="11" name="TextBox 11">
            <a:extLst>
              <a:ext uri="{FF2B5EF4-FFF2-40B4-BE49-F238E27FC236}">
                <a16:creationId xmlns:a16="http://schemas.microsoft.com/office/drawing/2014/main" id="{D2DB6BE2-0622-052A-EA7B-28EE17F86C26}"/>
              </a:ext>
            </a:extLst>
          </p:cNvPr>
          <p:cNvSpPr txBox="1"/>
          <p:nvPr/>
        </p:nvSpPr>
        <p:spPr>
          <a:xfrm>
            <a:off x="543167" y="2728928"/>
            <a:ext cx="11648831" cy="6600653"/>
          </a:xfrm>
          <a:prstGeom prst="rect">
            <a:avLst/>
          </a:prstGeom>
        </p:spPr>
        <p:txBody>
          <a:bodyPr wrap="square" lIns="0" tIns="0" rIns="0" bIns="0" rtlCol="0" anchor="t">
            <a:spAutoFit/>
          </a:bodyPr>
          <a:lstStyle/>
          <a:p>
            <a:pPr marL="0" lvl="0" indent="0" algn="just">
              <a:lnSpc>
                <a:spcPts val="3666"/>
              </a:lnSpc>
              <a:spcBef>
                <a:spcPct val="0"/>
              </a:spcBef>
            </a:pPr>
            <a:r>
              <a:rPr lang="en-US" sz="2619" b="1" dirty="0">
                <a:solidFill>
                  <a:srgbClr val="000000"/>
                </a:solidFill>
                <a:latin typeface="Arial" panose="020B0604020202020204" pitchFamily="34" charset="0"/>
                <a:ea typeface="Futura"/>
                <a:cs typeface="Arial" panose="020B0604020202020204" pitchFamily="34" charset="0"/>
                <a:sym typeface="Futura"/>
              </a:rPr>
              <a:t>Analytical Tool</a:t>
            </a:r>
          </a:p>
          <a:p>
            <a:pPr marL="914400" lvl="1" indent="-457200" algn="just">
              <a:lnSpc>
                <a:spcPts val="3666"/>
              </a:lnSpc>
              <a:spcBef>
                <a:spcPct val="0"/>
              </a:spcBef>
              <a:buFont typeface="Wingdings" panose="05000000000000000000" pitchFamily="2" charset="2"/>
              <a:buChar char="v"/>
            </a:pPr>
            <a:r>
              <a:rPr lang="en-US" sz="2619" dirty="0">
                <a:solidFill>
                  <a:srgbClr val="000000"/>
                </a:solidFill>
                <a:latin typeface="Arial" panose="020B0604020202020204" pitchFamily="34" charset="0"/>
                <a:ea typeface="Futura"/>
                <a:cs typeface="Arial" panose="020B0604020202020204" pitchFamily="34" charset="0"/>
                <a:sym typeface="Futura"/>
              </a:rPr>
              <a:t>The Fishbone Diagram is an illustrative tool that is employed to examine the causes of </a:t>
            </a:r>
            <a:r>
              <a:rPr lang="en-US" sz="2619" dirty="0" err="1">
                <a:solidFill>
                  <a:srgbClr val="000000"/>
                </a:solidFill>
                <a:latin typeface="Arial" panose="020B0604020202020204" pitchFamily="34" charset="0"/>
                <a:ea typeface="Futura"/>
                <a:cs typeface="Arial" panose="020B0604020202020204" pitchFamily="34" charset="0"/>
                <a:sym typeface="Futura"/>
              </a:rPr>
              <a:t>organisational</a:t>
            </a:r>
            <a:r>
              <a:rPr lang="en-US" sz="2619" dirty="0">
                <a:solidFill>
                  <a:srgbClr val="000000"/>
                </a:solidFill>
                <a:latin typeface="Arial" panose="020B0604020202020204" pitchFamily="34" charset="0"/>
                <a:ea typeface="Futura"/>
                <a:cs typeface="Arial" panose="020B0604020202020204" pitchFamily="34" charset="0"/>
                <a:sym typeface="Futura"/>
              </a:rPr>
              <a:t> issues.</a:t>
            </a:r>
          </a:p>
          <a:p>
            <a:pPr marL="914400" lvl="1" indent="-457200" algn="just">
              <a:lnSpc>
                <a:spcPts val="3666"/>
              </a:lnSpc>
              <a:spcBef>
                <a:spcPct val="0"/>
              </a:spcBef>
              <a:buFont typeface="Wingdings" panose="05000000000000000000" pitchFamily="2" charset="2"/>
              <a:buChar char="v"/>
            </a:pPr>
            <a:r>
              <a:rPr lang="en-US" sz="2619" dirty="0">
                <a:solidFill>
                  <a:srgbClr val="000000"/>
                </a:solidFill>
                <a:latin typeface="Arial" panose="020B0604020202020204" pitchFamily="34" charset="0"/>
                <a:ea typeface="Futura"/>
                <a:cs typeface="Arial" panose="020B0604020202020204" pitchFamily="34" charset="0"/>
                <a:sym typeface="Futura"/>
              </a:rPr>
              <a:t>It assists teams to in orderly point out elements that cause safety incidents.</a:t>
            </a:r>
          </a:p>
          <a:p>
            <a:pPr algn="just">
              <a:lnSpc>
                <a:spcPts val="3666"/>
              </a:lnSpc>
              <a:spcBef>
                <a:spcPct val="0"/>
              </a:spcBef>
            </a:pPr>
            <a:endParaRPr lang="en-US" sz="2619" dirty="0">
              <a:solidFill>
                <a:srgbClr val="000000"/>
              </a:solidFill>
              <a:latin typeface="Arial" panose="020B0604020202020204" pitchFamily="34" charset="0"/>
              <a:ea typeface="Futura"/>
              <a:cs typeface="Arial" panose="020B0604020202020204" pitchFamily="34" charset="0"/>
              <a:sym typeface="Futura"/>
            </a:endParaRPr>
          </a:p>
          <a:p>
            <a:pPr algn="just">
              <a:lnSpc>
                <a:spcPts val="3666"/>
              </a:lnSpc>
              <a:spcBef>
                <a:spcPct val="0"/>
              </a:spcBef>
            </a:pPr>
            <a:r>
              <a:rPr lang="en-US" sz="2619" b="1" dirty="0">
                <a:solidFill>
                  <a:srgbClr val="000000"/>
                </a:solidFill>
                <a:latin typeface="Arial" panose="020B0604020202020204" pitchFamily="34" charset="0"/>
                <a:ea typeface="Futura"/>
                <a:cs typeface="Arial" panose="020B0604020202020204" pitchFamily="34" charset="0"/>
                <a:sym typeface="Futura"/>
              </a:rPr>
              <a:t>Categories of Causes</a:t>
            </a:r>
          </a:p>
          <a:p>
            <a:pPr marL="914400" lvl="1" indent="-457200" algn="just">
              <a:lnSpc>
                <a:spcPts val="3666"/>
              </a:lnSpc>
              <a:spcBef>
                <a:spcPct val="0"/>
              </a:spcBef>
              <a:buFont typeface="Wingdings" panose="05000000000000000000" pitchFamily="2" charset="2"/>
              <a:buChar char="§"/>
            </a:pPr>
            <a:r>
              <a:rPr lang="en-US" sz="2619" dirty="0">
                <a:solidFill>
                  <a:srgbClr val="000000"/>
                </a:solidFill>
                <a:latin typeface="Arial" panose="020B0604020202020204" pitchFamily="34" charset="0"/>
                <a:ea typeface="Futura"/>
                <a:cs typeface="Arial" panose="020B0604020202020204" pitchFamily="34" charset="0"/>
                <a:sym typeface="Futura"/>
              </a:rPr>
              <a:t>People - staff workload, experience and training.</a:t>
            </a:r>
          </a:p>
          <a:p>
            <a:pPr marL="914400" lvl="1" indent="-457200" algn="just">
              <a:lnSpc>
                <a:spcPts val="3666"/>
              </a:lnSpc>
              <a:spcBef>
                <a:spcPct val="0"/>
              </a:spcBef>
              <a:buFont typeface="Wingdings" panose="05000000000000000000" pitchFamily="2" charset="2"/>
              <a:buChar char="§"/>
            </a:pPr>
            <a:r>
              <a:rPr lang="en-US" sz="2619" dirty="0">
                <a:solidFill>
                  <a:srgbClr val="000000"/>
                </a:solidFill>
                <a:latin typeface="Arial" panose="020B0604020202020204" pitchFamily="34" charset="0"/>
                <a:ea typeface="Futura"/>
                <a:cs typeface="Arial" panose="020B0604020202020204" pitchFamily="34" charset="0"/>
                <a:sym typeface="Futura"/>
              </a:rPr>
              <a:t>Processes- clinical protocols and procedures.</a:t>
            </a:r>
          </a:p>
          <a:p>
            <a:pPr marL="914400" lvl="1" indent="-457200" algn="just">
              <a:lnSpc>
                <a:spcPts val="3666"/>
              </a:lnSpc>
              <a:spcBef>
                <a:spcPct val="0"/>
              </a:spcBef>
              <a:buFont typeface="Wingdings" panose="05000000000000000000" pitchFamily="2" charset="2"/>
              <a:buChar char="§"/>
            </a:pPr>
            <a:r>
              <a:rPr lang="en-US" sz="2619" dirty="0">
                <a:solidFill>
                  <a:srgbClr val="000000"/>
                </a:solidFill>
                <a:latin typeface="Arial" panose="020B0604020202020204" pitchFamily="34" charset="0"/>
                <a:ea typeface="Futura"/>
                <a:cs typeface="Arial" panose="020B0604020202020204" pitchFamily="34" charset="0"/>
                <a:sym typeface="Futura"/>
              </a:rPr>
              <a:t>Equipment - supply and dependability of medical </a:t>
            </a:r>
            <a:r>
              <a:rPr lang="en-US" sz="2619" dirty="0" err="1">
                <a:solidFill>
                  <a:srgbClr val="000000"/>
                </a:solidFill>
                <a:latin typeface="Arial" panose="020B0604020202020204" pitchFamily="34" charset="0"/>
                <a:ea typeface="Futura"/>
                <a:cs typeface="Arial" panose="020B0604020202020204" pitchFamily="34" charset="0"/>
                <a:sym typeface="Futura"/>
              </a:rPr>
              <a:t>equipments</a:t>
            </a:r>
            <a:r>
              <a:rPr lang="en-US" sz="2619" dirty="0">
                <a:solidFill>
                  <a:srgbClr val="000000"/>
                </a:solidFill>
                <a:latin typeface="Arial" panose="020B0604020202020204" pitchFamily="34" charset="0"/>
                <a:ea typeface="Futura"/>
                <a:cs typeface="Arial" panose="020B0604020202020204" pitchFamily="34" charset="0"/>
                <a:sym typeface="Futura"/>
              </a:rPr>
              <a:t>.</a:t>
            </a:r>
          </a:p>
          <a:p>
            <a:pPr marL="914400" lvl="1" indent="-457200" algn="just">
              <a:lnSpc>
                <a:spcPts val="3666"/>
              </a:lnSpc>
              <a:spcBef>
                <a:spcPct val="0"/>
              </a:spcBef>
              <a:buFont typeface="Wingdings" panose="05000000000000000000" pitchFamily="2" charset="2"/>
              <a:buChar char="§"/>
            </a:pPr>
            <a:r>
              <a:rPr lang="en-US" sz="2619" dirty="0">
                <a:solidFill>
                  <a:srgbClr val="000000"/>
                </a:solidFill>
                <a:latin typeface="Arial" panose="020B0604020202020204" pitchFamily="34" charset="0"/>
                <a:ea typeface="Futura"/>
                <a:cs typeface="Arial" panose="020B0604020202020204" pitchFamily="34" charset="0"/>
                <a:sym typeface="Futura"/>
              </a:rPr>
              <a:t>Environment - hospital environment and workplace conditions.</a:t>
            </a:r>
          </a:p>
          <a:p>
            <a:pPr algn="just">
              <a:lnSpc>
                <a:spcPts val="3666"/>
              </a:lnSpc>
              <a:spcBef>
                <a:spcPct val="0"/>
              </a:spcBef>
            </a:pPr>
            <a:endParaRPr lang="en-US" sz="2619" dirty="0">
              <a:solidFill>
                <a:srgbClr val="000000"/>
              </a:solidFill>
              <a:latin typeface="Arial" panose="020B0604020202020204" pitchFamily="34" charset="0"/>
              <a:ea typeface="Futura"/>
              <a:cs typeface="Arial" panose="020B0604020202020204" pitchFamily="34" charset="0"/>
              <a:sym typeface="Futura"/>
            </a:endParaRPr>
          </a:p>
          <a:p>
            <a:pPr algn="just">
              <a:lnSpc>
                <a:spcPts val="3666"/>
              </a:lnSpc>
              <a:spcBef>
                <a:spcPct val="0"/>
              </a:spcBef>
            </a:pPr>
            <a:r>
              <a:rPr lang="en-US" sz="2619" dirty="0">
                <a:solidFill>
                  <a:srgbClr val="000000"/>
                </a:solidFill>
                <a:latin typeface="Arial" panose="020B0604020202020204" pitchFamily="34" charset="0"/>
                <a:ea typeface="Futura"/>
                <a:cs typeface="Arial" panose="020B0604020202020204" pitchFamily="34" charset="0"/>
                <a:sym typeface="Futura"/>
              </a:rPr>
              <a:t>This is a tool that enables systematic research of healthcare quality improvement problems (</a:t>
            </a:r>
            <a:r>
              <a:rPr lang="en-US" sz="2619" dirty="0" err="1">
                <a:solidFill>
                  <a:srgbClr val="000000"/>
                </a:solidFill>
                <a:latin typeface="Arial" panose="020B0604020202020204" pitchFamily="34" charset="0"/>
                <a:ea typeface="Futura"/>
                <a:cs typeface="Arial" panose="020B0604020202020204" pitchFamily="34" charset="0"/>
                <a:sym typeface="Futura"/>
              </a:rPr>
              <a:t>Kumah</a:t>
            </a:r>
            <a:r>
              <a:rPr lang="en-US" sz="2619" dirty="0">
                <a:solidFill>
                  <a:srgbClr val="000000"/>
                </a:solidFill>
                <a:latin typeface="Arial" panose="020B0604020202020204" pitchFamily="34" charset="0"/>
                <a:ea typeface="Futura"/>
                <a:cs typeface="Arial" panose="020B0604020202020204" pitchFamily="34" charset="0"/>
                <a:sym typeface="Futura"/>
              </a:rPr>
              <a:t> et al., 2024).</a:t>
            </a:r>
          </a:p>
        </p:txBody>
      </p:sp>
      <p:sp>
        <p:nvSpPr>
          <p:cNvPr id="12" name="TextBox 12">
            <a:extLst>
              <a:ext uri="{FF2B5EF4-FFF2-40B4-BE49-F238E27FC236}">
                <a16:creationId xmlns:a16="http://schemas.microsoft.com/office/drawing/2014/main" id="{CC477AB9-6605-5EC0-1A9A-31DAFED8FF3C}"/>
              </a:ext>
            </a:extLst>
          </p:cNvPr>
          <p:cNvSpPr txBox="1"/>
          <p:nvPr/>
        </p:nvSpPr>
        <p:spPr>
          <a:xfrm>
            <a:off x="1028700" y="611395"/>
            <a:ext cx="9691523" cy="1471557"/>
          </a:xfrm>
          <a:prstGeom prst="rect">
            <a:avLst/>
          </a:prstGeom>
        </p:spPr>
        <p:txBody>
          <a:bodyPr lIns="0" tIns="0" rIns="0" bIns="0" rtlCol="0" anchor="t">
            <a:spAutoFit/>
          </a:bodyPr>
          <a:lstStyle/>
          <a:p>
            <a:pPr marL="0" lvl="0" indent="0" algn="l">
              <a:lnSpc>
                <a:spcPts val="13050"/>
              </a:lnSpc>
              <a:spcBef>
                <a:spcPct val="0"/>
              </a:spcBef>
            </a:pPr>
            <a:r>
              <a:rPr lang="en-US" sz="6600" b="1">
                <a:solidFill>
                  <a:srgbClr val="465739"/>
                </a:solidFill>
                <a:latin typeface="Glacial Indifference Bold"/>
                <a:ea typeface="Glacial Indifference Bold"/>
                <a:cs typeface="Glacial Indifference Bold"/>
                <a:sym typeface="Glacial Indifference Bold"/>
              </a:rPr>
              <a:t>Fishbone Diagram</a:t>
            </a:r>
          </a:p>
        </p:txBody>
      </p:sp>
      <p:sp>
        <p:nvSpPr>
          <p:cNvPr id="14" name="AutoShape 14">
            <a:extLst>
              <a:ext uri="{FF2B5EF4-FFF2-40B4-BE49-F238E27FC236}">
                <a16:creationId xmlns:a16="http://schemas.microsoft.com/office/drawing/2014/main" id="{057A087A-5DCB-8FA0-F0B0-4ACFF6FC4106}"/>
              </a:ext>
            </a:extLst>
          </p:cNvPr>
          <p:cNvSpPr/>
          <p:nvPr/>
        </p:nvSpPr>
        <p:spPr>
          <a:xfrm>
            <a:off x="12649200" y="7676383"/>
            <a:ext cx="0" cy="2610617"/>
          </a:xfrm>
          <a:prstGeom prst="line">
            <a:avLst/>
          </a:prstGeom>
          <a:ln w="123825" cap="flat">
            <a:solidFill>
              <a:srgbClr val="BBC8B1"/>
            </a:solidFill>
            <a:prstDash val="sysDot"/>
            <a:headEnd type="none" w="sm" len="sm"/>
            <a:tailEnd type="none" w="sm" len="sm"/>
          </a:ln>
        </p:spPr>
        <p:txBody>
          <a:bodyPr/>
          <a:lstStyle/>
          <a:p>
            <a:endParaRPr lang="en-US"/>
          </a:p>
        </p:txBody>
      </p:sp>
      <p:pic>
        <p:nvPicPr>
          <p:cNvPr id="6" name="Picture 5">
            <a:extLst>
              <a:ext uri="{FF2B5EF4-FFF2-40B4-BE49-F238E27FC236}">
                <a16:creationId xmlns:a16="http://schemas.microsoft.com/office/drawing/2014/main" id="{BDE44477-E881-828C-E265-E9A596234526}"/>
              </a:ext>
            </a:extLst>
          </p:cNvPr>
          <p:cNvPicPr>
            <a:picLocks noChangeAspect="1"/>
          </p:cNvPicPr>
          <p:nvPr/>
        </p:nvPicPr>
        <p:blipFill>
          <a:blip r:embed="rId2"/>
          <a:srcRect l="5839" t="17508" r="5098" b="2532"/>
          <a:stretch>
            <a:fillRect/>
          </a:stretch>
        </p:blipFill>
        <p:spPr>
          <a:xfrm rot="16200000">
            <a:off x="10865010" y="3046772"/>
            <a:ext cx="9409947" cy="4611849"/>
          </a:xfrm>
          <a:prstGeom prst="rect">
            <a:avLst/>
          </a:prstGeom>
        </p:spPr>
      </p:pic>
    </p:spTree>
    <p:extLst>
      <p:ext uri="{BB962C8B-B14F-4D97-AF65-F5344CB8AC3E}">
        <p14:creationId xmlns:p14="http://schemas.microsoft.com/office/powerpoint/2010/main" val="11373879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961654-BE29-4784-A27C-3DAB6A258199}"/>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C4EFF9CD-B35A-A05E-8488-7CF2FDEEC519}"/>
              </a:ext>
            </a:extLst>
          </p:cNvPr>
          <p:cNvGrpSpPr/>
          <p:nvPr/>
        </p:nvGrpSpPr>
        <p:grpSpPr>
          <a:xfrm>
            <a:off x="-683033" y="2232867"/>
            <a:ext cx="9827033" cy="7254033"/>
            <a:chOff x="0" y="0"/>
            <a:chExt cx="2588190" cy="1000514"/>
          </a:xfrm>
          <a:solidFill>
            <a:schemeClr val="accent5">
              <a:lumMod val="40000"/>
              <a:lumOff val="60000"/>
            </a:schemeClr>
          </a:solidFill>
        </p:grpSpPr>
        <p:sp>
          <p:nvSpPr>
            <p:cNvPr id="3" name="Freeform 3">
              <a:extLst>
                <a:ext uri="{FF2B5EF4-FFF2-40B4-BE49-F238E27FC236}">
                  <a16:creationId xmlns:a16="http://schemas.microsoft.com/office/drawing/2014/main" id="{E1B131F2-5F10-2A48-E470-2B52FD5F2088}"/>
                </a:ext>
              </a:extLst>
            </p:cNvPr>
            <p:cNvSpPr/>
            <p:nvPr/>
          </p:nvSpPr>
          <p:spPr>
            <a:xfrm>
              <a:off x="0" y="0"/>
              <a:ext cx="2588190" cy="1000514"/>
            </a:xfrm>
            <a:custGeom>
              <a:avLst/>
              <a:gdLst/>
              <a:ahLst/>
              <a:cxnLst/>
              <a:rect l="l" t="t" r="r" b="b"/>
              <a:pathLst>
                <a:path w="2588190" h="1000514">
                  <a:moveTo>
                    <a:pt x="0" y="0"/>
                  </a:moveTo>
                  <a:lnTo>
                    <a:pt x="2588190" y="0"/>
                  </a:lnTo>
                  <a:lnTo>
                    <a:pt x="2588190" y="1000514"/>
                  </a:lnTo>
                  <a:lnTo>
                    <a:pt x="0" y="1000514"/>
                  </a:lnTo>
                  <a:close/>
                </a:path>
              </a:pathLst>
            </a:custGeom>
            <a:grpFill/>
          </p:spPr>
        </p:sp>
        <p:sp>
          <p:nvSpPr>
            <p:cNvPr id="4" name="TextBox 4">
              <a:extLst>
                <a:ext uri="{FF2B5EF4-FFF2-40B4-BE49-F238E27FC236}">
                  <a16:creationId xmlns:a16="http://schemas.microsoft.com/office/drawing/2014/main" id="{BC3AC3A8-05C7-5D70-97C9-F1565A6F4B35}"/>
                </a:ext>
              </a:extLst>
            </p:cNvPr>
            <p:cNvSpPr txBox="1"/>
            <p:nvPr/>
          </p:nvSpPr>
          <p:spPr>
            <a:xfrm>
              <a:off x="0" y="-47625"/>
              <a:ext cx="2588190" cy="1048139"/>
            </a:xfrm>
            <a:prstGeom prst="rect">
              <a:avLst/>
            </a:prstGeom>
            <a:grpFill/>
          </p:spPr>
          <p:txBody>
            <a:bodyPr lIns="50800" tIns="50800" rIns="50800" bIns="50800" rtlCol="0" anchor="ctr"/>
            <a:lstStyle/>
            <a:p>
              <a:pPr algn="ctr">
                <a:lnSpc>
                  <a:spcPts val="3012"/>
                </a:lnSpc>
              </a:pPr>
              <a:endParaRPr/>
            </a:p>
          </p:txBody>
        </p:sp>
      </p:grpSp>
      <p:sp>
        <p:nvSpPr>
          <p:cNvPr id="8" name="TextBox 8">
            <a:extLst>
              <a:ext uri="{FF2B5EF4-FFF2-40B4-BE49-F238E27FC236}">
                <a16:creationId xmlns:a16="http://schemas.microsoft.com/office/drawing/2014/main" id="{562F7A35-3DE1-859D-FB11-228F8067D0DF}"/>
              </a:ext>
            </a:extLst>
          </p:cNvPr>
          <p:cNvSpPr txBox="1"/>
          <p:nvPr/>
        </p:nvSpPr>
        <p:spPr>
          <a:xfrm>
            <a:off x="2403067" y="145539"/>
            <a:ext cx="13481865" cy="1471557"/>
          </a:xfrm>
          <a:prstGeom prst="rect">
            <a:avLst/>
          </a:prstGeom>
        </p:spPr>
        <p:txBody>
          <a:bodyPr lIns="0" tIns="0" rIns="0" bIns="0" rtlCol="0" anchor="t">
            <a:spAutoFit/>
          </a:bodyPr>
          <a:lstStyle/>
          <a:p>
            <a:pPr marL="0" lvl="0" indent="0" algn="ctr">
              <a:lnSpc>
                <a:spcPts val="13050"/>
              </a:lnSpc>
              <a:spcBef>
                <a:spcPct val="0"/>
              </a:spcBef>
            </a:pPr>
            <a:r>
              <a:rPr lang="en-US" sz="6600" b="1">
                <a:solidFill>
                  <a:srgbClr val="5F6F52"/>
                </a:solidFill>
                <a:latin typeface="Glacial Indifference Bold"/>
                <a:ea typeface="Glacial Indifference Bold"/>
                <a:cs typeface="Glacial Indifference Bold"/>
                <a:sym typeface="Glacial Indifference Bold"/>
              </a:rPr>
              <a:t>Regulatory Oversight</a:t>
            </a:r>
          </a:p>
        </p:txBody>
      </p:sp>
      <p:sp>
        <p:nvSpPr>
          <p:cNvPr id="9" name="TextBox 9">
            <a:extLst>
              <a:ext uri="{FF2B5EF4-FFF2-40B4-BE49-F238E27FC236}">
                <a16:creationId xmlns:a16="http://schemas.microsoft.com/office/drawing/2014/main" id="{5724E89A-6676-2D6E-BD58-24AB1481B361}"/>
              </a:ext>
            </a:extLst>
          </p:cNvPr>
          <p:cNvSpPr txBox="1"/>
          <p:nvPr/>
        </p:nvSpPr>
        <p:spPr>
          <a:xfrm>
            <a:off x="776533" y="3186660"/>
            <a:ext cx="7254106" cy="3790333"/>
          </a:xfrm>
          <a:prstGeom prst="rect">
            <a:avLst/>
          </a:prstGeom>
        </p:spPr>
        <p:txBody>
          <a:bodyPr lIns="0" tIns="0" rIns="0" bIns="0" rtlCol="0" anchor="t">
            <a:spAutoFit/>
          </a:bodyPr>
          <a:lstStyle/>
          <a:p>
            <a:pPr marL="784964" lvl="1" indent="-457200" algn="just">
              <a:lnSpc>
                <a:spcPts val="4250"/>
              </a:lnSpc>
              <a:buFont typeface="Wingdings" panose="05000000000000000000" pitchFamily="2" charset="2"/>
              <a:buChar char="v"/>
            </a:pPr>
            <a:r>
              <a:rPr lang="en-US" sz="3036" dirty="0">
                <a:solidFill>
                  <a:srgbClr val="000000"/>
                </a:solidFill>
                <a:latin typeface="Arial" panose="020B0604020202020204" pitchFamily="34" charset="0"/>
                <a:ea typeface="Futura"/>
                <a:cs typeface="Arial" panose="020B0604020202020204" pitchFamily="34" charset="0"/>
                <a:sym typeface="Futura"/>
              </a:rPr>
              <a:t>The healthcare </a:t>
            </a:r>
            <a:r>
              <a:rPr lang="en-US" sz="3036" dirty="0" err="1">
                <a:solidFill>
                  <a:srgbClr val="000000"/>
                </a:solidFill>
                <a:latin typeface="Arial" panose="020B0604020202020204" pitchFamily="34" charset="0"/>
                <a:ea typeface="Futura"/>
                <a:cs typeface="Arial" panose="020B0604020202020204" pitchFamily="34" charset="0"/>
                <a:sym typeface="Futura"/>
              </a:rPr>
              <a:t>organisations</a:t>
            </a:r>
            <a:r>
              <a:rPr lang="en-US" sz="3036" dirty="0">
                <a:solidFill>
                  <a:srgbClr val="000000"/>
                </a:solidFill>
                <a:latin typeface="Arial" panose="020B0604020202020204" pitchFamily="34" charset="0"/>
                <a:ea typeface="Futura"/>
                <a:cs typeface="Arial" panose="020B0604020202020204" pitchFamily="34" charset="0"/>
                <a:sym typeface="Futura"/>
              </a:rPr>
              <a:t> are regulated to ensure that they maintain the required safety standards.</a:t>
            </a:r>
          </a:p>
          <a:p>
            <a:pPr marL="327764" lvl="1" algn="just">
              <a:lnSpc>
                <a:spcPts val="4250"/>
              </a:lnSpc>
            </a:pPr>
            <a:endParaRPr lang="en-US" sz="3036" dirty="0">
              <a:solidFill>
                <a:srgbClr val="000000"/>
              </a:solidFill>
              <a:latin typeface="Arial" panose="020B0604020202020204" pitchFamily="34" charset="0"/>
              <a:ea typeface="Futura"/>
              <a:cs typeface="Arial" panose="020B0604020202020204" pitchFamily="34" charset="0"/>
              <a:sym typeface="Futura"/>
            </a:endParaRPr>
          </a:p>
          <a:p>
            <a:pPr marL="784964" lvl="1" indent="-457200" algn="just">
              <a:lnSpc>
                <a:spcPts val="4250"/>
              </a:lnSpc>
              <a:buFont typeface="Wingdings" panose="05000000000000000000" pitchFamily="2" charset="2"/>
              <a:buChar char="v"/>
            </a:pPr>
            <a:r>
              <a:rPr lang="en-US" sz="3036" dirty="0">
                <a:solidFill>
                  <a:srgbClr val="000000"/>
                </a:solidFill>
                <a:latin typeface="Arial" panose="020B0604020202020204" pitchFamily="34" charset="0"/>
                <a:ea typeface="Futura"/>
                <a:cs typeface="Arial" panose="020B0604020202020204" pitchFamily="34" charset="0"/>
                <a:sym typeface="Futura"/>
              </a:rPr>
              <a:t>These agencies make inspections, audit and interpret performance and implement regulatory compliance.</a:t>
            </a:r>
          </a:p>
        </p:txBody>
      </p:sp>
      <p:sp>
        <p:nvSpPr>
          <p:cNvPr id="11" name="TextBox 11">
            <a:extLst>
              <a:ext uri="{FF2B5EF4-FFF2-40B4-BE49-F238E27FC236}">
                <a16:creationId xmlns:a16="http://schemas.microsoft.com/office/drawing/2014/main" id="{B52E759F-4FED-24CA-1C38-EDE587A0598C}"/>
              </a:ext>
            </a:extLst>
          </p:cNvPr>
          <p:cNvSpPr txBox="1"/>
          <p:nvPr/>
        </p:nvSpPr>
        <p:spPr>
          <a:xfrm>
            <a:off x="776533" y="2445158"/>
            <a:ext cx="5330983" cy="543739"/>
          </a:xfrm>
          <a:prstGeom prst="rect">
            <a:avLst/>
          </a:prstGeom>
        </p:spPr>
        <p:txBody>
          <a:bodyPr lIns="0" tIns="0" rIns="0" bIns="0" rtlCol="0" anchor="t">
            <a:spAutoFit/>
          </a:bodyPr>
          <a:lstStyle/>
          <a:p>
            <a:pPr marL="0" lvl="0" indent="0" algn="l">
              <a:lnSpc>
                <a:spcPts val="4950"/>
              </a:lnSpc>
              <a:spcBef>
                <a:spcPct val="0"/>
              </a:spcBef>
            </a:pPr>
            <a:r>
              <a:rPr lang="en-US" sz="2800" b="1">
                <a:solidFill>
                  <a:srgbClr val="000000"/>
                </a:solidFill>
                <a:latin typeface="Futura Bold"/>
                <a:ea typeface="Futura Bold"/>
                <a:cs typeface="Futura Bold"/>
                <a:sym typeface="Futura Bold"/>
              </a:rPr>
              <a:t>The role of healthcare regulators.</a:t>
            </a:r>
          </a:p>
        </p:txBody>
      </p:sp>
      <p:grpSp>
        <p:nvGrpSpPr>
          <p:cNvPr id="13" name="Group 13">
            <a:extLst>
              <a:ext uri="{FF2B5EF4-FFF2-40B4-BE49-F238E27FC236}">
                <a16:creationId xmlns:a16="http://schemas.microsoft.com/office/drawing/2014/main" id="{145B138B-A99A-4311-7AB9-900AE980818A}"/>
              </a:ext>
            </a:extLst>
          </p:cNvPr>
          <p:cNvGrpSpPr/>
          <p:nvPr/>
        </p:nvGrpSpPr>
        <p:grpSpPr>
          <a:xfrm>
            <a:off x="9144000" y="2232867"/>
            <a:ext cx="9827033" cy="7254033"/>
            <a:chOff x="0" y="0"/>
            <a:chExt cx="2588190" cy="1000514"/>
          </a:xfrm>
          <a:solidFill>
            <a:schemeClr val="accent4">
              <a:lumMod val="20000"/>
              <a:lumOff val="80000"/>
            </a:schemeClr>
          </a:solidFill>
        </p:grpSpPr>
        <p:sp>
          <p:nvSpPr>
            <p:cNvPr id="14" name="Freeform 14">
              <a:extLst>
                <a:ext uri="{FF2B5EF4-FFF2-40B4-BE49-F238E27FC236}">
                  <a16:creationId xmlns:a16="http://schemas.microsoft.com/office/drawing/2014/main" id="{49759C5F-A589-38FF-64F1-982CADB7FC5C}"/>
                </a:ext>
              </a:extLst>
            </p:cNvPr>
            <p:cNvSpPr/>
            <p:nvPr/>
          </p:nvSpPr>
          <p:spPr>
            <a:xfrm>
              <a:off x="0" y="0"/>
              <a:ext cx="2588190" cy="1000514"/>
            </a:xfrm>
            <a:custGeom>
              <a:avLst/>
              <a:gdLst/>
              <a:ahLst/>
              <a:cxnLst/>
              <a:rect l="l" t="t" r="r" b="b"/>
              <a:pathLst>
                <a:path w="2588190" h="1000514">
                  <a:moveTo>
                    <a:pt x="0" y="0"/>
                  </a:moveTo>
                  <a:lnTo>
                    <a:pt x="2588190" y="0"/>
                  </a:lnTo>
                  <a:lnTo>
                    <a:pt x="2588190" y="1000514"/>
                  </a:lnTo>
                  <a:lnTo>
                    <a:pt x="0" y="1000514"/>
                  </a:lnTo>
                  <a:close/>
                </a:path>
              </a:pathLst>
            </a:custGeom>
            <a:grpFill/>
          </p:spPr>
        </p:sp>
        <p:sp>
          <p:nvSpPr>
            <p:cNvPr id="15" name="TextBox 15">
              <a:extLst>
                <a:ext uri="{FF2B5EF4-FFF2-40B4-BE49-F238E27FC236}">
                  <a16:creationId xmlns:a16="http://schemas.microsoft.com/office/drawing/2014/main" id="{1AEE5097-89CF-CD91-B467-761ECF8A2BCA}"/>
                </a:ext>
              </a:extLst>
            </p:cNvPr>
            <p:cNvSpPr txBox="1"/>
            <p:nvPr/>
          </p:nvSpPr>
          <p:spPr>
            <a:xfrm>
              <a:off x="0" y="-47625"/>
              <a:ext cx="2588190" cy="1048139"/>
            </a:xfrm>
            <a:prstGeom prst="rect">
              <a:avLst/>
            </a:prstGeom>
            <a:grpFill/>
          </p:spPr>
          <p:txBody>
            <a:bodyPr lIns="50800" tIns="50800" rIns="50800" bIns="50800" rtlCol="0" anchor="ctr"/>
            <a:lstStyle/>
            <a:p>
              <a:pPr algn="ctr">
                <a:lnSpc>
                  <a:spcPts val="3012"/>
                </a:lnSpc>
              </a:pPr>
              <a:endParaRPr/>
            </a:p>
          </p:txBody>
        </p:sp>
      </p:grpSp>
      <p:sp>
        <p:nvSpPr>
          <p:cNvPr id="19" name="TextBox 19">
            <a:extLst>
              <a:ext uri="{FF2B5EF4-FFF2-40B4-BE49-F238E27FC236}">
                <a16:creationId xmlns:a16="http://schemas.microsoft.com/office/drawing/2014/main" id="{14BAC290-AA3F-2CEB-E6D4-113CEC0E9B28}"/>
              </a:ext>
            </a:extLst>
          </p:cNvPr>
          <p:cNvSpPr txBox="1"/>
          <p:nvPr/>
        </p:nvSpPr>
        <p:spPr>
          <a:xfrm>
            <a:off x="10005194" y="3186660"/>
            <a:ext cx="7254106" cy="3790333"/>
          </a:xfrm>
          <a:prstGeom prst="rect">
            <a:avLst/>
          </a:prstGeom>
        </p:spPr>
        <p:txBody>
          <a:bodyPr lIns="0" tIns="0" rIns="0" bIns="0" rtlCol="0" anchor="t">
            <a:spAutoFit/>
          </a:bodyPr>
          <a:lstStyle/>
          <a:p>
            <a:pPr marL="784964" lvl="1" indent="-457200" algn="just">
              <a:lnSpc>
                <a:spcPts val="4250"/>
              </a:lnSpc>
              <a:buFont typeface="Wingdings" panose="05000000000000000000" pitchFamily="2" charset="2"/>
              <a:buChar char="v"/>
            </a:pPr>
            <a:r>
              <a:rPr lang="en-US" sz="3036" dirty="0">
                <a:solidFill>
                  <a:srgbClr val="000000"/>
                </a:solidFill>
                <a:latin typeface="Arial" panose="020B0604020202020204" pitchFamily="34" charset="0"/>
                <a:ea typeface="Futura"/>
                <a:cs typeface="Arial" panose="020B0604020202020204" pitchFamily="34" charset="0"/>
                <a:sym typeface="Futura"/>
              </a:rPr>
              <a:t>The CQC is a body tasked with the regulation of healthcare practitioners in England.</a:t>
            </a:r>
          </a:p>
          <a:p>
            <a:pPr marL="327764" lvl="1" algn="just">
              <a:lnSpc>
                <a:spcPts val="4250"/>
              </a:lnSpc>
            </a:pPr>
            <a:endParaRPr lang="en-US" sz="3036" dirty="0">
              <a:solidFill>
                <a:srgbClr val="000000"/>
              </a:solidFill>
              <a:latin typeface="Arial" panose="020B0604020202020204" pitchFamily="34" charset="0"/>
              <a:ea typeface="Futura"/>
              <a:cs typeface="Arial" panose="020B0604020202020204" pitchFamily="34" charset="0"/>
              <a:sym typeface="Futura"/>
            </a:endParaRPr>
          </a:p>
          <a:p>
            <a:pPr marL="784964" lvl="1" indent="-457200" algn="just">
              <a:lnSpc>
                <a:spcPts val="4250"/>
              </a:lnSpc>
              <a:buFont typeface="Wingdings" panose="05000000000000000000" pitchFamily="2" charset="2"/>
              <a:buChar char="v"/>
            </a:pPr>
            <a:r>
              <a:rPr lang="en-US" sz="3036" dirty="0">
                <a:solidFill>
                  <a:srgbClr val="000000"/>
                </a:solidFill>
                <a:latin typeface="Arial" panose="020B0604020202020204" pitchFamily="34" charset="0"/>
                <a:ea typeface="Futura"/>
                <a:cs typeface="Arial" panose="020B0604020202020204" pitchFamily="34" charset="0"/>
                <a:sym typeface="Futura"/>
              </a:rPr>
              <a:t>It assesses the safety, effectiveness, and responsiveness of the services to the needs of the patients.</a:t>
            </a:r>
          </a:p>
        </p:txBody>
      </p:sp>
      <p:sp>
        <p:nvSpPr>
          <p:cNvPr id="21" name="TextBox 21">
            <a:extLst>
              <a:ext uri="{FF2B5EF4-FFF2-40B4-BE49-F238E27FC236}">
                <a16:creationId xmlns:a16="http://schemas.microsoft.com/office/drawing/2014/main" id="{9D2C8AAE-EA74-DB9A-A297-DC925546FABA}"/>
              </a:ext>
            </a:extLst>
          </p:cNvPr>
          <p:cNvSpPr txBox="1"/>
          <p:nvPr/>
        </p:nvSpPr>
        <p:spPr>
          <a:xfrm>
            <a:off x="10005194" y="2445158"/>
            <a:ext cx="6149206" cy="543739"/>
          </a:xfrm>
          <a:prstGeom prst="rect">
            <a:avLst/>
          </a:prstGeom>
        </p:spPr>
        <p:txBody>
          <a:bodyPr wrap="square" lIns="0" tIns="0" rIns="0" bIns="0" rtlCol="0" anchor="t">
            <a:spAutoFit/>
          </a:bodyPr>
          <a:lstStyle/>
          <a:p>
            <a:pPr marL="0" lvl="0" indent="0" algn="l">
              <a:lnSpc>
                <a:spcPts val="4950"/>
              </a:lnSpc>
              <a:spcBef>
                <a:spcPct val="0"/>
              </a:spcBef>
            </a:pPr>
            <a:r>
              <a:rPr lang="en-US" sz="2800" b="1">
                <a:solidFill>
                  <a:srgbClr val="000000"/>
                </a:solidFill>
                <a:latin typeface="Futura Bold"/>
                <a:ea typeface="Futura Bold"/>
                <a:cs typeface="Futura Bold"/>
                <a:sym typeface="Futura Bold"/>
              </a:rPr>
              <a:t>Care Quality Commission (CQC)</a:t>
            </a:r>
          </a:p>
        </p:txBody>
      </p:sp>
      <p:sp>
        <p:nvSpPr>
          <p:cNvPr id="10" name="TextBox 9">
            <a:extLst>
              <a:ext uri="{FF2B5EF4-FFF2-40B4-BE49-F238E27FC236}">
                <a16:creationId xmlns:a16="http://schemas.microsoft.com/office/drawing/2014/main" id="{DB4C3A67-AD70-F21D-B11A-ADEBE10364E0}"/>
              </a:ext>
            </a:extLst>
          </p:cNvPr>
          <p:cNvSpPr txBox="1"/>
          <p:nvPr/>
        </p:nvSpPr>
        <p:spPr>
          <a:xfrm>
            <a:off x="9594997" y="7962900"/>
            <a:ext cx="8693003" cy="830997"/>
          </a:xfrm>
          <a:prstGeom prst="rect">
            <a:avLst/>
          </a:prstGeom>
          <a:noFill/>
        </p:spPr>
        <p:txBody>
          <a:bodyPr wrap="square">
            <a:spAutoFit/>
          </a:bodyPr>
          <a:lstStyle/>
          <a:p>
            <a:r>
              <a:rPr lang="en-US" sz="2400" dirty="0">
                <a:latin typeface="Arial" panose="020B0604020202020204" pitchFamily="34" charset="0"/>
                <a:cs typeface="Arial" panose="020B0604020202020204" pitchFamily="34" charset="0"/>
              </a:rPr>
              <a:t>The CQC is significant in raising accountability and safety amidst healthcare </a:t>
            </a:r>
            <a:r>
              <a:rPr lang="en-US" sz="2400" dirty="0" err="1">
                <a:latin typeface="Arial" panose="020B0604020202020204" pitchFamily="34" charset="0"/>
                <a:cs typeface="Arial" panose="020B0604020202020204" pitchFamily="34" charset="0"/>
              </a:rPr>
              <a:t>organisations</a:t>
            </a:r>
            <a:r>
              <a:rPr lang="en-US" sz="2400" dirty="0">
                <a:latin typeface="Arial" panose="020B0604020202020204" pitchFamily="34" charset="0"/>
                <a:cs typeface="Arial" panose="020B0604020202020204" pitchFamily="34" charset="0"/>
              </a:rPr>
              <a:t> (CQC, 2022).</a:t>
            </a:r>
          </a:p>
        </p:txBody>
      </p:sp>
    </p:spTree>
    <p:extLst>
      <p:ext uri="{BB962C8B-B14F-4D97-AF65-F5344CB8AC3E}">
        <p14:creationId xmlns:p14="http://schemas.microsoft.com/office/powerpoint/2010/main" val="21127211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B651235-0035-E7E9-81A0-D0F4ADA2C2BF}"/>
              </a:ext>
            </a:extLst>
          </p:cNvPr>
          <p:cNvGrpSpPr/>
          <p:nvPr/>
        </p:nvGrpSpPr>
        <p:grpSpPr>
          <a:xfrm rot="16635329">
            <a:off x="1383178" y="2184121"/>
            <a:ext cx="15656483" cy="15656483"/>
            <a:chOff x="0" y="0"/>
            <a:chExt cx="812800" cy="812800"/>
          </a:xfrm>
        </p:grpSpPr>
        <p:sp>
          <p:nvSpPr>
            <p:cNvPr id="4" name="Freeform 3">
              <a:extLst>
                <a:ext uri="{FF2B5EF4-FFF2-40B4-BE49-F238E27FC236}">
                  <a16:creationId xmlns:a16="http://schemas.microsoft.com/office/drawing/2014/main" id="{7CE1CBDA-790F-FBB4-FEF8-9AD2E679A31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AEBE9"/>
            </a:solidFill>
          </p:spPr>
        </p:sp>
        <p:sp>
          <p:nvSpPr>
            <p:cNvPr id="5" name="TextBox 4">
              <a:extLst>
                <a:ext uri="{FF2B5EF4-FFF2-40B4-BE49-F238E27FC236}">
                  <a16:creationId xmlns:a16="http://schemas.microsoft.com/office/drawing/2014/main" id="{532DB573-7E96-17EE-A84B-725F9DA469BE}"/>
                </a:ext>
              </a:extLst>
            </p:cNvPr>
            <p:cNvSpPr txBox="1"/>
            <p:nvPr/>
          </p:nvSpPr>
          <p:spPr>
            <a:xfrm>
              <a:off x="76200" y="28575"/>
              <a:ext cx="660400" cy="708025"/>
            </a:xfrm>
            <a:prstGeom prst="rect">
              <a:avLst/>
            </a:prstGeom>
          </p:spPr>
          <p:txBody>
            <a:bodyPr lIns="50800" tIns="50800" rIns="50800" bIns="50800" rtlCol="0" anchor="ctr"/>
            <a:lstStyle/>
            <a:p>
              <a:pPr algn="ctr">
                <a:lnSpc>
                  <a:spcPts val="3012"/>
                </a:lnSpc>
              </a:pPr>
              <a:endParaRPr/>
            </a:p>
          </p:txBody>
        </p:sp>
      </p:grpSp>
      <p:sp>
        <p:nvSpPr>
          <p:cNvPr id="6" name="TextBox 8">
            <a:extLst>
              <a:ext uri="{FF2B5EF4-FFF2-40B4-BE49-F238E27FC236}">
                <a16:creationId xmlns:a16="http://schemas.microsoft.com/office/drawing/2014/main" id="{0ED6BD7E-E0D3-3EB3-588D-9B4EF706BCAD}"/>
              </a:ext>
            </a:extLst>
          </p:cNvPr>
          <p:cNvSpPr txBox="1"/>
          <p:nvPr/>
        </p:nvSpPr>
        <p:spPr>
          <a:xfrm>
            <a:off x="2015473" y="-138057"/>
            <a:ext cx="13481865" cy="1471557"/>
          </a:xfrm>
          <a:prstGeom prst="rect">
            <a:avLst/>
          </a:prstGeom>
        </p:spPr>
        <p:txBody>
          <a:bodyPr lIns="0" tIns="0" rIns="0" bIns="0" rtlCol="0" anchor="t">
            <a:spAutoFit/>
          </a:bodyPr>
          <a:lstStyle/>
          <a:p>
            <a:pPr marL="0" lvl="0" indent="0" algn="ctr">
              <a:lnSpc>
                <a:spcPts val="13050"/>
              </a:lnSpc>
              <a:spcBef>
                <a:spcPct val="0"/>
              </a:spcBef>
            </a:pPr>
            <a:r>
              <a:rPr lang="en-US" sz="6600" b="1">
                <a:solidFill>
                  <a:srgbClr val="5F6F52"/>
                </a:solidFill>
                <a:latin typeface="Glacial Indifference Bold"/>
                <a:ea typeface="Glacial Indifference Bold"/>
                <a:cs typeface="Glacial Indifference Bold"/>
                <a:sym typeface="Glacial Indifference Bold"/>
              </a:rPr>
              <a:t>Transparency and Accountability</a:t>
            </a:r>
          </a:p>
        </p:txBody>
      </p:sp>
      <p:sp>
        <p:nvSpPr>
          <p:cNvPr id="10" name="TextBox 9">
            <a:extLst>
              <a:ext uri="{FF2B5EF4-FFF2-40B4-BE49-F238E27FC236}">
                <a16:creationId xmlns:a16="http://schemas.microsoft.com/office/drawing/2014/main" id="{D4A3B3AB-1922-7F3A-9327-BEF231D5D750}"/>
              </a:ext>
            </a:extLst>
          </p:cNvPr>
          <p:cNvSpPr txBox="1"/>
          <p:nvPr/>
        </p:nvSpPr>
        <p:spPr>
          <a:xfrm>
            <a:off x="1524000" y="2324571"/>
            <a:ext cx="15575410" cy="6617196"/>
          </a:xfrm>
          <a:prstGeom prst="rect">
            <a:avLst/>
          </a:prstGeom>
          <a:noFill/>
        </p:spPr>
        <p:txBody>
          <a:bodyPr wrap="square">
            <a:spAutoFit/>
          </a:bodyPr>
          <a:lstStyle/>
          <a:p>
            <a:pPr marL="0" marR="0" algn="just">
              <a:spcAft>
                <a:spcPts val="800"/>
              </a:spcAft>
              <a:buNone/>
            </a:pPr>
            <a:r>
              <a:rPr lang="en-GB" sz="2800" b="1" dirty="0">
                <a:effectLst/>
                <a:latin typeface="Arial" panose="020B0604020202020204" pitchFamily="34" charset="0"/>
                <a:ea typeface="Calibri" panose="020F0502020204030204" pitchFamily="34" charset="0"/>
                <a:cs typeface="Arial" panose="020B0604020202020204" pitchFamily="34" charset="0"/>
              </a:rPr>
              <a:t>Importance of Transparency</a:t>
            </a:r>
            <a:endParaRPr lang="en-US" sz="2800" b="1" dirty="0">
              <a:effectLst/>
              <a:latin typeface="Arial" panose="020B0604020202020204" pitchFamily="34" charset="0"/>
              <a:ea typeface="Calibri" panose="020F0502020204030204" pitchFamily="34" charset="0"/>
              <a:cs typeface="Arial" panose="020B0604020202020204" pitchFamily="34" charset="0"/>
            </a:endParaRPr>
          </a:p>
          <a:p>
            <a:pPr marL="914400" lvl="1" indent="-457200" algn="just">
              <a:spcAft>
                <a:spcPts val="800"/>
              </a:spcAft>
              <a:buFont typeface="Wingdings" panose="05000000000000000000" pitchFamily="2" charset="2"/>
              <a:buChar char="v"/>
            </a:pPr>
            <a:r>
              <a:rPr lang="en-GB" sz="2800" dirty="0">
                <a:effectLst/>
                <a:latin typeface="Arial" panose="020B0604020202020204" pitchFamily="34" charset="0"/>
                <a:ea typeface="Calibri" panose="020F0502020204030204" pitchFamily="34" charset="0"/>
                <a:cs typeface="Arial" panose="020B0604020202020204" pitchFamily="34" charset="0"/>
              </a:rPr>
              <a:t>Transparency promotes healthcare organisations to take full responsibility on their mistakes and learn.</a:t>
            </a:r>
            <a:endParaRPr lang="en-US" sz="2800" dirty="0">
              <a:effectLst/>
              <a:latin typeface="Arial" panose="020B0604020202020204" pitchFamily="34" charset="0"/>
              <a:ea typeface="Calibri" panose="020F0502020204030204" pitchFamily="34" charset="0"/>
              <a:cs typeface="Arial" panose="020B0604020202020204" pitchFamily="34" charset="0"/>
            </a:endParaRPr>
          </a:p>
          <a:p>
            <a:pPr marL="914400" lvl="1" indent="-457200" algn="just">
              <a:spcAft>
                <a:spcPts val="800"/>
              </a:spcAft>
              <a:buFont typeface="Wingdings" panose="05000000000000000000" pitchFamily="2" charset="2"/>
              <a:buChar char="v"/>
            </a:pPr>
            <a:r>
              <a:rPr lang="en-GB" sz="2800" dirty="0">
                <a:effectLst/>
                <a:latin typeface="Arial" panose="020B0604020202020204" pitchFamily="34" charset="0"/>
                <a:ea typeface="Calibri" panose="020F0502020204030204" pitchFamily="34" charset="0"/>
                <a:cs typeface="Arial" panose="020B0604020202020204" pitchFamily="34" charset="0"/>
              </a:rPr>
              <a:t>Transparency contributes to the establishment of trusts between medical practitioners and their patients.</a:t>
            </a:r>
          </a:p>
          <a:p>
            <a:pPr lvl="1" algn="just">
              <a:spcAft>
                <a:spcPts val="800"/>
              </a:spcAft>
            </a:pPr>
            <a:endParaRPr lang="en-US" sz="2800" dirty="0">
              <a:effectLst/>
              <a:latin typeface="Arial" panose="020B0604020202020204" pitchFamily="34" charset="0"/>
              <a:ea typeface="Calibri" panose="020F0502020204030204" pitchFamily="34" charset="0"/>
              <a:cs typeface="Arial" panose="020B0604020202020204" pitchFamily="34" charset="0"/>
            </a:endParaRPr>
          </a:p>
          <a:p>
            <a:pPr marL="0" marR="0" algn="just">
              <a:spcAft>
                <a:spcPts val="800"/>
              </a:spcAft>
              <a:buNone/>
            </a:pPr>
            <a:r>
              <a:rPr lang="en-GB" sz="2800" b="1" dirty="0">
                <a:effectLst/>
                <a:latin typeface="Arial" panose="020B0604020202020204" pitchFamily="34" charset="0"/>
                <a:ea typeface="Calibri" panose="020F0502020204030204" pitchFamily="34" charset="0"/>
                <a:cs typeface="Arial" panose="020B0604020202020204" pitchFamily="34" charset="0"/>
              </a:rPr>
              <a:t>Leadership Responsibilities</a:t>
            </a:r>
            <a:endParaRPr lang="en-US" sz="2800" b="1" dirty="0">
              <a:effectLst/>
              <a:latin typeface="Arial" panose="020B0604020202020204" pitchFamily="34" charset="0"/>
              <a:ea typeface="Calibri" panose="020F0502020204030204" pitchFamily="34" charset="0"/>
              <a:cs typeface="Arial" panose="020B0604020202020204" pitchFamily="34" charset="0"/>
            </a:endParaRPr>
          </a:p>
          <a:p>
            <a:pPr marL="914400" lvl="1" indent="-457200" algn="just">
              <a:spcAft>
                <a:spcPts val="800"/>
              </a:spcAft>
              <a:buFont typeface="Wingdings" panose="05000000000000000000" pitchFamily="2" charset="2"/>
              <a:buChar char="v"/>
            </a:pPr>
            <a:r>
              <a:rPr lang="en-GB" sz="2800" dirty="0">
                <a:effectLst/>
                <a:latin typeface="Arial" panose="020B0604020202020204" pitchFamily="34" charset="0"/>
                <a:ea typeface="Calibri" panose="020F0502020204030204" pitchFamily="34" charset="0"/>
                <a:cs typeface="Arial" panose="020B0604020202020204" pitchFamily="34" charset="0"/>
              </a:rPr>
              <a:t>Accommodators in the safety reporting.</a:t>
            </a:r>
            <a:endParaRPr lang="en-US" sz="2800" dirty="0">
              <a:effectLst/>
              <a:latin typeface="Arial" panose="020B0604020202020204" pitchFamily="34" charset="0"/>
              <a:ea typeface="Calibri" panose="020F0502020204030204" pitchFamily="34" charset="0"/>
              <a:cs typeface="Arial" panose="020B0604020202020204" pitchFamily="34" charset="0"/>
            </a:endParaRPr>
          </a:p>
          <a:p>
            <a:pPr marL="914400" lvl="1" indent="-457200" algn="just">
              <a:spcAft>
                <a:spcPts val="800"/>
              </a:spcAft>
              <a:buFont typeface="Wingdings" panose="05000000000000000000" pitchFamily="2" charset="2"/>
              <a:buChar char="v"/>
            </a:pPr>
            <a:r>
              <a:rPr lang="en-GB" sz="2800" dirty="0">
                <a:effectLst/>
                <a:latin typeface="Arial" panose="020B0604020202020204" pitchFamily="34" charset="0"/>
                <a:ea typeface="Calibri" panose="020F0502020204030204" pitchFamily="34" charset="0"/>
                <a:cs typeface="Arial" panose="020B0604020202020204" pitchFamily="34" charset="0"/>
              </a:rPr>
              <a:t>Promote organisational growth and development.</a:t>
            </a:r>
            <a:endParaRPr lang="en-US" sz="2800" dirty="0">
              <a:effectLst/>
              <a:latin typeface="Arial" panose="020B0604020202020204" pitchFamily="34" charset="0"/>
              <a:ea typeface="Calibri" panose="020F0502020204030204" pitchFamily="34" charset="0"/>
              <a:cs typeface="Arial" panose="020B0604020202020204" pitchFamily="34" charset="0"/>
            </a:endParaRPr>
          </a:p>
          <a:p>
            <a:pPr marL="914400" lvl="1" indent="-457200" algn="just">
              <a:spcAft>
                <a:spcPts val="800"/>
              </a:spcAft>
              <a:buFont typeface="Wingdings" panose="05000000000000000000" pitchFamily="2" charset="2"/>
              <a:buChar char="v"/>
            </a:pPr>
            <a:r>
              <a:rPr lang="en-GB" sz="2800" dirty="0" err="1">
                <a:effectLst/>
                <a:latin typeface="Arial" panose="020B0604020202020204" pitchFamily="34" charset="0"/>
                <a:ea typeface="Calibri" panose="020F0502020204030204" pitchFamily="34" charset="0"/>
                <a:cs typeface="Arial" panose="020B0604020202020204" pitchFamily="34" charset="0"/>
              </a:rPr>
              <a:t>Fulfill</a:t>
            </a:r>
            <a:r>
              <a:rPr lang="en-GB" sz="2800" dirty="0">
                <a:effectLst/>
                <a:latin typeface="Arial" panose="020B0604020202020204" pitchFamily="34" charset="0"/>
                <a:ea typeface="Calibri" panose="020F0502020204030204" pitchFamily="34" charset="0"/>
                <a:cs typeface="Arial" panose="020B0604020202020204" pitchFamily="34" charset="0"/>
              </a:rPr>
              <a:t> patient safety outcomes responsibility.</a:t>
            </a:r>
          </a:p>
          <a:p>
            <a:pPr marR="0" algn="just">
              <a:spcAft>
                <a:spcPts val="800"/>
              </a:spcAft>
            </a:pPr>
            <a:endParaRPr lang="en-US" sz="2800" dirty="0">
              <a:effectLst/>
              <a:latin typeface="Arial" panose="020B0604020202020204" pitchFamily="34" charset="0"/>
              <a:ea typeface="Calibri" panose="020F0502020204030204" pitchFamily="34" charset="0"/>
              <a:cs typeface="Arial" panose="020B0604020202020204" pitchFamily="34" charset="0"/>
            </a:endParaRPr>
          </a:p>
          <a:p>
            <a:pPr algn="just">
              <a:buNone/>
            </a:pPr>
            <a:r>
              <a:rPr lang="en-GB" sz="2800" dirty="0">
                <a:effectLst/>
                <a:latin typeface="Arial" panose="020B0604020202020204" pitchFamily="34" charset="0"/>
                <a:ea typeface="Calibri" panose="020F0502020204030204" pitchFamily="34" charset="0"/>
                <a:cs typeface="Arial" panose="020B0604020202020204" pitchFamily="34" charset="0"/>
              </a:rPr>
              <a:t>The patient safety culture in healthcare organisations can be reinforced through transparency promotion (</a:t>
            </a:r>
            <a:r>
              <a:rPr lang="en-GB" sz="2800" dirty="0" err="1">
                <a:effectLst/>
                <a:latin typeface="Arial" panose="020B0604020202020204" pitchFamily="34" charset="0"/>
                <a:ea typeface="Calibri" panose="020F0502020204030204" pitchFamily="34" charset="0"/>
                <a:cs typeface="Arial" panose="020B0604020202020204" pitchFamily="34" charset="0"/>
              </a:rPr>
              <a:t>Fukami</a:t>
            </a:r>
            <a:r>
              <a:rPr lang="en-GB" sz="2800" dirty="0">
                <a:effectLst/>
                <a:latin typeface="Arial" panose="020B0604020202020204" pitchFamily="34" charset="0"/>
                <a:ea typeface="Calibri" panose="020F0502020204030204" pitchFamily="34" charset="0"/>
                <a:cs typeface="Arial" panose="020B0604020202020204" pitchFamily="34" charset="0"/>
              </a:rPr>
              <a:t>, 2024).</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114597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B651235-0035-E7E9-81A0-D0F4ADA2C2BF}"/>
              </a:ext>
            </a:extLst>
          </p:cNvPr>
          <p:cNvGrpSpPr/>
          <p:nvPr/>
        </p:nvGrpSpPr>
        <p:grpSpPr>
          <a:xfrm rot="16635329">
            <a:off x="1383178" y="2184121"/>
            <a:ext cx="15656483" cy="15656483"/>
            <a:chOff x="0" y="0"/>
            <a:chExt cx="812800" cy="812800"/>
          </a:xfrm>
        </p:grpSpPr>
        <p:sp>
          <p:nvSpPr>
            <p:cNvPr id="4" name="Freeform 3">
              <a:extLst>
                <a:ext uri="{FF2B5EF4-FFF2-40B4-BE49-F238E27FC236}">
                  <a16:creationId xmlns:a16="http://schemas.microsoft.com/office/drawing/2014/main" id="{7CE1CBDA-790F-FBB4-FEF8-9AD2E679A31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AEBE9"/>
            </a:solidFill>
          </p:spPr>
        </p:sp>
        <p:sp>
          <p:nvSpPr>
            <p:cNvPr id="5" name="TextBox 4">
              <a:extLst>
                <a:ext uri="{FF2B5EF4-FFF2-40B4-BE49-F238E27FC236}">
                  <a16:creationId xmlns:a16="http://schemas.microsoft.com/office/drawing/2014/main" id="{532DB573-7E96-17EE-A84B-725F9DA469BE}"/>
                </a:ext>
              </a:extLst>
            </p:cNvPr>
            <p:cNvSpPr txBox="1"/>
            <p:nvPr/>
          </p:nvSpPr>
          <p:spPr>
            <a:xfrm>
              <a:off x="76200" y="28575"/>
              <a:ext cx="660400" cy="708025"/>
            </a:xfrm>
            <a:prstGeom prst="rect">
              <a:avLst/>
            </a:prstGeom>
          </p:spPr>
          <p:txBody>
            <a:bodyPr lIns="50800" tIns="50800" rIns="50800" bIns="50800" rtlCol="0" anchor="ctr"/>
            <a:lstStyle/>
            <a:p>
              <a:pPr algn="ctr">
                <a:lnSpc>
                  <a:spcPts val="3012"/>
                </a:lnSpc>
              </a:pPr>
              <a:endParaRPr/>
            </a:p>
          </p:txBody>
        </p:sp>
      </p:grpSp>
      <p:sp>
        <p:nvSpPr>
          <p:cNvPr id="6" name="TextBox 8">
            <a:extLst>
              <a:ext uri="{FF2B5EF4-FFF2-40B4-BE49-F238E27FC236}">
                <a16:creationId xmlns:a16="http://schemas.microsoft.com/office/drawing/2014/main" id="{0ED6BD7E-E0D3-3EB3-588D-9B4EF706BCAD}"/>
              </a:ext>
            </a:extLst>
          </p:cNvPr>
          <p:cNvSpPr txBox="1"/>
          <p:nvPr/>
        </p:nvSpPr>
        <p:spPr>
          <a:xfrm>
            <a:off x="2015473" y="-138057"/>
            <a:ext cx="13481865" cy="1471557"/>
          </a:xfrm>
          <a:prstGeom prst="rect">
            <a:avLst/>
          </a:prstGeom>
        </p:spPr>
        <p:txBody>
          <a:bodyPr lIns="0" tIns="0" rIns="0" bIns="0" rtlCol="0" anchor="t">
            <a:spAutoFit/>
          </a:bodyPr>
          <a:lstStyle/>
          <a:p>
            <a:pPr marL="0" lvl="0" indent="0" algn="ctr">
              <a:lnSpc>
                <a:spcPts val="13050"/>
              </a:lnSpc>
              <a:spcBef>
                <a:spcPct val="0"/>
              </a:spcBef>
            </a:pPr>
            <a:r>
              <a:rPr lang="en-US" sz="6600" b="1" dirty="0">
                <a:solidFill>
                  <a:srgbClr val="5F6F52"/>
                </a:solidFill>
                <a:latin typeface="Glacial Indifference Bold"/>
                <a:ea typeface="Glacial Indifference Bold"/>
                <a:cs typeface="Glacial Indifference Bold"/>
                <a:sym typeface="Glacial Indifference Bold"/>
              </a:rPr>
              <a:t>Recommendations</a:t>
            </a:r>
          </a:p>
        </p:txBody>
      </p:sp>
      <p:sp>
        <p:nvSpPr>
          <p:cNvPr id="10" name="TextBox 9">
            <a:extLst>
              <a:ext uri="{FF2B5EF4-FFF2-40B4-BE49-F238E27FC236}">
                <a16:creationId xmlns:a16="http://schemas.microsoft.com/office/drawing/2014/main" id="{D4A3B3AB-1922-7F3A-9327-BEF231D5D750}"/>
              </a:ext>
            </a:extLst>
          </p:cNvPr>
          <p:cNvSpPr txBox="1"/>
          <p:nvPr/>
        </p:nvSpPr>
        <p:spPr>
          <a:xfrm>
            <a:off x="1524000" y="2324571"/>
            <a:ext cx="15575410" cy="2985433"/>
          </a:xfrm>
          <a:prstGeom prst="rect">
            <a:avLst/>
          </a:prstGeom>
          <a:noFill/>
        </p:spPr>
        <p:txBody>
          <a:bodyPr wrap="square">
            <a:spAutoFit/>
          </a:bodyPr>
          <a:lstStyle/>
          <a:p>
            <a:pPr marL="914400" lvl="1" indent="-457200" algn="just">
              <a:spcAft>
                <a:spcPts val="800"/>
              </a:spcAft>
              <a:buFont typeface="Wingdings" panose="05000000000000000000" pitchFamily="2" charset="2"/>
              <a:buChar char="v"/>
            </a:pPr>
            <a:r>
              <a:rPr lang="en-US" sz="2800" dirty="0">
                <a:effectLst/>
                <a:latin typeface="Arial" panose="020B0604020202020204" pitchFamily="34" charset="0"/>
                <a:ea typeface="Calibri" panose="020F0502020204030204" pitchFamily="34" charset="0"/>
                <a:cs typeface="Arial" panose="020B0604020202020204" pitchFamily="34" charset="0"/>
              </a:rPr>
              <a:t>Strengthen incident reporting systems using frameworks like Patient Safety Incident Response Framework to improve learning from errors </a:t>
            </a:r>
            <a:r>
              <a:rPr lang="en-GB" sz="2800" dirty="0">
                <a:effectLst/>
                <a:latin typeface="Arial" panose="020B0604020202020204" pitchFamily="34" charset="0"/>
                <a:ea typeface="Calibri" panose="020F0502020204030204" pitchFamily="34" charset="0"/>
                <a:cs typeface="Arial" panose="020B0604020202020204" pitchFamily="34" charset="0"/>
              </a:rPr>
              <a:t>(</a:t>
            </a:r>
            <a:r>
              <a:rPr lang="en-GB" sz="2800" dirty="0" err="1">
                <a:effectLst/>
                <a:latin typeface="Arial" panose="020B0604020202020204" pitchFamily="34" charset="0"/>
                <a:ea typeface="Calibri" panose="020F0502020204030204" pitchFamily="34" charset="0"/>
                <a:cs typeface="Arial" panose="020B0604020202020204" pitchFamily="34" charset="0"/>
              </a:rPr>
              <a:t>Fukami</a:t>
            </a:r>
            <a:r>
              <a:rPr lang="en-GB" sz="2800" dirty="0">
                <a:effectLst/>
                <a:latin typeface="Arial" panose="020B0604020202020204" pitchFamily="34" charset="0"/>
                <a:ea typeface="Calibri" panose="020F0502020204030204" pitchFamily="34" charset="0"/>
                <a:cs typeface="Arial" panose="020B0604020202020204" pitchFamily="34" charset="0"/>
              </a:rPr>
              <a:t>, 2024).</a:t>
            </a:r>
            <a:endParaRPr lang="en-US" sz="2800" dirty="0">
              <a:effectLst/>
              <a:latin typeface="Arial" panose="020B0604020202020204" pitchFamily="34" charset="0"/>
              <a:ea typeface="Calibri" panose="020F0502020204030204" pitchFamily="34" charset="0"/>
              <a:cs typeface="Arial" panose="020B0604020202020204" pitchFamily="34" charset="0"/>
            </a:endParaRPr>
          </a:p>
          <a:p>
            <a:pPr marL="914400" lvl="1" indent="-457200" algn="just">
              <a:spcAft>
                <a:spcPts val="800"/>
              </a:spcAft>
              <a:buFont typeface="Wingdings" panose="05000000000000000000" pitchFamily="2" charset="2"/>
              <a:buChar char="v"/>
            </a:pPr>
            <a:r>
              <a:rPr lang="en-US" sz="2800" dirty="0">
                <a:effectLst/>
                <a:latin typeface="Arial" panose="020B0604020202020204" pitchFamily="34" charset="0"/>
                <a:ea typeface="Calibri" panose="020F0502020204030204" pitchFamily="34" charset="0"/>
                <a:cs typeface="Arial" panose="020B0604020202020204" pitchFamily="34" charset="0"/>
              </a:rPr>
              <a:t>Improve clinical governance and leadership accountability to ensure timely response to safety concerns.</a:t>
            </a:r>
          </a:p>
          <a:p>
            <a:pPr marL="914400" lvl="1" indent="-457200" algn="just">
              <a:spcAft>
                <a:spcPts val="800"/>
              </a:spcAft>
              <a:buFont typeface="Wingdings" panose="05000000000000000000" pitchFamily="2" charset="2"/>
              <a:buChar char="v"/>
            </a:pPr>
            <a:r>
              <a:rPr lang="en-US" sz="2800" dirty="0">
                <a:effectLst/>
                <a:latin typeface="Arial" panose="020B0604020202020204" pitchFamily="34" charset="0"/>
                <a:ea typeface="Calibri" panose="020F0502020204030204" pitchFamily="34" charset="0"/>
                <a:cs typeface="Arial" panose="020B0604020202020204" pitchFamily="34" charset="0"/>
              </a:rPr>
              <a:t>Enhance staff training and workforce support in patient safety and risk management.</a:t>
            </a:r>
          </a:p>
          <a:p>
            <a:pPr marL="914400" lvl="1" indent="-457200" algn="just">
              <a:spcAft>
                <a:spcPts val="800"/>
              </a:spcAft>
              <a:buFont typeface="Wingdings" panose="05000000000000000000" pitchFamily="2" charset="2"/>
              <a:buChar char="v"/>
            </a:pPr>
            <a:r>
              <a:rPr lang="en-US" sz="2800" dirty="0">
                <a:effectLst/>
                <a:latin typeface="Arial" panose="020B0604020202020204" pitchFamily="34" charset="0"/>
                <a:ea typeface="Calibri" panose="020F0502020204030204" pitchFamily="34" charset="0"/>
                <a:cs typeface="Arial" panose="020B0604020202020204" pitchFamily="34" charset="0"/>
              </a:rPr>
              <a:t>Promote a transparent and open safety culture to encourage reporting of incidents.</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393410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2A6667-870C-FA47-F490-B611CA2882D6}"/>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1C09E0A3-828A-EA9D-6B50-55C7A4F438AD}"/>
              </a:ext>
            </a:extLst>
          </p:cNvPr>
          <p:cNvGrpSpPr/>
          <p:nvPr/>
        </p:nvGrpSpPr>
        <p:grpSpPr>
          <a:xfrm>
            <a:off x="-514350" y="-514350"/>
            <a:ext cx="7554533" cy="11734612"/>
            <a:chOff x="0" y="0"/>
            <a:chExt cx="1989671" cy="3090597"/>
          </a:xfrm>
        </p:grpSpPr>
        <p:sp>
          <p:nvSpPr>
            <p:cNvPr id="3" name="Freeform 3">
              <a:extLst>
                <a:ext uri="{FF2B5EF4-FFF2-40B4-BE49-F238E27FC236}">
                  <a16:creationId xmlns:a16="http://schemas.microsoft.com/office/drawing/2014/main" id="{91995261-46EA-002F-305D-70EE9326C84E}"/>
                </a:ext>
              </a:extLst>
            </p:cNvPr>
            <p:cNvSpPr/>
            <p:nvPr/>
          </p:nvSpPr>
          <p:spPr>
            <a:xfrm>
              <a:off x="0" y="0"/>
              <a:ext cx="1989671" cy="3090597"/>
            </a:xfrm>
            <a:custGeom>
              <a:avLst/>
              <a:gdLst/>
              <a:ahLst/>
              <a:cxnLst/>
              <a:rect l="l" t="t" r="r" b="b"/>
              <a:pathLst>
                <a:path w="1989671" h="3090597">
                  <a:moveTo>
                    <a:pt x="0" y="0"/>
                  </a:moveTo>
                  <a:lnTo>
                    <a:pt x="1989671" y="0"/>
                  </a:lnTo>
                  <a:lnTo>
                    <a:pt x="1989671" y="3090597"/>
                  </a:lnTo>
                  <a:lnTo>
                    <a:pt x="0" y="3090597"/>
                  </a:lnTo>
                  <a:close/>
                </a:path>
              </a:pathLst>
            </a:custGeom>
            <a:solidFill>
              <a:srgbClr val="EAEBE9"/>
            </a:solidFill>
          </p:spPr>
        </p:sp>
        <p:sp>
          <p:nvSpPr>
            <p:cNvPr id="4" name="TextBox 4">
              <a:extLst>
                <a:ext uri="{FF2B5EF4-FFF2-40B4-BE49-F238E27FC236}">
                  <a16:creationId xmlns:a16="http://schemas.microsoft.com/office/drawing/2014/main" id="{57AFB4A1-9DDF-3499-ED09-362B6392A589}"/>
                </a:ext>
              </a:extLst>
            </p:cNvPr>
            <p:cNvSpPr txBox="1"/>
            <p:nvPr/>
          </p:nvSpPr>
          <p:spPr>
            <a:xfrm>
              <a:off x="0" y="-47625"/>
              <a:ext cx="1989671" cy="3138222"/>
            </a:xfrm>
            <a:prstGeom prst="rect">
              <a:avLst/>
            </a:prstGeom>
          </p:spPr>
          <p:txBody>
            <a:bodyPr lIns="50800" tIns="50800" rIns="50800" bIns="50800" rtlCol="0" anchor="ctr"/>
            <a:lstStyle/>
            <a:p>
              <a:pPr algn="ctr">
                <a:lnSpc>
                  <a:spcPts val="3012"/>
                </a:lnSpc>
              </a:pPr>
              <a:endParaRPr/>
            </a:p>
          </p:txBody>
        </p:sp>
      </p:grpSp>
      <p:sp>
        <p:nvSpPr>
          <p:cNvPr id="11" name="TextBox 11">
            <a:extLst>
              <a:ext uri="{FF2B5EF4-FFF2-40B4-BE49-F238E27FC236}">
                <a16:creationId xmlns:a16="http://schemas.microsoft.com/office/drawing/2014/main" id="{1D94B3F0-E3E5-15DA-9899-C76366E474AC}"/>
              </a:ext>
            </a:extLst>
          </p:cNvPr>
          <p:cNvSpPr txBox="1"/>
          <p:nvPr/>
        </p:nvSpPr>
        <p:spPr>
          <a:xfrm>
            <a:off x="1981200" y="126147"/>
            <a:ext cx="15011400" cy="1458989"/>
          </a:xfrm>
          <a:prstGeom prst="rect">
            <a:avLst/>
          </a:prstGeom>
        </p:spPr>
        <p:txBody>
          <a:bodyPr wrap="square" lIns="0" tIns="0" rIns="0" bIns="0" rtlCol="0" anchor="t">
            <a:spAutoFit/>
          </a:bodyPr>
          <a:lstStyle/>
          <a:p>
            <a:pPr marL="0" lvl="0" indent="0" algn="ctr">
              <a:lnSpc>
                <a:spcPts val="13050"/>
              </a:lnSpc>
              <a:spcBef>
                <a:spcPct val="0"/>
              </a:spcBef>
            </a:pPr>
            <a:r>
              <a:rPr lang="en-US" sz="6600" b="1">
                <a:solidFill>
                  <a:srgbClr val="465739"/>
                </a:solidFill>
                <a:latin typeface="Inter Bold"/>
                <a:ea typeface="Inter Bold"/>
                <a:cs typeface="Inter Bold"/>
                <a:sym typeface="Inter Bold"/>
              </a:rPr>
              <a:t>Training, Workforce and Conclusion</a:t>
            </a:r>
          </a:p>
        </p:txBody>
      </p:sp>
      <p:sp>
        <p:nvSpPr>
          <p:cNvPr id="12" name="TextBox 12">
            <a:extLst>
              <a:ext uri="{FF2B5EF4-FFF2-40B4-BE49-F238E27FC236}">
                <a16:creationId xmlns:a16="http://schemas.microsoft.com/office/drawing/2014/main" id="{64DFAC5B-9A27-A0D4-3150-048284D05CFA}"/>
              </a:ext>
            </a:extLst>
          </p:cNvPr>
          <p:cNvSpPr txBox="1"/>
          <p:nvPr/>
        </p:nvSpPr>
        <p:spPr>
          <a:xfrm>
            <a:off x="1295400" y="2255759"/>
            <a:ext cx="16021239" cy="7117333"/>
          </a:xfrm>
          <a:prstGeom prst="rect">
            <a:avLst/>
          </a:prstGeom>
        </p:spPr>
        <p:txBody>
          <a:bodyPr wrap="square" lIns="0" tIns="0" rIns="0" bIns="0" rtlCol="0" anchor="t">
            <a:spAutoFit/>
          </a:bodyPr>
          <a:lstStyle/>
          <a:p>
            <a:pPr marL="0" lvl="0" indent="0" algn="just">
              <a:lnSpc>
                <a:spcPct val="150000"/>
              </a:lnSpc>
              <a:spcBef>
                <a:spcPct val="0"/>
              </a:spcBef>
            </a:pPr>
            <a:r>
              <a:rPr lang="en-US" sz="2400" b="1" dirty="0">
                <a:solidFill>
                  <a:srgbClr val="000000"/>
                </a:solidFill>
                <a:latin typeface="Arial" panose="020B0604020202020204" pitchFamily="34" charset="0"/>
                <a:ea typeface="Futura"/>
                <a:cs typeface="Arial" panose="020B0604020202020204" pitchFamily="34" charset="0"/>
                <a:sym typeface="Futura"/>
              </a:rPr>
              <a:t>Importance of Training</a:t>
            </a:r>
          </a:p>
          <a:p>
            <a:pPr marL="800100" lvl="1" indent="-342900" algn="just">
              <a:lnSpc>
                <a:spcPct val="150000"/>
              </a:lnSpc>
              <a:spcBef>
                <a:spcPct val="0"/>
              </a:spcBef>
              <a:buFont typeface="Wingdings" panose="05000000000000000000" pitchFamily="2" charset="2"/>
              <a:buChar char="v"/>
            </a:pPr>
            <a:r>
              <a:rPr lang="en-US" sz="2400" dirty="0">
                <a:solidFill>
                  <a:srgbClr val="000000"/>
                </a:solidFill>
                <a:latin typeface="Arial" panose="020B0604020202020204" pitchFamily="34" charset="0"/>
                <a:ea typeface="Futura"/>
                <a:cs typeface="Arial" panose="020B0604020202020204" pitchFamily="34" charset="0"/>
                <a:sym typeface="Futura"/>
              </a:rPr>
              <a:t>Healthcare professionals should be trained in the area of patient safety, quality improvement and risk management.</a:t>
            </a:r>
          </a:p>
          <a:p>
            <a:pPr marL="800100" lvl="1" indent="-342900" algn="just">
              <a:lnSpc>
                <a:spcPct val="150000"/>
              </a:lnSpc>
              <a:spcBef>
                <a:spcPct val="0"/>
              </a:spcBef>
              <a:buFont typeface="Wingdings" panose="05000000000000000000" pitchFamily="2" charset="2"/>
              <a:buChar char="v"/>
            </a:pPr>
            <a:r>
              <a:rPr lang="en-US" sz="2400" dirty="0">
                <a:solidFill>
                  <a:srgbClr val="000000"/>
                </a:solidFill>
                <a:latin typeface="Arial" panose="020B0604020202020204" pitchFamily="34" charset="0"/>
                <a:ea typeface="Futura"/>
                <a:cs typeface="Arial" panose="020B0604020202020204" pitchFamily="34" charset="0"/>
                <a:sym typeface="Futura"/>
              </a:rPr>
              <a:t>Training enhances employee effectiveness in the ability to identify the risks and act appropriately towards safety accidents.</a:t>
            </a:r>
          </a:p>
          <a:p>
            <a:pPr lvl="1" algn="just">
              <a:lnSpc>
                <a:spcPct val="150000"/>
              </a:lnSpc>
              <a:spcBef>
                <a:spcPct val="0"/>
              </a:spcBef>
            </a:pPr>
            <a:endParaRPr lang="en-US" sz="2400" dirty="0">
              <a:solidFill>
                <a:srgbClr val="000000"/>
              </a:solidFill>
              <a:latin typeface="Arial" panose="020B0604020202020204" pitchFamily="34" charset="0"/>
              <a:ea typeface="Futura"/>
              <a:cs typeface="Arial" panose="020B0604020202020204" pitchFamily="34" charset="0"/>
              <a:sym typeface="Futura"/>
            </a:endParaRPr>
          </a:p>
          <a:p>
            <a:pPr marL="0" lvl="0" indent="0" algn="just">
              <a:lnSpc>
                <a:spcPct val="150000"/>
              </a:lnSpc>
              <a:spcBef>
                <a:spcPct val="0"/>
              </a:spcBef>
            </a:pPr>
            <a:r>
              <a:rPr lang="en-US" sz="2400" b="1" dirty="0">
                <a:solidFill>
                  <a:srgbClr val="000000"/>
                </a:solidFill>
                <a:latin typeface="Arial" panose="020B0604020202020204" pitchFamily="34" charset="0"/>
                <a:ea typeface="Futura"/>
                <a:cs typeface="Arial" panose="020B0604020202020204" pitchFamily="34" charset="0"/>
                <a:sym typeface="Futura"/>
              </a:rPr>
              <a:t>Benefits of Training</a:t>
            </a:r>
          </a:p>
          <a:p>
            <a:pPr marL="800100" lvl="1" indent="-342900" algn="just">
              <a:lnSpc>
                <a:spcPct val="150000"/>
              </a:lnSpc>
              <a:spcBef>
                <a:spcPct val="0"/>
              </a:spcBef>
              <a:buFont typeface="Wingdings" panose="05000000000000000000" pitchFamily="2" charset="2"/>
              <a:buChar char="v"/>
            </a:pPr>
            <a:r>
              <a:rPr lang="en-US" sz="2400" dirty="0">
                <a:solidFill>
                  <a:srgbClr val="000000"/>
                </a:solidFill>
                <a:latin typeface="Arial" panose="020B0604020202020204" pitchFamily="34" charset="0"/>
                <a:ea typeface="Futura"/>
                <a:cs typeface="Arial" panose="020B0604020202020204" pitchFamily="34" charset="0"/>
                <a:sym typeface="Futura"/>
              </a:rPr>
              <a:t>Better incident reporting behaviour.</a:t>
            </a:r>
          </a:p>
          <a:p>
            <a:pPr marL="800100" lvl="1" indent="-342900" algn="just">
              <a:lnSpc>
                <a:spcPct val="150000"/>
              </a:lnSpc>
              <a:spcBef>
                <a:spcPct val="0"/>
              </a:spcBef>
              <a:buFont typeface="Wingdings" panose="05000000000000000000" pitchFamily="2" charset="2"/>
              <a:buChar char="v"/>
            </a:pPr>
            <a:r>
              <a:rPr lang="en-US" sz="2400" dirty="0">
                <a:solidFill>
                  <a:srgbClr val="000000"/>
                </a:solidFill>
                <a:latin typeface="Arial" panose="020B0604020202020204" pitchFamily="34" charset="0"/>
                <a:ea typeface="Futura"/>
                <a:cs typeface="Arial" panose="020B0604020202020204" pitchFamily="34" charset="0"/>
                <a:sym typeface="Futura"/>
              </a:rPr>
              <a:t>Increased </a:t>
            </a:r>
            <a:r>
              <a:rPr lang="en-US" sz="2400" dirty="0" err="1">
                <a:solidFill>
                  <a:srgbClr val="000000"/>
                </a:solidFill>
                <a:latin typeface="Arial" panose="020B0604020202020204" pitchFamily="34" charset="0"/>
                <a:ea typeface="Futura"/>
                <a:cs typeface="Arial" panose="020B0604020202020204" pitchFamily="34" charset="0"/>
                <a:sym typeface="Futura"/>
              </a:rPr>
              <a:t>organisational</a:t>
            </a:r>
            <a:r>
              <a:rPr lang="en-US" sz="2400" dirty="0">
                <a:solidFill>
                  <a:srgbClr val="000000"/>
                </a:solidFill>
                <a:latin typeface="Arial" panose="020B0604020202020204" pitchFamily="34" charset="0"/>
                <a:ea typeface="Futura"/>
                <a:cs typeface="Arial" panose="020B0604020202020204" pitchFamily="34" charset="0"/>
                <a:sym typeface="Futura"/>
              </a:rPr>
              <a:t> safety culture.</a:t>
            </a:r>
          </a:p>
          <a:p>
            <a:pPr marL="800100" lvl="1" indent="-342900" algn="just">
              <a:lnSpc>
                <a:spcPct val="150000"/>
              </a:lnSpc>
              <a:spcBef>
                <a:spcPct val="0"/>
              </a:spcBef>
              <a:buFont typeface="Wingdings" panose="05000000000000000000" pitchFamily="2" charset="2"/>
              <a:buChar char="v"/>
            </a:pPr>
            <a:r>
              <a:rPr lang="en-US" sz="2400" dirty="0">
                <a:solidFill>
                  <a:srgbClr val="000000"/>
                </a:solidFill>
                <a:latin typeface="Arial" panose="020B0604020202020204" pitchFamily="34" charset="0"/>
                <a:ea typeface="Futura"/>
                <a:cs typeface="Arial" panose="020B0604020202020204" pitchFamily="34" charset="0"/>
                <a:sym typeface="Futura"/>
              </a:rPr>
              <a:t>Improved patient care and quality of care.</a:t>
            </a:r>
          </a:p>
          <a:p>
            <a:pPr lvl="1" algn="just">
              <a:lnSpc>
                <a:spcPct val="150000"/>
              </a:lnSpc>
              <a:spcBef>
                <a:spcPct val="0"/>
              </a:spcBef>
            </a:pPr>
            <a:endParaRPr lang="en-US" sz="2400" dirty="0">
              <a:solidFill>
                <a:srgbClr val="000000"/>
              </a:solidFill>
              <a:latin typeface="Arial" panose="020B0604020202020204" pitchFamily="34" charset="0"/>
              <a:ea typeface="Futura"/>
              <a:cs typeface="Arial" panose="020B0604020202020204" pitchFamily="34" charset="0"/>
              <a:sym typeface="Futura"/>
            </a:endParaRPr>
          </a:p>
          <a:p>
            <a:pPr marL="0" lvl="0" indent="0" algn="just">
              <a:lnSpc>
                <a:spcPct val="150000"/>
              </a:lnSpc>
              <a:spcBef>
                <a:spcPct val="0"/>
              </a:spcBef>
            </a:pPr>
            <a:r>
              <a:rPr lang="en-US" sz="2400" dirty="0">
                <a:solidFill>
                  <a:srgbClr val="000000"/>
                </a:solidFill>
                <a:latin typeface="Arial" panose="020B0604020202020204" pitchFamily="34" charset="0"/>
                <a:ea typeface="Futura"/>
                <a:cs typeface="Arial" panose="020B0604020202020204" pitchFamily="34" charset="0"/>
                <a:sym typeface="Futura"/>
              </a:rPr>
              <a:t>The programs on education are important to equip healthcare professionals to handle safety issues (</a:t>
            </a:r>
            <a:r>
              <a:rPr lang="en-US" sz="2400" dirty="0" err="1">
                <a:solidFill>
                  <a:srgbClr val="000000"/>
                </a:solidFill>
                <a:latin typeface="Arial" panose="020B0604020202020204" pitchFamily="34" charset="0"/>
                <a:ea typeface="Futura"/>
                <a:cs typeface="Arial" panose="020B0604020202020204" pitchFamily="34" charset="0"/>
                <a:sym typeface="Futura"/>
              </a:rPr>
              <a:t>Tsimtsiou</a:t>
            </a:r>
            <a:r>
              <a:rPr lang="en-US" sz="2400" dirty="0">
                <a:solidFill>
                  <a:srgbClr val="000000"/>
                </a:solidFill>
                <a:latin typeface="Arial" panose="020B0604020202020204" pitchFamily="34" charset="0"/>
                <a:ea typeface="Futura"/>
                <a:cs typeface="Arial" panose="020B0604020202020204" pitchFamily="34" charset="0"/>
                <a:sym typeface="Futura"/>
              </a:rPr>
              <a:t> et al., 2025).</a:t>
            </a:r>
          </a:p>
        </p:txBody>
      </p:sp>
    </p:spTree>
    <p:extLst>
      <p:ext uri="{BB962C8B-B14F-4D97-AF65-F5344CB8AC3E}">
        <p14:creationId xmlns:p14="http://schemas.microsoft.com/office/powerpoint/2010/main" val="11856891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E86797-106E-25FB-C9B8-3787C5485DE8}"/>
            </a:ext>
          </a:extLst>
        </p:cNvPr>
        <p:cNvGrpSpPr/>
        <p:nvPr/>
      </p:nvGrpSpPr>
      <p:grpSpPr>
        <a:xfrm>
          <a:off x="0" y="0"/>
          <a:ext cx="0" cy="0"/>
          <a:chOff x="0" y="0"/>
          <a:chExt cx="0" cy="0"/>
        </a:xfrm>
      </p:grpSpPr>
      <p:sp>
        <p:nvSpPr>
          <p:cNvPr id="5" name="AutoShape 5">
            <a:extLst>
              <a:ext uri="{FF2B5EF4-FFF2-40B4-BE49-F238E27FC236}">
                <a16:creationId xmlns:a16="http://schemas.microsoft.com/office/drawing/2014/main" id="{449CDEDA-6F39-5E0C-82E4-3BE991B285EB}"/>
              </a:ext>
            </a:extLst>
          </p:cNvPr>
          <p:cNvSpPr/>
          <p:nvPr/>
        </p:nvSpPr>
        <p:spPr>
          <a:xfrm>
            <a:off x="17364075" y="6915141"/>
            <a:ext cx="0" cy="2610617"/>
          </a:xfrm>
          <a:prstGeom prst="line">
            <a:avLst/>
          </a:prstGeom>
          <a:ln w="123825" cap="flat">
            <a:solidFill>
              <a:srgbClr val="BBC8B1"/>
            </a:solidFill>
            <a:prstDash val="sysDot"/>
            <a:headEnd type="none" w="sm" len="sm"/>
            <a:tailEnd type="none" w="sm" len="sm"/>
          </a:ln>
        </p:spPr>
      </p:sp>
      <p:sp>
        <p:nvSpPr>
          <p:cNvPr id="12" name="TextBox 12">
            <a:extLst>
              <a:ext uri="{FF2B5EF4-FFF2-40B4-BE49-F238E27FC236}">
                <a16:creationId xmlns:a16="http://schemas.microsoft.com/office/drawing/2014/main" id="{292A39FD-A47C-9891-3117-52F6E0CCED9E}"/>
              </a:ext>
            </a:extLst>
          </p:cNvPr>
          <p:cNvSpPr txBox="1"/>
          <p:nvPr/>
        </p:nvSpPr>
        <p:spPr>
          <a:xfrm>
            <a:off x="1748482" y="190500"/>
            <a:ext cx="14744962" cy="1282402"/>
          </a:xfrm>
          <a:prstGeom prst="rect">
            <a:avLst/>
          </a:prstGeom>
        </p:spPr>
        <p:txBody>
          <a:bodyPr lIns="0" tIns="0" rIns="0" bIns="0" rtlCol="0" anchor="t">
            <a:spAutoFit/>
          </a:bodyPr>
          <a:lstStyle/>
          <a:p>
            <a:pPr marL="0" lvl="0" indent="0" algn="ctr">
              <a:lnSpc>
                <a:spcPts val="11979"/>
              </a:lnSpc>
            </a:pPr>
            <a:r>
              <a:rPr lang="en-US" sz="4000" b="1">
                <a:solidFill>
                  <a:srgbClr val="5F6F52"/>
                </a:solidFill>
                <a:latin typeface="Glacial Indifference Bold"/>
                <a:ea typeface="Glacial Indifference Bold"/>
                <a:cs typeface="Glacial Indifference Bold"/>
                <a:sym typeface="Glacial Indifference Bold"/>
              </a:rPr>
              <a:t>References</a:t>
            </a:r>
          </a:p>
        </p:txBody>
      </p:sp>
      <p:sp>
        <p:nvSpPr>
          <p:cNvPr id="3" name="Rectangle 2">
            <a:extLst>
              <a:ext uri="{FF2B5EF4-FFF2-40B4-BE49-F238E27FC236}">
                <a16:creationId xmlns:a16="http://schemas.microsoft.com/office/drawing/2014/main" id="{11D0C262-EB3F-4EEB-9DCB-F1953CF773B3}"/>
              </a:ext>
            </a:extLst>
          </p:cNvPr>
          <p:cNvSpPr>
            <a:spLocks noChangeArrowheads="1"/>
          </p:cNvSpPr>
          <p:nvPr/>
        </p:nvSpPr>
        <p:spPr bwMode="auto">
          <a:xfrm>
            <a:off x="1272364" y="1534552"/>
            <a:ext cx="15697198" cy="8125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CQC (2022). </a:t>
            </a:r>
            <a:r>
              <a:rPr kumimoji="0" lang="en-US" altLang="en-US" sz="16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Care Quality Commission</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[online] https://www.cqc.org.uk/. Available at: https://www.cqc.org.uk/ [Accessed 15 Mar. 2026].</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Fukami</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T. (2024). Enhancing Healthcare Accountability for Administrators: Fostering Transparency for Patient Safety and Quality Enhancement. </a:t>
            </a:r>
            <a:r>
              <a:rPr kumimoji="0" lang="en-US" altLang="en-US" sz="1600" b="0" i="1" u="none" strike="noStrike" cap="none" normalizeH="0" baseline="0" dirty="0" err="1">
                <a:ln>
                  <a:noFill/>
                </a:ln>
                <a:solidFill>
                  <a:schemeClr val="tx1"/>
                </a:solidFill>
                <a:effectLst/>
                <a:latin typeface="Arial" panose="020B0604020202020204" pitchFamily="34" charset="0"/>
                <a:cs typeface="Arial" panose="020B0604020202020204" pitchFamily="34" charset="0"/>
              </a:rPr>
              <a:t>Cureus</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[online] 16(8), pp.1–6.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doi:https</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://doi.org/10.7759/cureus.66007.</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Hercus</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C., Baird, A., Ibrahim, S., Turnbull, P., Appleby, L., Singh, U. and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Kapur</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N. (2024). Suicide in individuals with eating disorders who had sought mental health treatment in England: a national retrospective cohort study. </a:t>
            </a:r>
            <a:r>
              <a:rPr kumimoji="0" lang="en-US" altLang="en-US" sz="16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The Lancet Psychiatry</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11(8), pp.592–600.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doi:https</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://doi.org/10.1016/s2215-0366(24)00143-3.</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Hibbert</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P.D., Stewart, S., Wiles, L.K., Braithwaite, J.,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Runciman</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W.B. and Thomas, M.J.W. (2023). Improving Patient Safety Governance And systems through Learning from Successes and failures: Qualitative Surveys And interviews with International Experts. </a:t>
            </a:r>
            <a:r>
              <a:rPr kumimoji="0" lang="en-US" altLang="en-US" sz="16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International Journal for Quality in Health Care</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35(4).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doi:https</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://doi.org/10.1093/</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intqhc</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/mzad088.</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Kumah</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Nwogu</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C.N.,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Issah</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A.-R.,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Obot</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E.,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Kanamitie</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D.T.,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Sifa</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J.S. and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Aidoo</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L.A. (2024). Cause-and-Effect (Fishbone) Diagram: a Tool for Generating and Organizing Quality Improvement Ideas. </a:t>
            </a:r>
            <a:r>
              <a:rPr kumimoji="0" lang="en-US" altLang="en-US" sz="16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Innovations Journals</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[online] 7(2), pp.85–87.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doi:https</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://doi.org/10.36401/JQSH-23-42.</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Lawrence, F. and Conn, D. (2024). </a:t>
            </a:r>
            <a:r>
              <a:rPr kumimoji="0" lang="en-US" altLang="en-US" sz="16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A superbug, doctor shortages and a neonatal unit ‘out of its depth’: failures at Lucy Letby hospital revealed</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[online] the Guardian. Available at: https://www.theguardian.com/uk-news/article/2024/sep/08/a-superbug-doctor-shortages-and-a-neonatal-unit-out-of-its-depth-failures-at-lucy-letby-hospital-revealed [Accessed 15 Mar. 2026].</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Louch</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G.,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Macrae</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C., Talbot, R., McHugh, S. and O’Hara, J.K. (2025). How Were Patient Safety Incidents Responded to, Investigated, and Learned From Within the English National Health Service Before the Implementation of the Patient Safety Incident Response Framework? A Rapid Review. </a:t>
            </a:r>
            <a:r>
              <a:rPr kumimoji="0" lang="en-US" altLang="en-US" sz="16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Journal of Patient Safety</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doi:https</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://doi.org/10.1097/pts.0000000000001349.</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NHS England (2022). </a:t>
            </a:r>
            <a:r>
              <a:rPr kumimoji="0" lang="en-US" altLang="en-US" sz="16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Patient Safety</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[online] England.nhs.uk. Available at: https://www.england.nhs.uk/patient-safety/.</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NHS England (2024). </a:t>
            </a:r>
            <a:r>
              <a:rPr kumimoji="0" lang="en-US" altLang="en-US" sz="16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Patient Safety Incident Response Framework</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[online] www.england.nhs.uk. Available at: https://www.england.nhs.uk/long-read/patient-safety-incident-response-framework/ [Accessed 15 Mar. 2026].</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Parmar</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D., Patel, N., Kenneth-</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Ogah</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C.,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Yazdouni</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S., Desai, C.,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Raveshia</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D. and Patel, R. (2026). Root causes of surgical never-events: a systematic review. </a:t>
            </a:r>
            <a:r>
              <a:rPr kumimoji="0" lang="en-US" altLang="en-US" sz="16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Patient Safety in Surgery</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doi:https</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://doi.org/10.1186/s13037-025-00474-8.</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Santos, C.,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Ajayi-Obe</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 and Aurelio, M. (2025). Using Quality Improvement to improve serious incident reporting in the English NHS. </a:t>
            </a:r>
            <a:r>
              <a:rPr kumimoji="0" lang="en-US" altLang="en-US" sz="16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BMJ Open Quality</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[online] 14(3).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doi:https</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://doi.org/10.1136/bmjoq-2024-003234.</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Southall</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S., Patrick, H., Harris, K. and Bird, C. (2024). Introducing a systematic and sustainable patient safety oversight function in a U.K. arms-length healthcare body. </a:t>
            </a:r>
            <a:r>
              <a:rPr kumimoji="0" lang="en-US" altLang="en-US" sz="16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Journal of Patient Safety and Risk Management</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29(5), pp.257–262.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doi:https</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://doi.org/10.1177/25160435241282044.</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Tsimtsiou</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Z.,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Pagkozidis</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I.,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Pappa</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Triantafyllou</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C.,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Vasileiou</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C.,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Stridborg</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M., Fonseca, V.R. and Breda, J. (2025). What Do We Know About Contemporary Quality Improvement and Patient Safety Training Curricula in Health Workers? A Rapid Scoping Review. </a:t>
            </a:r>
            <a:r>
              <a:rPr kumimoji="0" lang="en-US" altLang="en-US" sz="16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Healthcare</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[online] 13(12), pp.1445–1445.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doi:https</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://doi.org/10.3390/healthcare13121445.</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Vincent, C., Irving, D.,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Bellandi</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T.,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Higham</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H., Michel, P.,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Staines</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 Adams, S., Brown, J.,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Hibbert</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P.D.,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Hemmelgarn</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C., Joseph, L.,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Pires</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K., Sheridan, S.,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Sunol</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R.,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Ushiro</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S., Wu, A.W. and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Zambon</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L. (2025). Systems analysis of clinical incidents: development of a new edition of the London Protocol. </a:t>
            </a:r>
            <a:r>
              <a:rPr kumimoji="0" lang="en-US" altLang="en-US" sz="16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BMJ Quality &amp; Safety</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[online] p.bmjqs-2024-017987.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doi:https</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://doi.org/10.1136/bmjqs-2024-017987.</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World Health </a:t>
            </a:r>
            <a:r>
              <a:rPr kumimoji="0" lang="en-US" altLang="en-US" sz="16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Organisation</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(2021). </a:t>
            </a:r>
            <a:r>
              <a:rPr kumimoji="0" lang="en-US" altLang="en-US" sz="16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Global Patient Safety Action Plan 2021-2030</a:t>
            </a:r>
            <a:r>
              <a:rPr kumimoji="0" lang="en-US"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[online] www.who.int. Available at: https://www.who.int/publications/i/item/9789240032705 [Accessed 15 Mar. 2026].</a:t>
            </a:r>
          </a:p>
        </p:txBody>
      </p:sp>
    </p:spTree>
    <p:extLst>
      <p:ext uri="{BB962C8B-B14F-4D97-AF65-F5344CB8AC3E}">
        <p14:creationId xmlns:p14="http://schemas.microsoft.com/office/powerpoint/2010/main" val="29058006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5"/>
          <p:cNvSpPr/>
          <p:nvPr/>
        </p:nvSpPr>
        <p:spPr>
          <a:xfrm>
            <a:off x="17364075" y="6915141"/>
            <a:ext cx="0" cy="2610617"/>
          </a:xfrm>
          <a:prstGeom prst="line">
            <a:avLst/>
          </a:prstGeom>
          <a:ln w="123825" cap="flat">
            <a:solidFill>
              <a:srgbClr val="BBC8B1"/>
            </a:solidFill>
            <a:prstDash val="sysDot"/>
            <a:headEnd type="none" w="sm" len="sm"/>
            <a:tailEnd type="none" w="sm" len="sm"/>
          </a:ln>
        </p:spPr>
      </p:sp>
      <p:grpSp>
        <p:nvGrpSpPr>
          <p:cNvPr id="6" name="Group 6"/>
          <p:cNvGrpSpPr/>
          <p:nvPr/>
        </p:nvGrpSpPr>
        <p:grpSpPr>
          <a:xfrm>
            <a:off x="13756206" y="-514350"/>
            <a:ext cx="6163724" cy="3086100"/>
            <a:chOff x="0" y="0"/>
            <a:chExt cx="1623368" cy="812800"/>
          </a:xfrm>
        </p:grpSpPr>
        <p:sp>
          <p:nvSpPr>
            <p:cNvPr id="7" name="Freeform 7"/>
            <p:cNvSpPr/>
            <p:nvPr/>
          </p:nvSpPr>
          <p:spPr>
            <a:xfrm>
              <a:off x="0" y="0"/>
              <a:ext cx="1623368" cy="812800"/>
            </a:xfrm>
            <a:custGeom>
              <a:avLst/>
              <a:gdLst/>
              <a:ahLst/>
              <a:cxnLst/>
              <a:rect l="l" t="t" r="r" b="b"/>
              <a:pathLst>
                <a:path w="1623368" h="812800">
                  <a:moveTo>
                    <a:pt x="0" y="0"/>
                  </a:moveTo>
                  <a:lnTo>
                    <a:pt x="1623368" y="0"/>
                  </a:lnTo>
                  <a:lnTo>
                    <a:pt x="1623368" y="812800"/>
                  </a:lnTo>
                  <a:lnTo>
                    <a:pt x="0" y="812800"/>
                  </a:lnTo>
                  <a:close/>
                </a:path>
              </a:pathLst>
            </a:custGeom>
            <a:solidFill>
              <a:srgbClr val="EAEBE9"/>
            </a:solidFill>
          </p:spPr>
        </p:sp>
        <p:sp>
          <p:nvSpPr>
            <p:cNvPr id="8" name="TextBox 8"/>
            <p:cNvSpPr txBox="1"/>
            <p:nvPr/>
          </p:nvSpPr>
          <p:spPr>
            <a:xfrm>
              <a:off x="0" y="-47625"/>
              <a:ext cx="1623368" cy="860425"/>
            </a:xfrm>
            <a:prstGeom prst="rect">
              <a:avLst/>
            </a:prstGeom>
          </p:spPr>
          <p:txBody>
            <a:bodyPr lIns="50800" tIns="50800" rIns="50800" bIns="50800" rtlCol="0" anchor="ctr"/>
            <a:lstStyle/>
            <a:p>
              <a:pPr algn="ctr">
                <a:lnSpc>
                  <a:spcPts val="3012"/>
                </a:lnSpc>
              </a:pPr>
              <a:endParaRPr/>
            </a:p>
          </p:txBody>
        </p:sp>
      </p:grpSp>
      <p:grpSp>
        <p:nvGrpSpPr>
          <p:cNvPr id="9" name="Group 9"/>
          <p:cNvGrpSpPr/>
          <p:nvPr/>
        </p:nvGrpSpPr>
        <p:grpSpPr>
          <a:xfrm>
            <a:off x="-2582136" y="8362283"/>
            <a:ext cx="7059741" cy="3086100"/>
            <a:chOff x="0" y="0"/>
            <a:chExt cx="1859356" cy="812800"/>
          </a:xfrm>
        </p:grpSpPr>
        <p:sp>
          <p:nvSpPr>
            <p:cNvPr id="10" name="Freeform 10"/>
            <p:cNvSpPr/>
            <p:nvPr/>
          </p:nvSpPr>
          <p:spPr>
            <a:xfrm>
              <a:off x="0" y="0"/>
              <a:ext cx="1859356" cy="812800"/>
            </a:xfrm>
            <a:custGeom>
              <a:avLst/>
              <a:gdLst/>
              <a:ahLst/>
              <a:cxnLst/>
              <a:rect l="l" t="t" r="r" b="b"/>
              <a:pathLst>
                <a:path w="1859356" h="812800">
                  <a:moveTo>
                    <a:pt x="0" y="0"/>
                  </a:moveTo>
                  <a:lnTo>
                    <a:pt x="1859356" y="0"/>
                  </a:lnTo>
                  <a:lnTo>
                    <a:pt x="1859356" y="812800"/>
                  </a:lnTo>
                  <a:lnTo>
                    <a:pt x="0" y="812800"/>
                  </a:lnTo>
                  <a:close/>
                </a:path>
              </a:pathLst>
            </a:custGeom>
            <a:solidFill>
              <a:srgbClr val="EAEBE9"/>
            </a:solidFill>
          </p:spPr>
        </p:sp>
        <p:sp>
          <p:nvSpPr>
            <p:cNvPr id="11" name="TextBox 11"/>
            <p:cNvSpPr txBox="1"/>
            <p:nvPr/>
          </p:nvSpPr>
          <p:spPr>
            <a:xfrm>
              <a:off x="0" y="-47625"/>
              <a:ext cx="1859356" cy="860425"/>
            </a:xfrm>
            <a:prstGeom prst="rect">
              <a:avLst/>
            </a:prstGeom>
          </p:spPr>
          <p:txBody>
            <a:bodyPr lIns="50800" tIns="50800" rIns="50800" bIns="50800" rtlCol="0" anchor="ctr"/>
            <a:lstStyle/>
            <a:p>
              <a:pPr algn="ctr">
                <a:lnSpc>
                  <a:spcPts val="3012"/>
                </a:lnSpc>
              </a:pPr>
              <a:endParaRPr/>
            </a:p>
          </p:txBody>
        </p:sp>
      </p:grpSp>
      <p:sp>
        <p:nvSpPr>
          <p:cNvPr id="14" name="TextBox 14"/>
          <p:cNvSpPr txBox="1"/>
          <p:nvPr/>
        </p:nvSpPr>
        <p:spPr>
          <a:xfrm>
            <a:off x="1771519" y="1990725"/>
            <a:ext cx="14744962" cy="7267575"/>
          </a:xfrm>
          <a:prstGeom prst="rect">
            <a:avLst/>
          </a:prstGeom>
        </p:spPr>
        <p:txBody>
          <a:bodyPr lIns="0" tIns="0" rIns="0" bIns="0" rtlCol="0" anchor="t">
            <a:spAutoFit/>
          </a:bodyPr>
          <a:lstStyle/>
          <a:p>
            <a:pPr marL="0" lvl="0" indent="0" algn="ctr">
              <a:lnSpc>
                <a:spcPts val="28499"/>
              </a:lnSpc>
            </a:pPr>
            <a:r>
              <a:rPr lang="en-US" sz="24999" b="1">
                <a:solidFill>
                  <a:srgbClr val="5F6F52"/>
                </a:solidFill>
                <a:latin typeface="Glacial Indifference Bold"/>
                <a:ea typeface="Glacial Indifference Bold"/>
                <a:cs typeface="Glacial Indifference Bold"/>
                <a:sym typeface="Glacial Indifference Bold"/>
              </a:rPr>
              <a:t>THANK YOU</a:t>
            </a:r>
          </a:p>
        </p:txBody>
      </p:sp>
    </p:spTree>
  </p:cSld>
  <p:clrMapOvr>
    <a:masterClrMapping/>
  </p:clrMapOvr>
</p:sld>
</file>

<file path=ppt/theme/theme1.xml><?xml version="1.0" encoding="utf-8"?>
<a:theme xmlns:a="http://schemas.openxmlformats.org/drawingml/2006/main" name="Office Theme">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2316</Words>
  <Application>Microsoft Office PowerPoint</Application>
  <PresentationFormat>Custom</PresentationFormat>
  <Paragraphs>162</Paragraphs>
  <Slides>17</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17</vt:i4>
      </vt:variant>
    </vt:vector>
  </HeadingPairs>
  <TitlesOfParts>
    <vt:vector size="26" baseType="lpstr">
      <vt:lpstr>Glacial Indifference Bold Italics</vt:lpstr>
      <vt:lpstr>Futura Bold</vt:lpstr>
      <vt:lpstr>Arial</vt:lpstr>
      <vt:lpstr>Glacial Indifference Bold</vt:lpstr>
      <vt:lpstr>Calibri</vt:lpstr>
      <vt:lpstr>Wingdings</vt:lpstr>
      <vt:lpstr>Futura</vt:lpstr>
      <vt:lpstr>Inter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p:lastModifiedBy/>
  <cp:revision>1</cp:revision>
  <dcterms:created xsi:type="dcterms:W3CDTF">2026-03-19T11:38:42Z</dcterms:created>
  <dcterms:modified xsi:type="dcterms:W3CDTF">2026-03-19T11:38:47Z</dcterms:modified>
  <dc:identifier/>
</cp:coreProperties>
</file>