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5" r:id="rId1"/>
  </p:sldMasterIdLst>
  <p:sldIdLst>
    <p:sldId id="257" r:id="rId2"/>
    <p:sldId id="256" r:id="rId3"/>
    <p:sldId id="258" r:id="rId4"/>
    <p:sldId id="259" r:id="rId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A2CC076-C1CD-4388-A420-108A9A639712}" v="111" dt="2025-10-28T18:05:34.15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8" d="100"/>
          <a:sy n="78" d="100"/>
        </p:scale>
        <p:origin x="878" y="7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11" Type="http://schemas.microsoft.com/office/2015/10/relationships/revisionInfo" Target="revisionInfo.xml"/><Relationship Id="rId5" Type="http://schemas.openxmlformats.org/officeDocument/2006/relationships/slide" Target="slides/slide4.xml"/><Relationship Id="rId10"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inga Starczewska (2312239)" userId="906502d5-4aac-4fef-8752-3f52951329e9" providerId="ADAL" clId="{24F2A4F5-334C-46F3-B6AD-BCDC24FA0727}"/>
    <pc:docChg chg="undo custSel modSld">
      <pc:chgData name="Kinga Starczewska (2312239)" userId="906502d5-4aac-4fef-8752-3f52951329e9" providerId="ADAL" clId="{24F2A4F5-334C-46F3-B6AD-BCDC24FA0727}" dt="2025-10-28T18:05:45.707" v="1159" actId="2710"/>
      <pc:docMkLst>
        <pc:docMk/>
      </pc:docMkLst>
      <pc:sldChg chg="addSp delSp modSp mod">
        <pc:chgData name="Kinga Starczewska (2312239)" userId="906502d5-4aac-4fef-8752-3f52951329e9" providerId="ADAL" clId="{24F2A4F5-334C-46F3-B6AD-BCDC24FA0727}" dt="2025-10-27T18:20:41.924" v="548" actId="1076"/>
        <pc:sldMkLst>
          <pc:docMk/>
          <pc:sldMk cId="251621724" sldId="256"/>
        </pc:sldMkLst>
        <pc:spChg chg="add mod">
          <ac:chgData name="Kinga Starczewska (2312239)" userId="906502d5-4aac-4fef-8752-3f52951329e9" providerId="ADAL" clId="{24F2A4F5-334C-46F3-B6AD-BCDC24FA0727}" dt="2025-10-27T18:18:42.111" v="539" actId="1076"/>
          <ac:spMkLst>
            <pc:docMk/>
            <pc:sldMk cId="251621724" sldId="256"/>
            <ac:spMk id="2" creationId="{D074EA01-D26D-3E4D-ACFC-87603A2F86B2}"/>
          </ac:spMkLst>
        </pc:spChg>
        <pc:spChg chg="add del mod">
          <ac:chgData name="Kinga Starczewska (2312239)" userId="906502d5-4aac-4fef-8752-3f52951329e9" providerId="ADAL" clId="{24F2A4F5-334C-46F3-B6AD-BCDC24FA0727}" dt="2025-10-27T17:18:05.947" v="383" actId="790"/>
          <ac:spMkLst>
            <pc:docMk/>
            <pc:sldMk cId="251621724" sldId="256"/>
            <ac:spMk id="3" creationId="{DE1EB7CC-E8B2-F3F5-34F3-2D3F1EFA1EC1}"/>
          </ac:spMkLst>
        </pc:spChg>
        <pc:spChg chg="mod">
          <ac:chgData name="Kinga Starczewska (2312239)" userId="906502d5-4aac-4fef-8752-3f52951329e9" providerId="ADAL" clId="{24F2A4F5-334C-46F3-B6AD-BCDC24FA0727}" dt="2025-10-27T18:20:26.735" v="547" actId="14100"/>
          <ac:spMkLst>
            <pc:docMk/>
            <pc:sldMk cId="251621724" sldId="256"/>
            <ac:spMk id="4" creationId="{930EBB7A-B6F2-BC3D-A3A2-A69F56721AF6}"/>
          </ac:spMkLst>
        </pc:spChg>
        <pc:spChg chg="add mod">
          <ac:chgData name="Kinga Starczewska (2312239)" userId="906502d5-4aac-4fef-8752-3f52951329e9" providerId="ADAL" clId="{24F2A4F5-334C-46F3-B6AD-BCDC24FA0727}" dt="2025-10-27T18:18:30.554" v="538" actId="1076"/>
          <ac:spMkLst>
            <pc:docMk/>
            <pc:sldMk cId="251621724" sldId="256"/>
            <ac:spMk id="5" creationId="{404A9A6E-429D-E798-1F2F-2D75D0A6D244}"/>
          </ac:spMkLst>
        </pc:spChg>
        <pc:spChg chg="add mod">
          <ac:chgData name="Kinga Starczewska (2312239)" userId="906502d5-4aac-4fef-8752-3f52951329e9" providerId="ADAL" clId="{24F2A4F5-334C-46F3-B6AD-BCDC24FA0727}" dt="2025-10-27T17:35:40.685" v="399" actId="14100"/>
          <ac:spMkLst>
            <pc:docMk/>
            <pc:sldMk cId="251621724" sldId="256"/>
            <ac:spMk id="6" creationId="{B9403EA5-B398-634E-87DF-74B4A68DD6D1}"/>
          </ac:spMkLst>
        </pc:spChg>
        <pc:spChg chg="add mod">
          <ac:chgData name="Kinga Starczewska (2312239)" userId="906502d5-4aac-4fef-8752-3f52951329e9" providerId="ADAL" clId="{24F2A4F5-334C-46F3-B6AD-BCDC24FA0727}" dt="2025-10-27T18:20:41.924" v="548" actId="1076"/>
          <ac:spMkLst>
            <pc:docMk/>
            <pc:sldMk cId="251621724" sldId="256"/>
            <ac:spMk id="7" creationId="{82720860-6F9E-029C-139C-26EE1652E81D}"/>
          </ac:spMkLst>
        </pc:spChg>
        <pc:spChg chg="add mod">
          <ac:chgData name="Kinga Starczewska (2312239)" userId="906502d5-4aac-4fef-8752-3f52951329e9" providerId="ADAL" clId="{24F2A4F5-334C-46F3-B6AD-BCDC24FA0727}" dt="2025-10-27T17:51:42.582" v="460" actId="20577"/>
          <ac:spMkLst>
            <pc:docMk/>
            <pc:sldMk cId="251621724" sldId="256"/>
            <ac:spMk id="8" creationId="{11701ADC-7ADD-D2A1-27FB-2AD54C3C20B7}"/>
          </ac:spMkLst>
        </pc:spChg>
        <pc:spChg chg="add mod">
          <ac:chgData name="Kinga Starczewska (2312239)" userId="906502d5-4aac-4fef-8752-3f52951329e9" providerId="ADAL" clId="{24F2A4F5-334C-46F3-B6AD-BCDC24FA0727}" dt="2025-10-27T18:19:41.854" v="543" actId="14100"/>
          <ac:spMkLst>
            <pc:docMk/>
            <pc:sldMk cId="251621724" sldId="256"/>
            <ac:spMk id="9" creationId="{34DF8643-D419-8232-9EB9-95B167B308B6}"/>
          </ac:spMkLst>
        </pc:spChg>
        <pc:spChg chg="add mod">
          <ac:chgData name="Kinga Starczewska (2312239)" userId="906502d5-4aac-4fef-8752-3f52951329e9" providerId="ADAL" clId="{24F2A4F5-334C-46F3-B6AD-BCDC24FA0727}" dt="2025-10-27T17:18:05.947" v="383" actId="790"/>
          <ac:spMkLst>
            <pc:docMk/>
            <pc:sldMk cId="251621724" sldId="256"/>
            <ac:spMk id="11" creationId="{C676F496-5905-AF75-73AC-734AEDAB97BE}"/>
          </ac:spMkLst>
        </pc:spChg>
        <pc:spChg chg="add mod">
          <ac:chgData name="Kinga Starczewska (2312239)" userId="906502d5-4aac-4fef-8752-3f52951329e9" providerId="ADAL" clId="{24F2A4F5-334C-46F3-B6AD-BCDC24FA0727}" dt="2025-10-27T18:02:16.281" v="497" actId="1076"/>
          <ac:spMkLst>
            <pc:docMk/>
            <pc:sldMk cId="251621724" sldId="256"/>
            <ac:spMk id="16" creationId="{73280280-C24C-BA46-B875-BFFE2966E8B0}"/>
          </ac:spMkLst>
        </pc:spChg>
        <pc:picChg chg="add mod">
          <ac:chgData name="Kinga Starczewska (2312239)" userId="906502d5-4aac-4fef-8752-3f52951329e9" providerId="ADAL" clId="{24F2A4F5-334C-46F3-B6AD-BCDC24FA0727}" dt="2025-10-27T17:25:03.558" v="394" actId="14100"/>
          <ac:picMkLst>
            <pc:docMk/>
            <pc:sldMk cId="251621724" sldId="256"/>
            <ac:picMk id="10" creationId="{2DFC713E-660A-85AB-7B59-BE864213D292}"/>
          </ac:picMkLst>
        </pc:picChg>
        <pc:picChg chg="add mod">
          <ac:chgData name="Kinga Starczewska (2312239)" userId="906502d5-4aac-4fef-8752-3f52951329e9" providerId="ADAL" clId="{24F2A4F5-334C-46F3-B6AD-BCDC24FA0727}" dt="2025-10-27T18:19:19.630" v="541" actId="14100"/>
          <ac:picMkLst>
            <pc:docMk/>
            <pc:sldMk cId="251621724" sldId="256"/>
            <ac:picMk id="12" creationId="{664E8BE3-8EA6-09F2-4900-B30DB18F09BD}"/>
          </ac:picMkLst>
        </pc:picChg>
        <pc:picChg chg="add mod">
          <ac:chgData name="Kinga Starczewska (2312239)" userId="906502d5-4aac-4fef-8752-3f52951329e9" providerId="ADAL" clId="{24F2A4F5-334C-46F3-B6AD-BCDC24FA0727}" dt="2025-10-27T18:20:00.241" v="545" actId="14100"/>
          <ac:picMkLst>
            <pc:docMk/>
            <pc:sldMk cId="251621724" sldId="256"/>
            <ac:picMk id="15" creationId="{EFF1652A-EC09-2EB3-CF34-C9CA05444475}"/>
          </ac:picMkLst>
        </pc:picChg>
      </pc:sldChg>
      <pc:sldChg chg="modSp mod">
        <pc:chgData name="Kinga Starczewska (2312239)" userId="906502d5-4aac-4fef-8752-3f52951329e9" providerId="ADAL" clId="{24F2A4F5-334C-46F3-B6AD-BCDC24FA0727}" dt="2025-10-09T09:25:28.060" v="1" actId="20577"/>
        <pc:sldMkLst>
          <pc:docMk/>
          <pc:sldMk cId="1479464186" sldId="257"/>
        </pc:sldMkLst>
        <pc:spChg chg="mod">
          <ac:chgData name="Kinga Starczewska (2312239)" userId="906502d5-4aac-4fef-8752-3f52951329e9" providerId="ADAL" clId="{24F2A4F5-334C-46F3-B6AD-BCDC24FA0727}" dt="2025-10-09T09:25:28.060" v="1" actId="20577"/>
          <ac:spMkLst>
            <pc:docMk/>
            <pc:sldMk cId="1479464186" sldId="257"/>
            <ac:spMk id="9" creationId="{6E88BE97-5180-972C-808D-40C2D1F954DA}"/>
          </ac:spMkLst>
        </pc:spChg>
      </pc:sldChg>
      <pc:sldChg chg="addSp delSp modSp mod">
        <pc:chgData name="Kinga Starczewska (2312239)" userId="906502d5-4aac-4fef-8752-3f52951329e9" providerId="ADAL" clId="{24F2A4F5-334C-46F3-B6AD-BCDC24FA0727}" dt="2025-10-28T17:40:52.793" v="1156" actId="790"/>
        <pc:sldMkLst>
          <pc:docMk/>
          <pc:sldMk cId="2245730265" sldId="258"/>
        </pc:sldMkLst>
        <pc:spChg chg="mod">
          <ac:chgData name="Kinga Starczewska (2312239)" userId="906502d5-4aac-4fef-8752-3f52951329e9" providerId="ADAL" clId="{24F2A4F5-334C-46F3-B6AD-BCDC24FA0727}" dt="2025-10-27T18:31:24.726" v="655" actId="14100"/>
          <ac:spMkLst>
            <pc:docMk/>
            <pc:sldMk cId="2245730265" sldId="258"/>
            <ac:spMk id="2" creationId="{97E8D49D-1F6E-F0FD-FCD7-89051D655141}"/>
          </ac:spMkLst>
        </pc:spChg>
        <pc:spChg chg="add del mod">
          <ac:chgData name="Kinga Starczewska (2312239)" userId="906502d5-4aac-4fef-8752-3f52951329e9" providerId="ADAL" clId="{24F2A4F5-334C-46F3-B6AD-BCDC24FA0727}" dt="2025-10-28T17:40:52.793" v="1156" actId="790"/>
          <ac:spMkLst>
            <pc:docMk/>
            <pc:sldMk cId="2245730265" sldId="258"/>
            <ac:spMk id="3" creationId="{C44F92CA-6836-730C-0D3D-598D8BD1D512}"/>
          </ac:spMkLst>
        </pc:spChg>
        <pc:spChg chg="add del mod">
          <ac:chgData name="Kinga Starczewska (2312239)" userId="906502d5-4aac-4fef-8752-3f52951329e9" providerId="ADAL" clId="{24F2A4F5-334C-46F3-B6AD-BCDC24FA0727}" dt="2025-10-28T15:57:17.744" v="742" actId="478"/>
          <ac:spMkLst>
            <pc:docMk/>
            <pc:sldMk cId="2245730265" sldId="258"/>
            <ac:spMk id="5" creationId="{D72D73AE-43C0-7132-F6CE-728F85291B3F}"/>
          </ac:spMkLst>
        </pc:spChg>
        <pc:spChg chg="add">
          <ac:chgData name="Kinga Starczewska (2312239)" userId="906502d5-4aac-4fef-8752-3f52951329e9" providerId="ADAL" clId="{24F2A4F5-334C-46F3-B6AD-BCDC24FA0727}" dt="2025-10-28T16:15:38.851" v="829"/>
          <ac:spMkLst>
            <pc:docMk/>
            <pc:sldMk cId="2245730265" sldId="258"/>
            <ac:spMk id="6" creationId="{1CF31880-76E6-0116-0B3A-DA8DEB42A92B}"/>
          </ac:spMkLst>
        </pc:spChg>
        <pc:spChg chg="add mod">
          <ac:chgData name="Kinga Starczewska (2312239)" userId="906502d5-4aac-4fef-8752-3f52951329e9" providerId="ADAL" clId="{24F2A4F5-334C-46F3-B6AD-BCDC24FA0727}" dt="2025-10-28T16:17:24.504" v="879" actId="20577"/>
          <ac:spMkLst>
            <pc:docMk/>
            <pc:sldMk cId="2245730265" sldId="258"/>
            <ac:spMk id="7" creationId="{83C56523-0863-5A6E-A749-35794DDFE97C}"/>
          </ac:spMkLst>
        </pc:spChg>
      </pc:sldChg>
      <pc:sldChg chg="addSp modSp mod">
        <pc:chgData name="Kinga Starczewska (2312239)" userId="906502d5-4aac-4fef-8752-3f52951329e9" providerId="ADAL" clId="{24F2A4F5-334C-46F3-B6AD-BCDC24FA0727}" dt="2025-10-28T18:05:45.707" v="1159" actId="2710"/>
        <pc:sldMkLst>
          <pc:docMk/>
          <pc:sldMk cId="955168240" sldId="259"/>
        </pc:sldMkLst>
        <pc:spChg chg="mod">
          <ac:chgData name="Kinga Starczewska (2312239)" userId="906502d5-4aac-4fef-8752-3f52951329e9" providerId="ADAL" clId="{24F2A4F5-334C-46F3-B6AD-BCDC24FA0727}" dt="2025-10-28T17:40:20.044" v="1154" actId="790"/>
          <ac:spMkLst>
            <pc:docMk/>
            <pc:sldMk cId="955168240" sldId="259"/>
            <ac:spMk id="2" creationId="{0E75EC54-6137-D07F-F33F-5A775444D916}"/>
          </ac:spMkLst>
        </pc:spChg>
        <pc:spChg chg="mod">
          <ac:chgData name="Kinga Starczewska (2312239)" userId="906502d5-4aac-4fef-8752-3f52951329e9" providerId="ADAL" clId="{24F2A4F5-334C-46F3-B6AD-BCDC24FA0727}" dt="2025-10-28T17:40:20.044" v="1154" actId="790"/>
          <ac:spMkLst>
            <pc:docMk/>
            <pc:sldMk cId="955168240" sldId="259"/>
            <ac:spMk id="3" creationId="{2286EB00-5018-58D7-1832-0E8A96A15413}"/>
          </ac:spMkLst>
        </pc:spChg>
        <pc:spChg chg="add mod">
          <ac:chgData name="Kinga Starczewska (2312239)" userId="906502d5-4aac-4fef-8752-3f52951329e9" providerId="ADAL" clId="{24F2A4F5-334C-46F3-B6AD-BCDC24FA0727}" dt="2025-10-28T18:05:45.707" v="1159" actId="2710"/>
          <ac:spMkLst>
            <pc:docMk/>
            <pc:sldMk cId="955168240" sldId="259"/>
            <ac:spMk id="4" creationId="{FB340FCE-10FD-8734-2162-4D34ED92FF32}"/>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GB"/>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5F277553-F296-4DFB-BD15-770B47FF2CCF}" type="datetimeFigureOut">
              <a:rPr lang="en-GB" smtClean="0"/>
              <a:t>28/10/2025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1F8E63-D4E6-420C-B763-C5977E96A00A}" type="slidenum">
              <a:rPr lang="en-GB" smtClean="0"/>
              <a:t>‹#›</a:t>
            </a:fld>
            <a:endParaRPr lang="en-GB"/>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945600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F277553-F296-4DFB-BD15-770B47FF2CCF}" type="datetimeFigureOut">
              <a:rPr lang="en-GB" smtClean="0"/>
              <a:t>28/10/2025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4165387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GB"/>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F277553-F296-4DFB-BD15-770B47FF2CCF}" type="datetimeFigureOut">
              <a:rPr lang="en-GB" smtClean="0"/>
              <a:t>28/10/2025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6921276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5F277553-F296-4DFB-BD15-770B47FF2CCF}" type="datetimeFigureOut">
              <a:rPr lang="en-GB" smtClean="0"/>
              <a:t>28/10/2025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20708319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5F277553-F296-4DFB-BD15-770B47FF2CCF}" type="datetimeFigureOut">
              <a:rPr lang="en-GB" smtClean="0"/>
              <a:t>28/10/2025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32146967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5F277553-F296-4DFB-BD15-770B47FF2CCF}" type="datetimeFigureOut">
              <a:rPr lang="en-GB" smtClean="0"/>
              <a:t>28/10/2025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15046482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F277553-F296-4DFB-BD15-770B47FF2CCF}" type="datetimeFigureOut">
              <a:rPr lang="en-GB" smtClean="0"/>
              <a:t>28/10/2025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10907232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GB"/>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5F277553-F296-4DFB-BD15-770B47FF2CCF}" type="datetimeFigureOut">
              <a:rPr lang="en-GB" smtClean="0"/>
              <a:t>28/10/2025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23991798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GB"/>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5F277553-F296-4DFB-BD15-770B47FF2CCF}" type="datetimeFigureOut">
              <a:rPr lang="en-GB" smtClean="0"/>
              <a:t>28/10/2025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3287862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Date Placeholder 2"/>
          <p:cNvSpPr>
            <a:spLocks noGrp="1"/>
          </p:cNvSpPr>
          <p:nvPr>
            <p:ph type="dt" sz="half" idx="10"/>
          </p:nvPr>
        </p:nvSpPr>
        <p:spPr/>
        <p:txBody>
          <a:bodyPr/>
          <a:lstStyle/>
          <a:p>
            <a:fld id="{5F277553-F296-4DFB-BD15-770B47FF2CCF}" type="datetimeFigureOut">
              <a:rPr lang="en-GB" smtClean="0"/>
              <a:t>28/10/2025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35949976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GB"/>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F277553-F296-4DFB-BD15-770B47FF2CCF}" type="datetimeFigureOut">
              <a:rPr lang="en-GB" smtClean="0"/>
              <a:t>28/10/2025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1007392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GB"/>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F277553-F296-4DFB-BD15-770B47FF2CCF}" type="datetimeFigureOut">
              <a:rPr lang="en-GB" smtClean="0"/>
              <a:t>28/10/2025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1F8E63-D4E6-420C-B763-C5977E96A00A}" type="slidenum">
              <a:rPr lang="en-GB" smtClean="0"/>
              <a:t>‹#›</a:t>
            </a:fld>
            <a:endParaRPr lang="en-GB"/>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5392575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GB"/>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F277553-F296-4DFB-BD15-770B47FF2CCF}" type="datetimeFigureOut">
              <a:rPr lang="en-GB" smtClean="0"/>
              <a:t>28/10/2025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31521486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GB"/>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GB"/>
              <a:t>Click to 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F277553-F296-4DFB-BD15-770B47FF2CCF}" type="datetimeFigureOut">
              <a:rPr lang="en-GB" smtClean="0"/>
              <a:t>28/10/2025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1F8E63-D4E6-420C-B763-C5977E96A00A}" type="slidenum">
              <a:rPr lang="en-GB" smtClean="0"/>
              <a:t>‹#›</a:t>
            </a:fld>
            <a:endParaRPr lang="en-GB"/>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305474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GB"/>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GB"/>
              <a:t>Click to 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F277553-F296-4DFB-BD15-770B47FF2CCF}" type="datetimeFigureOut">
              <a:rPr lang="en-GB" smtClean="0"/>
              <a:t>28/10/2025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31836607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F277553-F296-4DFB-BD15-770B47FF2CCF}" type="datetimeFigureOut">
              <a:rPr lang="en-GB" smtClean="0"/>
              <a:t>28/10/2025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223121704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F277553-F296-4DFB-BD15-770B47FF2CCF}" type="datetimeFigureOut">
              <a:rPr lang="en-GB" smtClean="0"/>
              <a:t>28/10/2025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36335724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5F277553-F296-4DFB-BD15-770B47FF2CCF}" type="datetimeFigureOut">
              <a:rPr lang="en-GB" smtClean="0"/>
              <a:t>28/10/2025</a:t>
            </a:fld>
            <a:endParaRPr lang="en-GB"/>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GB"/>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9F1F8E63-D4E6-420C-B763-C5977E96A00A}" type="slidenum">
              <a:rPr lang="en-GB" smtClean="0"/>
              <a:t>‹#›</a:t>
            </a:fld>
            <a:endParaRPr lang="en-GB"/>
          </a:p>
        </p:txBody>
      </p:sp>
    </p:spTree>
    <p:extLst>
      <p:ext uri="{BB962C8B-B14F-4D97-AF65-F5344CB8AC3E}">
        <p14:creationId xmlns:p14="http://schemas.microsoft.com/office/powerpoint/2010/main" val="2970608918"/>
      </p:ext>
    </p:extLst>
  </p:cSld>
  <p:clrMap bg1="dk1" tx1="lt1" bg2="dk2" tx2="lt2" accent1="accent1" accent2="accent2" accent3="accent3" accent4="accent4" accent5="accent5" accent6="accent6" hlink="hlink" folHlink="folHlink"/>
  <p:sldLayoutIdLst>
    <p:sldLayoutId id="2147483746" r:id="rId1"/>
    <p:sldLayoutId id="2147483747" r:id="rId2"/>
    <p:sldLayoutId id="2147483748" r:id="rId3"/>
    <p:sldLayoutId id="2147483749" r:id="rId4"/>
    <p:sldLayoutId id="2147483750" r:id="rId5"/>
    <p:sldLayoutId id="2147483751" r:id="rId6"/>
    <p:sldLayoutId id="2147483752" r:id="rId7"/>
    <p:sldLayoutId id="2147483753" r:id="rId8"/>
    <p:sldLayoutId id="2147483754" r:id="rId9"/>
    <p:sldLayoutId id="2147483755" r:id="rId10"/>
    <p:sldLayoutId id="2147483756" r:id="rId11"/>
    <p:sldLayoutId id="2147483757" r:id="rId12"/>
    <p:sldLayoutId id="2147483758" r:id="rId13"/>
    <p:sldLayoutId id="2147483759" r:id="rId14"/>
    <p:sldLayoutId id="2147483760" r:id="rId15"/>
    <p:sldLayoutId id="2147483761" r:id="rId16"/>
    <p:sldLayoutId id="2147483762"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8" Type="http://schemas.openxmlformats.org/officeDocument/2006/relationships/hyperlink" Target="https://www.nhs.uk/mental-health/conditions/anorexia/treatment/" TargetMode="External"/><Relationship Id="rId3" Type="http://schemas.openxmlformats.org/officeDocument/2006/relationships/hyperlink" Target="https://freedfromed.co.uk/what-is-freed-for-professionals" TargetMode="External"/><Relationship Id="rId7" Type="http://schemas.openxmlformats.org/officeDocument/2006/relationships/hyperlink" Target="https://www.nationaleatingdisorders.org/media-and-eating-disorders/" TargetMode="External"/><Relationship Id="rId2" Type="http://schemas.openxmlformats.org/officeDocument/2006/relationships/hyperlink" Target="https://www.beateatingdisorders.org.uk/" TargetMode="External"/><Relationship Id="rId1" Type="http://schemas.openxmlformats.org/officeDocument/2006/relationships/slideLayout" Target="../slideLayouts/slideLayout2.xml"/><Relationship Id="rId6" Type="http://schemas.openxmlformats.org/officeDocument/2006/relationships/hyperlink" Target="https://www.thelondoncentre.co.uk/the-blog/understanding-the-rise-of-eating-disorders-in-the-uk-2022" TargetMode="External"/><Relationship Id="rId5" Type="http://schemas.openxmlformats.org/officeDocument/2006/relationships/hyperlink" Target="https://lighthouserecoveryinstitute.com/what-is-anorexia-nervosa/" TargetMode="External"/><Relationship Id="rId4" Type="http://schemas.openxmlformats.org/officeDocument/2006/relationships/hyperlink" Target="https://innovativetrials.com/eating-disorders-awareness-week/" TargetMode="External"/><Relationship Id="rId9" Type="http://schemas.openxmlformats.org/officeDocument/2006/relationships/hyperlink" Target="https://www.nhs.uk/mental-health/conditions/anorexia/overview/"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www.nice.org.uk/guidance/ng69/chapter/Recommendations" TargetMode="External"/><Relationship Id="rId2" Type="http://schemas.openxmlformats.org/officeDocument/2006/relationships/hyperlink" Target="https://www.england.nhs.uk/mental-health/case-studies/other-mental-health-case-studies/first-episode-rapid-early-intervention-for-eating-disorders-freed/" TargetMode="External"/><Relationship Id="rId1" Type="http://schemas.openxmlformats.org/officeDocument/2006/relationships/slideLayout" Target="../slideLayouts/slideLayout2.xml"/><Relationship Id="rId6" Type="http://schemas.openxmlformats.org/officeDocument/2006/relationships/hyperlink" Target="https://www.who.int/standards/classifications/classification-of-diseases" TargetMode="External"/><Relationship Id="rId5" Type="http://schemas.openxmlformats.org/officeDocument/2006/relationships/hyperlink" Target="https://jeatdisord.biomedcentral.com/articles/10.1186/s40337-024-01086-w" TargetMode="External"/><Relationship Id="rId4" Type="http://schemas.openxmlformats.org/officeDocument/2006/relationships/hyperlink" Target="https://reserchbriefings.files.parliament.uk/documents/cdp-2018-0220/cdp-2018-0220.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F47C0C98-9DB3-D0C5-DF62-1C5B7F625AEF}"/>
              </a:ext>
            </a:extLst>
          </p:cNvPr>
          <p:cNvSpPr/>
          <p:nvPr/>
        </p:nvSpPr>
        <p:spPr>
          <a:xfrm>
            <a:off x="438912" y="466344"/>
            <a:ext cx="11210544" cy="777240"/>
          </a:xfrm>
          <a:prstGeom prst="round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Student Name:  Kinga Starczewska </a:t>
            </a:r>
          </a:p>
        </p:txBody>
      </p:sp>
      <p:sp>
        <p:nvSpPr>
          <p:cNvPr id="7" name="Rectangle: Rounded Corners 6">
            <a:extLst>
              <a:ext uri="{FF2B5EF4-FFF2-40B4-BE49-F238E27FC236}">
                <a16:creationId xmlns:a16="http://schemas.microsoft.com/office/drawing/2014/main" id="{FAC94C40-FC58-11D3-B784-2D610CF944DB}"/>
              </a:ext>
            </a:extLst>
          </p:cNvPr>
          <p:cNvSpPr/>
          <p:nvPr/>
        </p:nvSpPr>
        <p:spPr>
          <a:xfrm>
            <a:off x="438912" y="1395984"/>
            <a:ext cx="11210544" cy="777240"/>
          </a:xfrm>
          <a:prstGeom prst="round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Student Number:  </a:t>
            </a:r>
            <a:r>
              <a:rPr lang="en-US" dirty="0"/>
              <a:t>2312239</a:t>
            </a:r>
            <a:endParaRPr lang="en-GB" dirty="0">
              <a:solidFill>
                <a:schemeClr val="tx1"/>
              </a:solidFill>
            </a:endParaRPr>
          </a:p>
        </p:txBody>
      </p:sp>
      <p:sp>
        <p:nvSpPr>
          <p:cNvPr id="8" name="Rectangle: Rounded Corners 7">
            <a:extLst>
              <a:ext uri="{FF2B5EF4-FFF2-40B4-BE49-F238E27FC236}">
                <a16:creationId xmlns:a16="http://schemas.microsoft.com/office/drawing/2014/main" id="{7688054F-F214-F309-B403-27096C412965}"/>
              </a:ext>
            </a:extLst>
          </p:cNvPr>
          <p:cNvSpPr/>
          <p:nvPr/>
        </p:nvSpPr>
        <p:spPr>
          <a:xfrm>
            <a:off x="438912" y="2325624"/>
            <a:ext cx="11210544" cy="777240"/>
          </a:xfrm>
          <a:prstGeom prst="round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BMHP6029_BIRM – Component 1 – Poster Presentation  </a:t>
            </a:r>
          </a:p>
        </p:txBody>
      </p:sp>
      <p:sp>
        <p:nvSpPr>
          <p:cNvPr id="9" name="Rectangle: Rounded Corners 8">
            <a:extLst>
              <a:ext uri="{FF2B5EF4-FFF2-40B4-BE49-F238E27FC236}">
                <a16:creationId xmlns:a16="http://schemas.microsoft.com/office/drawing/2014/main" id="{6E88BE97-5180-972C-808D-40C2D1F954DA}"/>
              </a:ext>
            </a:extLst>
          </p:cNvPr>
          <p:cNvSpPr/>
          <p:nvPr/>
        </p:nvSpPr>
        <p:spPr>
          <a:xfrm>
            <a:off x="438912" y="3255264"/>
            <a:ext cx="11210544" cy="777240"/>
          </a:xfrm>
          <a:prstGeom prst="round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Title of Poster:  </a:t>
            </a:r>
            <a:r>
              <a:rPr lang="en-US" dirty="0"/>
              <a:t>Social, cultural, and political forces shaping treatment for Anorexia Nervosa ICD-11 </a:t>
            </a:r>
            <a:r>
              <a:rPr lang="en-GB" dirty="0">
                <a:solidFill>
                  <a:schemeClr val="tx1"/>
                </a:solidFill>
              </a:rPr>
              <a:t> </a:t>
            </a:r>
          </a:p>
        </p:txBody>
      </p:sp>
    </p:spTree>
    <p:extLst>
      <p:ext uri="{BB962C8B-B14F-4D97-AF65-F5344CB8AC3E}">
        <p14:creationId xmlns:p14="http://schemas.microsoft.com/office/powerpoint/2010/main" val="14794641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930EBB7A-B6F2-BC3D-A3A2-A69F56721AF6}"/>
              </a:ext>
            </a:extLst>
          </p:cNvPr>
          <p:cNvSpPr/>
          <p:nvPr/>
        </p:nvSpPr>
        <p:spPr>
          <a:xfrm>
            <a:off x="1243012" y="0"/>
            <a:ext cx="9705975" cy="517287"/>
          </a:xfrm>
          <a:prstGeom prst="roundRect">
            <a:avLst/>
          </a:prstGeom>
          <a:solidFill>
            <a:schemeClr val="bg1"/>
          </a:solidFill>
          <a:ln w="38100">
            <a:solidFill>
              <a:schemeClr val="accent1"/>
            </a:solidFill>
          </a:ln>
          <a:effectLst>
            <a:outerShdw blurRad="50800" dist="38100" dir="5400000" algn="t" rotWithShape="0">
              <a:prstClr val="black">
                <a:alpha val="40000"/>
              </a:prstClr>
            </a:outerShdw>
          </a:effectLst>
          <a:scene3d>
            <a:camera prst="orthographicFront"/>
            <a:lightRig rig="threePt" dir="t"/>
          </a:scene3d>
          <a:sp3d>
            <a:bevelT w="114300" prst="artDeco"/>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noProof="0" dirty="0"/>
              <a:t>Social, cultural, and political forces shaping treatment for Anorexia Nervosa ICD-11 </a:t>
            </a:r>
            <a:r>
              <a:rPr lang="en-GB" noProof="0" dirty="0">
                <a:solidFill>
                  <a:schemeClr val="tx1"/>
                </a:solidFill>
              </a:rPr>
              <a:t> </a:t>
            </a:r>
          </a:p>
        </p:txBody>
      </p:sp>
      <p:sp>
        <p:nvSpPr>
          <p:cNvPr id="2" name="TextBox 1">
            <a:extLst>
              <a:ext uri="{FF2B5EF4-FFF2-40B4-BE49-F238E27FC236}">
                <a16:creationId xmlns:a16="http://schemas.microsoft.com/office/drawing/2014/main" id="{D074EA01-D26D-3E4D-ACFC-87603A2F86B2}"/>
              </a:ext>
            </a:extLst>
          </p:cNvPr>
          <p:cNvSpPr txBox="1"/>
          <p:nvPr/>
        </p:nvSpPr>
        <p:spPr>
          <a:xfrm>
            <a:off x="-29498" y="2431144"/>
            <a:ext cx="2851355" cy="1785104"/>
          </a:xfrm>
          <a:prstGeom prst="rect">
            <a:avLst/>
          </a:prstGeom>
          <a:noFill/>
        </p:spPr>
        <p:txBody>
          <a:bodyPr wrap="square" rtlCol="0">
            <a:spAutoFit/>
          </a:bodyPr>
          <a:lstStyle/>
          <a:p>
            <a:pPr algn="just"/>
            <a:r>
              <a:rPr lang="en-GB" sz="1000" noProof="0" dirty="0">
                <a:latin typeface="Arial Nova" panose="020B0504020202020204" pitchFamily="34" charset="0"/>
              </a:rPr>
              <a:t>International Classification of Diseases (ICD-11): A system developed by the World Health Organization (WHO) that classifies diseases and conditions for the purposes of clinical documentation, research, mortality, morbidity, and resource allocation (WHO, 2025).</a:t>
            </a:r>
          </a:p>
          <a:p>
            <a:pPr algn="just"/>
            <a:r>
              <a:rPr lang="en-GB" sz="1000" noProof="0" dirty="0">
                <a:latin typeface="Arial Nova" panose="020B0504020202020204" pitchFamily="34" charset="0"/>
              </a:rPr>
              <a:t>DSM-5 Diagnostic and Statistical Manual of Mental Disorders: Primarily used by mental health professionals in the United States to identify and diagnose mental disorders</a:t>
            </a:r>
            <a:r>
              <a:rPr lang="en-GB" sz="1000" dirty="0">
                <a:latin typeface="Arial Nova" panose="020B0504020202020204" pitchFamily="34" charset="0"/>
              </a:rPr>
              <a:t> (American Psychiatric Association’s , 2025)</a:t>
            </a:r>
            <a:r>
              <a:rPr lang="en-GB" sz="1000" noProof="0" dirty="0">
                <a:latin typeface="Arial Nova" panose="020B0504020202020204" pitchFamily="34" charset="0"/>
              </a:rPr>
              <a:t>.</a:t>
            </a:r>
          </a:p>
        </p:txBody>
      </p:sp>
      <p:sp>
        <p:nvSpPr>
          <p:cNvPr id="3" name="TextBox 2">
            <a:extLst>
              <a:ext uri="{FF2B5EF4-FFF2-40B4-BE49-F238E27FC236}">
                <a16:creationId xmlns:a16="http://schemas.microsoft.com/office/drawing/2014/main" id="{DE1EB7CC-E8B2-F3F5-34F3-2D3F1EFA1EC1}"/>
              </a:ext>
            </a:extLst>
          </p:cNvPr>
          <p:cNvSpPr txBox="1"/>
          <p:nvPr/>
        </p:nvSpPr>
        <p:spPr>
          <a:xfrm>
            <a:off x="580103" y="3274142"/>
            <a:ext cx="2625213" cy="230832"/>
          </a:xfrm>
          <a:prstGeom prst="rect">
            <a:avLst/>
          </a:prstGeom>
          <a:noFill/>
        </p:spPr>
        <p:txBody>
          <a:bodyPr wrap="square" rtlCol="0">
            <a:spAutoFit/>
          </a:bodyPr>
          <a:lstStyle/>
          <a:p>
            <a:pPr algn="just"/>
            <a:endParaRPr lang="en-GB" sz="900" noProof="0" dirty="0">
              <a:latin typeface="Arial Nova" panose="020B0504020202020204" pitchFamily="34" charset="0"/>
            </a:endParaRPr>
          </a:p>
        </p:txBody>
      </p:sp>
      <p:sp>
        <p:nvSpPr>
          <p:cNvPr id="7" name="TextBox 6">
            <a:extLst>
              <a:ext uri="{FF2B5EF4-FFF2-40B4-BE49-F238E27FC236}">
                <a16:creationId xmlns:a16="http://schemas.microsoft.com/office/drawing/2014/main" id="{82720860-6F9E-029C-139C-26EE1652E81D}"/>
              </a:ext>
            </a:extLst>
          </p:cNvPr>
          <p:cNvSpPr txBox="1"/>
          <p:nvPr/>
        </p:nvSpPr>
        <p:spPr>
          <a:xfrm>
            <a:off x="51236" y="4216248"/>
            <a:ext cx="2851354" cy="2893100"/>
          </a:xfrm>
          <a:prstGeom prst="rect">
            <a:avLst/>
          </a:prstGeom>
          <a:noFill/>
        </p:spPr>
        <p:txBody>
          <a:bodyPr wrap="square" rtlCol="0">
            <a:spAutoFit/>
          </a:bodyPr>
          <a:lstStyle/>
          <a:p>
            <a:pPr algn="ctr"/>
            <a:r>
              <a:rPr lang="en-GB" sz="900" u="sng" noProof="0" dirty="0">
                <a:solidFill>
                  <a:srgbClr val="FF0000"/>
                </a:solidFill>
                <a:latin typeface="Arial Nova" panose="020B0504020202020204" pitchFamily="34" charset="0"/>
              </a:rPr>
              <a:t>LAW </a:t>
            </a:r>
          </a:p>
          <a:p>
            <a:pPr algn="ctr"/>
            <a:r>
              <a:rPr lang="en-GB" sz="1000" noProof="0" dirty="0">
                <a:latin typeface="Arial Nova" panose="020B0504020202020204" pitchFamily="34" charset="0"/>
              </a:rPr>
              <a:t>Using the Mental Health Act for people with anorexia nervosa</a:t>
            </a:r>
            <a:r>
              <a:rPr lang="en-GB" sz="900" noProof="0" dirty="0">
                <a:latin typeface="Arial Nova" panose="020B0504020202020204" pitchFamily="34" charset="0"/>
              </a:rPr>
              <a:t>.</a:t>
            </a:r>
          </a:p>
          <a:p>
            <a:pPr marL="171450" indent="-171450" algn="just">
              <a:buFontTx/>
              <a:buChar char="-"/>
            </a:pPr>
            <a:r>
              <a:rPr lang="en-GB" sz="900" noProof="0" dirty="0">
                <a:latin typeface="Arial Nova" panose="020B0504020202020204" pitchFamily="34" charset="0"/>
              </a:rPr>
              <a:t>Mental Health Act 1983. Compulsory inpatient treatment is considered when the life of the person with an eating disorder is at risk, and they do not consent to treatment.</a:t>
            </a:r>
          </a:p>
          <a:p>
            <a:pPr marL="171450" indent="-171450" algn="just">
              <a:buFontTx/>
              <a:buChar char="-"/>
            </a:pPr>
            <a:r>
              <a:rPr lang="en-GB" sz="900" noProof="0" dirty="0">
                <a:latin typeface="Arial Nova" panose="020B0504020202020204" pitchFamily="34" charset="0"/>
              </a:rPr>
              <a:t>Mental Health Act 1983/2007 or the Children Act 1989. If the physical health of a child or young person who does not consent to treatment is at risk, their parents or guardians should be asked to give consent and, if necessary, use the appropriate legal framework for compulsory treatment.</a:t>
            </a:r>
          </a:p>
          <a:p>
            <a:pPr algn="ctr"/>
            <a:r>
              <a:rPr lang="en-GB" sz="900" noProof="0" dirty="0">
                <a:latin typeface="Arial Nova" panose="020B0504020202020204" pitchFamily="34" charset="0"/>
              </a:rPr>
              <a:t>- Feeding people without their consent should only          be done by multidisciplinary teams who are competent to do so (NICE 2025)</a:t>
            </a:r>
          </a:p>
          <a:p>
            <a:pPr marL="171450" indent="-171450" algn="just">
              <a:buFontTx/>
              <a:buChar char="-"/>
            </a:pPr>
            <a:endParaRPr lang="en-GB" sz="900" noProof="0" dirty="0">
              <a:latin typeface="Arial Nova" panose="020B0504020202020204" pitchFamily="34" charset="0"/>
            </a:endParaRPr>
          </a:p>
          <a:p>
            <a:pPr algn="just"/>
            <a:endParaRPr lang="en-GB" sz="900" noProof="0" dirty="0">
              <a:latin typeface="Arial Nova" panose="020B0504020202020204" pitchFamily="34" charset="0"/>
            </a:endParaRPr>
          </a:p>
          <a:p>
            <a:pPr algn="just"/>
            <a:endParaRPr lang="en-GB" sz="900" noProof="0" dirty="0">
              <a:latin typeface="Arial Nova" panose="020B0504020202020204" pitchFamily="34" charset="0"/>
            </a:endParaRPr>
          </a:p>
        </p:txBody>
      </p:sp>
      <p:pic>
        <p:nvPicPr>
          <p:cNvPr id="10" name="Picture 9" descr="A person measuring her waist&#10;&#10;AI-generated content may be incorrect.">
            <a:extLst>
              <a:ext uri="{FF2B5EF4-FFF2-40B4-BE49-F238E27FC236}">
                <a16:creationId xmlns:a16="http://schemas.microsoft.com/office/drawing/2014/main" id="{2DFC713E-660A-85AB-7B59-BE864213D29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21078" y="917016"/>
            <a:ext cx="3070122" cy="1284339"/>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11" name="TextBox 10">
            <a:extLst>
              <a:ext uri="{FF2B5EF4-FFF2-40B4-BE49-F238E27FC236}">
                <a16:creationId xmlns:a16="http://schemas.microsoft.com/office/drawing/2014/main" id="{C676F496-5905-AF75-73AC-734AEDAB97BE}"/>
              </a:ext>
            </a:extLst>
          </p:cNvPr>
          <p:cNvSpPr txBox="1"/>
          <p:nvPr/>
        </p:nvSpPr>
        <p:spPr>
          <a:xfrm>
            <a:off x="10097729" y="5702710"/>
            <a:ext cx="1818968" cy="884903"/>
          </a:xfrm>
          <a:prstGeom prst="rect">
            <a:avLst/>
          </a:prstGeom>
          <a:noFill/>
        </p:spPr>
        <p:txBody>
          <a:bodyPr wrap="square" rtlCol="0">
            <a:spAutoFit/>
          </a:bodyPr>
          <a:lstStyle/>
          <a:p>
            <a:endParaRPr lang="en-GB" noProof="0" dirty="0"/>
          </a:p>
        </p:txBody>
      </p:sp>
      <p:sp>
        <p:nvSpPr>
          <p:cNvPr id="5" name="TextBox 4">
            <a:extLst>
              <a:ext uri="{FF2B5EF4-FFF2-40B4-BE49-F238E27FC236}">
                <a16:creationId xmlns:a16="http://schemas.microsoft.com/office/drawing/2014/main" id="{404A9A6E-429D-E798-1F2F-2D75D0A6D244}"/>
              </a:ext>
            </a:extLst>
          </p:cNvPr>
          <p:cNvSpPr txBox="1"/>
          <p:nvPr/>
        </p:nvSpPr>
        <p:spPr>
          <a:xfrm>
            <a:off x="36871" y="664516"/>
            <a:ext cx="2625213" cy="1631216"/>
          </a:xfrm>
          <a:prstGeom prst="rect">
            <a:avLst/>
          </a:prstGeom>
          <a:noFill/>
        </p:spPr>
        <p:txBody>
          <a:bodyPr wrap="square" rtlCol="0">
            <a:spAutoFit/>
          </a:bodyPr>
          <a:lstStyle/>
          <a:p>
            <a:pPr algn="just"/>
            <a:r>
              <a:rPr lang="en-GB" sz="1000" u="sng" noProof="0" dirty="0">
                <a:solidFill>
                  <a:srgbClr val="FF0000"/>
                </a:solidFill>
                <a:latin typeface="Arial Nova" panose="020B0504020202020204" pitchFamily="34" charset="0"/>
              </a:rPr>
              <a:t>Anorexia nervosa ICD‑11 6B20 </a:t>
            </a:r>
            <a:r>
              <a:rPr lang="en-GB" sz="1000" noProof="0" dirty="0">
                <a:latin typeface="Arial Nova" panose="020B0504020202020204" pitchFamily="34" charset="0"/>
              </a:rPr>
              <a:t>is an eating disorder and a serious mental health disorder. People with anorexia starve themselves to achieve a body weight as low as possible. They choose methods such as excessive physical activity, not eating enough food, inducing vomiting, or taking laxatives. This leads to serious illnesses. They believe they are obese when they are underweighted (NHS, 2024).</a:t>
            </a:r>
          </a:p>
        </p:txBody>
      </p:sp>
      <p:sp>
        <p:nvSpPr>
          <p:cNvPr id="6" name="TextBox 5">
            <a:extLst>
              <a:ext uri="{FF2B5EF4-FFF2-40B4-BE49-F238E27FC236}">
                <a16:creationId xmlns:a16="http://schemas.microsoft.com/office/drawing/2014/main" id="{B9403EA5-B398-634E-87DF-74B4A68DD6D1}"/>
              </a:ext>
            </a:extLst>
          </p:cNvPr>
          <p:cNvSpPr txBox="1"/>
          <p:nvPr/>
        </p:nvSpPr>
        <p:spPr>
          <a:xfrm flipH="1">
            <a:off x="2802195" y="2209944"/>
            <a:ext cx="4744832" cy="1923604"/>
          </a:xfrm>
          <a:prstGeom prst="rect">
            <a:avLst/>
          </a:prstGeom>
          <a:noFill/>
        </p:spPr>
        <p:txBody>
          <a:bodyPr wrap="square" rtlCol="0">
            <a:spAutoFit/>
          </a:bodyPr>
          <a:lstStyle/>
          <a:p>
            <a:pPr algn="just"/>
            <a:r>
              <a:rPr lang="en-GB" sz="1100" u="sng" noProof="0" dirty="0">
                <a:solidFill>
                  <a:srgbClr val="FF0000"/>
                </a:solidFill>
                <a:latin typeface="Arial Nova" panose="020B0504020202020204" pitchFamily="34" charset="0"/>
              </a:rPr>
              <a:t>Critical social, cultural, and political contexts of anorexia nervosa</a:t>
            </a:r>
          </a:p>
          <a:p>
            <a:pPr marL="171450" indent="-171450" algn="just">
              <a:buFont typeface="Arial" panose="020B0604020202020204" pitchFamily="34" charset="0"/>
              <a:buChar char="•"/>
            </a:pPr>
            <a:r>
              <a:rPr lang="en-GB" sz="900" noProof="0" dirty="0">
                <a:latin typeface="Arial Nova" panose="020B0504020202020204" pitchFamily="34" charset="0"/>
              </a:rPr>
              <a:t>Historically seen as vanity, not a mental illness — led to stigma and delayed help-seeking (House of Commons Library, 2018).</a:t>
            </a:r>
          </a:p>
          <a:p>
            <a:pPr marL="171450" indent="-171450" algn="just">
              <a:buFont typeface="Arial" panose="020B0604020202020204" pitchFamily="34" charset="0"/>
              <a:buChar char="•"/>
            </a:pPr>
            <a:r>
              <a:rPr lang="en-GB" sz="900" noProof="0" dirty="0">
                <a:latin typeface="Arial Nova" panose="020B0504020202020204" pitchFamily="34" charset="0"/>
              </a:rPr>
              <a:t>Social stigma causes fear of judgment and treatment delays (Wall et al., 2024).</a:t>
            </a:r>
          </a:p>
          <a:p>
            <a:pPr marL="171450" indent="-171450" algn="just">
              <a:buFont typeface="Arial" panose="020B0604020202020204" pitchFamily="34" charset="0"/>
              <a:buChar char="•"/>
            </a:pPr>
            <a:r>
              <a:rPr lang="en-GB" sz="900" noProof="0" dirty="0">
                <a:latin typeface="Arial Nova" panose="020B0504020202020204" pitchFamily="34" charset="0"/>
              </a:rPr>
              <a:t>Media idealizes slimness, promoting unhealthy body standards (NEDA, 2023).</a:t>
            </a:r>
          </a:p>
          <a:p>
            <a:pPr marL="171450" indent="-171450" algn="just">
              <a:buFont typeface="Arial" panose="020B0604020202020204" pitchFamily="34" charset="0"/>
              <a:buChar char="•"/>
            </a:pPr>
            <a:r>
              <a:rPr lang="en-GB" sz="900" noProof="0" dirty="0">
                <a:latin typeface="Arial Nova" panose="020B0504020202020204" pitchFamily="34" charset="0"/>
              </a:rPr>
              <a:t>Often viewed as a “women’s issue,” overlooking male sufferers.</a:t>
            </a:r>
          </a:p>
          <a:p>
            <a:pPr marL="171450" indent="-171450" algn="just">
              <a:buFont typeface="Arial" panose="020B0604020202020204" pitchFamily="34" charset="0"/>
              <a:buChar char="•"/>
            </a:pPr>
            <a:r>
              <a:rPr lang="en-GB" sz="900" noProof="0" dirty="0">
                <a:latin typeface="Arial Nova" panose="020B0504020202020204" pitchFamily="34" charset="0"/>
              </a:rPr>
              <a:t>Modern treatments consider cultural beliefs around food, family, and health (Wall et al., 2024).</a:t>
            </a:r>
          </a:p>
          <a:p>
            <a:pPr marL="171450" indent="-171450" algn="just">
              <a:buFont typeface="Arial" panose="020B0604020202020204" pitchFamily="34" charset="0"/>
              <a:buChar char="•"/>
            </a:pPr>
            <a:r>
              <a:rPr lang="en-GB" sz="900" noProof="0" dirty="0">
                <a:latin typeface="Arial Nova" panose="020B0504020202020204" pitchFamily="34" charset="0"/>
              </a:rPr>
              <a:t>Low income linked to delayed or inadequate treatment (House of Commons Library, 2018).</a:t>
            </a:r>
          </a:p>
          <a:p>
            <a:pPr marL="171450" indent="-171450" algn="just">
              <a:buFont typeface="Arial" panose="020B0604020202020204" pitchFamily="34" charset="0"/>
              <a:buChar char="•"/>
            </a:pPr>
            <a:r>
              <a:rPr lang="en-GB" sz="900" noProof="0" dirty="0">
                <a:latin typeface="Arial Nova" panose="020B0504020202020204" pitchFamily="34" charset="0"/>
              </a:rPr>
              <a:t>Advocacy and charities helped recognize eating disorders as serious mental health issues.</a:t>
            </a:r>
          </a:p>
          <a:p>
            <a:pPr marL="171450" indent="-171450" algn="just">
              <a:buFont typeface="Arial" panose="020B0604020202020204" pitchFamily="34" charset="0"/>
              <a:buChar char="•"/>
            </a:pPr>
            <a:r>
              <a:rPr lang="en-GB" sz="900" noProof="0" dirty="0">
                <a:latin typeface="Arial Nova" panose="020B0504020202020204" pitchFamily="34" charset="0"/>
              </a:rPr>
              <a:t>NHS FREED policy introduced early intervention for ages 16–25 (NHS, </a:t>
            </a:r>
            <a:r>
              <a:rPr lang="en-GB" sz="900" noProof="0" dirty="0" err="1">
                <a:latin typeface="Arial Nova" panose="020B0504020202020204" pitchFamily="34" charset="0"/>
              </a:rPr>
              <a:t>nd</a:t>
            </a:r>
            <a:r>
              <a:rPr lang="en-GB" sz="900" noProof="0" dirty="0">
                <a:latin typeface="Arial Nova" panose="020B0504020202020204" pitchFamily="34" charset="0"/>
              </a:rPr>
              <a:t>.).</a:t>
            </a:r>
          </a:p>
        </p:txBody>
      </p:sp>
      <p:pic>
        <p:nvPicPr>
          <p:cNvPr id="12" name="Picture 11">
            <a:extLst>
              <a:ext uri="{FF2B5EF4-FFF2-40B4-BE49-F238E27FC236}">
                <a16:creationId xmlns:a16="http://schemas.microsoft.com/office/drawing/2014/main" id="{664E8BE3-8EA6-09F2-4900-B30DB18F09B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86357" y="3406417"/>
            <a:ext cx="2373719" cy="3318847"/>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pic>
        <p:nvPicPr>
          <p:cNvPr id="15" name="Picture 14">
            <a:extLst>
              <a:ext uri="{FF2B5EF4-FFF2-40B4-BE49-F238E27FC236}">
                <a16:creationId xmlns:a16="http://schemas.microsoft.com/office/drawing/2014/main" id="{EFF1652A-EC09-2EB3-CF34-C9CA0544447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22893" y="761231"/>
            <a:ext cx="3539611" cy="2369191"/>
          </a:xfrm>
          <a:prstGeom prst="rect">
            <a:avLst/>
          </a:prstGeom>
          <a:effectLst>
            <a:glow rad="228600">
              <a:schemeClr val="accent2">
                <a:satMod val="175000"/>
                <a:alpha val="40000"/>
              </a:schemeClr>
            </a:glow>
          </a:effectLst>
        </p:spPr>
      </p:pic>
      <p:sp>
        <p:nvSpPr>
          <p:cNvPr id="16" name="TextBox 15">
            <a:extLst>
              <a:ext uri="{FF2B5EF4-FFF2-40B4-BE49-F238E27FC236}">
                <a16:creationId xmlns:a16="http://schemas.microsoft.com/office/drawing/2014/main" id="{73280280-C24C-BA46-B875-BFFE2966E8B0}"/>
              </a:ext>
            </a:extLst>
          </p:cNvPr>
          <p:cNvSpPr txBox="1"/>
          <p:nvPr/>
        </p:nvSpPr>
        <p:spPr>
          <a:xfrm>
            <a:off x="9906000" y="3201243"/>
            <a:ext cx="2202425" cy="3724096"/>
          </a:xfrm>
          <a:prstGeom prst="rect">
            <a:avLst/>
          </a:prstGeom>
          <a:noFill/>
        </p:spPr>
        <p:txBody>
          <a:bodyPr wrap="square" rtlCol="0">
            <a:spAutoFit/>
          </a:bodyPr>
          <a:lstStyle/>
          <a:p>
            <a:pPr algn="ctr"/>
            <a:r>
              <a:rPr lang="en-GB" sz="1000" u="sng" noProof="0" dirty="0">
                <a:solidFill>
                  <a:srgbClr val="FF0000"/>
                </a:solidFill>
                <a:latin typeface="Arial Nova" panose="020B0504020202020204" pitchFamily="34" charset="0"/>
              </a:rPr>
              <a:t>Recommendations for Future Policy &amp; Practice (NICE 2020)</a:t>
            </a:r>
          </a:p>
          <a:p>
            <a:pPr marL="171450" indent="-171450" algn="just">
              <a:buFont typeface="Arial" panose="020B0604020202020204" pitchFamily="34" charset="0"/>
              <a:buChar char="•"/>
            </a:pPr>
            <a:r>
              <a:rPr lang="en-GB" sz="900" noProof="0" dirty="0">
                <a:latin typeface="Arial Nova" panose="020B0504020202020204" pitchFamily="34" charset="0"/>
              </a:rPr>
              <a:t>Patients should be involved in care decisions.</a:t>
            </a:r>
          </a:p>
          <a:p>
            <a:pPr marL="171450" indent="-171450" algn="just">
              <a:buFont typeface="Arial" panose="020B0604020202020204" pitchFamily="34" charset="0"/>
              <a:buChar char="•"/>
            </a:pPr>
            <a:r>
              <a:rPr lang="en-GB" sz="900" noProof="0" dirty="0">
                <a:latin typeface="Arial Nova" panose="020B0504020202020204" pitchFamily="34" charset="0"/>
              </a:rPr>
              <a:t>Ensure all individuals with anorexia receive specialized support.</a:t>
            </a:r>
          </a:p>
          <a:p>
            <a:pPr marL="171450" indent="-171450" algn="just">
              <a:buFont typeface="Arial" panose="020B0604020202020204" pitchFamily="34" charset="0"/>
              <a:buChar char="•"/>
            </a:pPr>
            <a:r>
              <a:rPr lang="en-GB" sz="900" noProof="0" dirty="0">
                <a:latin typeface="Arial Nova" panose="020B0504020202020204" pitchFamily="34" charset="0"/>
              </a:rPr>
              <a:t>Use a multidisciplinary approach with psychoeducation and health monitoring.</a:t>
            </a:r>
          </a:p>
          <a:p>
            <a:pPr marL="171450" indent="-171450" algn="just">
              <a:buFont typeface="Arial" panose="020B0604020202020204" pitchFamily="34" charset="0"/>
              <a:buChar char="•"/>
            </a:pPr>
            <a:r>
              <a:rPr lang="en-GB" sz="900" noProof="0" dirty="0">
                <a:latin typeface="Arial Nova" panose="020B0504020202020204" pitchFamily="34" charset="0"/>
              </a:rPr>
              <a:t>Offer individual CBT-ED therapy (NHS, 2024).</a:t>
            </a:r>
          </a:p>
          <a:p>
            <a:pPr marL="171450" indent="-171450" algn="just">
              <a:buFont typeface="Arial" panose="020B0604020202020204" pitchFamily="34" charset="0"/>
              <a:buChar char="•"/>
            </a:pPr>
            <a:r>
              <a:rPr lang="en-GB" sz="900" noProof="0" dirty="0">
                <a:latin typeface="Arial Nova" panose="020B0504020202020204" pitchFamily="34" charset="0"/>
              </a:rPr>
              <a:t>Provide MANTRA therapy tailored to patient needs (NHS, 2024).</a:t>
            </a:r>
          </a:p>
          <a:p>
            <a:pPr marL="171450" indent="-171450" algn="just">
              <a:buFont typeface="Arial" panose="020B0604020202020204" pitchFamily="34" charset="0"/>
              <a:buChar char="•"/>
            </a:pPr>
            <a:r>
              <a:rPr lang="en-GB" sz="900" noProof="0" dirty="0">
                <a:latin typeface="Arial Nova" panose="020B0504020202020204" pitchFamily="34" charset="0"/>
              </a:rPr>
              <a:t>SSCM therapy focuses on building a positive (NHS, 2024)</a:t>
            </a:r>
          </a:p>
          <a:p>
            <a:pPr marL="171450" indent="-171450" algn="just">
              <a:buFont typeface="Arial" panose="020B0604020202020204" pitchFamily="34" charset="0"/>
              <a:buChar char="•"/>
            </a:pPr>
            <a:r>
              <a:rPr lang="en-GB" sz="900" noProof="0" dirty="0">
                <a:latin typeface="Arial Nova" panose="020B0504020202020204" pitchFamily="34" charset="0"/>
              </a:rPr>
              <a:t>therapist–patient relationship and includes education, nutrition, and health monitoring.</a:t>
            </a:r>
          </a:p>
          <a:p>
            <a:pPr marL="171450" indent="-171450" algn="just">
              <a:buFont typeface="Arial" panose="020B0604020202020204" pitchFamily="34" charset="0"/>
              <a:buChar char="•"/>
            </a:pPr>
            <a:r>
              <a:rPr lang="en-GB" sz="900" noProof="0" dirty="0">
                <a:latin typeface="Arial Nova" panose="020B0504020202020204" pitchFamily="34" charset="0"/>
              </a:rPr>
              <a:t>Use FPT therapy if other methods are ineffective (around 40 sessions).</a:t>
            </a:r>
          </a:p>
          <a:p>
            <a:pPr marL="171450" indent="-171450" algn="just">
              <a:buFont typeface="Arial" panose="020B0604020202020204" pitchFamily="34" charset="0"/>
              <a:buChar char="•"/>
            </a:pPr>
            <a:r>
              <a:rPr lang="en-GB" sz="900" noProof="0" dirty="0">
                <a:latin typeface="Arial Nova" panose="020B0504020202020204" pitchFamily="34" charset="0"/>
              </a:rPr>
              <a:t>Inform untreated patients they can request a referral anytime.</a:t>
            </a:r>
          </a:p>
          <a:p>
            <a:pPr marL="171450" indent="-171450" algn="just">
              <a:buFont typeface="Arial" panose="020B0604020202020204" pitchFamily="34" charset="0"/>
              <a:buChar char="•"/>
            </a:pPr>
            <a:r>
              <a:rPr lang="en-GB" sz="900" noProof="0" dirty="0">
                <a:latin typeface="Arial Nova" panose="020B0504020202020204" pitchFamily="34" charset="0"/>
              </a:rPr>
              <a:t>Offer dietary advice to support recovery.</a:t>
            </a:r>
          </a:p>
          <a:p>
            <a:pPr marL="171450" indent="-171450" algn="just">
              <a:buFont typeface="Arial" panose="020B0604020202020204" pitchFamily="34" charset="0"/>
              <a:buChar char="•"/>
            </a:pPr>
            <a:r>
              <a:rPr lang="en-GB" sz="900" noProof="0" dirty="0">
                <a:latin typeface="Arial Nova" panose="020B0504020202020204" pitchFamily="34" charset="0"/>
              </a:rPr>
              <a:t>Avoid using medication as the sole treatment option.</a:t>
            </a:r>
          </a:p>
        </p:txBody>
      </p:sp>
      <p:sp>
        <p:nvSpPr>
          <p:cNvPr id="8" name="TextBox 7">
            <a:extLst>
              <a:ext uri="{FF2B5EF4-FFF2-40B4-BE49-F238E27FC236}">
                <a16:creationId xmlns:a16="http://schemas.microsoft.com/office/drawing/2014/main" id="{11701ADC-7ADD-D2A1-27FB-2AD54C3C20B7}"/>
              </a:ext>
            </a:extLst>
          </p:cNvPr>
          <p:cNvSpPr txBox="1"/>
          <p:nvPr/>
        </p:nvSpPr>
        <p:spPr>
          <a:xfrm>
            <a:off x="2959510" y="4128220"/>
            <a:ext cx="4513007" cy="2385268"/>
          </a:xfrm>
          <a:prstGeom prst="rect">
            <a:avLst/>
          </a:prstGeom>
          <a:noFill/>
        </p:spPr>
        <p:txBody>
          <a:bodyPr wrap="square" rtlCol="0">
            <a:spAutoFit/>
          </a:bodyPr>
          <a:lstStyle/>
          <a:p>
            <a:pPr algn="ctr"/>
            <a:r>
              <a:rPr lang="en-GB" sz="900" u="sng" noProof="0" dirty="0">
                <a:solidFill>
                  <a:srgbClr val="FF0000"/>
                </a:solidFill>
                <a:latin typeface="Arial Nova" panose="020B0504020202020204" pitchFamily="34" charset="0"/>
              </a:rPr>
              <a:t>Treatment &amp; Care Delivery</a:t>
            </a:r>
          </a:p>
          <a:p>
            <a:pPr algn="just"/>
            <a:r>
              <a:rPr lang="en-GB" sz="900" noProof="0" dirty="0">
                <a:latin typeface="Arial Nova" panose="020B0504020202020204" pitchFamily="34" charset="0"/>
              </a:rPr>
              <a:t> </a:t>
            </a:r>
            <a:r>
              <a:rPr lang="en-GB" sz="1000" noProof="0" dirty="0">
                <a:latin typeface="Arial Nova" panose="020B0504020202020204" pitchFamily="34" charset="0"/>
              </a:rPr>
              <a:t>Treatment for AN in the UK is provided by the NHS, private clinics, and voluntary organisations. Multidisciplinary teams are involved to support physical and mental recovery (NICE, 2020).</a:t>
            </a:r>
          </a:p>
          <a:p>
            <a:pPr marL="171450" indent="-171450" algn="just">
              <a:buFont typeface="Arial" panose="020B0604020202020204" pitchFamily="34" charset="0"/>
              <a:buChar char="•"/>
            </a:pPr>
            <a:r>
              <a:rPr lang="en-GB" sz="1000" noProof="0" dirty="0">
                <a:latin typeface="Arial Nova" panose="020B0504020202020204" pitchFamily="34" charset="0"/>
              </a:rPr>
              <a:t>Outpatient care: Therapy, nutritional advice, and GP monitoring.</a:t>
            </a:r>
          </a:p>
          <a:p>
            <a:pPr marL="171450" indent="-171450" algn="just">
              <a:buFont typeface="Arial" panose="020B0604020202020204" pitchFamily="34" charset="0"/>
              <a:buChar char="•"/>
            </a:pPr>
            <a:r>
              <a:rPr lang="en-GB" sz="1000" noProof="0" dirty="0">
                <a:latin typeface="Arial Nova" panose="020B0504020202020204" pitchFamily="34" charset="0"/>
              </a:rPr>
              <a:t>Inpatient or residential care: For individuals at serious medical or psychological risk.</a:t>
            </a:r>
          </a:p>
          <a:p>
            <a:pPr marL="171450" indent="-171450" algn="just">
              <a:buFont typeface="Arial" panose="020B0604020202020204" pitchFamily="34" charset="0"/>
              <a:buChar char="•"/>
            </a:pPr>
            <a:r>
              <a:rPr lang="en-GB" sz="1000" noProof="0" dirty="0">
                <a:latin typeface="Arial Nova" panose="020B0504020202020204" pitchFamily="34" charset="0"/>
              </a:rPr>
              <a:t>Community services: Support from psychiatrists, psychologists, dietitians, and social workers (NICE, 2020).</a:t>
            </a:r>
          </a:p>
          <a:p>
            <a:pPr marL="171450" indent="-171450" algn="just">
              <a:buFont typeface="Arial" panose="020B0604020202020204" pitchFamily="34" charset="0"/>
              <a:buChar char="•"/>
            </a:pPr>
            <a:r>
              <a:rPr lang="en-GB" sz="1000" noProof="0" dirty="0">
                <a:latin typeface="Arial Nova" panose="020B0504020202020204" pitchFamily="34" charset="0"/>
              </a:rPr>
              <a:t>Therapies: Cognitive Behavioural Therapy (CBT-ED) and Family-Based Therapy (FBT) (NICE, 2020).</a:t>
            </a:r>
          </a:p>
          <a:p>
            <a:pPr marL="171450" indent="-171450" algn="just">
              <a:buFont typeface="Arial" panose="020B0604020202020204" pitchFamily="34" charset="0"/>
              <a:buChar char="•"/>
            </a:pPr>
            <a:r>
              <a:rPr lang="en-GB" sz="1000" noProof="0" dirty="0">
                <a:latin typeface="Arial Nova" panose="020B0504020202020204" pitchFamily="34" charset="0"/>
              </a:rPr>
              <a:t>Charitable support: Organisations such as Beat and Mind provide helplines and recovery groups (Beat, 2023).</a:t>
            </a:r>
          </a:p>
          <a:p>
            <a:pPr marL="171450" indent="-171450" algn="just">
              <a:buFont typeface="Arial" panose="020B0604020202020204" pitchFamily="34" charset="0"/>
              <a:buChar char="•"/>
            </a:pPr>
            <a:r>
              <a:rPr lang="en-GB" sz="1000" dirty="0">
                <a:latin typeface="Arial Nova" panose="020B0504020202020204" pitchFamily="34" charset="0"/>
              </a:rPr>
              <a:t>C</a:t>
            </a:r>
            <a:r>
              <a:rPr lang="en-GB" sz="1000" noProof="0" dirty="0">
                <a:latin typeface="Arial Nova" panose="020B0504020202020204" pitchFamily="34" charset="0"/>
              </a:rPr>
              <a:t>are focuses on restoring health, rebuilding a positive relationship with food, and addressing emotional wellbeing.</a:t>
            </a:r>
          </a:p>
        </p:txBody>
      </p:sp>
      <p:sp>
        <p:nvSpPr>
          <p:cNvPr id="9" name="TextBox 8">
            <a:extLst>
              <a:ext uri="{FF2B5EF4-FFF2-40B4-BE49-F238E27FC236}">
                <a16:creationId xmlns:a16="http://schemas.microsoft.com/office/drawing/2014/main" id="{34DF8643-D419-8232-9EB9-95B167B308B6}"/>
              </a:ext>
            </a:extLst>
          </p:cNvPr>
          <p:cNvSpPr txBox="1"/>
          <p:nvPr/>
        </p:nvSpPr>
        <p:spPr>
          <a:xfrm>
            <a:off x="5789203" y="599987"/>
            <a:ext cx="2833690" cy="2015936"/>
          </a:xfrm>
          <a:prstGeom prst="rect">
            <a:avLst/>
          </a:prstGeom>
          <a:noFill/>
        </p:spPr>
        <p:txBody>
          <a:bodyPr wrap="square" rtlCol="0">
            <a:spAutoFit/>
          </a:bodyPr>
          <a:lstStyle/>
          <a:p>
            <a:pPr algn="ctr"/>
            <a:endParaRPr lang="en-GB" sz="900" u="sng" noProof="0" dirty="0">
              <a:solidFill>
                <a:srgbClr val="FF0000"/>
              </a:solidFill>
              <a:latin typeface="Arial Nova" panose="020B0504020202020204" pitchFamily="34" charset="0"/>
            </a:endParaRPr>
          </a:p>
          <a:p>
            <a:pPr algn="ctr"/>
            <a:endParaRPr lang="en-GB" sz="900" u="sng" noProof="0" dirty="0">
              <a:solidFill>
                <a:srgbClr val="FF0000"/>
              </a:solidFill>
              <a:latin typeface="Arial Nova" panose="020B0504020202020204" pitchFamily="34" charset="0"/>
            </a:endParaRPr>
          </a:p>
          <a:p>
            <a:pPr algn="ctr"/>
            <a:r>
              <a:rPr lang="en-GB" sz="1000" u="sng" noProof="0" dirty="0">
                <a:solidFill>
                  <a:srgbClr val="FF0000"/>
                </a:solidFill>
                <a:latin typeface="Arial Nova" panose="020B0504020202020204" pitchFamily="34" charset="0"/>
              </a:rPr>
              <a:t>Anorexia Nervosa: Historical Understanding</a:t>
            </a:r>
          </a:p>
          <a:p>
            <a:pPr marL="171450" indent="-171450" algn="just">
              <a:buFont typeface="Arial" panose="020B0604020202020204" pitchFamily="34" charset="0"/>
              <a:buChar char="•"/>
            </a:pPr>
            <a:r>
              <a:rPr lang="en-GB" sz="1000" noProof="0" dirty="0">
                <a:latin typeface="Arial Nova" panose="020B0504020202020204" pitchFamily="34" charset="0"/>
              </a:rPr>
              <a:t>Medieval era: Self-starvation seen as religious devotion.</a:t>
            </a:r>
          </a:p>
          <a:p>
            <a:pPr marL="171450" indent="-171450" algn="just">
              <a:buFont typeface="Arial" panose="020B0604020202020204" pitchFamily="34" charset="0"/>
              <a:buChar char="•"/>
            </a:pPr>
            <a:r>
              <a:rPr lang="en-GB" sz="1000" noProof="0" dirty="0">
                <a:latin typeface="Arial Nova" panose="020B0504020202020204" pitchFamily="34" charset="0"/>
              </a:rPr>
              <a:t>9th century: Recognized as a medical disorder by Gull (1873) and </a:t>
            </a:r>
            <a:r>
              <a:rPr lang="en-GB" sz="1000" noProof="0" dirty="0" err="1">
                <a:latin typeface="Arial Nova" panose="020B0504020202020204" pitchFamily="34" charset="0"/>
              </a:rPr>
              <a:t>Lasègue</a:t>
            </a:r>
            <a:r>
              <a:rPr lang="en-GB" sz="1000" noProof="0" dirty="0">
                <a:latin typeface="Arial Nova" panose="020B0504020202020204" pitchFamily="34" charset="0"/>
              </a:rPr>
              <a:t> (1873) — described as “nervous loss of appetite.”</a:t>
            </a:r>
          </a:p>
          <a:p>
            <a:pPr marL="171450" indent="-171450" algn="just">
              <a:buFont typeface="Arial" panose="020B0604020202020204" pitchFamily="34" charset="0"/>
              <a:buChar char="•"/>
            </a:pPr>
            <a:r>
              <a:rPr lang="en-GB" sz="1000" noProof="0" dirty="0">
                <a:latin typeface="Arial Nova" panose="020B0504020202020204" pitchFamily="34" charset="0"/>
              </a:rPr>
              <a:t>Early 20th century: Interpreted through psychoanalytic and family perspectives.</a:t>
            </a:r>
          </a:p>
          <a:p>
            <a:pPr algn="just"/>
            <a:endParaRPr lang="en-GB" sz="900" noProof="0" dirty="0">
              <a:latin typeface="Arial Nova" panose="020B0504020202020204" pitchFamily="34" charset="0"/>
            </a:endParaRPr>
          </a:p>
          <a:p>
            <a:pPr algn="just"/>
            <a:endParaRPr lang="en-GB" sz="900" noProof="0" dirty="0">
              <a:latin typeface="Arial Nova" panose="020B0504020202020204" pitchFamily="34" charset="0"/>
            </a:endParaRPr>
          </a:p>
          <a:p>
            <a:pPr algn="ctr"/>
            <a:endParaRPr lang="en-GB" sz="900" noProof="0" dirty="0">
              <a:latin typeface="Arial Nova" panose="020B0504020202020204" pitchFamily="34" charset="0"/>
            </a:endParaRPr>
          </a:p>
        </p:txBody>
      </p:sp>
    </p:spTree>
    <p:extLst>
      <p:ext uri="{BB962C8B-B14F-4D97-AF65-F5344CB8AC3E}">
        <p14:creationId xmlns:p14="http://schemas.microsoft.com/office/powerpoint/2010/main" val="2516217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E8D49D-1F6E-F0FD-FCD7-89051D655141}"/>
              </a:ext>
            </a:extLst>
          </p:cNvPr>
          <p:cNvSpPr>
            <a:spLocks noGrp="1"/>
          </p:cNvSpPr>
          <p:nvPr>
            <p:ph type="title"/>
          </p:nvPr>
        </p:nvSpPr>
        <p:spPr>
          <a:xfrm>
            <a:off x="681018" y="197965"/>
            <a:ext cx="3507524" cy="863919"/>
          </a:xfrm>
        </p:spPr>
        <p:txBody>
          <a:bodyPr>
            <a:normAutofit fontScale="90000"/>
          </a:bodyPr>
          <a:lstStyle/>
          <a:p>
            <a:r>
              <a:rPr lang="en-GB" dirty="0"/>
              <a:t>Reference List </a:t>
            </a:r>
            <a:br>
              <a:rPr lang="en-GB" dirty="0"/>
            </a:br>
            <a:endParaRPr lang="en-GB" dirty="0"/>
          </a:p>
        </p:txBody>
      </p:sp>
      <p:sp>
        <p:nvSpPr>
          <p:cNvPr id="3" name="Content Placeholder 2">
            <a:extLst>
              <a:ext uri="{FF2B5EF4-FFF2-40B4-BE49-F238E27FC236}">
                <a16:creationId xmlns:a16="http://schemas.microsoft.com/office/drawing/2014/main" id="{C44F92CA-6836-730C-0D3D-598D8BD1D512}"/>
              </a:ext>
            </a:extLst>
          </p:cNvPr>
          <p:cNvSpPr>
            <a:spLocks noGrp="1"/>
          </p:cNvSpPr>
          <p:nvPr>
            <p:ph idx="1"/>
          </p:nvPr>
        </p:nvSpPr>
        <p:spPr>
          <a:xfrm>
            <a:off x="184731" y="943897"/>
            <a:ext cx="11791353" cy="5142271"/>
          </a:xfrm>
        </p:spPr>
        <p:txBody>
          <a:bodyPr>
            <a:normAutofit fontScale="25000" lnSpcReduction="20000"/>
          </a:bodyPr>
          <a:lstStyle/>
          <a:p>
            <a:pPr marL="0" indent="0">
              <a:lnSpc>
                <a:spcPct val="170000"/>
              </a:lnSpc>
              <a:buNone/>
            </a:pPr>
            <a:endParaRPr lang="en-US" sz="4400" dirty="0">
              <a:latin typeface="Arial Nova" panose="020B0504020202020204" pitchFamily="34" charset="0"/>
            </a:endParaRPr>
          </a:p>
          <a:p>
            <a:pPr marL="0" indent="0">
              <a:lnSpc>
                <a:spcPct val="170000"/>
              </a:lnSpc>
              <a:buNone/>
            </a:pPr>
            <a:endParaRPr lang="en-US" sz="4400" dirty="0">
              <a:latin typeface="Arial Nova" panose="020B0504020202020204" pitchFamily="34" charset="0"/>
            </a:endParaRPr>
          </a:p>
          <a:p>
            <a:pPr marL="0" indent="0">
              <a:lnSpc>
                <a:spcPct val="170000"/>
              </a:lnSpc>
              <a:buNone/>
            </a:pPr>
            <a:endParaRPr lang="en-US" sz="4400" dirty="0">
              <a:latin typeface="Arial Nova" panose="020B0504020202020204" pitchFamily="34" charset="0"/>
            </a:endParaRPr>
          </a:p>
          <a:p>
            <a:pPr marL="0" indent="0">
              <a:lnSpc>
                <a:spcPct val="170000"/>
              </a:lnSpc>
              <a:buNone/>
            </a:pPr>
            <a:endParaRPr lang="en-US" sz="4400" dirty="0">
              <a:latin typeface="Arial Nova" panose="020B0504020202020204" pitchFamily="34" charset="0"/>
            </a:endParaRPr>
          </a:p>
          <a:p>
            <a:pPr marL="0" indent="0">
              <a:lnSpc>
                <a:spcPct val="170000"/>
              </a:lnSpc>
              <a:buNone/>
            </a:pPr>
            <a:endParaRPr lang="en-US" sz="4400" dirty="0">
              <a:latin typeface="Arial Nova" panose="020B0504020202020204" pitchFamily="34" charset="0"/>
            </a:endParaRPr>
          </a:p>
          <a:p>
            <a:pPr>
              <a:lnSpc>
                <a:spcPct val="170000"/>
              </a:lnSpc>
              <a:buFont typeface="Wingdings" panose="05000000000000000000" pitchFamily="2" charset="2"/>
              <a:buChar char="v"/>
            </a:pPr>
            <a:r>
              <a:rPr lang="en-US" altLang="en-US" sz="4400" dirty="0">
                <a:solidFill>
                  <a:schemeClr val="bg1"/>
                </a:solidFill>
                <a:latin typeface="Arial Nova" panose="020B0504020202020204" pitchFamily="34" charset="0"/>
              </a:rPr>
              <a:t>Beat (UK eating disorder charity). (2025.). </a:t>
            </a:r>
            <a:r>
              <a:rPr lang="en-US" altLang="en-US" sz="4400" i="1" dirty="0">
                <a:solidFill>
                  <a:schemeClr val="bg1"/>
                </a:solidFill>
                <a:latin typeface="Arial Nova" panose="020B0504020202020204" pitchFamily="34" charset="0"/>
              </a:rPr>
              <a:t>The UK’s Eating Disorder Charity</a:t>
            </a:r>
            <a:r>
              <a:rPr lang="en-US" altLang="en-US" sz="4400" dirty="0">
                <a:solidFill>
                  <a:schemeClr val="bg1"/>
                </a:solidFill>
                <a:latin typeface="Arial Nova" panose="020B0504020202020204" pitchFamily="34" charset="0"/>
              </a:rPr>
              <a:t>. Available at: </a:t>
            </a:r>
            <a:r>
              <a:rPr lang="en-US" altLang="en-US" sz="4400" dirty="0">
                <a:solidFill>
                  <a:schemeClr val="tx1"/>
                </a:solidFill>
                <a:latin typeface="Arial Nova" panose="020B0504020202020204" pitchFamily="34" charset="0"/>
                <a:hlinkClick r:id="rId2"/>
              </a:rPr>
              <a:t>https://www.beateatingdisorders.org.uk/</a:t>
            </a:r>
            <a:r>
              <a:rPr lang="en-US" altLang="en-US" sz="4400" dirty="0">
                <a:solidFill>
                  <a:schemeClr val="tx1"/>
                </a:solidFill>
                <a:latin typeface="Arial Nova" panose="020B0504020202020204" pitchFamily="34" charset="0"/>
              </a:rPr>
              <a:t> </a:t>
            </a:r>
            <a:r>
              <a:rPr lang="en-US" altLang="en-US" sz="4400" dirty="0">
                <a:solidFill>
                  <a:schemeClr val="bg1"/>
                </a:solidFill>
                <a:latin typeface="Arial Nova" panose="020B0504020202020204" pitchFamily="34" charset="0"/>
              </a:rPr>
              <a:t>(Accessed 7 October 2025).</a:t>
            </a:r>
            <a:endParaRPr lang="en-US" sz="4400" dirty="0">
              <a:solidFill>
                <a:schemeClr val="bg1"/>
              </a:solidFill>
              <a:latin typeface="Arial Nova" panose="020B0504020202020204" pitchFamily="34" charset="0"/>
            </a:endParaRPr>
          </a:p>
          <a:p>
            <a:pPr>
              <a:lnSpc>
                <a:spcPct val="170000"/>
              </a:lnSpc>
              <a:buFont typeface="Wingdings" panose="05000000000000000000" pitchFamily="2" charset="2"/>
              <a:buChar char="v"/>
            </a:pPr>
            <a:r>
              <a:rPr lang="en-US" sz="4400" dirty="0">
                <a:solidFill>
                  <a:schemeClr val="bg1"/>
                </a:solidFill>
                <a:latin typeface="Arial Nova" panose="020B0504020202020204" pitchFamily="34" charset="0"/>
              </a:rPr>
              <a:t>FREED. (2025). </a:t>
            </a:r>
            <a:r>
              <a:rPr lang="en-US" sz="4400" i="1" dirty="0">
                <a:solidFill>
                  <a:schemeClr val="bg1"/>
                </a:solidFill>
                <a:latin typeface="Arial Nova" panose="020B0504020202020204" pitchFamily="34" charset="0"/>
              </a:rPr>
              <a:t>What is FREED? (for Professionals)</a:t>
            </a:r>
            <a:r>
              <a:rPr lang="en-US" sz="4400" dirty="0">
                <a:solidFill>
                  <a:schemeClr val="bg1"/>
                </a:solidFill>
                <a:latin typeface="Arial Nova" panose="020B0504020202020204" pitchFamily="34" charset="0"/>
              </a:rPr>
              <a:t>. Available at</a:t>
            </a:r>
            <a:r>
              <a:rPr lang="en-US" sz="4400" dirty="0">
                <a:latin typeface="Arial Nova" panose="020B0504020202020204" pitchFamily="34" charset="0"/>
              </a:rPr>
              <a:t>: </a:t>
            </a:r>
            <a:r>
              <a:rPr lang="en-US" sz="4400" u="sng" dirty="0">
                <a:latin typeface="Arial Nova" panose="020B0504020202020204" pitchFamily="34" charset="0"/>
                <a:hlinkClick r:id="rId3"/>
              </a:rPr>
              <a:t>https://freedfromed.co.uk/what-is-freed-for-professionals</a:t>
            </a:r>
            <a:r>
              <a:rPr lang="en-GB" sz="4400" dirty="0">
                <a:latin typeface="Arial Nova" panose="020B0504020202020204" pitchFamily="34" charset="0"/>
              </a:rPr>
              <a:t> </a:t>
            </a:r>
            <a:r>
              <a:rPr lang="en-US" sz="4400" dirty="0">
                <a:solidFill>
                  <a:schemeClr val="bg1"/>
                </a:solidFill>
                <a:latin typeface="Arial Nova" panose="020B0504020202020204" pitchFamily="34" charset="0"/>
              </a:rPr>
              <a:t>(Accessed 8 October 2025).</a:t>
            </a:r>
          </a:p>
          <a:p>
            <a:pPr>
              <a:lnSpc>
                <a:spcPct val="170000"/>
              </a:lnSpc>
              <a:buFont typeface="Wingdings" panose="05000000000000000000" pitchFamily="2" charset="2"/>
              <a:buChar char="v"/>
            </a:pPr>
            <a:r>
              <a:rPr lang="en-US" sz="4400" dirty="0">
                <a:solidFill>
                  <a:schemeClr val="bg1"/>
                </a:solidFill>
                <a:latin typeface="Arial Nova" panose="020B0504020202020204" pitchFamily="34" charset="0"/>
              </a:rPr>
              <a:t>Innovative Trials. (2025). </a:t>
            </a:r>
            <a:r>
              <a:rPr lang="en-US" sz="4400" i="1" dirty="0">
                <a:solidFill>
                  <a:schemeClr val="bg1"/>
                </a:solidFill>
                <a:latin typeface="Arial Nova" panose="020B0504020202020204" pitchFamily="34" charset="0"/>
              </a:rPr>
              <a:t>Eating Disorders Awareness Week</a:t>
            </a:r>
            <a:r>
              <a:rPr lang="en-US" sz="4400" dirty="0">
                <a:solidFill>
                  <a:schemeClr val="bg1"/>
                </a:solidFill>
                <a:latin typeface="Arial Nova" panose="020B0504020202020204" pitchFamily="34" charset="0"/>
              </a:rPr>
              <a:t>. Available at</a:t>
            </a:r>
            <a:r>
              <a:rPr lang="en-US" sz="4400" dirty="0">
                <a:latin typeface="Arial Nova" panose="020B0504020202020204" pitchFamily="34" charset="0"/>
              </a:rPr>
              <a:t>: </a:t>
            </a:r>
            <a:r>
              <a:rPr lang="en-US" sz="4400" u="sng" dirty="0">
                <a:latin typeface="Arial Nova" panose="020B0504020202020204" pitchFamily="34" charset="0"/>
                <a:hlinkClick r:id="rId4"/>
              </a:rPr>
              <a:t>https://innovativetrials.com/eating-disorders-awareness-week/</a:t>
            </a:r>
            <a:r>
              <a:rPr lang="en-US" sz="4400" dirty="0">
                <a:latin typeface="Arial Nova" panose="020B0504020202020204" pitchFamily="34" charset="0"/>
              </a:rPr>
              <a:t> </a:t>
            </a:r>
            <a:r>
              <a:rPr lang="en-US" sz="4400" dirty="0">
                <a:solidFill>
                  <a:schemeClr val="bg1"/>
                </a:solidFill>
                <a:latin typeface="Arial Nova" panose="020B0504020202020204" pitchFamily="34" charset="0"/>
              </a:rPr>
              <a:t>(Accessed 13 October 2025).</a:t>
            </a:r>
          </a:p>
          <a:p>
            <a:pPr>
              <a:lnSpc>
                <a:spcPct val="170000"/>
              </a:lnSpc>
              <a:buFont typeface="Wingdings" panose="05000000000000000000" pitchFamily="2" charset="2"/>
              <a:buChar char="v"/>
            </a:pPr>
            <a:r>
              <a:rPr lang="en-US" sz="4400" dirty="0">
                <a:solidFill>
                  <a:schemeClr val="bg1"/>
                </a:solidFill>
                <a:latin typeface="Arial Nova" panose="020B0504020202020204" pitchFamily="34" charset="0"/>
              </a:rPr>
              <a:t>Kessler, C. (2020). </a:t>
            </a:r>
            <a:r>
              <a:rPr lang="en-US" sz="4400" i="1" dirty="0">
                <a:solidFill>
                  <a:schemeClr val="bg1"/>
                </a:solidFill>
                <a:latin typeface="Arial Nova" panose="020B0504020202020204" pitchFamily="34" charset="0"/>
              </a:rPr>
              <a:t>What’s Anorexia Nervosa? Causes, Symptoms &amp; Treatments</a:t>
            </a:r>
            <a:r>
              <a:rPr lang="en-US" sz="4400" dirty="0">
                <a:solidFill>
                  <a:schemeClr val="bg1"/>
                </a:solidFill>
                <a:latin typeface="Arial Nova" panose="020B0504020202020204" pitchFamily="34" charset="0"/>
              </a:rPr>
              <a:t>. Lighthouse Recovery Institute. Available at</a:t>
            </a:r>
            <a:r>
              <a:rPr lang="en-US" sz="4400" dirty="0">
                <a:latin typeface="Arial Nova" panose="020B0504020202020204" pitchFamily="34" charset="0"/>
              </a:rPr>
              <a:t>: </a:t>
            </a:r>
            <a:r>
              <a:rPr lang="en-US" sz="4400" u="sng" dirty="0">
                <a:latin typeface="Arial Nova" panose="020B0504020202020204" pitchFamily="34" charset="0"/>
                <a:hlinkClick r:id="rId5"/>
              </a:rPr>
              <a:t>https://lighthouserecoveryinstitute.com/what-is-anorexia-nervosa/</a:t>
            </a:r>
            <a:r>
              <a:rPr lang="en-US" sz="4400" dirty="0">
                <a:latin typeface="Arial Nova" panose="020B0504020202020204" pitchFamily="34" charset="0"/>
              </a:rPr>
              <a:t> </a:t>
            </a:r>
            <a:r>
              <a:rPr lang="en-US" sz="4400" dirty="0">
                <a:solidFill>
                  <a:schemeClr val="bg1"/>
                </a:solidFill>
                <a:latin typeface="Arial Nova" panose="020B0504020202020204" pitchFamily="34" charset="0"/>
              </a:rPr>
              <a:t>(Accessed 13 October 2025).</a:t>
            </a:r>
          </a:p>
          <a:p>
            <a:pPr>
              <a:lnSpc>
                <a:spcPct val="170000"/>
              </a:lnSpc>
              <a:buFont typeface="Wingdings" panose="05000000000000000000" pitchFamily="2" charset="2"/>
              <a:buChar char="v"/>
            </a:pPr>
            <a:r>
              <a:rPr lang="en-US" sz="4400" dirty="0">
                <a:latin typeface="Arial Nova" panose="020B0504020202020204" pitchFamily="34" charset="0"/>
              </a:rPr>
              <a:t> </a:t>
            </a:r>
            <a:r>
              <a:rPr lang="en-US" sz="4400" dirty="0">
                <a:solidFill>
                  <a:schemeClr val="bg1"/>
                </a:solidFill>
                <a:latin typeface="Arial Nova" panose="020B0504020202020204" pitchFamily="34" charset="0"/>
              </a:rPr>
              <a:t>Naylor, H., 2022. </a:t>
            </a:r>
            <a:r>
              <a:rPr lang="en-US" sz="4400" i="1" dirty="0">
                <a:solidFill>
                  <a:schemeClr val="bg1"/>
                </a:solidFill>
                <a:latin typeface="Arial Nova" panose="020B0504020202020204" pitchFamily="34" charset="0"/>
              </a:rPr>
              <a:t>Understanding the Rise of Eating Disorders in the UK – 2022</a:t>
            </a:r>
            <a:r>
              <a:rPr lang="en-US" sz="4400" dirty="0">
                <a:solidFill>
                  <a:schemeClr val="bg1"/>
                </a:solidFill>
                <a:latin typeface="Arial Nova" panose="020B0504020202020204" pitchFamily="34" charset="0"/>
              </a:rPr>
              <a:t>. The London Centre for Eating Disorders. Available at: </a:t>
            </a:r>
            <a:r>
              <a:rPr lang="en-US" sz="4400" u="sng" dirty="0">
                <a:latin typeface="Arial Nova" panose="020B0504020202020204" pitchFamily="34" charset="0"/>
                <a:hlinkClick r:id="rId6"/>
              </a:rPr>
              <a:t>https://www.thelondoncentre.co.uk/the-blog/understanding-the-rise-of-eating-disorders-in-the-uk-2022</a:t>
            </a:r>
            <a:r>
              <a:rPr lang="en-US" sz="4400" dirty="0">
                <a:latin typeface="Arial Nova" panose="020B0504020202020204" pitchFamily="34" charset="0"/>
              </a:rPr>
              <a:t> </a:t>
            </a:r>
            <a:r>
              <a:rPr lang="en-US" sz="4400" dirty="0">
                <a:solidFill>
                  <a:schemeClr val="bg1"/>
                </a:solidFill>
                <a:latin typeface="Arial Nova" panose="020B0504020202020204" pitchFamily="34" charset="0"/>
              </a:rPr>
              <a:t>(Accessed 12 October 2025).</a:t>
            </a:r>
          </a:p>
          <a:p>
            <a:pPr>
              <a:lnSpc>
                <a:spcPct val="170000"/>
              </a:lnSpc>
              <a:buFont typeface="Wingdings" panose="05000000000000000000" pitchFamily="2" charset="2"/>
              <a:buChar char="v"/>
            </a:pPr>
            <a:r>
              <a:rPr lang="en-US" sz="4400" dirty="0">
                <a:latin typeface="Arial Nova" panose="020B0504020202020204" pitchFamily="34" charset="0"/>
              </a:rPr>
              <a:t> </a:t>
            </a:r>
            <a:r>
              <a:rPr lang="en-US" sz="4400" dirty="0">
                <a:solidFill>
                  <a:schemeClr val="bg1"/>
                </a:solidFill>
                <a:latin typeface="Arial Nova" panose="020B0504020202020204" pitchFamily="34" charset="0"/>
              </a:rPr>
              <a:t>National Eating Disorders Association (2025). </a:t>
            </a:r>
            <a:r>
              <a:rPr lang="en-US" sz="4400" i="1" dirty="0">
                <a:solidFill>
                  <a:schemeClr val="bg1"/>
                </a:solidFill>
                <a:latin typeface="Arial Nova" panose="020B0504020202020204" pitchFamily="34" charset="0"/>
              </a:rPr>
              <a:t>Media and Eating Disorders</a:t>
            </a:r>
            <a:r>
              <a:rPr lang="en-US" sz="4400" dirty="0">
                <a:solidFill>
                  <a:schemeClr val="bg1"/>
                </a:solidFill>
                <a:latin typeface="Arial Nova" panose="020B0504020202020204" pitchFamily="34" charset="0"/>
              </a:rPr>
              <a:t>. Available at: </a:t>
            </a:r>
            <a:r>
              <a:rPr lang="en-US" sz="4400" u="sng" dirty="0">
                <a:latin typeface="Arial Nova" panose="020B0504020202020204" pitchFamily="34" charset="0"/>
                <a:hlinkClick r:id="rId7"/>
              </a:rPr>
              <a:t>https://www.nationaleatingdisorders.org/media-and-eating-disorders/</a:t>
            </a:r>
            <a:r>
              <a:rPr lang="en-US" sz="4400" dirty="0">
                <a:latin typeface="Arial Nova" panose="020B0504020202020204" pitchFamily="34" charset="0"/>
              </a:rPr>
              <a:t> </a:t>
            </a:r>
            <a:r>
              <a:rPr lang="en-US" sz="4400" dirty="0">
                <a:solidFill>
                  <a:schemeClr val="bg1"/>
                </a:solidFill>
                <a:latin typeface="Arial Nova" panose="020B0504020202020204" pitchFamily="34" charset="0"/>
              </a:rPr>
              <a:t>(Accessed 7 October 2025).</a:t>
            </a:r>
          </a:p>
          <a:p>
            <a:pPr>
              <a:lnSpc>
                <a:spcPct val="170000"/>
              </a:lnSpc>
              <a:buFont typeface="Wingdings" panose="05000000000000000000" pitchFamily="2" charset="2"/>
              <a:buChar char="v"/>
            </a:pPr>
            <a:r>
              <a:rPr lang="en-US" sz="4400" dirty="0">
                <a:solidFill>
                  <a:schemeClr val="bg1"/>
                </a:solidFill>
                <a:latin typeface="Arial Nova" panose="020B0504020202020204" pitchFamily="34" charset="0"/>
              </a:rPr>
              <a:t>NHS (2024). </a:t>
            </a:r>
            <a:r>
              <a:rPr lang="en-US" sz="4400" i="1" dirty="0">
                <a:solidFill>
                  <a:schemeClr val="bg1"/>
                </a:solidFill>
                <a:latin typeface="Arial Nova" panose="020B0504020202020204" pitchFamily="34" charset="0"/>
              </a:rPr>
              <a:t>Treatment – Anorexia nervosa</a:t>
            </a:r>
            <a:r>
              <a:rPr lang="en-US" sz="4400" dirty="0">
                <a:solidFill>
                  <a:schemeClr val="bg1"/>
                </a:solidFill>
                <a:latin typeface="Arial Nova" panose="020B0504020202020204" pitchFamily="34" charset="0"/>
              </a:rPr>
              <a:t>. Available at: </a:t>
            </a:r>
            <a:r>
              <a:rPr lang="en-US" sz="4400" u="sng" dirty="0">
                <a:latin typeface="Arial Nova" panose="020B0504020202020204" pitchFamily="34" charset="0"/>
                <a:hlinkClick r:id="rId8"/>
              </a:rPr>
              <a:t>https://www.nhs.uk/mental-health/conditions/anorexia/treatment/</a:t>
            </a:r>
            <a:r>
              <a:rPr lang="en-GB" sz="4400" dirty="0">
                <a:latin typeface="Arial Nova" panose="020B0504020202020204" pitchFamily="34" charset="0"/>
              </a:rPr>
              <a:t> </a:t>
            </a:r>
            <a:r>
              <a:rPr lang="en-US" sz="4400" dirty="0">
                <a:solidFill>
                  <a:schemeClr val="bg1"/>
                </a:solidFill>
                <a:latin typeface="Arial Nova" panose="020B0504020202020204" pitchFamily="34" charset="0"/>
              </a:rPr>
              <a:t>(Accessed 8 October 2025). </a:t>
            </a:r>
          </a:p>
          <a:p>
            <a:pPr>
              <a:lnSpc>
                <a:spcPct val="170000"/>
              </a:lnSpc>
              <a:buFont typeface="Wingdings" panose="05000000000000000000" pitchFamily="2" charset="2"/>
              <a:buChar char="v"/>
            </a:pPr>
            <a:r>
              <a:rPr lang="en-US" sz="4400" dirty="0">
                <a:solidFill>
                  <a:schemeClr val="bg1"/>
                </a:solidFill>
                <a:latin typeface="Arial Nova" panose="020B0504020202020204" pitchFamily="34" charset="0"/>
              </a:rPr>
              <a:t>NHS (2024). Overview – Anorexia nervosa. NHS. Available at</a:t>
            </a:r>
            <a:r>
              <a:rPr lang="en-US" sz="4400" dirty="0">
                <a:latin typeface="Arial Nova" panose="020B0504020202020204" pitchFamily="34" charset="0"/>
              </a:rPr>
              <a:t>: </a:t>
            </a:r>
            <a:r>
              <a:rPr lang="en-US" sz="4400" u="sng" dirty="0">
                <a:latin typeface="Arial Nova" panose="020B0504020202020204" pitchFamily="34" charset="0"/>
                <a:hlinkClick r:id="rId9"/>
              </a:rPr>
              <a:t>https://www.nhs.uk/mental-health/conditions/anorexia/overview/</a:t>
            </a:r>
            <a:r>
              <a:rPr lang="en-US" sz="4400" dirty="0">
                <a:latin typeface="Arial Nova" panose="020B0504020202020204" pitchFamily="34" charset="0"/>
              </a:rPr>
              <a:t>  </a:t>
            </a:r>
            <a:r>
              <a:rPr lang="en-US" sz="4400" dirty="0">
                <a:solidFill>
                  <a:schemeClr val="bg1"/>
                </a:solidFill>
                <a:latin typeface="Arial Nova" panose="020B0504020202020204" pitchFamily="34" charset="0"/>
              </a:rPr>
              <a:t>(Accessed: 6 October 2025).</a:t>
            </a:r>
          </a:p>
          <a:p>
            <a:pPr>
              <a:lnSpc>
                <a:spcPct val="170000"/>
              </a:lnSpc>
              <a:buFont typeface="Wingdings" panose="05000000000000000000" pitchFamily="2" charset="2"/>
              <a:buChar char="v"/>
            </a:pPr>
            <a:endParaRPr lang="en-US" sz="4400" dirty="0">
              <a:solidFill>
                <a:schemeClr val="bg1"/>
              </a:solidFill>
              <a:latin typeface="Arial Nova" panose="020B0504020202020204" pitchFamily="34" charset="0"/>
            </a:endParaRPr>
          </a:p>
          <a:p>
            <a:pPr marL="0" indent="0">
              <a:lnSpc>
                <a:spcPct val="170000"/>
              </a:lnSpc>
              <a:buNone/>
            </a:pPr>
            <a:endParaRPr lang="en-US" sz="4400" dirty="0">
              <a:solidFill>
                <a:schemeClr val="bg1"/>
              </a:solidFill>
              <a:latin typeface="Arial Nova" panose="020B0504020202020204" pitchFamily="34" charset="0"/>
            </a:endParaRPr>
          </a:p>
          <a:p>
            <a:pPr marL="742950" indent="-742950">
              <a:lnSpc>
                <a:spcPct val="170000"/>
              </a:lnSpc>
              <a:buFont typeface="+mj-lt"/>
              <a:buAutoNum type="arabicPeriod"/>
            </a:pPr>
            <a:endParaRPr lang="en-US" sz="4400" dirty="0">
              <a:latin typeface="Arial Nova" panose="020B0504020202020204" pitchFamily="34" charset="0"/>
            </a:endParaRPr>
          </a:p>
          <a:p>
            <a:pPr marL="742950" indent="-742950">
              <a:lnSpc>
                <a:spcPct val="170000"/>
              </a:lnSpc>
              <a:buFont typeface="+mj-lt"/>
              <a:buAutoNum type="arabicPeriod"/>
            </a:pPr>
            <a:endParaRPr lang="en-US" sz="4400" dirty="0">
              <a:latin typeface="Arial Nova" panose="020B0504020202020204" pitchFamily="34" charset="0"/>
            </a:endParaRPr>
          </a:p>
          <a:p>
            <a:pPr marL="0" indent="0">
              <a:lnSpc>
                <a:spcPct val="170000"/>
              </a:lnSpc>
              <a:buNone/>
            </a:pPr>
            <a:endParaRPr lang="en-US" sz="4400" dirty="0">
              <a:latin typeface="Arial Nova" panose="020B0504020202020204" pitchFamily="34" charset="0"/>
            </a:endParaRPr>
          </a:p>
          <a:p>
            <a:pPr>
              <a:lnSpc>
                <a:spcPct val="170000"/>
              </a:lnSpc>
            </a:pPr>
            <a:endParaRPr lang="en-GB" sz="4400" dirty="0">
              <a:latin typeface="Arial Nova" panose="020B0504020202020204" pitchFamily="34" charset="0"/>
            </a:endParaRPr>
          </a:p>
          <a:p>
            <a:pPr>
              <a:lnSpc>
                <a:spcPct val="150000"/>
              </a:lnSpc>
            </a:pPr>
            <a:endParaRPr lang="en-GB" sz="1100" dirty="0">
              <a:latin typeface="Arial Nova" panose="020B0504020202020204" pitchFamily="34" charset="0"/>
            </a:endParaRPr>
          </a:p>
          <a:p>
            <a:pPr>
              <a:lnSpc>
                <a:spcPct val="150000"/>
              </a:lnSpc>
            </a:pPr>
            <a:endParaRPr lang="en-GB" sz="1100" dirty="0">
              <a:latin typeface="Arial Nova" panose="020B0504020202020204" pitchFamily="34" charset="0"/>
            </a:endParaRPr>
          </a:p>
          <a:p>
            <a:pPr>
              <a:lnSpc>
                <a:spcPct val="150000"/>
              </a:lnSpc>
            </a:pPr>
            <a:endParaRPr lang="en-GB" sz="1100" dirty="0">
              <a:latin typeface="Arial Nova" panose="020B0504020202020204" pitchFamily="34" charset="0"/>
            </a:endParaRPr>
          </a:p>
          <a:p>
            <a:pPr>
              <a:lnSpc>
                <a:spcPct val="150000"/>
              </a:lnSpc>
            </a:pPr>
            <a:endParaRPr lang="en-GB" sz="1100" dirty="0">
              <a:latin typeface="Arial Nova" panose="020B0504020202020204" pitchFamily="34" charset="0"/>
            </a:endParaRPr>
          </a:p>
          <a:p>
            <a:pPr>
              <a:lnSpc>
                <a:spcPct val="150000"/>
              </a:lnSpc>
            </a:pPr>
            <a:endParaRPr lang="en-US" sz="1100" dirty="0">
              <a:latin typeface="Arial Nova" panose="020B0504020202020204" pitchFamily="34" charset="0"/>
            </a:endParaRPr>
          </a:p>
          <a:p>
            <a:endParaRPr lang="en-GB" sz="1200" dirty="0"/>
          </a:p>
        </p:txBody>
      </p:sp>
      <p:sp>
        <p:nvSpPr>
          <p:cNvPr id="7" name="Rectangle 2">
            <a:extLst>
              <a:ext uri="{FF2B5EF4-FFF2-40B4-BE49-F238E27FC236}">
                <a16:creationId xmlns:a16="http://schemas.microsoft.com/office/drawing/2014/main" id="{83C56523-0863-5A6E-A749-35794DDFE97C}"/>
              </a:ext>
            </a:extLst>
          </p:cNvPr>
          <p:cNvSpPr>
            <a:spLocks noChangeArrowheads="1"/>
          </p:cNvSpPr>
          <p:nvPr/>
        </p:nvSpPr>
        <p:spPr bwMode="auto">
          <a:xfrm>
            <a:off x="0" y="-1341053"/>
            <a:ext cx="184731" cy="31393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1100"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1100"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1100"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1100"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1100"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1100"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1100"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1100"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1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1100" dirty="0">
              <a:latin typeface="Arial" panose="020B0604020202020204" pitchFamily="34" charset="0"/>
            </a:endParaRPr>
          </a:p>
        </p:txBody>
      </p:sp>
    </p:spTree>
    <p:extLst>
      <p:ext uri="{BB962C8B-B14F-4D97-AF65-F5344CB8AC3E}">
        <p14:creationId xmlns:p14="http://schemas.microsoft.com/office/powerpoint/2010/main" val="22457302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0E5DB6-82A8-E51B-E71E-ABCC67A3D2D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E75EC54-6137-D07F-F33F-5A775444D916}"/>
              </a:ext>
            </a:extLst>
          </p:cNvPr>
          <p:cNvSpPr>
            <a:spLocks noGrp="1"/>
          </p:cNvSpPr>
          <p:nvPr>
            <p:ph type="title"/>
          </p:nvPr>
        </p:nvSpPr>
        <p:spPr>
          <a:xfrm>
            <a:off x="617710" y="361262"/>
            <a:ext cx="8534400" cy="1507067"/>
          </a:xfrm>
        </p:spPr>
        <p:txBody>
          <a:bodyPr>
            <a:normAutofit/>
          </a:bodyPr>
          <a:lstStyle/>
          <a:p>
            <a:r>
              <a:rPr lang="en-GB" sz="3200" noProof="0" dirty="0">
                <a:latin typeface="Arial Nova" panose="020B0504020202020204" pitchFamily="34" charset="0"/>
              </a:rPr>
              <a:t>Reference List</a:t>
            </a:r>
            <a:br>
              <a:rPr lang="en-GB" sz="3200" noProof="0" dirty="0">
                <a:latin typeface="Arial Nova" panose="020B0504020202020204" pitchFamily="34" charset="0"/>
              </a:rPr>
            </a:br>
            <a:r>
              <a:rPr lang="en-GB" sz="3200" noProof="0" dirty="0">
                <a:latin typeface="Arial Nova" panose="020B0504020202020204" pitchFamily="34" charset="0"/>
              </a:rPr>
              <a:t> </a:t>
            </a:r>
          </a:p>
        </p:txBody>
      </p:sp>
      <p:sp>
        <p:nvSpPr>
          <p:cNvPr id="3" name="Content Placeholder 2">
            <a:extLst>
              <a:ext uri="{FF2B5EF4-FFF2-40B4-BE49-F238E27FC236}">
                <a16:creationId xmlns:a16="http://schemas.microsoft.com/office/drawing/2014/main" id="{2286EB00-5018-58D7-1832-0E8A96A15413}"/>
              </a:ext>
            </a:extLst>
          </p:cNvPr>
          <p:cNvSpPr>
            <a:spLocks noGrp="1"/>
          </p:cNvSpPr>
          <p:nvPr>
            <p:ph idx="1"/>
          </p:nvPr>
        </p:nvSpPr>
        <p:spPr>
          <a:xfrm>
            <a:off x="196647" y="1347019"/>
            <a:ext cx="11798708" cy="4247536"/>
          </a:xfrm>
        </p:spPr>
        <p:txBody>
          <a:bodyPr>
            <a:normAutofit/>
          </a:bodyPr>
          <a:lstStyle/>
          <a:p>
            <a:pPr marL="0" indent="0">
              <a:lnSpc>
                <a:spcPct val="170000"/>
              </a:lnSpc>
              <a:buNone/>
            </a:pPr>
            <a:endParaRPr lang="en-GB" sz="1600" noProof="0" dirty="0">
              <a:latin typeface="Arial Nova" panose="020B0504020202020204" pitchFamily="34" charset="0"/>
            </a:endParaRPr>
          </a:p>
          <a:p>
            <a:pPr marL="0" indent="0">
              <a:buNone/>
            </a:pPr>
            <a:endParaRPr lang="en-GB" sz="1200" noProof="0" dirty="0"/>
          </a:p>
        </p:txBody>
      </p:sp>
      <p:sp>
        <p:nvSpPr>
          <p:cNvPr id="4" name="TextBox 3">
            <a:extLst>
              <a:ext uri="{FF2B5EF4-FFF2-40B4-BE49-F238E27FC236}">
                <a16:creationId xmlns:a16="http://schemas.microsoft.com/office/drawing/2014/main" id="{FB340FCE-10FD-8734-2162-4D34ED92FF32}"/>
              </a:ext>
            </a:extLst>
          </p:cNvPr>
          <p:cNvSpPr txBox="1"/>
          <p:nvPr/>
        </p:nvSpPr>
        <p:spPr>
          <a:xfrm>
            <a:off x="304801" y="1347019"/>
            <a:ext cx="11690553" cy="3308598"/>
          </a:xfrm>
          <a:prstGeom prst="rect">
            <a:avLst/>
          </a:prstGeom>
          <a:noFill/>
        </p:spPr>
        <p:txBody>
          <a:bodyPr wrap="square" rtlCol="0">
            <a:spAutoFit/>
          </a:bodyPr>
          <a:lstStyle/>
          <a:p>
            <a:pPr marL="171450" indent="-171450">
              <a:lnSpc>
                <a:spcPct val="200000"/>
              </a:lnSpc>
              <a:buFont typeface="Wingdings" panose="05000000000000000000" pitchFamily="2" charset="2"/>
              <a:buChar char="v"/>
            </a:pPr>
            <a:r>
              <a:rPr lang="en-GB" sz="1100" noProof="0" dirty="0">
                <a:solidFill>
                  <a:schemeClr val="bg1"/>
                </a:solidFill>
                <a:latin typeface="Arial Nova" panose="020B0504020202020204" pitchFamily="34" charset="0"/>
              </a:rPr>
              <a:t>NHS England. (n.d.). </a:t>
            </a:r>
            <a:r>
              <a:rPr lang="en-GB" sz="1100" i="1" noProof="0" dirty="0">
                <a:solidFill>
                  <a:schemeClr val="bg1"/>
                </a:solidFill>
                <a:latin typeface="Arial Nova" panose="020B0504020202020204" pitchFamily="34" charset="0"/>
              </a:rPr>
              <a:t>First Episode Rapid Early Intervention for Eating Disorders (FREED)</a:t>
            </a:r>
            <a:r>
              <a:rPr lang="en-GB" sz="1100" noProof="0" dirty="0">
                <a:solidFill>
                  <a:schemeClr val="bg1"/>
                </a:solidFill>
                <a:latin typeface="Arial Nova" panose="020B0504020202020204" pitchFamily="34" charset="0"/>
              </a:rPr>
              <a:t>. Available at:</a:t>
            </a:r>
            <a:r>
              <a:rPr lang="en-GB" sz="1100" noProof="0" dirty="0">
                <a:latin typeface="Arial Nova" panose="020B0504020202020204" pitchFamily="34" charset="0"/>
              </a:rPr>
              <a:t> </a:t>
            </a:r>
            <a:r>
              <a:rPr lang="en-GB" sz="1100" u="sng" noProof="0" dirty="0">
                <a:latin typeface="Arial Nova" panose="020B0504020202020204" pitchFamily="34" charset="0"/>
                <a:hlinkClick r:id="rId2"/>
              </a:rPr>
              <a:t>https://www.england.nhs.uk/mental-health/case-studies/other-mental-health-case-studies/first-episode-rapid-early-intervention-for-eating-disorders-freed/</a:t>
            </a:r>
            <a:r>
              <a:rPr lang="en-GB" sz="1100" noProof="0" dirty="0">
                <a:latin typeface="Arial Nova" panose="020B0504020202020204" pitchFamily="34" charset="0"/>
              </a:rPr>
              <a:t> </a:t>
            </a:r>
            <a:r>
              <a:rPr lang="en-GB" sz="1100" noProof="0" dirty="0">
                <a:solidFill>
                  <a:schemeClr val="bg1"/>
                </a:solidFill>
                <a:latin typeface="Arial Nova" panose="020B0504020202020204" pitchFamily="34" charset="0"/>
              </a:rPr>
              <a:t>(Accessed 9 October 2025).</a:t>
            </a:r>
          </a:p>
          <a:p>
            <a:pPr marL="171450" indent="-171450">
              <a:lnSpc>
                <a:spcPct val="200000"/>
              </a:lnSpc>
              <a:buFont typeface="Wingdings" panose="05000000000000000000" pitchFamily="2" charset="2"/>
              <a:buChar char="v"/>
            </a:pPr>
            <a:r>
              <a:rPr lang="en-GB" sz="1100" noProof="0" dirty="0">
                <a:solidFill>
                  <a:schemeClr val="bg1"/>
                </a:solidFill>
                <a:latin typeface="Arial Nova" panose="020B0504020202020204" pitchFamily="34" charset="0"/>
              </a:rPr>
              <a:t>NICE (2020) </a:t>
            </a:r>
            <a:r>
              <a:rPr lang="en-GB" sz="1100" i="1" noProof="0" dirty="0">
                <a:solidFill>
                  <a:schemeClr val="bg1"/>
                </a:solidFill>
                <a:latin typeface="Arial Nova" panose="020B0504020202020204" pitchFamily="34" charset="0"/>
              </a:rPr>
              <a:t>Eating disorders: recognition and treatment. NICE Guideline NG69: Recommendations</a:t>
            </a:r>
            <a:r>
              <a:rPr lang="en-GB" sz="1100" noProof="0" dirty="0">
                <a:solidFill>
                  <a:schemeClr val="bg1"/>
                </a:solidFill>
                <a:latin typeface="Arial Nova" panose="020B0504020202020204" pitchFamily="34" charset="0"/>
              </a:rPr>
              <a:t>. London: National Institute for Health and Care Excellence. Available at: </a:t>
            </a:r>
            <a:r>
              <a:rPr lang="en-GB" sz="1100" u="sng" noProof="0" dirty="0">
                <a:latin typeface="Arial Nova" panose="020B0504020202020204" pitchFamily="34" charset="0"/>
                <a:hlinkClick r:id="rId3"/>
              </a:rPr>
              <a:t>https://www.nice.org.uk/guidance/ng69/chapter/Recommendations</a:t>
            </a:r>
            <a:r>
              <a:rPr lang="en-GB" sz="1100" noProof="0" dirty="0">
                <a:latin typeface="Arial Nova" panose="020B0504020202020204" pitchFamily="34" charset="0"/>
              </a:rPr>
              <a:t>  </a:t>
            </a:r>
            <a:r>
              <a:rPr lang="en-GB" sz="1100" noProof="0" dirty="0">
                <a:solidFill>
                  <a:schemeClr val="bg1"/>
                </a:solidFill>
                <a:latin typeface="Arial Nova" panose="020B0504020202020204" pitchFamily="34" charset="0"/>
              </a:rPr>
              <a:t>(Accessed: 6 October 2025).</a:t>
            </a:r>
          </a:p>
          <a:p>
            <a:pPr marL="171450" indent="-171450">
              <a:lnSpc>
                <a:spcPct val="200000"/>
              </a:lnSpc>
              <a:buFont typeface="Wingdings" panose="05000000000000000000" pitchFamily="2" charset="2"/>
              <a:buChar char="v"/>
            </a:pPr>
            <a:r>
              <a:rPr lang="en-GB" sz="1100" noProof="0" dirty="0">
                <a:solidFill>
                  <a:schemeClr val="bg1"/>
                </a:solidFill>
                <a:latin typeface="Arial Nova" panose="020B0504020202020204" pitchFamily="34" charset="0"/>
              </a:rPr>
              <a:t>Powell, T., Harker, R. &amp; Bellis, A. (2018) </a:t>
            </a:r>
            <a:r>
              <a:rPr lang="en-GB" sz="1100" i="1" noProof="0" dirty="0">
                <a:solidFill>
                  <a:schemeClr val="bg1"/>
                </a:solidFill>
                <a:latin typeface="Arial Nova" panose="020B0504020202020204" pitchFamily="34" charset="0"/>
              </a:rPr>
              <a:t>Reducing stigma around eating disorders.</a:t>
            </a:r>
            <a:r>
              <a:rPr lang="en-GB" sz="1100" noProof="0" dirty="0">
                <a:solidFill>
                  <a:schemeClr val="bg1"/>
                </a:solidFill>
                <a:latin typeface="Arial Nova" panose="020B0504020202020204" pitchFamily="34" charset="0"/>
              </a:rPr>
              <a:t> Debate Pack CDP-0220, House of Commons Library, 15 October. Available at: </a:t>
            </a:r>
            <a:r>
              <a:rPr lang="en-GB" sz="1100" u="sng" noProof="0" dirty="0">
                <a:latin typeface="Arial Nova" panose="020B0504020202020204" pitchFamily="34" charset="0"/>
                <a:hlinkClick r:id="rId4"/>
              </a:rPr>
              <a:t>https://reserchbriefings.files.parliament.uk/documents/cdp-2018-0220/cdp-2018-0220.pdf</a:t>
            </a:r>
            <a:r>
              <a:rPr lang="en-GB" sz="1100" noProof="0" dirty="0">
                <a:latin typeface="Arial Nova" panose="020B0504020202020204" pitchFamily="34" charset="0"/>
              </a:rPr>
              <a:t> </a:t>
            </a:r>
            <a:r>
              <a:rPr lang="en-GB" sz="1100" noProof="0" dirty="0">
                <a:solidFill>
                  <a:schemeClr val="bg1"/>
                </a:solidFill>
                <a:latin typeface="Arial Nova" panose="020B0504020202020204" pitchFamily="34" charset="0"/>
              </a:rPr>
              <a:t>(Accessed: 7 October 2025).</a:t>
            </a:r>
          </a:p>
          <a:p>
            <a:pPr marL="171450" indent="-171450">
              <a:lnSpc>
                <a:spcPct val="200000"/>
              </a:lnSpc>
              <a:buFont typeface="Wingdings" panose="05000000000000000000" pitchFamily="2" charset="2"/>
              <a:buChar char="v"/>
            </a:pPr>
            <a:r>
              <a:rPr lang="en-GB" sz="1100" noProof="0" dirty="0">
                <a:solidFill>
                  <a:schemeClr val="bg1"/>
                </a:solidFill>
                <a:latin typeface="Arial Nova" panose="020B0504020202020204" pitchFamily="34" charset="0"/>
              </a:rPr>
              <a:t>Wall, P.L., Fassnacht, D.B., Fabry, E., O’Shea, A.E., Houlihan, C. &amp; Mulgrew, K., et al., 2024. </a:t>
            </a:r>
            <a:r>
              <a:rPr lang="en-GB" sz="1100" i="1" noProof="0" dirty="0">
                <a:solidFill>
                  <a:schemeClr val="bg1"/>
                </a:solidFill>
                <a:latin typeface="Arial Nova" panose="020B0504020202020204" pitchFamily="34" charset="0"/>
              </a:rPr>
              <a:t>Understanding stigma in the context of help-seeking for eating disorders</a:t>
            </a:r>
            <a:r>
              <a:rPr lang="en-GB" sz="1100" noProof="0" dirty="0">
                <a:solidFill>
                  <a:schemeClr val="bg1"/>
                </a:solidFill>
                <a:latin typeface="Arial Nova" panose="020B0504020202020204" pitchFamily="34" charset="0"/>
              </a:rPr>
              <a:t>. Journal of Eating Disorders, 12, 126. Available at: </a:t>
            </a:r>
            <a:r>
              <a:rPr lang="en-GB" sz="1100" u="sng" noProof="0" dirty="0">
                <a:latin typeface="Arial Nova" panose="020B0504020202020204" pitchFamily="34" charset="0"/>
                <a:hlinkClick r:id="rId5"/>
              </a:rPr>
              <a:t>https://jeatdisord.biomedcentral.com/articles/10.1186/s40337-024-01086-w</a:t>
            </a:r>
            <a:r>
              <a:rPr lang="en-GB" sz="1100" noProof="0" dirty="0">
                <a:latin typeface="Arial Nova" panose="020B0504020202020204" pitchFamily="34" charset="0"/>
              </a:rPr>
              <a:t> </a:t>
            </a:r>
            <a:r>
              <a:rPr lang="en-GB" sz="1100" noProof="0" dirty="0">
                <a:solidFill>
                  <a:schemeClr val="bg1"/>
                </a:solidFill>
                <a:latin typeface="Arial Nova" panose="020B0504020202020204" pitchFamily="34" charset="0"/>
              </a:rPr>
              <a:t>(Accessed 10 October 2025). </a:t>
            </a:r>
          </a:p>
          <a:p>
            <a:pPr marL="171450" indent="-171450">
              <a:lnSpc>
                <a:spcPct val="200000"/>
              </a:lnSpc>
              <a:buFont typeface="Wingdings" panose="05000000000000000000" pitchFamily="2" charset="2"/>
              <a:buChar char="v"/>
            </a:pPr>
            <a:r>
              <a:rPr lang="en-GB" sz="1100" noProof="0" dirty="0">
                <a:solidFill>
                  <a:schemeClr val="bg1"/>
                </a:solidFill>
                <a:latin typeface="Arial Nova" panose="020B0504020202020204" pitchFamily="34" charset="0"/>
              </a:rPr>
              <a:t>World Health Organization (2025). </a:t>
            </a:r>
            <a:r>
              <a:rPr lang="en-GB" sz="1100" i="1" noProof="0" dirty="0">
                <a:solidFill>
                  <a:schemeClr val="bg1"/>
                </a:solidFill>
                <a:latin typeface="Arial Nova" panose="020B0504020202020204" pitchFamily="34" charset="0"/>
              </a:rPr>
              <a:t>Classification of Diseases</a:t>
            </a:r>
            <a:r>
              <a:rPr lang="en-GB" sz="1100" noProof="0" dirty="0">
                <a:solidFill>
                  <a:schemeClr val="bg1"/>
                </a:solidFill>
                <a:latin typeface="Arial Nova" panose="020B0504020202020204" pitchFamily="34" charset="0"/>
              </a:rPr>
              <a:t>. Available at: </a:t>
            </a:r>
            <a:r>
              <a:rPr lang="en-GB" sz="1100" u="sng" noProof="0" dirty="0">
                <a:latin typeface="Arial Nova" panose="020B0504020202020204" pitchFamily="34" charset="0"/>
                <a:hlinkClick r:id="rId6"/>
              </a:rPr>
              <a:t>https://www.who.int/standards/classifications/classification-of-diseases</a:t>
            </a:r>
            <a:r>
              <a:rPr lang="en-GB" sz="1100" noProof="0" dirty="0">
                <a:latin typeface="Arial Nova" panose="020B0504020202020204" pitchFamily="34" charset="0"/>
              </a:rPr>
              <a:t> </a:t>
            </a:r>
            <a:r>
              <a:rPr lang="en-GB" sz="1100" noProof="0" dirty="0">
                <a:solidFill>
                  <a:schemeClr val="bg1"/>
                </a:solidFill>
                <a:latin typeface="Arial Nova" panose="020B0504020202020204" pitchFamily="34" charset="0"/>
              </a:rPr>
              <a:t>(Accessed 11 October 2025).</a:t>
            </a:r>
          </a:p>
          <a:p>
            <a:endParaRPr lang="en-GB" sz="1100" noProof="0" dirty="0">
              <a:latin typeface="Arial Nova" panose="020B0504020202020204" pitchFamily="34" charset="0"/>
            </a:endParaRPr>
          </a:p>
        </p:txBody>
      </p:sp>
    </p:spTree>
    <p:extLst>
      <p:ext uri="{BB962C8B-B14F-4D97-AF65-F5344CB8AC3E}">
        <p14:creationId xmlns:p14="http://schemas.microsoft.com/office/powerpoint/2010/main" val="955168240"/>
      </p:ext>
    </p:extLst>
  </p:cSld>
  <p:clrMapOvr>
    <a:masterClrMapping/>
  </p:clrMapOvr>
</p:sld>
</file>

<file path=ppt/theme/theme1.xml><?xml version="1.0" encoding="utf-8"?>
<a:theme xmlns:a="http://schemas.openxmlformats.org/drawingml/2006/main" name="Slice">
  <a:themeElements>
    <a:clrScheme name="Office 2007 - 20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docProps/app.xml><?xml version="1.0" encoding="utf-8"?>
<Properties xmlns="http://schemas.openxmlformats.org/officeDocument/2006/extended-properties" xmlns:vt="http://schemas.openxmlformats.org/officeDocument/2006/docPropsVTypes">
  <Template>Slice</Template>
  <TotalTime>1804</TotalTime>
  <Words>1332</Words>
  <Application>Microsoft Office PowerPoint</Application>
  <PresentationFormat>Widescreen</PresentationFormat>
  <Paragraphs>96</Paragraphs>
  <Slides>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vt:i4>
      </vt:variant>
    </vt:vector>
  </HeadingPairs>
  <TitlesOfParts>
    <vt:vector size="10" baseType="lpstr">
      <vt:lpstr>Arial</vt:lpstr>
      <vt:lpstr>Arial Nova</vt:lpstr>
      <vt:lpstr>Century Gothic</vt:lpstr>
      <vt:lpstr>Wingdings</vt:lpstr>
      <vt:lpstr>Wingdings 3</vt:lpstr>
      <vt:lpstr>Slice</vt:lpstr>
      <vt:lpstr>PowerPoint Presentation</vt:lpstr>
      <vt:lpstr>PowerPoint Presentation</vt:lpstr>
      <vt:lpstr>Reference List  </vt:lpstr>
      <vt:lpstr>Reference List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Beau Academic</dc:creator>
  <cp:lastModifiedBy>Kinga Starczewska (2312239)</cp:lastModifiedBy>
  <cp:revision>3</cp:revision>
  <dcterms:created xsi:type="dcterms:W3CDTF">2024-12-04T18:07:56Z</dcterms:created>
  <dcterms:modified xsi:type="dcterms:W3CDTF">2025-10-28T18:05:56Z</dcterms:modified>
</cp:coreProperties>
</file>