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0" r:id="rId1"/>
  </p:sldMasterIdLst>
  <p:notesMasterIdLst>
    <p:notesMasterId r:id="rId43"/>
  </p:notesMasterIdLst>
  <p:sldIdLst>
    <p:sldId id="1229" r:id="rId2"/>
    <p:sldId id="1221" r:id="rId3"/>
    <p:sldId id="563" r:id="rId4"/>
    <p:sldId id="1241" r:id="rId5"/>
    <p:sldId id="1242" r:id="rId6"/>
    <p:sldId id="1240" r:id="rId7"/>
    <p:sldId id="257" r:id="rId8"/>
    <p:sldId id="258" r:id="rId9"/>
    <p:sldId id="1247" r:id="rId10"/>
    <p:sldId id="259" r:id="rId11"/>
    <p:sldId id="1244" r:id="rId12"/>
    <p:sldId id="1223" r:id="rId13"/>
    <p:sldId id="1222" r:id="rId14"/>
    <p:sldId id="1224" r:id="rId15"/>
    <p:sldId id="1225" r:id="rId16"/>
    <p:sldId id="1220" r:id="rId17"/>
    <p:sldId id="1262" r:id="rId18"/>
    <p:sldId id="1911" r:id="rId19"/>
    <p:sldId id="1246" r:id="rId20"/>
    <p:sldId id="260" r:id="rId21"/>
    <p:sldId id="1248" r:id="rId22"/>
    <p:sldId id="261" r:id="rId23"/>
    <p:sldId id="262" r:id="rId24"/>
    <p:sldId id="1249" r:id="rId25"/>
    <p:sldId id="263" r:id="rId26"/>
    <p:sldId id="264" r:id="rId27"/>
    <p:sldId id="1250" r:id="rId28"/>
    <p:sldId id="1252" r:id="rId29"/>
    <p:sldId id="1251" r:id="rId30"/>
    <p:sldId id="265" r:id="rId31"/>
    <p:sldId id="1239" r:id="rId32"/>
    <p:sldId id="1237" r:id="rId33"/>
    <p:sldId id="1231" r:id="rId34"/>
    <p:sldId id="1238" r:id="rId35"/>
    <p:sldId id="1254" r:id="rId36"/>
    <p:sldId id="266" r:id="rId37"/>
    <p:sldId id="1909" r:id="rId38"/>
    <p:sldId id="1264" r:id="rId39"/>
    <p:sldId id="1910" r:id="rId40"/>
    <p:sldId id="1653" r:id="rId41"/>
    <p:sldId id="1226" r:id="rId42"/>
  </p:sldIdLst>
  <p:sldSz cx="9144000" cy="6858000" type="screen4x3"/>
  <p:notesSz cx="6858000" cy="9144000"/>
  <p:embeddedFontLst>
    <p:embeddedFont>
      <p:font typeface="Cabin" pitchFamily="2" charset="77"/>
      <p:regular r:id="rId44"/>
      <p:bold r:id="rId45"/>
      <p:italic r:id="rId46"/>
      <p:boldItalic r:id="rId47"/>
    </p:embeddedFont>
    <p:embeddedFont>
      <p:font typeface="Calibri" panose="020F0502020204030204" pitchFamily="34" charset="0"/>
      <p:regular r:id="rId48"/>
      <p:bold r:id="rId49"/>
      <p:italic r:id="rId50"/>
      <p:boldItalic r:id="rId51"/>
    </p:embeddedFont>
    <p:embeddedFont>
      <p:font typeface="Impact" panose="020B0806030902050204" pitchFamily="34" charset="0"/>
      <p:regular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60"/>
    <p:restoredTop sz="94556"/>
  </p:normalViewPr>
  <p:slideViewPr>
    <p:cSldViewPr snapToGrid="0">
      <p:cViewPr varScale="1">
        <p:scale>
          <a:sx n="79" d="100"/>
          <a:sy n="79" d="100"/>
        </p:scale>
        <p:origin x="1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8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732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7743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215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7051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84834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73964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357241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64030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35283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294329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702246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767549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584463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90805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26849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131382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228036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037001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789138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33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95046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482423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843883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87957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F8A88-BDCE-524A-BB1A-F0B007DBE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AFC1B0-51A6-4643-8486-6364CB373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C0EF-E94A-B545-81FA-0788016E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5C72B-4D67-F340-8459-4F5BA933E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02BC8-F261-044A-98D7-D40936F42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2331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E51B4-FBFD-6C4E-BE92-3C6C2A1B7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F7E9-1B90-2B4F-B81D-85BA46754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2F9F0-CF39-1D4A-98B7-C36BD8F4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18B64-CFBD-F94B-A096-A56939591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D46F9-21B3-9740-B13E-7A6E1C66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6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71FA-836D-8149-AD4C-D2E37932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CC122-A78E-E946-B075-5FAB00DA0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7A791-87A5-5C49-9C40-2589ECBC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53506-AA79-C740-9609-D2A26C0FD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14B7C-BEF4-C947-BDA3-806A167C1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E89E-C9B9-8542-9CB9-391D295C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6B452-E202-8344-B1C0-766AA0C81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78FB-536B-8F49-B92C-133A037AD1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E692F-39F9-744C-9F9E-1807C404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35D43-EF87-4942-B59A-0ABFEF5C7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07332-4C19-B94F-A7BD-5520E889D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84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203C7-0D60-E14D-A851-82DA2A49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F79F8-2AB4-0F42-80EB-CD285F00F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617EC-8B12-F344-8737-F947E617E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17D2F-5E57-9C4A-93C1-5603CABCAD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1F8BAA-7240-C643-9E29-2083BDB346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DF726-2252-904D-85BC-A26C87534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AC340A-C13B-8C47-9268-DD67DE5FD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B17CC6-4452-7E44-A61C-AC551D22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6C2A-DA79-BB44-9671-F27FC180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54F2A-D155-C74C-9F05-2439A759F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1722FB-754C-0D40-A886-E264559C8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2199D-084F-7B42-87B4-34EC24458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4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551F68-245C-2444-82BD-A81518AB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51B004-E9FA-0942-B01D-8B8CDAA3D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8EAEA-93E9-3349-97E9-250CB55FF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1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39032-5E75-BE4C-9921-771BC0CE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31862-06B4-E84D-82F3-D57143CC9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C3B7C-CB84-A64D-9729-AA1357376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173E4-0DF2-2143-BE89-69BA4B52C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68989-F43F-A146-A5A1-E574DFC8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CFFFB-0511-B444-A377-3ECEE78E0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28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7329-18CC-1545-B2E1-1E534D2D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D6D2E5-2E5D-D14C-B3B6-97483FAAC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33C28-84ED-2041-B445-6E208BE1E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32889-FD1E-004C-8E75-4CAD4693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FBA86-7543-A841-B181-53ACF8F2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8B31A-9D93-1042-B0E0-98F5D627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816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0FCF2-EF34-E040-AEE5-3020FB4C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CE594-BC61-7B47-87F6-C3910B1C4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A3B87-AD5C-D246-B404-E2B41C8F8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91DBF-CB6B-9E41-A0DA-22EEC1A9F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AEE14-BE1B-A04F-B524-E5E3F9A4B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8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751F-3AC8-944B-9C18-8866293356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E27B6-FA74-D14F-87B5-430D229E7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FD1A6-AB35-FB4C-82E7-10F363BED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51FD7-3EEA-4949-819D-B1A77A711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62336-0492-DC41-9AB4-6DBDD54A2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0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96D6E-41E3-5648-84CD-17992833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D1091-5B20-654A-8F25-6081DE27D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C00E-F76F-0941-95EE-549D837B4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EB4B2-41A9-E04B-8025-56BD67070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A3BA1-2530-D44A-B21D-EB6F7C9FD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77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D0SRJ8MU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OFDdndeQXU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tiff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Relationship Id="rId9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4.png"/><Relationship Id="rId7" Type="http://schemas.openxmlformats.org/officeDocument/2006/relationships/image" Target="../media/image22.tiff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tiff"/><Relationship Id="rId11" Type="http://schemas.openxmlformats.org/officeDocument/2006/relationships/image" Target="../media/image26.tiff"/><Relationship Id="rId5" Type="http://schemas.openxmlformats.org/officeDocument/2006/relationships/image" Target="../media/image20.tiff"/><Relationship Id="rId10" Type="http://schemas.openxmlformats.org/officeDocument/2006/relationships/image" Target="../media/image25.tiff"/><Relationship Id="rId4" Type="http://schemas.openxmlformats.org/officeDocument/2006/relationships/image" Target="../media/image19.tiff"/><Relationship Id="rId9" Type="http://schemas.openxmlformats.org/officeDocument/2006/relationships/image" Target="../media/image24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0.tiff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2.tiff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3.tiff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hyperlink" Target="https://sway.office.com/DlCeeTQkGFkqp6HH?ref=Link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ysgliad.com/en/dewin-cysgliad/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tif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tiff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tiff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tiff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tiff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tif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tiff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hyperlink" Target="https://sway.office.com/DlCeeTQkGFkqp6HH?ref=Link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ysgliad.com/en/dewin-cysgliad/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1600199" y="121239"/>
            <a:ext cx="6172201" cy="14997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BA1A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17.11.22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3307773" y="5219362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45460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70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1363300" y="361245"/>
            <a:ext cx="6708951" cy="7116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byddwn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ni’n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…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401466" y="1553508"/>
            <a:ext cx="8341067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hanes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iaith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endParaRPr lang="en-US" sz="2400" b="0" i="0" u="none" strike="noStrike" cap="none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rannau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bwysig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84775" y="3621326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83665-F6FC-0D41-A5FB-73CEA6185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579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163EA-6437-7641-B8E8-5ED99B70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86" y="166712"/>
            <a:ext cx="7032856" cy="1137487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y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Darlithoedd Llwybr y Gymraeg </a:t>
            </a:r>
            <a:b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BA1 – 2022-23</a:t>
            </a:r>
            <a:r>
              <a:rPr lang="en-US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dirty="0"/>
              <a:t>		</a:t>
            </a:r>
            <a:endParaRPr lang="en-US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53ACFD-C1DC-254E-AB1F-E9BEF6FB96C6}"/>
              </a:ext>
            </a:extLst>
          </p:cNvPr>
          <p:cNvSpPr txBox="1"/>
          <p:nvPr/>
        </p:nvSpPr>
        <p:spPr>
          <a:xfrm>
            <a:off x="323885" y="1903351"/>
            <a:ext cx="3616086" cy="18928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Dyma’r dyddiadau:</a:t>
            </a:r>
          </a:p>
          <a:p>
            <a:pPr algn="ctr"/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Bydd </a:t>
            </a:r>
            <a:r>
              <a:rPr lang="cy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pob darlith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ar y campws</a:t>
            </a:r>
            <a:r>
              <a:rPr lang="cy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cy-GB" sz="1050" i="1" dirty="0">
              <a:latin typeface="Avenir Book" panose="02000503020000020003" pitchFamily="2" charset="0"/>
            </a:endParaRPr>
          </a:p>
          <a:p>
            <a:pPr algn="ctr"/>
            <a:endParaRPr lang="cy-GB" sz="1050" i="1" dirty="0">
              <a:latin typeface="Avenir Book" panose="02000503020000020003" pitchFamily="2" charset="0"/>
            </a:endParaRPr>
          </a:p>
        </p:txBody>
      </p:sp>
      <p:pic>
        <p:nvPicPr>
          <p:cNvPr id="1028" name="Picture 4" descr="Single cartoon diary on white background Vector Image">
            <a:extLst>
              <a:ext uri="{FF2B5EF4-FFF2-40B4-BE49-F238E27FC236}">
                <a16:creationId xmlns:a16="http://schemas.microsoft.com/office/drawing/2014/main" id="{E92F526F-359F-3F48-B38E-8D05829BC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 bwMode="auto">
          <a:xfrm>
            <a:off x="3657665" y="3958430"/>
            <a:ext cx="1828670" cy="166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mple IVF calendars: long protocol, short protocol, fresh &amp; frozen transfer">
            <a:extLst>
              <a:ext uri="{FF2B5EF4-FFF2-40B4-BE49-F238E27FC236}">
                <a16:creationId xmlns:a16="http://schemas.microsoft.com/office/drawing/2014/main" id="{F9479561-1D6B-2442-9C29-8872B4BCD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822">
            <a:off x="799166" y="4136253"/>
            <a:ext cx="24574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7789C1-C47F-BE43-8B81-D9D9AB79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4532" y="81896"/>
            <a:ext cx="1665974" cy="152845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4FE42F-DD24-DB47-A1C7-207FF2678745}"/>
              </a:ext>
            </a:extLst>
          </p:cNvPr>
          <p:cNvSpPr/>
          <p:nvPr/>
        </p:nvSpPr>
        <p:spPr>
          <a:xfrm>
            <a:off x="4399908" y="2046915"/>
            <a:ext cx="4217378" cy="2908489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10/11/22 </a:t>
            </a:r>
            <a:r>
              <a:rPr lang="cy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17/11/22 </a:t>
            </a:r>
            <a:r>
              <a:rPr lang="cy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(11 -1) </a:t>
            </a: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24/11/22 </a:t>
            </a:r>
            <a:r>
              <a:rPr lang="cy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1/12/22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(11 -1)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12/1/23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</a:t>
            </a: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19/1/23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</a:t>
            </a: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26/1/23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2/2/23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(11-1)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16/2/23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2/3/23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16/3/23 </a:t>
            </a:r>
            <a:r>
              <a:rPr lang="cy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23/3/23 </a:t>
            </a: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2780348" algn="l"/>
              </a:tabLst>
            </a:pPr>
            <a:r>
              <a:rPr lang="cy-GB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cy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57940F-284D-E440-98A5-6BD33D208EA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2844" b="14746"/>
          <a:stretch/>
        </p:blipFill>
        <p:spPr>
          <a:xfrm>
            <a:off x="0" y="6155156"/>
            <a:ext cx="9144000" cy="64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558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9187" y="140187"/>
            <a:ext cx="6123214" cy="826252"/>
          </a:xfr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cy-GB" sz="1800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r>
              <a:rPr lang="cy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Ffilm – Hanes y Gymraeg</a:t>
            </a:r>
            <a:br>
              <a:rPr lang="cy-GB" sz="1800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cy-GB" sz="1800" i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775" y="1142150"/>
            <a:ext cx="2828954" cy="3812617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Ffilm 1: Cysgodion Ddoe</a:t>
            </a:r>
            <a:endParaRPr lang="en-US" sz="28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https://www.youtube.com/watch?v=xfD0SRJ8MUc</a:t>
            </a:r>
            <a:endParaRPr lang="en-US" sz="16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US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Golegau</a:t>
            </a:r>
            <a:r>
              <a:rPr lang="en-US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US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US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hlinkClick r:id="rId3"/>
            </a:endParaRPr>
          </a:p>
        </p:txBody>
      </p:sp>
      <p:pic>
        <p:nvPicPr>
          <p:cNvPr id="4" name="Picture 5" descr="A picture containing room, clock&#10;&#10;Description automatically generated">
            <a:extLst>
              <a:ext uri="{FF2B5EF4-FFF2-40B4-BE49-F238E27FC236}">
                <a16:creationId xmlns:a16="http://schemas.microsoft.com/office/drawing/2014/main" id="{0914A54F-CC97-474B-AA10-A011070AFD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942" y="140187"/>
            <a:ext cx="881744" cy="80218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924B2F4-F9BF-407B-B1B0-5251B2CB8513}"/>
              </a:ext>
            </a:extLst>
          </p:cNvPr>
          <p:cNvSpPr/>
          <p:nvPr/>
        </p:nvSpPr>
        <p:spPr>
          <a:xfrm>
            <a:off x="3445329" y="2493123"/>
            <a:ext cx="5440684" cy="35877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>
                <a:solidFill>
                  <a:schemeClr val="tx1"/>
                </a:solidFill>
                <a:latin typeface="Avenir" panose="02000503020000020003" pitchFamily="2" charset="0"/>
                <a:ea typeface="+mn-lt"/>
                <a:cs typeface="+mn-lt"/>
              </a:rPr>
              <a:t> </a:t>
            </a:r>
            <a:r>
              <a:rPr lang="en-GB" sz="2400" b="1" u="sng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PWYNTIAU TRAFOD: </a:t>
            </a:r>
          </a:p>
          <a:p>
            <a:pPr algn="ctr"/>
            <a:endParaRPr lang="en-US" sz="2400" b="1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/>
            <a:r>
              <a:rPr lang="cy-GB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Pam oedd gostyngiad yn nifer y siaradwyr Cymraeg yn ystod yr 20fed</a:t>
            </a:r>
            <a:endParaRPr lang="cy-GB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ganrif?</a:t>
            </a:r>
            <a:endParaRPr lang="cy-GB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y-GB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/>
            <a:r>
              <a:rPr lang="cy-GB" sz="2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· Beth yw effeithiau hir dymor y deddfau uno a brad y llyfrau gleision.</a:t>
            </a:r>
            <a:endParaRPr lang="cy-GB" sz="2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50" dirty="0"/>
          </a:p>
        </p:txBody>
      </p:sp>
      <p:pic>
        <p:nvPicPr>
          <p:cNvPr id="7" name="Picture 7" descr="A picture containing graphics, room&#10;&#10;Description automatically generated">
            <a:extLst>
              <a:ext uri="{FF2B5EF4-FFF2-40B4-BE49-F238E27FC236}">
                <a16:creationId xmlns:a16="http://schemas.microsoft.com/office/drawing/2014/main" id="{4B011E38-59E6-4CF4-AF62-630F6C80A4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5093" y="140187"/>
            <a:ext cx="850920" cy="7005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4D91E7-45FA-1D46-BD25-5973F9406A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2844" b="14746"/>
          <a:stretch/>
        </p:blipFill>
        <p:spPr>
          <a:xfrm>
            <a:off x="0" y="6211105"/>
            <a:ext cx="9144000" cy="64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903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283" y="1310771"/>
            <a:ext cx="3477986" cy="4136071"/>
          </a:xfrm>
          <a:solidFill>
            <a:schemeClr val="accent6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Ein Hiaith: Ffilm 2</a:t>
            </a: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https://www.youtube.com/watch?v=LOFDdndeQXU</a:t>
            </a: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Golegau</a:t>
            </a: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US" sz="4400" dirty="0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accent5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US" sz="4400" dirty="0">
              <a:solidFill>
                <a:schemeClr val="accent5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5" descr="A picture containing room, clock&#10;&#10;Description automatically generated">
            <a:extLst>
              <a:ext uri="{FF2B5EF4-FFF2-40B4-BE49-F238E27FC236}">
                <a16:creationId xmlns:a16="http://schemas.microsoft.com/office/drawing/2014/main" id="{282B79A1-977D-4285-9DDB-3E948849DE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299" y="126513"/>
            <a:ext cx="942374" cy="84855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C43A4E2-ABD8-466F-914C-DB7AD34E47C5}"/>
              </a:ext>
            </a:extLst>
          </p:cNvPr>
          <p:cNvSpPr/>
          <p:nvPr/>
        </p:nvSpPr>
        <p:spPr>
          <a:xfrm>
            <a:off x="3794705" y="2191754"/>
            <a:ext cx="5127171" cy="396030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35" tIns="25718" rIns="51435" bIns="25718" rtlCol="0" anchor="ctr"/>
          <a:lstStyle/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r>
              <a:rPr lang="en-GB" sz="1050" b="1" dirty="0">
                <a:solidFill>
                  <a:schemeClr val="tx1"/>
                </a:solidFill>
              </a:rPr>
              <a:t> </a:t>
            </a:r>
            <a:endParaRPr lang="en-US" sz="1800" b="1" dirty="0">
              <a:solidFill>
                <a:schemeClr val="tx1"/>
              </a:solidFill>
            </a:endParaRPr>
          </a:p>
          <a:p>
            <a:endParaRPr lang="en-GB" sz="2100" b="1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100" dirty="0">
                <a:solidFill>
                  <a:schemeClr val="tx1"/>
                </a:solidFill>
                <a:ea typeface="+mn-lt"/>
                <a:cs typeface="+mn-lt"/>
              </a:rPr>
              <a:t>·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trobwynt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welwyd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ystod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20fed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ganrif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·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Oeddech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chi’n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ymwybodol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hanes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sefydlu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S4C?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Oeddech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chi’n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gwybod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am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fygythiad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Gwynfor Evans?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· Pa mor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bwysig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sefydlu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 S4C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barn chi?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  <a:p>
            <a:endParaRPr lang="en-GB" sz="1050" b="1" dirty="0">
              <a:solidFill>
                <a:schemeClr val="tx1"/>
              </a:solidFill>
            </a:endParaRPr>
          </a:p>
        </p:txBody>
      </p:sp>
      <p:pic>
        <p:nvPicPr>
          <p:cNvPr id="10" name="Picture 7" descr="A picture containing graphics, room&#10;&#10;Description automatically generated">
            <a:extLst>
              <a:ext uri="{FF2B5EF4-FFF2-40B4-BE49-F238E27FC236}">
                <a16:creationId xmlns:a16="http://schemas.microsoft.com/office/drawing/2014/main" id="{114BDC35-7528-4742-BD8D-936792B6C7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0524" y="150631"/>
            <a:ext cx="861041" cy="7081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870655-CF7C-0144-B8EA-073A156BC58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2844" b="14746"/>
          <a:stretch/>
        </p:blipFill>
        <p:spPr>
          <a:xfrm>
            <a:off x="0" y="6211105"/>
            <a:ext cx="9144000" cy="64689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8C5B332-40DC-C34B-806D-ECB477D49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5712" y="91588"/>
            <a:ext cx="5355772" cy="826252"/>
          </a:xfr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cy-GB" sz="1800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r>
              <a:rPr lang="cy-GB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Ffilm – Ein hiaith</a:t>
            </a:r>
            <a:br>
              <a:rPr lang="cy-GB" sz="1800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cy-GB" sz="1800" i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91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2095252" y="119744"/>
            <a:ext cx="4953495" cy="8343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Eich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llais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…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83665-F6FC-0D41-A5FB-73CEA6185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4419D22D-FA1C-8948-A364-F709EC986C3A}"/>
              </a:ext>
            </a:extLst>
          </p:cNvPr>
          <p:cNvSpPr/>
          <p:nvPr/>
        </p:nvSpPr>
        <p:spPr>
          <a:xfrm>
            <a:off x="6094309" y="1573989"/>
            <a:ext cx="2824842" cy="1338942"/>
          </a:xfrm>
          <a:prstGeom prst="wedgeEllipseCallout">
            <a:avLst>
              <a:gd name="adj1" fmla="val 41016"/>
              <a:gd name="adj2" fmla="val 6981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E7E128A-134F-2542-85D1-0A53870E9D5E}"/>
              </a:ext>
            </a:extLst>
          </p:cNvPr>
          <p:cNvSpPr/>
          <p:nvPr/>
        </p:nvSpPr>
        <p:spPr>
          <a:xfrm>
            <a:off x="3159578" y="1115031"/>
            <a:ext cx="2824842" cy="1338942"/>
          </a:xfrm>
          <a:prstGeom prst="wedgeEllipseCallout">
            <a:avLst>
              <a:gd name="adj1" fmla="val -1180"/>
              <a:gd name="adj2" fmla="val 9786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 bob sgwrs yn y Gymraeg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7CB59D51-B588-D74F-872C-F4DE9D49B97D}"/>
              </a:ext>
            </a:extLst>
          </p:cNvPr>
          <p:cNvSpPr/>
          <p:nvPr/>
        </p:nvSpPr>
        <p:spPr>
          <a:xfrm>
            <a:off x="174171" y="1573989"/>
            <a:ext cx="2824842" cy="1338942"/>
          </a:xfrm>
          <a:prstGeom prst="wedgeEllipseCallout">
            <a:avLst>
              <a:gd name="adj1" fmla="val -37596"/>
              <a:gd name="adj2" fmla="val 7347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magu hyder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720CACBE-6E85-DD44-9FF9-EA476B28A06D}"/>
              </a:ext>
            </a:extLst>
          </p:cNvPr>
          <p:cNvSpPr/>
          <p:nvPr/>
        </p:nvSpPr>
        <p:spPr>
          <a:xfrm>
            <a:off x="902608" y="3325052"/>
            <a:ext cx="2824842" cy="1338942"/>
          </a:xfrm>
          <a:prstGeom prst="wedgeEllipseCallout">
            <a:avLst>
              <a:gd name="adj1" fmla="val -40486"/>
              <a:gd name="adj2" fmla="val 7225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 </a:t>
            </a:r>
            <a:r>
              <a:rPr lang="cy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eu?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9271CC9E-F916-3B45-8448-124873F754BF}"/>
              </a:ext>
            </a:extLst>
          </p:cNvPr>
          <p:cNvSpPr/>
          <p:nvPr/>
        </p:nvSpPr>
        <p:spPr>
          <a:xfrm>
            <a:off x="5636326" y="3243771"/>
            <a:ext cx="2824842" cy="1338942"/>
          </a:xfrm>
          <a:prstGeom prst="wedgeEllipseCallout">
            <a:avLst>
              <a:gd name="adj1" fmla="val 31768"/>
              <a:gd name="adj2" fmla="val 77135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9BD349C8-2523-C143-95C5-F12A1AEC1B42}"/>
              </a:ext>
            </a:extLst>
          </p:cNvPr>
          <p:cNvSpPr/>
          <p:nvPr/>
        </p:nvSpPr>
        <p:spPr>
          <a:xfrm>
            <a:off x="3269467" y="4638989"/>
            <a:ext cx="2824842" cy="1338942"/>
          </a:xfrm>
          <a:prstGeom prst="wedgeEllipseCallout">
            <a:avLst>
              <a:gd name="adj1" fmla="val 554"/>
              <a:gd name="adj2" fmla="val -10457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yn gywir i’r disgyblion</a:t>
            </a:r>
          </a:p>
        </p:txBody>
      </p:sp>
    </p:spTree>
    <p:extLst>
      <p:ext uri="{BB962C8B-B14F-4D97-AF65-F5344CB8AC3E}">
        <p14:creationId xmlns:p14="http://schemas.microsoft.com/office/powerpoint/2010/main" val="246042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230472" y="198979"/>
            <a:ext cx="8705710" cy="871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230472" y="1462906"/>
            <a:ext cx="870571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Termau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gramadegol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helpu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wybod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ymddwyn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maent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lleoliad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3400563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9AFE8C-2224-4444-972F-5A78D4B163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1796142" y="250371"/>
            <a:ext cx="5878286" cy="8174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Ymarfer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sydyn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0" name="Google Shape;120;p15"/>
          <p:cNvSpPr txBox="1">
            <a:spLocks noGrp="1"/>
          </p:cNvSpPr>
          <p:nvPr>
            <p:ph idx="1"/>
          </p:nvPr>
        </p:nvSpPr>
        <p:spPr>
          <a:xfrm>
            <a:off x="304800" y="1371600"/>
            <a:ext cx="8506691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</a:p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FD94F42-8C08-2140-9537-4B17CA7947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502" y="2993921"/>
            <a:ext cx="3039961" cy="29604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1077685" y="1579386"/>
            <a:ext cx="6988629" cy="134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Rhan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1: 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(noun/s)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0B92B8-74C5-1E44-A9C4-48DD5DBEA319}"/>
              </a:ext>
            </a:extLst>
          </p:cNvPr>
          <p:cNvSpPr txBox="1"/>
          <p:nvPr/>
        </p:nvSpPr>
        <p:spPr>
          <a:xfrm>
            <a:off x="1077685" y="3347357"/>
            <a:ext cx="698862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cael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roi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mwyn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adnabod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87080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269670" y="120198"/>
            <a:ext cx="5306787" cy="77965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</a:t>
            </a: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nwau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r>
              <a:rPr lang="en-US" sz="18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</a:t>
            </a:r>
            <a:r>
              <a:rPr lang="en-US" sz="1800" i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Noun/s)</a:t>
            </a:r>
            <a:b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8" name="Google Shape;128;p16"/>
          <p:cNvSpPr txBox="1">
            <a:spLocks noGrp="1"/>
          </p:cNvSpPr>
          <p:nvPr>
            <p:ph idx="1"/>
          </p:nvPr>
        </p:nvSpPr>
        <p:spPr>
          <a:xfrm>
            <a:off x="235527" y="899851"/>
            <a:ext cx="8634902" cy="49210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lluosog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problem /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problemau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;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plentyn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plant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genedl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pob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naill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y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ddesg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munud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llygad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cwpan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25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E5AA07-21C2-3E41-AB1C-E5DF5B296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1431032" y="120198"/>
            <a:ext cx="7113786" cy="8123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</a:t>
            </a: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nwau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cyffredin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8" name="Google Shape;128;p16"/>
          <p:cNvSpPr txBox="1">
            <a:spLocks noGrp="1"/>
          </p:cNvSpPr>
          <p:nvPr>
            <p:ph idx="1"/>
          </p:nvPr>
        </p:nvSpPr>
        <p:spPr>
          <a:xfrm>
            <a:off x="235527" y="932508"/>
            <a:ext cx="8634902" cy="49210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adnabod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cyffredin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457200" marR="0" lvl="0" indent="-4572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AutoNum type="arabicPeriod"/>
            </a:pP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Rhoi’r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(y) o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y </a:t>
            </a:r>
            <a:r>
              <a:rPr lang="en-US" sz="2400" b="1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erch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 y </a:t>
            </a:r>
            <a:r>
              <a:rPr lang="en-US" sz="2400" b="1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</a:t>
            </a:r>
            <a:r>
              <a:rPr lang="en-US" sz="24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lad</a:t>
            </a:r>
            <a:endParaRPr lang="en-US" sz="24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endParaRPr lang="en-US"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treiglo’n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feddal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endParaRPr lang="en-US" sz="24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2.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Rhoi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ferch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bachgen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endParaRPr lang="en-US" sz="2400" b="1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endParaRPr lang="en-US" sz="24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3.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Defnyddio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geiriadur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250" b="0" i="0" u="none" strike="noStrike" cap="none" dirty="0">
                <a:latin typeface="Cabin"/>
                <a:ea typeface="Cabin"/>
                <a:cs typeface="Cabin"/>
                <a:sym typeface="Cabin"/>
              </a:rPr>
              <a:t> </a:t>
            </a:r>
            <a:endParaRPr sz="1250" b="0" i="0" u="none" strike="noStrike" cap="none" dirty="0"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E5AA07-21C2-3E41-AB1C-E5DF5B296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85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734786" y="202758"/>
            <a:ext cx="7788728" cy="14921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…</a:t>
            </a:r>
            <a:b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6A7A851-54D8-BB42-9D05-58CCE3B88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290" y="1767869"/>
            <a:ext cx="1582056" cy="22148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46694F-DE97-1F49-A4E9-83EB5B3BCD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466" r="18807"/>
          <a:stretch/>
        </p:blipFill>
        <p:spPr>
          <a:xfrm>
            <a:off x="2477773" y="1937857"/>
            <a:ext cx="1306653" cy="20830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03FD9D-F3B2-E44F-BC10-DCB802FEC8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546" r="26182" b="11908"/>
          <a:stretch/>
        </p:blipFill>
        <p:spPr>
          <a:xfrm>
            <a:off x="4396010" y="4263895"/>
            <a:ext cx="1801091" cy="17564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398A7B9-C148-6E43-963C-864B1B9E8C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1452" y="2132742"/>
            <a:ext cx="2020490" cy="3584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9EAA9C7-1649-9842-8F08-90716AF414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86969" y="4114612"/>
            <a:ext cx="1459461" cy="19858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7354E3-9270-0B40-8406-E677C35013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87714" y="1860218"/>
            <a:ext cx="1700450" cy="22383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9B1B3F6-E532-B44C-8245-D181B730721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219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554124" y="135174"/>
            <a:ext cx="7996324" cy="12357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000" b="0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50C168-BB36-FF45-8228-94FDB9EA5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5104" y="1217702"/>
            <a:ext cx="1563040" cy="2344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A23C8C-73FA-8F47-831E-D92094D25F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4588" y="1552140"/>
            <a:ext cx="1567412" cy="2275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D3DD116-406B-1A43-AAA9-A2721AAF71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2185" y="1560956"/>
            <a:ext cx="1478011" cy="22009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197009-0647-114F-BC86-063D0C044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124" y="3879494"/>
            <a:ext cx="1587500" cy="2209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196352-5B17-4141-92F9-ED9C43C700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7472" y="3902582"/>
            <a:ext cx="1452097" cy="21636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798877-93AA-314D-8DA1-2C71E7CE3B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0903" y="3729613"/>
            <a:ext cx="1561726" cy="234258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A9A501-CA15-5147-BC61-CF6562CDEE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0516" y="1223435"/>
            <a:ext cx="1861639" cy="23867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BF64BA5-DD4E-8A43-8DE3-54C4F441D42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75104" y="3752250"/>
            <a:ext cx="1618409" cy="23010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A2C9E32-2989-644F-8372-C468CB79399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612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07818" y="161394"/>
            <a:ext cx="8728364" cy="8028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C0F2A6-759B-D046-8765-2602F558FD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32" t="39772" r="22657" b="25777"/>
          <a:stretch/>
        </p:blipFill>
        <p:spPr>
          <a:xfrm rot="10800000">
            <a:off x="4572000" y="1995054"/>
            <a:ext cx="4267198" cy="26600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976C8D-2657-894F-BB16-A35293FEE9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21" y="1546093"/>
            <a:ext cx="2926660" cy="42483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13FE2C-6939-5746-913F-EF97AEC8F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17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8AD2A7-9ECC-2746-AAEE-E8B9C5E4DF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41" t="83473" r="18765" b="9957"/>
          <a:stretch/>
        </p:blipFill>
        <p:spPr>
          <a:xfrm rot="10800000">
            <a:off x="3020289" y="2575015"/>
            <a:ext cx="6123709" cy="11657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1C1817-EF7D-AA4E-B211-0BAA768FDF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295" y="1782883"/>
            <a:ext cx="2812994" cy="39156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A46569-0D73-A948-A8BA-AA970DE124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11" name="Google Shape;127;p16">
            <a:extLst>
              <a:ext uri="{FF2B5EF4-FFF2-40B4-BE49-F238E27FC236}">
                <a16:creationId xmlns:a16="http://schemas.microsoft.com/office/drawing/2014/main" id="{14794AAD-B43F-1140-847B-CC06BDA70E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7818" y="161394"/>
            <a:ext cx="8728364" cy="8028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</p:spTree>
    <p:extLst>
      <p:ext uri="{BB962C8B-B14F-4D97-AF65-F5344CB8AC3E}">
        <p14:creationId xmlns:p14="http://schemas.microsoft.com/office/powerpoint/2010/main" val="899629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9716CE-9157-1D4C-82C6-B40E5C18DA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420" t="15563" b="4026"/>
          <a:stretch/>
        </p:blipFill>
        <p:spPr>
          <a:xfrm rot="5400000">
            <a:off x="4435087" y="1529474"/>
            <a:ext cx="3037919" cy="41147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CEED19-54EC-F249-9F90-539CD5A93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45" y="1591963"/>
            <a:ext cx="2629064" cy="36806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4CBC9F-EC77-7B47-A704-42432F004E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Google Shape;127;p16">
            <a:extLst>
              <a:ext uri="{FF2B5EF4-FFF2-40B4-BE49-F238E27FC236}">
                <a16:creationId xmlns:a16="http://schemas.microsoft.com/office/drawing/2014/main" id="{8703F380-BEB3-C44B-872B-CBCFA7F2E3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7818" y="161394"/>
            <a:ext cx="8728364" cy="8028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</p:spTree>
    <p:extLst>
      <p:ext uri="{BB962C8B-B14F-4D97-AF65-F5344CB8AC3E}">
        <p14:creationId xmlns:p14="http://schemas.microsoft.com/office/powerpoint/2010/main" val="1024863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4CBC9F-EC77-7B47-A704-42432F004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Google Shape;127;p16">
            <a:extLst>
              <a:ext uri="{FF2B5EF4-FFF2-40B4-BE49-F238E27FC236}">
                <a16:creationId xmlns:a16="http://schemas.microsoft.com/office/drawing/2014/main" id="{8703F380-BEB3-C44B-872B-CBCFA7F2E3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7818" y="161394"/>
            <a:ext cx="8728364" cy="8028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4F785A-6D9B-D04B-BC22-279E987B94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732" y="1552245"/>
            <a:ext cx="8132536" cy="4015084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703311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736FB84-1C30-1948-A34A-1647C01200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4"/>
          <a:stretch/>
        </p:blipFill>
        <p:spPr>
          <a:xfrm>
            <a:off x="3555742" y="1640858"/>
            <a:ext cx="2459723" cy="2316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53C1C3-9002-B943-8D79-530AC670DB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875" y="1541485"/>
            <a:ext cx="2627441" cy="23938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3F8800-F472-2845-AC5E-5755C8475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356" y="1541485"/>
            <a:ext cx="3203744" cy="22593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B56D3E-596E-004E-9A6F-1485B95B50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313"/>
          <a:stretch/>
        </p:blipFill>
        <p:spPr>
          <a:xfrm>
            <a:off x="6093" y="6160375"/>
            <a:ext cx="9144000" cy="69762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12668E4-20D0-7E43-B00B-A6CB165C3C51}"/>
              </a:ext>
            </a:extLst>
          </p:cNvPr>
          <p:cNvSpPr/>
          <p:nvPr/>
        </p:nvSpPr>
        <p:spPr>
          <a:xfrm>
            <a:off x="667527" y="4114853"/>
            <a:ext cx="5347939" cy="2031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6"/>
              </a:rPr>
              <a:t>https://www.uwtsd.ac.uk/cy/bargeinion-tg/bargeinion-tg-i-fyfyrwyr/</a:t>
            </a:r>
          </a:p>
          <a:p>
            <a:endParaRPr lang="cy-GB" dirty="0">
              <a:hlinkClick r:id="rId6"/>
            </a:endParaRPr>
          </a:p>
          <a:p>
            <a:endParaRPr lang="cy-GB" dirty="0">
              <a:hlinkClick r:id="rId6"/>
            </a:endParaRPr>
          </a:p>
          <a:p>
            <a:r>
              <a:rPr lang="cy-GB" dirty="0">
                <a:hlinkClick r:id="rId6"/>
              </a:rPr>
              <a:t>https://www.cysgliad.com/en/dewin-cysgliad/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r>
              <a:rPr lang="cy-GB" dirty="0">
                <a:hlinkClick r:id="rId7"/>
              </a:rPr>
              <a:t>https://sway.office.com/DlCeeTQkGFkqp6HH?ref=Link</a:t>
            </a:r>
            <a:endParaRPr lang="cy-GB" dirty="0"/>
          </a:p>
          <a:p>
            <a:endParaRPr lang="cy-GB" dirty="0"/>
          </a:p>
        </p:txBody>
      </p:sp>
      <p:sp>
        <p:nvSpPr>
          <p:cNvPr id="10" name="Google Shape;264;p36">
            <a:extLst>
              <a:ext uri="{FF2B5EF4-FFF2-40B4-BE49-F238E27FC236}">
                <a16:creationId xmlns:a16="http://schemas.microsoft.com/office/drawing/2014/main" id="{F6A26009-C4B2-4349-B8F7-E4A1690EDBD0}"/>
              </a:ext>
            </a:extLst>
          </p:cNvPr>
          <p:cNvSpPr txBox="1">
            <a:spLocks/>
          </p:cNvSpPr>
          <p:nvPr/>
        </p:nvSpPr>
        <p:spPr>
          <a:xfrm>
            <a:off x="2288011" y="273979"/>
            <a:ext cx="4580164" cy="9872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2"/>
              </a:buClr>
              <a:buFont typeface="Impact"/>
              <a:buNone/>
            </a:pP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Help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llaw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5441528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628650" y="110836"/>
            <a:ext cx="7886700" cy="6627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ac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!</a:t>
            </a:r>
            <a:endParaRPr sz="4400" b="1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35" name="Google Shape;135;p17"/>
          <p:cNvSpPr txBox="1">
            <a:spLocks noGrp="1"/>
          </p:cNvSpPr>
          <p:nvPr>
            <p:ph idx="1"/>
          </p:nvPr>
        </p:nvSpPr>
        <p:spPr>
          <a:xfrm>
            <a:off x="185057" y="1329341"/>
            <a:ext cx="8773886" cy="475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person,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le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arbennig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William,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Dafydd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Caerdydd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mis Mai,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Pasg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prif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lythyren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ddechrau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GB" sz="12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GB" sz="12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torfol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gasgliad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o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tyrfa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haid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6" name="Google Shape;136;p17" descr="eart-clip-art-9i4py94iE.jpe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7" name="Google Shape;137;p17" descr="eart-clip-art-9i4py94iE.jpeg"/>
          <p:cNvSpPr/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D131CB-2BCE-5841-86C3-6B8DC4BD5C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8B5B8B-A70F-164D-B80D-19D01A2EE7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9190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628650" y="110836"/>
            <a:ext cx="7886700" cy="6627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ac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!</a:t>
            </a:r>
            <a:endParaRPr sz="4400" b="1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35" name="Google Shape;135;p17"/>
          <p:cNvSpPr txBox="1">
            <a:spLocks noGrp="1"/>
          </p:cNvSpPr>
          <p:nvPr>
            <p:ph idx="1"/>
          </p:nvPr>
        </p:nvSpPr>
        <p:spPr>
          <a:xfrm>
            <a:off x="152400" y="1369583"/>
            <a:ext cx="8773886" cy="475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1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diriaethol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‘real’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gyffwrdd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ag e,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cadair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GB"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GB" sz="1000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haniaethol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gyffwrdd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hapusrwydd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cariad</a:t>
            </a:r>
          </a:p>
          <a:p>
            <a:pPr marL="228600" marR="0" lvl="0" indent="-13017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50"/>
              <a:buFont typeface="Arial"/>
              <a:buNone/>
            </a:pPr>
            <a:endParaRPr lang="en-GB" sz="15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6" name="Google Shape;136;p17" descr="eart-clip-art-9i4py94iE.jpe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7" name="Google Shape;137;p17" descr="eart-clip-art-9i4py94iE.jpeg"/>
          <p:cNvSpPr/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38" name="Google Shape;138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394518">
            <a:off x="6651924" y="4104679"/>
            <a:ext cx="1431735" cy="157757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131CB-2BCE-5841-86C3-6B8DC4BD5C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8B5B8B-A70F-164D-B80D-19D01A2EE7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1077685" y="963386"/>
            <a:ext cx="6988629" cy="1959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Rhan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2: 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GB" sz="4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</a:t>
            </a: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nwau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(pronoun/s)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0B92B8-74C5-1E44-A9C4-48DD5DBEA319}"/>
              </a:ext>
            </a:extLst>
          </p:cNvPr>
          <p:cNvSpPr txBox="1"/>
          <p:nvPr/>
        </p:nvSpPr>
        <p:spPr>
          <a:xfrm>
            <a:off x="1077685" y="3347357"/>
            <a:ext cx="69886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ddefnyddir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712768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8"/>
          <p:cNvSpPr txBox="1">
            <a:spLocks noGrp="1"/>
          </p:cNvSpPr>
          <p:nvPr>
            <p:ph type="title"/>
          </p:nvPr>
        </p:nvSpPr>
        <p:spPr>
          <a:xfrm>
            <a:off x="1502229" y="232111"/>
            <a:ext cx="6433458" cy="8215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</a:t>
            </a:r>
            <a:r>
              <a:rPr lang="en-US" sz="40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0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Rhagenwau</a:t>
            </a:r>
            <a:endParaRPr sz="4000" b="1" i="0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43" name="Google Shape;143;p18"/>
          <p:cNvSpPr txBox="1">
            <a:spLocks noGrp="1"/>
          </p:cNvSpPr>
          <p:nvPr>
            <p:ph idx="1"/>
          </p:nvPr>
        </p:nvSpPr>
        <p:spPr>
          <a:xfrm>
            <a:off x="315191" y="1225473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ddefnyddir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fi,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ninnau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gwahaniaeth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ddwy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Siân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45" name="Google Shape;145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99490" y="2244217"/>
            <a:ext cx="2345020" cy="143243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F47DCE-540A-A340-A6CB-1CF6CFC5E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9BE2BC-CBEB-8048-82DE-217940C01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Eich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cyfle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chi 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….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51" name="Google Shape;151;p19"/>
          <p:cNvSpPr txBox="1">
            <a:spLocks noGrp="1"/>
          </p:cNvSpPr>
          <p:nvPr>
            <p:ph idx="1"/>
          </p:nvPr>
        </p:nvSpPr>
        <p:spPr>
          <a:xfrm>
            <a:off x="590414" y="1472321"/>
            <a:ext cx="7982085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defnyddio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52" name="Google Shape;152;p19"/>
          <p:cNvPicPr preferRelativeResize="0"/>
          <p:nvPr/>
        </p:nvPicPr>
        <p:blipFill rotWithShape="1">
          <a:blip r:embed="rId3">
            <a:alphaModFix/>
          </a:blip>
          <a:srcRect t="21041" b="18482"/>
          <a:stretch/>
        </p:blipFill>
        <p:spPr>
          <a:xfrm>
            <a:off x="4741881" y="3057832"/>
            <a:ext cx="3773469" cy="2682766"/>
          </a:xfrm>
          <a:prstGeom prst="rect">
            <a:avLst/>
          </a:prstGeom>
          <a:noFill/>
          <a:ln w="76200" cap="flat" cmpd="sng">
            <a:noFill/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95E1E6-0740-2647-AAEF-2E726ACC04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1A5B0D-AB0D-C349-8221-1BFF0489A5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84D1C1-8DA2-A04E-BC06-2B23B8FD1E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649" y="2151192"/>
            <a:ext cx="3685767" cy="358940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734787" y="963386"/>
            <a:ext cx="7592784" cy="1959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Rhan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3: 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Ansoddeiriau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(adjective/s)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0B92B8-74C5-1E44-A9C4-48DD5DBEA319}"/>
              </a:ext>
            </a:extLst>
          </p:cNvPr>
          <p:cNvSpPr txBox="1"/>
          <p:nvPr/>
        </p:nvSpPr>
        <p:spPr>
          <a:xfrm>
            <a:off x="1077685" y="3347357"/>
            <a:ext cx="69886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ragenw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119196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996042" y="206488"/>
            <a:ext cx="7331529" cy="7277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Ansoddeiriau</a:t>
            </a:r>
            <a: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br>
              <a:rPr lang="en-US" sz="4400" b="1" i="0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br>
              <a:rPr lang="en-US" sz="4590" b="1" i="0" u="sng" strike="noStrike" cap="none" dirty="0">
                <a:solidFill>
                  <a:srgbClr val="002060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b="1" i="0" u="sng" strike="noStrike" cap="none" dirty="0">
                <a:solidFill>
                  <a:srgbClr val="002060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1" i="0" u="none" strike="noStrike" cap="none" dirty="0">
              <a:solidFill>
                <a:srgbClr val="002060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57" name="Google Shape;157;p20"/>
          <p:cNvSpPr txBox="1">
            <a:spLocks noGrp="1"/>
          </p:cNvSpPr>
          <p:nvPr>
            <p:ph idx="1"/>
          </p:nvPr>
        </p:nvSpPr>
        <p:spPr>
          <a:xfrm>
            <a:off x="193964" y="999562"/>
            <a:ext cx="8797636" cy="5041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04" b="0" i="1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neu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ragenw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sefyllfa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anodd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mawr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prydau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prydlon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merch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arfer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mae’r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digwydd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fynychaf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treiglad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meddal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hen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waith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annwyl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ferch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gyfle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liw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9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A76E8-9551-314F-8480-D0FA2CFEC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123AE8-B13C-FA48-8672-F02E811827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1"/>
          <p:cNvSpPr txBox="1">
            <a:spLocks noGrp="1"/>
          </p:cNvSpPr>
          <p:nvPr>
            <p:ph type="title"/>
          </p:nvPr>
        </p:nvSpPr>
        <p:spPr>
          <a:xfrm>
            <a:off x="1706335" y="244628"/>
            <a:ext cx="5731329" cy="14921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Cystadleuaeth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:</a:t>
            </a:r>
            <a: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b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Sawl</a:t>
            </a:r>
            <a: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65" name="Google Shape;165;p21"/>
          <p:cNvSpPr txBox="1">
            <a:spLocks noGrp="1"/>
          </p:cNvSpPr>
          <p:nvPr>
            <p:ph idx="1"/>
          </p:nvPr>
        </p:nvSpPr>
        <p:spPr>
          <a:xfrm>
            <a:off x="235528" y="2011755"/>
            <a:ext cx="857464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 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!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66" name="Google Shape;166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3915" y="3381035"/>
            <a:ext cx="3516170" cy="2310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CA5F45-94B4-B941-AC88-E9B9FCD852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30E97F-84DA-184E-9522-4549D44C7F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A5F45-94B4-B941-AC88-E9B9FCD852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30E97F-84DA-184E-9522-4549D44C7F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79838EE-FD02-E947-A925-83A69EF999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60" y="327545"/>
            <a:ext cx="8515080" cy="565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643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A5F45-94B4-B941-AC88-E9B9FCD852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30E97F-84DA-184E-9522-4549D44C7F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9166A2-3245-B64B-B25A-A6CA964B38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14" t="2619" r="2858" b="8245"/>
          <a:stretch/>
        </p:blipFill>
        <p:spPr>
          <a:xfrm>
            <a:off x="1600200" y="42376"/>
            <a:ext cx="6270171" cy="611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04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734787" y="963386"/>
            <a:ext cx="7592784" cy="1959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Rhan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4: 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cysyllteiriau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(conjunction/s)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0B92B8-74C5-1E44-A9C4-48DD5DBEA319}"/>
              </a:ext>
            </a:extLst>
          </p:cNvPr>
          <p:cNvSpPr txBox="1"/>
          <p:nvPr/>
        </p:nvSpPr>
        <p:spPr>
          <a:xfrm>
            <a:off x="1077685" y="3347357"/>
            <a:ext cx="69886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cysylltu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cymalau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frawddegau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546283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/>
          <p:nvPr/>
        </p:nvSpPr>
        <p:spPr>
          <a:xfrm>
            <a:off x="290286" y="1524456"/>
            <a:ext cx="8229600" cy="4469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cysylltu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cymalau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trefniadau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chynlluniau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un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oherwydd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/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achos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ddamwain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Aeth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i'w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lwyddodd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gwblhau'r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&gt;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172" name="Google Shape;172;p22"/>
          <p:cNvSpPr txBox="1"/>
          <p:nvPr/>
        </p:nvSpPr>
        <p:spPr>
          <a:xfrm>
            <a:off x="910091" y="89770"/>
            <a:ext cx="7609795" cy="9552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US" sz="4400" b="1" u="sng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Cysyllteiriau</a:t>
            </a:r>
            <a:endParaRPr sz="4400" b="1" u="sng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002060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73" name="Google Shape;173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25674" y="1443987"/>
            <a:ext cx="2309849" cy="186529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8B798A-CB13-B34D-8CD5-ED19E1D81C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399701-8ABB-F846-B6BC-402356FF3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oherwydd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B32A22-4F3F-A948-B166-B9501C4A43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3324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pan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404C43-F2E1-BD4B-9128-B3D95DD5B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8773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 / ac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E038A-A9A8-EE44-A7D5-5192B7954C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0236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0A042-B520-5F46-B2CB-9EE4F1858C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617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734787" y="963386"/>
            <a:ext cx="7592784" cy="1959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Rhan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5: 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Arddodiad</a:t>
            </a:r>
            <a: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GB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Arddodiaid</a:t>
            </a:r>
            <a:br>
              <a:rPr lang="en-GB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preposi</a:t>
            </a:r>
            <a:r>
              <a:rPr lang="en-GB" sz="28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tion/s)</a:t>
            </a:r>
            <a:endParaRPr sz="44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0B92B8-74C5-1E44-A9C4-48DD5DBEA319}"/>
              </a:ext>
            </a:extLst>
          </p:cNvPr>
          <p:cNvSpPr txBox="1"/>
          <p:nvPr/>
        </p:nvSpPr>
        <p:spPr>
          <a:xfrm>
            <a:off x="1077685" y="3347357"/>
            <a:ext cx="69886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berthynas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person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person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8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5277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7452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Arddodiad</a:t>
            </a:r>
            <a: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u="none" strike="noStrike" cap="none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Arddodiaid</a:t>
            </a:r>
            <a:br>
              <a:rPr lang="en-US" sz="4400" b="1" i="0" u="none" strike="noStrike" cap="none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1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79" name="Google Shape;179;p23"/>
          <p:cNvSpPr txBox="1">
            <a:spLocks noGrp="1"/>
          </p:cNvSpPr>
          <p:nvPr>
            <p:ph idx="1"/>
          </p:nvPr>
        </p:nvSpPr>
        <p:spPr>
          <a:xfrm>
            <a:off x="254000" y="1690689"/>
            <a:ext cx="863600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rddodiaid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 (Preposition/s)</a:t>
            </a:r>
            <a:endParaRPr sz="24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person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pherson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arddodiad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ble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â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ddesg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disgyblion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dosbarth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ffeiliau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drws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1112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None/>
            </a:pPr>
            <a:endParaRPr sz="18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0" name="Google Shape;180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620299">
            <a:off x="6975387" y="3887948"/>
            <a:ext cx="1427646" cy="2017793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81" name="Google Shape;181;p23"/>
          <p:cNvPicPr preferRelativeResize="0"/>
          <p:nvPr/>
        </p:nvPicPr>
        <p:blipFill/>
        <p:spPr>
          <a:xfrm>
            <a:off x="10362387" y="3704821"/>
            <a:ext cx="2903433" cy="2174772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AD610B-7E6C-DC4A-9BE9-BFCB5C415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454123-328D-4D4B-A8E1-15A91B1BD9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0E0FFB-843B-554E-8901-9B3D4CD6D9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65" t="14634" r="28117" b="35610"/>
          <a:stretch/>
        </p:blipFill>
        <p:spPr>
          <a:xfrm>
            <a:off x="1891566" y="1054677"/>
            <a:ext cx="6979228" cy="483177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9456A0-559C-DD44-8293-0828B32612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907" y="2699878"/>
            <a:ext cx="1332621" cy="188551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B3F105-1C5F-2847-A276-A061E16FA9F4}"/>
              </a:ext>
            </a:extLst>
          </p:cNvPr>
          <p:cNvSpPr txBox="1"/>
          <p:nvPr/>
        </p:nvSpPr>
        <p:spPr>
          <a:xfrm>
            <a:off x="2057401" y="878694"/>
            <a:ext cx="113780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Cam </a:t>
            </a:r>
            <a:r>
              <a:rPr lang="en-US" sz="1200" b="1" dirty="0" err="1"/>
              <a:t>Cynnydd</a:t>
            </a:r>
            <a:r>
              <a:rPr lang="en-US" sz="1200" b="1" dirty="0"/>
              <a:t>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213753-F442-D444-BCCC-08A4355A818E}"/>
              </a:ext>
            </a:extLst>
          </p:cNvPr>
          <p:cNvSpPr txBox="1"/>
          <p:nvPr/>
        </p:nvSpPr>
        <p:spPr>
          <a:xfrm>
            <a:off x="3361040" y="886818"/>
            <a:ext cx="113780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Cam </a:t>
            </a:r>
            <a:r>
              <a:rPr lang="en-US" sz="1200" b="1" dirty="0" err="1"/>
              <a:t>Cynnydd</a:t>
            </a:r>
            <a:r>
              <a:rPr lang="en-US" sz="1200" b="1" dirty="0"/>
              <a:t>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FA01CF-C3E6-7D42-8364-1AF37BE1614D}"/>
              </a:ext>
            </a:extLst>
          </p:cNvPr>
          <p:cNvSpPr txBox="1"/>
          <p:nvPr/>
        </p:nvSpPr>
        <p:spPr>
          <a:xfrm>
            <a:off x="4798882" y="878694"/>
            <a:ext cx="113780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Cam </a:t>
            </a:r>
            <a:r>
              <a:rPr lang="en-US" sz="1200" b="1" dirty="0" err="1"/>
              <a:t>Cynnydd</a:t>
            </a:r>
            <a:r>
              <a:rPr lang="en-US" sz="1200" b="1" dirty="0"/>
              <a:t>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5B66C4-7CD2-9643-A5DB-E8F618F44175}"/>
              </a:ext>
            </a:extLst>
          </p:cNvPr>
          <p:cNvSpPr txBox="1"/>
          <p:nvPr/>
        </p:nvSpPr>
        <p:spPr>
          <a:xfrm>
            <a:off x="6121991" y="865375"/>
            <a:ext cx="113780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Cam </a:t>
            </a:r>
            <a:r>
              <a:rPr lang="en-US" sz="1200" b="1" dirty="0" err="1"/>
              <a:t>Cynnydd</a:t>
            </a:r>
            <a:r>
              <a:rPr lang="en-US" sz="1200" b="1" dirty="0"/>
              <a:t>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0719C-33E7-7F43-AE7F-E02207BEBA5E}"/>
              </a:ext>
            </a:extLst>
          </p:cNvPr>
          <p:cNvSpPr txBox="1"/>
          <p:nvPr/>
        </p:nvSpPr>
        <p:spPr>
          <a:xfrm>
            <a:off x="7496392" y="865375"/>
            <a:ext cx="113780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Cam </a:t>
            </a:r>
            <a:r>
              <a:rPr lang="en-US" sz="1200" b="1" dirty="0" err="1"/>
              <a:t>Cynnydd</a:t>
            </a:r>
            <a:r>
              <a:rPr lang="en-US" sz="1200" b="1" dirty="0"/>
              <a:t> 5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1D71BFD-BC60-234A-9174-21CD535DBAC9}"/>
              </a:ext>
            </a:extLst>
          </p:cNvPr>
          <p:cNvSpPr/>
          <p:nvPr/>
        </p:nvSpPr>
        <p:spPr>
          <a:xfrm>
            <a:off x="1891566" y="3470564"/>
            <a:ext cx="4230425" cy="2265218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0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7E8FF1D-6BDC-824E-A92B-83504D1AEB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10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xfrm>
            <a:off x="138793" y="126149"/>
            <a:ext cx="8866414" cy="9872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Cysylltiad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â’r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Fframwaith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Llythrennedd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Rhifedd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</a:t>
            </a:r>
            <a:endParaRPr sz="51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FB9E99-8267-144B-8DE3-7EAD7F62ED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3430"/>
            <a:ext cx="9144000" cy="4869586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A8BADB6-680B-D141-99B1-CF8D1E41CE3B}"/>
              </a:ext>
            </a:extLst>
          </p:cNvPr>
          <p:cNvSpPr/>
          <p:nvPr/>
        </p:nvSpPr>
        <p:spPr>
          <a:xfrm>
            <a:off x="1" y="2100711"/>
            <a:ext cx="5894614" cy="3728589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47886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xfrm>
            <a:off x="138793" y="126149"/>
            <a:ext cx="8866414" cy="9872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Cysylltiad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â’r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Fframwaith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Llythrennedd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Rhifedd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</a:t>
            </a:r>
            <a:endParaRPr sz="5100" b="1" i="0" u="none" strike="noStrike" cap="none" dirty="0">
              <a:solidFill>
                <a:srgbClr val="002060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825C33-D4D6-9943-9E53-7F4307B8CB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489645"/>
            <a:ext cx="9144000" cy="4631140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D8C5455-B80E-4345-A72F-F192E65F36C0}"/>
              </a:ext>
            </a:extLst>
          </p:cNvPr>
          <p:cNvSpPr/>
          <p:nvPr/>
        </p:nvSpPr>
        <p:spPr>
          <a:xfrm>
            <a:off x="2939143" y="2100712"/>
            <a:ext cx="2955472" cy="163853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095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736FB84-1C30-1948-A34A-1647C01200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4"/>
          <a:stretch/>
        </p:blipFill>
        <p:spPr>
          <a:xfrm>
            <a:off x="3555742" y="1640858"/>
            <a:ext cx="2459723" cy="2316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53C1C3-9002-B943-8D79-530AC670DB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875" y="1541485"/>
            <a:ext cx="2627441" cy="23938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3F8800-F472-2845-AC5E-5755C8475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356" y="1541485"/>
            <a:ext cx="3203744" cy="22593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B56D3E-596E-004E-9A6F-1485B95B50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313"/>
          <a:stretch/>
        </p:blipFill>
        <p:spPr>
          <a:xfrm>
            <a:off x="6093" y="6160375"/>
            <a:ext cx="9144000" cy="69762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12668E4-20D0-7E43-B00B-A6CB165C3C51}"/>
              </a:ext>
            </a:extLst>
          </p:cNvPr>
          <p:cNvSpPr/>
          <p:nvPr/>
        </p:nvSpPr>
        <p:spPr>
          <a:xfrm>
            <a:off x="667527" y="4114853"/>
            <a:ext cx="5347939" cy="2031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6"/>
              </a:rPr>
              <a:t>https://www.uwtsd.ac.uk/cy/bargeinion-tg/bargeinion-tg-i-fyfyrwyr/</a:t>
            </a:r>
          </a:p>
          <a:p>
            <a:endParaRPr lang="cy-GB" dirty="0">
              <a:hlinkClick r:id="rId6"/>
            </a:endParaRPr>
          </a:p>
          <a:p>
            <a:endParaRPr lang="cy-GB" dirty="0">
              <a:hlinkClick r:id="rId6"/>
            </a:endParaRPr>
          </a:p>
          <a:p>
            <a:r>
              <a:rPr lang="cy-GB" dirty="0">
                <a:hlinkClick r:id="rId6"/>
              </a:rPr>
              <a:t>https://www.cysgliad.com/en/dewin-cysgliad/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r>
              <a:rPr lang="cy-GB" dirty="0">
                <a:hlinkClick r:id="rId7"/>
              </a:rPr>
              <a:t>https://sway.office.com/DlCeeTQkGFkqp6HH?ref=Link</a:t>
            </a:r>
            <a:endParaRPr lang="cy-GB" dirty="0"/>
          </a:p>
          <a:p>
            <a:endParaRPr lang="cy-GB" dirty="0"/>
          </a:p>
        </p:txBody>
      </p:sp>
      <p:sp>
        <p:nvSpPr>
          <p:cNvPr id="10" name="Google Shape;264;p36">
            <a:extLst>
              <a:ext uri="{FF2B5EF4-FFF2-40B4-BE49-F238E27FC236}">
                <a16:creationId xmlns:a16="http://schemas.microsoft.com/office/drawing/2014/main" id="{F6A26009-C4B2-4349-B8F7-E4A1690EDBD0}"/>
              </a:ext>
            </a:extLst>
          </p:cNvPr>
          <p:cNvSpPr txBox="1">
            <a:spLocks/>
          </p:cNvSpPr>
          <p:nvPr/>
        </p:nvSpPr>
        <p:spPr>
          <a:xfrm>
            <a:off x="2288011" y="273979"/>
            <a:ext cx="4580164" cy="9872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2"/>
              </a:buClr>
              <a:buFont typeface="Impact"/>
              <a:buNone/>
            </a:pP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Help </a:t>
            </a:r>
            <a:r>
              <a:rPr lang="en-US" sz="4000" b="1" dirty="0" err="1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llaw</a:t>
            </a: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369942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EF35E9-2F7F-6B49-A44B-C014619E4E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46" t="11272" r="11382" b="11709"/>
          <a:stretch/>
        </p:blipFill>
        <p:spPr>
          <a:xfrm>
            <a:off x="263236" y="637309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1588C1-EE22-1944-B285-97F102CA9E78}"/>
              </a:ext>
            </a:extLst>
          </p:cNvPr>
          <p:cNvSpPr txBox="1"/>
          <p:nvPr/>
        </p:nvSpPr>
        <p:spPr>
          <a:xfrm>
            <a:off x="5500255" y="1759527"/>
            <a:ext cx="33528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Darlith</a:t>
            </a:r>
            <a:r>
              <a:rPr lang="en-US" sz="2800" b="1" u="sng" dirty="0"/>
              <a:t> </a:t>
            </a:r>
            <a:r>
              <a:rPr lang="en-US" sz="2800" b="1" u="sng" dirty="0" err="1"/>
              <a:t>nesaf</a:t>
            </a:r>
            <a:r>
              <a:rPr lang="en-US" sz="2800" b="1" u="sng" dirty="0"/>
              <a:t>: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Dydd</a:t>
            </a:r>
            <a:r>
              <a:rPr lang="en-US" sz="2800" b="1" dirty="0"/>
              <a:t> </a:t>
            </a:r>
            <a:r>
              <a:rPr lang="en-US" sz="2800" b="1" dirty="0" err="1"/>
              <a:t>Iau</a:t>
            </a:r>
            <a:endParaRPr lang="en-US" sz="2800" b="1" dirty="0"/>
          </a:p>
          <a:p>
            <a:pPr algn="ctr"/>
            <a:endParaRPr lang="en-US" sz="2800" b="1" dirty="0"/>
          </a:p>
          <a:p>
            <a:pPr algn="ctr"/>
            <a:r>
              <a:rPr lang="en-US" sz="2800" b="1" dirty="0"/>
              <a:t>24.11.22 @ 11yb 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/>
              <a:t>CJ5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BAD82-D516-9846-A765-1CF283C57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571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1327</TotalTime>
  <Words>1347</Words>
  <Application>Microsoft Macintosh PowerPoint</Application>
  <PresentationFormat>On-screen Show (4:3)</PresentationFormat>
  <Paragraphs>266</Paragraphs>
  <Slides>41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Times New Roman</vt:lpstr>
      <vt:lpstr>Avenir</vt:lpstr>
      <vt:lpstr>Calibri</vt:lpstr>
      <vt:lpstr>Arial</vt:lpstr>
      <vt:lpstr>Avenir Book</vt:lpstr>
      <vt:lpstr>Impact</vt:lpstr>
      <vt:lpstr>Segoe Print</vt:lpstr>
      <vt:lpstr>Calibri Light</vt:lpstr>
      <vt:lpstr>Cabin</vt:lpstr>
      <vt:lpstr>Office Theme</vt:lpstr>
      <vt:lpstr>PowerPoint Presentation</vt:lpstr>
      <vt:lpstr>Heddiw, byddwn ni’n …</vt:lpstr>
      <vt:lpstr>Darlithoedd Llwybr y Gymraeg  BA1 – 2022-23    </vt:lpstr>
      <vt:lpstr> Ffilm – Hanes y Gymraeg </vt:lpstr>
      <vt:lpstr> Ffilm – Ein hiaith </vt:lpstr>
      <vt:lpstr>Eich llais …</vt:lpstr>
      <vt:lpstr>Beth yw ‘rhannau ymadrodd’?</vt:lpstr>
      <vt:lpstr>Ymarfer sydyn</vt:lpstr>
      <vt:lpstr>Rhan 1:  Enw / Enwau (noun/s)</vt:lpstr>
      <vt:lpstr>Enw / Enwau  (Noun/s) </vt:lpstr>
      <vt:lpstr>Enw / Enwau cyffredin   </vt:lpstr>
      <vt:lpstr>Geiriaduron defnyddiol i’r dosbarth ac i chi … </vt:lpstr>
      <vt:lpstr>Geiriaduron defnyddiol i’r dosbarth  cynradd… </vt:lpstr>
      <vt:lpstr>Defnyddio geiriadur yn y dosbarth    </vt:lpstr>
      <vt:lpstr>Defnyddio geiriadur yn y dosbarth    </vt:lpstr>
      <vt:lpstr>Defnyddio geiriadur yn y dosbarth    </vt:lpstr>
      <vt:lpstr>Defnyddio geiriadur yn y dosbarth    </vt:lpstr>
      <vt:lpstr>PowerPoint Presentation</vt:lpstr>
      <vt:lpstr>Enwau, enwau ac enwau!</vt:lpstr>
      <vt:lpstr>Enwau, enwau ac enwau!</vt:lpstr>
      <vt:lpstr>Rhan 2:  Rhagenw / Rhagenwau (pronoun/s)</vt:lpstr>
      <vt:lpstr>Rhagenw / Rhagenwau</vt:lpstr>
      <vt:lpstr>Eich cyfle chi ….</vt:lpstr>
      <vt:lpstr>Rhan 3:  Ansoddair / Ansoddeiriau (adjective/s)</vt:lpstr>
      <vt:lpstr>Ansoddair / Ansoddeiriau       </vt:lpstr>
      <vt:lpstr>Cystadleuaeth:  Sawl ansoddair?</vt:lpstr>
      <vt:lpstr>PowerPoint Presentation</vt:lpstr>
      <vt:lpstr>PowerPoint Presentation</vt:lpstr>
      <vt:lpstr>Rhan 4:  Cysylltair / cysyllteiriau (conjunction/s)</vt:lpstr>
      <vt:lpstr>PowerPoint Presentation</vt:lpstr>
      <vt:lpstr>Gorffennwch y frawddeg ...</vt:lpstr>
      <vt:lpstr>Gorffennwch y frawddeg ...</vt:lpstr>
      <vt:lpstr>Gorffennwch y frawddeg ...</vt:lpstr>
      <vt:lpstr>Gorffennwch y frawddeg ...</vt:lpstr>
      <vt:lpstr>Rhan 5:  Arddodiad / Arddodiaid (preposition/s)</vt:lpstr>
      <vt:lpstr>Arddodiad / Arddodiaid </vt:lpstr>
      <vt:lpstr>PowerPoint Presentation</vt:lpstr>
      <vt:lpstr>Cysylltiad â’r Fframwaith Llythrennedd a Rhifedd …</vt:lpstr>
      <vt:lpstr>Cysylltiad â’r Fframwaith Llythrennedd a Rhifedd 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RHANNAU YMADRODD</dc:title>
  <dc:creator>Aled P Williams</dc:creator>
  <cp:lastModifiedBy>Nia Evans</cp:lastModifiedBy>
  <cp:revision>71</cp:revision>
  <cp:lastPrinted>2020-09-21T12:40:05Z</cp:lastPrinted>
  <dcterms:modified xsi:type="dcterms:W3CDTF">2022-11-22T07:23:55Z</dcterms:modified>
</cp:coreProperties>
</file>