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89750" cy="10021888"/>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hiddenSlides="1"/>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581" autoAdjust="0"/>
  </p:normalViewPr>
  <p:slideViewPr>
    <p:cSldViewPr snapToGrid="0">
      <p:cViewPr varScale="1">
        <p:scale>
          <a:sx n="86" d="100"/>
          <a:sy n="86" d="100"/>
        </p:scale>
        <p:origin x="930" y="48"/>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8975" y="4760397"/>
            <a:ext cx="5511800" cy="4509850"/>
          </a:xfrm>
          <a:prstGeom prst="rect">
            <a:avLst/>
          </a:prstGeom>
          <a:noFill/>
          <a:ln>
            <a:noFill/>
          </a:ln>
        </p:spPr>
        <p:txBody>
          <a:bodyPr spcFirstLastPara="1" wrap="square" lIns="96618" tIns="96618" rIns="96618" bIns="96618"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4fc84c4044_0_0: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4fc84c4044_0_0: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a:solidFill>
                  <a:schemeClr val="dk1"/>
                </a:solidFill>
                <a:latin typeface="Times New Roman"/>
                <a:ea typeface="Times New Roman"/>
                <a:cs typeface="Times New Roman"/>
                <a:sym typeface="Times New Roman"/>
              </a:rPr>
              <a:t>This presentation will introduce job dissatisfaction among UK workers in the European region. Initially, the topic will be discussed briefly, which will help to get a short overview of the issue in the presentation. The nature and impact of job satisfaction will be explained and these explanations will be supported by applying fishbone analysis. The PESTLE analysis will be done to determine the external environment of the UK industries. In consideration to this, two key alternative solutions will be provided that will help to address the issue and PMI analysis will be applied as well.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24fca39d9da_1_1: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24fca39d9da_1_1: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dirty="0">
                <a:solidFill>
                  <a:schemeClr val="dk1"/>
                </a:solidFill>
                <a:latin typeface="Times New Roman"/>
                <a:ea typeface="Times New Roman"/>
                <a:cs typeface="Times New Roman"/>
                <a:sym typeface="Times New Roman"/>
              </a:rPr>
              <a:t>It has been found from the case study that UK employees remain dissatisfied with their work life, as they are not able to find a proper balance within it. Most of the European countries are facing this similar situation, which has been reported from the British Social Attitudes survey. The major reason behind this is prolonged working hours, which utterly highlights an imbalanced working culture. There has been a serious degradation of job quality during the economic downturn that seems to have changed the workers’ attitude towards work. The intensity of financial difficulty is at its peak among the workers.</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24fca39d9da_1_6: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24fca39d9da_1_6: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dirty="0">
                <a:solidFill>
                  <a:schemeClr val="dk1"/>
                </a:solidFill>
                <a:latin typeface="Times New Roman"/>
                <a:ea typeface="Times New Roman"/>
                <a:cs typeface="Times New Roman"/>
                <a:sym typeface="Times New Roman"/>
              </a:rPr>
              <a:t>It can be stated that job dissatisfaction is a complex phenomenon that revolves around poor work-life balance, insecurity in jobs and stressful work environments in the UK. There are limited options for these UK employees working for long hours and this often leads to insufficient time for personal and family life (Atshan </a:t>
            </a:r>
            <a:r>
              <a:rPr lang="en" sz="1300" i="1" dirty="0">
                <a:solidFill>
                  <a:schemeClr val="dk1"/>
                </a:solidFill>
                <a:latin typeface="Times New Roman"/>
                <a:ea typeface="Times New Roman"/>
                <a:cs typeface="Times New Roman"/>
                <a:sym typeface="Times New Roman"/>
              </a:rPr>
              <a:t>et al.</a:t>
            </a:r>
            <a:r>
              <a:rPr lang="en" sz="1300" dirty="0">
                <a:solidFill>
                  <a:schemeClr val="dk1"/>
                </a:solidFill>
                <a:latin typeface="Times New Roman"/>
                <a:ea typeface="Times New Roman"/>
                <a:cs typeface="Times New Roman"/>
                <a:sym typeface="Times New Roman"/>
              </a:rPr>
              <a:t>, 2022). This affects their relationships and decreases their quality of life. When UK employees are not being fairly paid and failing to receive any kind of benefits, then this leads to a higher turnover rate. They might experience persistent stress, which indeed affects their teamwork and overall job satisfaction.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24fca39d9da_1_11: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24fca39d9da_1_11: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a:solidFill>
                  <a:schemeClr val="dk1"/>
                </a:solidFill>
                <a:latin typeface="Times New Roman"/>
                <a:ea typeface="Times New Roman"/>
                <a:cs typeface="Times New Roman"/>
                <a:sym typeface="Times New Roman"/>
              </a:rPr>
              <a:t>According to the fishbone diagram, the fishbone diagram has the effective context to analyse the cause and effect of any case for the evaluation of the situation in a great effective manner. It can be stated that the problem statement of the case of employee dissatisfaction in the UK in context to the managing of work-life balance has faced problems regarding the managing of the UK's long-hour culture and, declination of the quality of jobs regarding the economic downturn (Coccia, 2020). It has included the workers in the UK who have felt dissatisfied with their work life in a great effective manner. On the contrary, in context to the fishbone diagram, the major causes of the problem regarding employee dissatisfaction can be categorised into methods, machines, people, materials, measurement along with environment.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24fca39d9da_1_16: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24fca39d9da_1_16: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Clr>
                <a:schemeClr val="dk1"/>
              </a:buClr>
              <a:buNone/>
            </a:pPr>
            <a:r>
              <a:rPr lang="en" sz="1300" dirty="0">
                <a:solidFill>
                  <a:schemeClr val="dk1"/>
                </a:solidFill>
                <a:latin typeface="Times New Roman"/>
                <a:ea typeface="Times New Roman"/>
                <a:cs typeface="Times New Roman"/>
                <a:sym typeface="Times New Roman"/>
              </a:rPr>
              <a:t>The labour rules and regulations enacted by the government of the UK have a substantial influence on employee job satisfaction. Employee laws and regulations control the changes in the minimum wage, working hour rules as well as labour union activity (De Vries </a:t>
            </a:r>
            <a:r>
              <a:rPr lang="en" sz="1300" i="1" dirty="0">
                <a:solidFill>
                  <a:schemeClr val="dk1"/>
                </a:solidFill>
                <a:latin typeface="Times New Roman"/>
                <a:ea typeface="Times New Roman"/>
                <a:cs typeface="Times New Roman"/>
                <a:sym typeface="Times New Roman"/>
              </a:rPr>
              <a:t>et al</a:t>
            </a:r>
            <a:r>
              <a:rPr lang="en" sz="1300" dirty="0">
                <a:solidFill>
                  <a:schemeClr val="dk1"/>
                </a:solidFill>
                <a:latin typeface="Times New Roman"/>
                <a:ea typeface="Times New Roman"/>
                <a:cs typeface="Times New Roman"/>
                <a:sym typeface="Times New Roman"/>
              </a:rPr>
              <a:t>., 2021). Moreover, government policies have a deep impact on taxation, social welfare, along with healthcare. These factors have an impact on work satisfaction by affecting an employee's biased income and access to required benefits.</a:t>
            </a:r>
            <a:endParaRPr sz="1300">
              <a:solidFill>
                <a:schemeClr val="dk1"/>
              </a:solidFill>
              <a:latin typeface="Times New Roman"/>
              <a:ea typeface="Times New Roman"/>
              <a:cs typeface="Times New Roman"/>
              <a:sym typeface="Times New Roman"/>
            </a:endParaRPr>
          </a:p>
          <a:p>
            <a:pPr marL="0" indent="0" algn="just">
              <a:lnSpc>
                <a:spcPct val="150000"/>
              </a:lnSpc>
              <a:buClr>
                <a:schemeClr val="dk1"/>
              </a:buClr>
              <a:buNone/>
            </a:pPr>
            <a:r>
              <a:rPr lang="en" sz="1300" dirty="0">
                <a:solidFill>
                  <a:schemeClr val="dk1"/>
                </a:solidFill>
                <a:latin typeface="Times New Roman"/>
                <a:ea typeface="Times New Roman"/>
                <a:cs typeface="Times New Roman"/>
                <a:sym typeface="Times New Roman"/>
              </a:rPr>
              <a:t>Unstable economic stability, high cost of living, and rising prices influence employees' purchasing rates. Rapid changes in societal attitude cause the job satisfaction rate (Mbah and Wasum, 2022). It has been found that the requirement of the employees is continuously changing.</a:t>
            </a:r>
            <a:endParaRPr sz="1300">
              <a:solidFill>
                <a:schemeClr val="dk1"/>
              </a:solidFill>
              <a:latin typeface="Times New Roman"/>
              <a:ea typeface="Times New Roman"/>
              <a:cs typeface="Times New Roman"/>
              <a:sym typeface="Times New Roman"/>
            </a:endParaRPr>
          </a:p>
          <a:p>
            <a:pPr marL="0" indent="0" algn="just">
              <a:lnSpc>
                <a:spcPct val="150000"/>
              </a:lnSpc>
              <a:buNone/>
            </a:pP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4fca39d9da_1_21: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4fca39d9da_1_21: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dirty="0">
                <a:solidFill>
                  <a:schemeClr val="dk1"/>
                </a:solidFill>
                <a:latin typeface="Times New Roman"/>
                <a:ea typeface="Times New Roman"/>
                <a:cs typeface="Times New Roman"/>
                <a:sym typeface="Times New Roman"/>
              </a:rPr>
              <a:t>Automation and job displacement cause job satisfaction levels of UK employees. According to the report published by Digital Catapult (2023), the UK holds the first position in Europe as a technologically advanced country. It has been observed in the case study that 48% of UK employees take overtime and 44% of them are unpaid. This factor reflects the failure of laws and regulations for UK employees. The outbreak of the pandemic has changed the work culture, and many employees are unable to switch off from work and it harms the work-life balance of employees.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24fca39d9da_1_26: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24fca39d9da_1_26: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dirty="0">
                <a:solidFill>
                  <a:schemeClr val="dk1"/>
                </a:solidFill>
                <a:latin typeface="Times New Roman"/>
                <a:ea typeface="Times New Roman"/>
                <a:cs typeface="Times New Roman"/>
                <a:sym typeface="Times New Roman"/>
              </a:rPr>
              <a:t>Improving employee well-being and investment in training and development are two alternative solutions for resolving the concerned issues. According to Ho and Kuvaas (2020), these two recommendations would bring the opportunity to enact effective training programs and well-being programs for the employees by analysing their situation.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24fca39d9da_1_31: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24fca39d9da_1_31: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spcBef>
                <a:spcPts val="1268"/>
              </a:spcBef>
              <a:spcAft>
                <a:spcPts val="1268"/>
              </a:spcAft>
              <a:buNone/>
            </a:pPr>
            <a:r>
              <a:rPr lang="en" sz="1300">
                <a:solidFill>
                  <a:schemeClr val="dk1"/>
                </a:solidFill>
                <a:highlight>
                  <a:srgbClr val="FFFFFF"/>
                </a:highlight>
                <a:latin typeface="Times New Roman"/>
                <a:ea typeface="Times New Roman"/>
                <a:cs typeface="Times New Roman"/>
                <a:sym typeface="Times New Roman"/>
              </a:rPr>
              <a:t>Due to the long hours works culture in the UK companies, the employees of the organisation are very much concern about the quality of the works. The employees of the organisations finds difficult to switch jobs, which is leading them to lose patience. Furthermore, financial difficulties of the organisations are leading them to develop solutions. Through this tool, it will be easy to determine the strength and weaknesses for further enhancement (Virtual Library, 2018).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4fca39d9da_1_36: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24fca39d9da_1_36: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lnSpc>
                <a:spcPct val="150000"/>
              </a:lnSpc>
              <a:buNone/>
            </a:pPr>
            <a:r>
              <a:rPr lang="en" sz="1300">
                <a:solidFill>
                  <a:schemeClr val="dk1"/>
                </a:solidFill>
                <a:latin typeface="Times New Roman"/>
                <a:ea typeface="Times New Roman"/>
                <a:cs typeface="Times New Roman"/>
                <a:sym typeface="Times New Roman"/>
              </a:rPr>
              <a:t>It can be concluded that the condition of the UK is very crucial. From the fishbone analysis, it has been found that there is a huge rate of dissatisfaction among UK employees. The PESTLE analysis has informed that economic factor is a major factor affecting the condition. </a:t>
            </a: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24fc84c4044_0_7: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24fc84c4044_0_7: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buNone/>
            </a:pP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4fc84c4044_0_18:notes"/>
          <p:cNvSpPr>
            <a:spLocks noGrp="1" noRot="1" noChangeAspect="1"/>
          </p:cNvSpPr>
          <p:nvPr>
            <p:ph type="sldImg" idx="2"/>
          </p:nvPr>
        </p:nvSpPr>
        <p:spPr>
          <a:xfrm>
            <a:off x="104775" y="750888"/>
            <a:ext cx="6680200" cy="37592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24fc84c4044_0_18:notes"/>
          <p:cNvSpPr txBox="1">
            <a:spLocks noGrp="1"/>
          </p:cNvSpPr>
          <p:nvPr>
            <p:ph type="body" idx="1"/>
          </p:nvPr>
        </p:nvSpPr>
        <p:spPr>
          <a:xfrm>
            <a:off x="688975" y="4760397"/>
            <a:ext cx="5511800" cy="4509850"/>
          </a:xfrm>
          <a:prstGeom prst="rect">
            <a:avLst/>
          </a:prstGeom>
        </p:spPr>
        <p:txBody>
          <a:bodyPr spcFirstLastPara="1" wrap="square" lIns="96618" tIns="96618" rIns="96618" bIns="96618" anchor="t" anchorCtr="0">
            <a:noAutofit/>
          </a:bodyPr>
          <a:lstStyle/>
          <a:p>
            <a:pPr marL="0" indent="0" algn="just">
              <a:buNone/>
            </a:pPr>
            <a:endParaRPr sz="13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virtuallibrary.info/pmi-plus-minus-interesting-strategy.html"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1112437"/>
            <a:ext cx="85206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Clr>
                <a:schemeClr val="dk1"/>
              </a:buClr>
              <a:buSzPts val="990"/>
              <a:buFont typeface="Arial"/>
              <a:buNone/>
            </a:pPr>
            <a:r>
              <a:rPr lang="en" sz="2880" b="1" dirty="0">
                <a:latin typeface="Times New Roman" pitchFamily="18" charset="0"/>
                <a:cs typeface="Times New Roman" pitchFamily="18" charset="0"/>
              </a:rPr>
              <a:t>Problem Solving and Decision Making</a:t>
            </a:r>
            <a:endParaRPr sz="2880" b="1">
              <a:latin typeface="Times New Roman" pitchFamily="18" charset="0"/>
              <a:cs typeface="Times New Roman" pitchFamily="18" charset="0"/>
            </a:endParaRPr>
          </a:p>
          <a:p>
            <a:pPr marL="0" lvl="0" indent="0" algn="ctr" rtl="0">
              <a:spcBef>
                <a:spcPts val="0"/>
              </a:spcBef>
              <a:spcAft>
                <a:spcPts val="0"/>
              </a:spcAft>
              <a:buClr>
                <a:schemeClr val="dk1"/>
              </a:buClr>
              <a:buSzPts val="990"/>
              <a:buFont typeface="Arial"/>
              <a:buNone/>
            </a:pPr>
            <a:endParaRPr sz="2880" b="1">
              <a:latin typeface="Times New Roman" pitchFamily="18" charset="0"/>
              <a:cs typeface="Times New Roman" pitchFamily="18" charset="0"/>
            </a:endParaRPr>
          </a:p>
          <a:p>
            <a:pPr marL="0" lvl="0" indent="0" algn="ctr" rtl="0">
              <a:spcBef>
                <a:spcPts val="0"/>
              </a:spcBef>
              <a:spcAft>
                <a:spcPts val="0"/>
              </a:spcAft>
              <a:buClr>
                <a:schemeClr val="dk1"/>
              </a:buClr>
              <a:buSzPts val="990"/>
              <a:buFont typeface="Arial"/>
              <a:buNone/>
            </a:pPr>
            <a:r>
              <a:rPr lang="en" sz="2880" b="1" dirty="0">
                <a:latin typeface="Times New Roman" pitchFamily="18" charset="0"/>
                <a:cs typeface="Times New Roman" pitchFamily="18" charset="0"/>
              </a:rPr>
              <a:t>BMSW 4004</a:t>
            </a:r>
            <a:br>
              <a:rPr lang="en" sz="2880" b="1" dirty="0">
                <a:latin typeface="Times New Roman" pitchFamily="18" charset="0"/>
                <a:cs typeface="Times New Roman" pitchFamily="18" charset="0"/>
              </a:rPr>
            </a:br>
            <a:br>
              <a:rPr lang="en" sz="2880" b="1" dirty="0">
                <a:latin typeface="Times New Roman" pitchFamily="18" charset="0"/>
                <a:cs typeface="Times New Roman" pitchFamily="18" charset="0"/>
              </a:rPr>
            </a:br>
            <a:r>
              <a:rPr lang="en" sz="2880" b="1" dirty="0">
                <a:latin typeface="Times New Roman" pitchFamily="18" charset="0"/>
                <a:cs typeface="Times New Roman" pitchFamily="18" charset="0"/>
              </a:rPr>
              <a:t>Task 1</a:t>
            </a:r>
            <a:endParaRPr sz="2880" b="1">
              <a:latin typeface="Times New Roman" pitchFamily="18" charset="0"/>
              <a:cs typeface="Times New Roman" pitchFamily="18" charset="0"/>
            </a:endParaRPr>
          </a:p>
          <a:p>
            <a:pPr marL="0" lvl="0" indent="0" algn="ctr" rtl="0">
              <a:spcBef>
                <a:spcPts val="0"/>
              </a:spcBef>
              <a:spcAft>
                <a:spcPts val="0"/>
              </a:spcAft>
              <a:buSzPts val="990"/>
              <a:buNone/>
            </a:pPr>
            <a:endParaRPr sz="2880" b="1">
              <a:latin typeface="Times New Roman" pitchFamily="18" charset="0"/>
              <a:cs typeface="Times New Roman" pitchFamily="18" charset="0"/>
            </a:endParaRPr>
          </a:p>
        </p:txBody>
      </p:sp>
      <p:sp>
        <p:nvSpPr>
          <p:cNvPr id="55" name="Google Shape;55;p13"/>
          <p:cNvSpPr txBox="1">
            <a:spLocks noGrp="1"/>
          </p:cNvSpPr>
          <p:nvPr>
            <p:ph type="subTitle" idx="1"/>
          </p:nvPr>
        </p:nvSpPr>
        <p:spPr>
          <a:xfrm>
            <a:off x="311700" y="4021794"/>
            <a:ext cx="8520600" cy="792600"/>
          </a:xfrm>
          <a:prstGeom prst="rect">
            <a:avLst/>
          </a:prstGeom>
        </p:spPr>
        <p:txBody>
          <a:bodyPr spcFirstLastPara="1" wrap="square" lIns="91425" tIns="91425" rIns="91425" bIns="91425" anchor="t" anchorCtr="0">
            <a:normAutofit fontScale="55000" lnSpcReduction="20000"/>
          </a:bodyPr>
          <a:lstStyle/>
          <a:p>
            <a:pPr marL="0" lvl="0" indent="0" algn="ctr" rtl="0">
              <a:spcBef>
                <a:spcPts val="0"/>
              </a:spcBef>
              <a:spcAft>
                <a:spcPts val="0"/>
              </a:spcAft>
              <a:buClr>
                <a:schemeClr val="dk1"/>
              </a:buClr>
              <a:buSzPct val="39285"/>
              <a:buFont typeface="Arial"/>
              <a:buNone/>
            </a:pPr>
            <a:r>
              <a:rPr lang="en" b="1" i="1" dirty="0">
                <a:solidFill>
                  <a:schemeClr val="dk1"/>
                </a:solidFill>
                <a:latin typeface="Times New Roman" pitchFamily="18" charset="0"/>
                <a:cs typeface="Times New Roman" pitchFamily="18" charset="0"/>
              </a:rPr>
              <a:t>Name: Aneliya Antonova Zoykova</a:t>
            </a:r>
            <a:endParaRPr b="1" i="1" dirty="0">
              <a:solidFill>
                <a:schemeClr val="dk1"/>
              </a:solidFill>
              <a:latin typeface="Times New Roman" pitchFamily="18" charset="0"/>
              <a:cs typeface="Times New Roman" pitchFamily="18" charset="0"/>
            </a:endParaRPr>
          </a:p>
          <a:p>
            <a:pPr marL="0" lvl="0" indent="0" algn="ctr" rtl="0">
              <a:spcBef>
                <a:spcPts val="0"/>
              </a:spcBef>
              <a:spcAft>
                <a:spcPts val="0"/>
              </a:spcAft>
              <a:buClr>
                <a:schemeClr val="dk1"/>
              </a:buClr>
              <a:buSzPct val="39285"/>
              <a:buFont typeface="Arial"/>
              <a:buNone/>
            </a:pPr>
            <a:endParaRPr lang="en" b="1" i="1" dirty="0">
              <a:solidFill>
                <a:schemeClr val="dk1"/>
              </a:solidFill>
              <a:latin typeface="Times New Roman" pitchFamily="18" charset="0"/>
              <a:cs typeface="Times New Roman" pitchFamily="18" charset="0"/>
            </a:endParaRPr>
          </a:p>
          <a:p>
            <a:pPr marL="0" lvl="0" indent="0" algn="ctr" rtl="0">
              <a:spcBef>
                <a:spcPts val="0"/>
              </a:spcBef>
              <a:spcAft>
                <a:spcPts val="0"/>
              </a:spcAft>
              <a:buClr>
                <a:schemeClr val="dk1"/>
              </a:buClr>
              <a:buSzPct val="39285"/>
              <a:buFont typeface="Arial"/>
              <a:buNone/>
            </a:pPr>
            <a:r>
              <a:rPr lang="en" b="1" i="1" dirty="0">
                <a:solidFill>
                  <a:schemeClr val="dk1"/>
                </a:solidFill>
                <a:latin typeface="Times New Roman" pitchFamily="18" charset="0"/>
                <a:cs typeface="Times New Roman" pitchFamily="18" charset="0"/>
              </a:rPr>
              <a:t>ID: 2027267</a:t>
            </a:r>
            <a:endParaRPr b="1" i="1" dirty="0">
              <a:solidFill>
                <a:schemeClr val="dk1"/>
              </a:solidFill>
              <a:latin typeface="Times New Roman" pitchFamily="18" charset="0"/>
              <a:cs typeface="Times New Roman" pitchFamily="18" charset="0"/>
            </a:endParaRPr>
          </a:p>
          <a:p>
            <a:pPr marL="0" lvl="0" indent="0" algn="ctr" rtl="0">
              <a:spcBef>
                <a:spcPts val="0"/>
              </a:spcBef>
              <a:spcAft>
                <a:spcPts val="0"/>
              </a:spcAft>
              <a:buNone/>
            </a:pPr>
            <a:endParaRPr b="1" i="1" dirty="0">
              <a:solidFill>
                <a:schemeClr val="dk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Introduction</a:t>
            </a:r>
            <a:endParaRPr b="1">
              <a:latin typeface="Times New Roman"/>
              <a:ea typeface="Times New Roman"/>
              <a:cs typeface="Times New Roman"/>
              <a:sym typeface="Times New Roman"/>
            </a:endParaRPr>
          </a:p>
        </p:txBody>
      </p:sp>
      <p:sp>
        <p:nvSpPr>
          <p:cNvPr id="61" name="Google Shape;61;p14"/>
          <p:cNvSpPr txBox="1">
            <a:spLocks noGrp="1"/>
          </p:cNvSpPr>
          <p:nvPr>
            <p:ph type="body" idx="1"/>
          </p:nvPr>
        </p:nvSpPr>
        <p:spPr>
          <a:xfrm>
            <a:off x="311700" y="1152475"/>
            <a:ext cx="4660500" cy="3416400"/>
          </a:xfrm>
          <a:prstGeom prst="rect">
            <a:avLst/>
          </a:prstGeom>
        </p:spPr>
        <p:txBody>
          <a:bodyPr spcFirstLastPara="1" wrap="square" lIns="91425" tIns="91425" rIns="91425" bIns="91425" anchor="t" anchorCtr="0">
            <a:normAutofit fontScale="77500" lnSpcReduction="20000"/>
          </a:bodyPr>
          <a:lstStyle/>
          <a:p>
            <a:pPr marL="457200" lvl="0" indent="-325755"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Introducing job dissatisfaction among UK workers in the European region</a:t>
            </a:r>
            <a:endParaRPr b="1">
              <a:solidFill>
                <a:schemeClr val="dk1"/>
              </a:solidFill>
              <a:latin typeface="Times New Roman"/>
              <a:ea typeface="Times New Roman"/>
              <a:cs typeface="Times New Roman"/>
              <a:sym typeface="Times New Roman"/>
            </a:endParaRPr>
          </a:p>
          <a:p>
            <a:pPr marL="457200" lvl="0" indent="-325755"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Short overview of the issue</a:t>
            </a:r>
            <a:endParaRPr b="1">
              <a:solidFill>
                <a:schemeClr val="dk1"/>
              </a:solidFill>
              <a:latin typeface="Times New Roman"/>
              <a:ea typeface="Times New Roman"/>
              <a:cs typeface="Times New Roman"/>
              <a:sym typeface="Times New Roman"/>
            </a:endParaRPr>
          </a:p>
          <a:p>
            <a:pPr marL="457200" lvl="0" indent="-325755"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Nature and impact of job satisfaction</a:t>
            </a:r>
            <a:endParaRPr b="1">
              <a:solidFill>
                <a:schemeClr val="dk1"/>
              </a:solidFill>
              <a:latin typeface="Times New Roman"/>
              <a:ea typeface="Times New Roman"/>
              <a:cs typeface="Times New Roman"/>
              <a:sym typeface="Times New Roman"/>
            </a:endParaRPr>
          </a:p>
          <a:p>
            <a:pPr marL="457200" lvl="0" indent="-325755"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Supporting the explanations with fishbone analysis</a:t>
            </a:r>
            <a:endParaRPr b="1">
              <a:solidFill>
                <a:schemeClr val="dk1"/>
              </a:solidFill>
              <a:latin typeface="Times New Roman"/>
              <a:ea typeface="Times New Roman"/>
              <a:cs typeface="Times New Roman"/>
              <a:sym typeface="Times New Roman"/>
            </a:endParaRPr>
          </a:p>
          <a:p>
            <a:pPr marL="457200" lvl="0" indent="-325755"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Doing PESTLE analysis </a:t>
            </a:r>
            <a:endParaRPr b="1">
              <a:solidFill>
                <a:schemeClr val="dk1"/>
              </a:solidFill>
              <a:latin typeface="Times New Roman"/>
              <a:ea typeface="Times New Roman"/>
              <a:cs typeface="Times New Roman"/>
              <a:sym typeface="Times New Roman"/>
            </a:endParaRPr>
          </a:p>
          <a:p>
            <a:pPr marL="457200" lvl="0" indent="-325755"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Providing alternative solutions</a:t>
            </a:r>
            <a:endParaRPr b="1">
              <a:solidFill>
                <a:schemeClr val="dk1"/>
              </a:solidFill>
              <a:latin typeface="Times New Roman"/>
              <a:ea typeface="Times New Roman"/>
              <a:cs typeface="Times New Roman"/>
              <a:sym typeface="Times New Roman"/>
            </a:endParaRPr>
          </a:p>
        </p:txBody>
      </p:sp>
      <p:pic>
        <p:nvPicPr>
          <p:cNvPr id="62" name="Google Shape;62;p14"/>
          <p:cNvPicPr preferRelativeResize="0"/>
          <p:nvPr/>
        </p:nvPicPr>
        <p:blipFill>
          <a:blip r:embed="rId3">
            <a:alphaModFix/>
          </a:blip>
          <a:stretch>
            <a:fillRect/>
          </a:stretch>
        </p:blipFill>
        <p:spPr>
          <a:xfrm>
            <a:off x="5415830" y="1306577"/>
            <a:ext cx="3267075" cy="26574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About the topic</a:t>
            </a:r>
            <a:endParaRPr b="1">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311700" y="1152475"/>
            <a:ext cx="4598100" cy="3416400"/>
          </a:xfrm>
          <a:prstGeom prst="rect">
            <a:avLst/>
          </a:prstGeom>
        </p:spPr>
        <p:txBody>
          <a:bodyPr spcFirstLastPara="1" wrap="square" lIns="91425" tIns="91425" rIns="91425" bIns="91425" anchor="t" anchorCtr="0">
            <a:normAutofit/>
          </a:bodyPr>
          <a:lstStyle/>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Employees remain dissatisfied with their work life</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Improper work-life balance </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Most of the European countries affected </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Degradation of job quality</a:t>
            </a:r>
            <a:endParaRPr b="1">
              <a:solidFill>
                <a:schemeClr val="dk1"/>
              </a:solidFill>
              <a:latin typeface="Times New Roman"/>
              <a:ea typeface="Times New Roman"/>
              <a:cs typeface="Times New Roman"/>
              <a:sym typeface="Times New Roman"/>
            </a:endParaRPr>
          </a:p>
        </p:txBody>
      </p:sp>
      <p:pic>
        <p:nvPicPr>
          <p:cNvPr id="69" name="Google Shape;69;p15"/>
          <p:cNvPicPr preferRelativeResize="0"/>
          <p:nvPr/>
        </p:nvPicPr>
        <p:blipFill>
          <a:blip r:embed="rId3">
            <a:alphaModFix/>
          </a:blip>
          <a:stretch>
            <a:fillRect/>
          </a:stretch>
        </p:blipFill>
        <p:spPr>
          <a:xfrm>
            <a:off x="5214600" y="1398725"/>
            <a:ext cx="3590925" cy="25241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Nature and impact of job dissatisfaction</a:t>
            </a:r>
            <a:endParaRPr b="1">
              <a:latin typeface="Times New Roman"/>
              <a:ea typeface="Times New Roman"/>
              <a:cs typeface="Times New Roman"/>
              <a:sym typeface="Times New Roman"/>
            </a:endParaRPr>
          </a:p>
        </p:txBody>
      </p:sp>
      <p:sp>
        <p:nvSpPr>
          <p:cNvPr id="75" name="Google Shape;75;p16"/>
          <p:cNvSpPr txBox="1">
            <a:spLocks noGrp="1"/>
          </p:cNvSpPr>
          <p:nvPr>
            <p:ph type="body" idx="1"/>
          </p:nvPr>
        </p:nvSpPr>
        <p:spPr>
          <a:xfrm>
            <a:off x="311700" y="1152475"/>
            <a:ext cx="5346000" cy="3416400"/>
          </a:xfrm>
          <a:prstGeom prst="rect">
            <a:avLst/>
          </a:prstGeom>
        </p:spPr>
        <p:txBody>
          <a:bodyPr spcFirstLastPara="1" wrap="square" lIns="91425" tIns="91425" rIns="91425" bIns="91425" anchor="t" anchorCtr="0">
            <a:normAutofit fontScale="92500"/>
          </a:bodyPr>
          <a:lstStyle/>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Job dissatisfaction is a complex phenomenon</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UK employees working for long hours </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Insufficient time for personal and family life</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Leading to a higher turnover rate</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Experience persistent stress</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Affects their teamwork and overall job satisfaction</a:t>
            </a:r>
            <a:endParaRPr b="1">
              <a:solidFill>
                <a:schemeClr val="dk1"/>
              </a:solidFill>
              <a:latin typeface="Times New Roman"/>
              <a:ea typeface="Times New Roman"/>
              <a:cs typeface="Times New Roman"/>
              <a:sym typeface="Times New Roman"/>
            </a:endParaRPr>
          </a:p>
        </p:txBody>
      </p:sp>
      <p:pic>
        <p:nvPicPr>
          <p:cNvPr id="76" name="Google Shape;76;p16"/>
          <p:cNvPicPr preferRelativeResize="0"/>
          <p:nvPr/>
        </p:nvPicPr>
        <p:blipFill>
          <a:blip r:embed="rId3">
            <a:alphaModFix/>
          </a:blip>
          <a:stretch>
            <a:fillRect/>
          </a:stretch>
        </p:blipFill>
        <p:spPr>
          <a:xfrm>
            <a:off x="5576300" y="1701900"/>
            <a:ext cx="3181500" cy="173969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Cause and effect analysis using the Fishbone diagram</a:t>
            </a:r>
            <a:endParaRPr b="1">
              <a:latin typeface="Times New Roman"/>
              <a:ea typeface="Times New Roman"/>
              <a:cs typeface="Times New Roman"/>
              <a:sym typeface="Times New Roman"/>
            </a:endParaRPr>
          </a:p>
        </p:txBody>
      </p:sp>
      <p:sp>
        <p:nvSpPr>
          <p:cNvPr id="82" name="Google Shape;82;p17"/>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just" rtl="0">
              <a:lnSpc>
                <a:spcPct val="200000"/>
              </a:lnSpc>
              <a:spcBef>
                <a:spcPts val="0"/>
              </a:spcBef>
              <a:spcAft>
                <a:spcPts val="1200"/>
              </a:spcAft>
              <a:buNone/>
            </a:pPr>
            <a:r>
              <a:rPr lang="en" b="1">
                <a:solidFill>
                  <a:schemeClr val="dk1"/>
                </a:solidFill>
                <a:latin typeface="Times New Roman"/>
                <a:ea typeface="Times New Roman"/>
                <a:cs typeface="Times New Roman"/>
                <a:sym typeface="Times New Roman"/>
              </a:rPr>
              <a:t>  </a:t>
            </a:r>
            <a:endParaRPr b="1">
              <a:solidFill>
                <a:schemeClr val="dk1"/>
              </a:solidFill>
              <a:latin typeface="Times New Roman"/>
              <a:ea typeface="Times New Roman"/>
              <a:cs typeface="Times New Roman"/>
              <a:sym typeface="Times New Roman"/>
            </a:endParaRPr>
          </a:p>
        </p:txBody>
      </p:sp>
      <p:pic>
        <p:nvPicPr>
          <p:cNvPr id="83" name="Google Shape;83;p17"/>
          <p:cNvPicPr preferRelativeResize="0"/>
          <p:nvPr/>
        </p:nvPicPr>
        <p:blipFill>
          <a:blip r:embed="rId3">
            <a:alphaModFix/>
          </a:blip>
          <a:stretch>
            <a:fillRect/>
          </a:stretch>
        </p:blipFill>
        <p:spPr>
          <a:xfrm>
            <a:off x="594625" y="1152475"/>
            <a:ext cx="8237675" cy="38593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PESTLE analysis</a:t>
            </a:r>
            <a:endParaRPr b="1">
              <a:latin typeface="Times New Roman"/>
              <a:ea typeface="Times New Roman"/>
              <a:cs typeface="Times New Roman"/>
              <a:sym typeface="Times New Roman"/>
            </a:endParaRPr>
          </a:p>
        </p:txBody>
      </p:sp>
      <p:sp>
        <p:nvSpPr>
          <p:cNvPr id="89" name="Google Shape;89;p18"/>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fontScale="92500"/>
          </a:bodyPr>
          <a:lstStyle/>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Political- labour rules and regulations, taxation, social welfare, healthcare</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Economic- downfall, high cost of living, and rising prices </a:t>
            </a:r>
            <a:endParaRPr b="1">
              <a:solidFill>
                <a:schemeClr val="dk1"/>
              </a:solidFill>
              <a:latin typeface="Times New Roman"/>
              <a:ea typeface="Times New Roman"/>
              <a:cs typeface="Times New Roman"/>
              <a:sym typeface="Times New Roman"/>
            </a:endParaRPr>
          </a:p>
          <a:p>
            <a:pPr marL="457200" lvl="0" indent="-334327" algn="just" rtl="0">
              <a:lnSpc>
                <a:spcPct val="200000"/>
              </a:lnSpc>
              <a:spcBef>
                <a:spcPts val="0"/>
              </a:spcBef>
              <a:spcAft>
                <a:spcPts val="0"/>
              </a:spcAft>
              <a:buClr>
                <a:schemeClr val="dk1"/>
              </a:buClr>
              <a:buSzPct val="100000"/>
              <a:buFont typeface="Times New Roman"/>
              <a:buChar char="●"/>
            </a:pPr>
            <a:r>
              <a:rPr lang="en" b="1">
                <a:solidFill>
                  <a:schemeClr val="dk1"/>
                </a:solidFill>
                <a:latin typeface="Times New Roman"/>
                <a:ea typeface="Times New Roman"/>
                <a:cs typeface="Times New Roman"/>
                <a:sym typeface="Times New Roman"/>
              </a:rPr>
              <a:t>Social- Continuous changing requirements of the employees </a:t>
            </a:r>
            <a:endParaRPr b="1">
              <a:solidFill>
                <a:schemeClr val="dk1"/>
              </a:solidFill>
              <a:latin typeface="Times New Roman"/>
              <a:ea typeface="Times New Roman"/>
              <a:cs typeface="Times New Roman"/>
              <a:sym typeface="Times New Roman"/>
            </a:endParaRPr>
          </a:p>
        </p:txBody>
      </p:sp>
      <p:pic>
        <p:nvPicPr>
          <p:cNvPr id="90" name="Google Shape;90;p18"/>
          <p:cNvPicPr preferRelativeResize="0"/>
          <p:nvPr/>
        </p:nvPicPr>
        <p:blipFill>
          <a:blip r:embed="rId3">
            <a:alphaModFix/>
          </a:blip>
          <a:stretch>
            <a:fillRect/>
          </a:stretch>
        </p:blipFill>
        <p:spPr>
          <a:xfrm>
            <a:off x="5056800" y="1076275"/>
            <a:ext cx="3464926" cy="2032425"/>
          </a:xfrm>
          <a:prstGeom prst="rect">
            <a:avLst/>
          </a:prstGeom>
          <a:noFill/>
          <a:ln>
            <a:noFill/>
          </a:ln>
        </p:spPr>
      </p:pic>
      <p:pic>
        <p:nvPicPr>
          <p:cNvPr id="91" name="Google Shape;91;p18"/>
          <p:cNvPicPr preferRelativeResize="0"/>
          <p:nvPr/>
        </p:nvPicPr>
        <p:blipFill>
          <a:blip r:embed="rId4">
            <a:alphaModFix/>
          </a:blip>
          <a:stretch>
            <a:fillRect/>
          </a:stretch>
        </p:blipFill>
        <p:spPr>
          <a:xfrm>
            <a:off x="5138475" y="3167250"/>
            <a:ext cx="3464925" cy="18238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PESTLE analysis (Contd.)</a:t>
            </a:r>
            <a:endParaRPr b="1">
              <a:latin typeface="Times New Roman"/>
              <a:ea typeface="Times New Roman"/>
              <a:cs typeface="Times New Roman"/>
              <a:sym typeface="Times New Roman"/>
            </a:endParaRPr>
          </a:p>
        </p:txBody>
      </p:sp>
      <p:sp>
        <p:nvSpPr>
          <p:cNvPr id="97" name="Google Shape;97;p19"/>
          <p:cNvSpPr txBox="1">
            <a:spLocks noGrp="1"/>
          </p:cNvSpPr>
          <p:nvPr>
            <p:ph type="body" idx="1"/>
          </p:nvPr>
        </p:nvSpPr>
        <p:spPr>
          <a:xfrm>
            <a:off x="311700" y="1152475"/>
            <a:ext cx="4260300" cy="3766800"/>
          </a:xfrm>
          <a:prstGeom prst="rect">
            <a:avLst/>
          </a:prstGeom>
        </p:spPr>
        <p:txBody>
          <a:bodyPr spcFirstLastPara="1" wrap="square" lIns="91425" tIns="91425" rIns="91425" bIns="91425" anchor="t" anchorCtr="0">
            <a:normAutofit fontScale="92500" lnSpcReduction="10000"/>
          </a:bodyPr>
          <a:lstStyle/>
          <a:p>
            <a:pPr marL="457200" lvl="0" indent="-342900" algn="just" rtl="0">
              <a:lnSpc>
                <a:spcPct val="200000"/>
              </a:lnSpc>
              <a:spcBef>
                <a:spcPts val="0"/>
              </a:spcBef>
              <a:spcAft>
                <a:spcPts val="0"/>
              </a:spcAft>
              <a:buClr>
                <a:schemeClr val="dk1"/>
              </a:buClr>
              <a:buSzPts val="1800"/>
              <a:buFont typeface="Times New Roman"/>
              <a:buChar char="●"/>
            </a:pPr>
            <a:r>
              <a:rPr lang="en" b="1" dirty="0">
                <a:solidFill>
                  <a:schemeClr val="dk1"/>
                </a:solidFill>
                <a:latin typeface="Times New Roman"/>
                <a:ea typeface="Times New Roman"/>
                <a:cs typeface="Times New Roman"/>
                <a:sym typeface="Times New Roman"/>
              </a:rPr>
              <a:t>Technology- Automation and job displacement, lack of variety in task</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dirty="0">
                <a:solidFill>
                  <a:schemeClr val="dk1"/>
                </a:solidFill>
                <a:latin typeface="Times New Roman"/>
                <a:ea typeface="Times New Roman"/>
                <a:cs typeface="Times New Roman"/>
                <a:sym typeface="Times New Roman"/>
              </a:rPr>
              <a:t>Legal- 44% of employees is unpaid </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dirty="0">
                <a:solidFill>
                  <a:schemeClr val="dk1"/>
                </a:solidFill>
                <a:latin typeface="Times New Roman"/>
                <a:ea typeface="Times New Roman"/>
                <a:cs typeface="Times New Roman"/>
                <a:sym typeface="Times New Roman"/>
              </a:rPr>
              <a:t>Environment- Outbreak of the pandemic, disruption in workplace culture, work-life balance compromised</a:t>
            </a:r>
            <a:endParaRPr b="1">
              <a:solidFill>
                <a:schemeClr val="dk1"/>
              </a:solidFill>
              <a:latin typeface="Times New Roman"/>
              <a:ea typeface="Times New Roman"/>
              <a:cs typeface="Times New Roman"/>
              <a:sym typeface="Times New Roman"/>
            </a:endParaRPr>
          </a:p>
        </p:txBody>
      </p:sp>
      <p:pic>
        <p:nvPicPr>
          <p:cNvPr id="98" name="Google Shape;98;p19"/>
          <p:cNvPicPr preferRelativeResize="0"/>
          <p:nvPr/>
        </p:nvPicPr>
        <p:blipFill>
          <a:blip r:embed="rId3">
            <a:alphaModFix/>
          </a:blip>
          <a:stretch>
            <a:fillRect/>
          </a:stretch>
        </p:blipFill>
        <p:spPr>
          <a:xfrm>
            <a:off x="4724400" y="1170125"/>
            <a:ext cx="4267199" cy="320642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Alternative solution</a:t>
            </a:r>
            <a:endParaRPr b="1">
              <a:latin typeface="Times New Roman"/>
              <a:ea typeface="Times New Roman"/>
              <a:cs typeface="Times New Roman"/>
              <a:sym typeface="Times New Roman"/>
            </a:endParaRPr>
          </a:p>
        </p:txBody>
      </p:sp>
      <p:sp>
        <p:nvSpPr>
          <p:cNvPr id="104" name="Google Shape;104;p20"/>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Improving employee well-being</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Investment in training and development</a:t>
            </a:r>
            <a:endParaRPr b="1">
              <a:solidFill>
                <a:schemeClr val="dk1"/>
              </a:solidFill>
              <a:latin typeface="Times New Roman"/>
              <a:ea typeface="Times New Roman"/>
              <a:cs typeface="Times New Roman"/>
              <a:sym typeface="Times New Roman"/>
            </a:endParaRPr>
          </a:p>
        </p:txBody>
      </p:sp>
      <p:pic>
        <p:nvPicPr>
          <p:cNvPr id="105" name="Google Shape;105;p20"/>
          <p:cNvPicPr preferRelativeResize="0"/>
          <p:nvPr/>
        </p:nvPicPr>
        <p:blipFill>
          <a:blip r:embed="rId3">
            <a:alphaModFix/>
          </a:blip>
          <a:stretch>
            <a:fillRect/>
          </a:stretch>
        </p:blipFill>
        <p:spPr>
          <a:xfrm>
            <a:off x="5932100" y="941525"/>
            <a:ext cx="2619550" cy="2274500"/>
          </a:xfrm>
          <a:prstGeom prst="rect">
            <a:avLst/>
          </a:prstGeom>
          <a:noFill/>
          <a:ln>
            <a:noFill/>
          </a:ln>
        </p:spPr>
      </p:pic>
      <p:pic>
        <p:nvPicPr>
          <p:cNvPr id="106" name="Google Shape;106;p20"/>
          <p:cNvPicPr preferRelativeResize="0"/>
          <p:nvPr/>
        </p:nvPicPr>
        <p:blipFill>
          <a:blip r:embed="rId4">
            <a:alphaModFix/>
          </a:blip>
          <a:stretch>
            <a:fillRect/>
          </a:stretch>
        </p:blipFill>
        <p:spPr>
          <a:xfrm>
            <a:off x="2749895" y="3155861"/>
            <a:ext cx="3274875" cy="18418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000" b="1">
                <a:latin typeface="Times New Roman"/>
                <a:ea typeface="Times New Roman"/>
                <a:cs typeface="Times New Roman"/>
                <a:sym typeface="Times New Roman"/>
              </a:rPr>
              <a:t>PMI analysis</a:t>
            </a:r>
            <a:endParaRPr sz="4600" b="1">
              <a:latin typeface="Times New Roman"/>
              <a:ea typeface="Times New Roman"/>
              <a:cs typeface="Times New Roman"/>
              <a:sym typeface="Times New Roman"/>
            </a:endParaRPr>
          </a:p>
        </p:txBody>
      </p:sp>
      <p:pic>
        <p:nvPicPr>
          <p:cNvPr id="112" name="Google Shape;112;p21"/>
          <p:cNvPicPr preferRelativeResize="0"/>
          <p:nvPr/>
        </p:nvPicPr>
        <p:blipFill>
          <a:blip r:embed="rId3">
            <a:alphaModFix/>
          </a:blip>
          <a:stretch>
            <a:fillRect/>
          </a:stretch>
        </p:blipFill>
        <p:spPr>
          <a:xfrm>
            <a:off x="1549225" y="1183175"/>
            <a:ext cx="5652572" cy="3820974"/>
          </a:xfrm>
          <a:prstGeom prst="rect">
            <a:avLst/>
          </a:prstGeom>
          <a:noFill/>
          <a:ln>
            <a:noFill/>
          </a:ln>
        </p:spPr>
      </p:pic>
      <p:sp>
        <p:nvSpPr>
          <p:cNvPr id="1026" name="Rectangle 2"/>
          <p:cNvSpPr>
            <a:spLocks noChangeArrowheads="1"/>
          </p:cNvSpPr>
          <p:nvPr/>
        </p:nvSpPr>
        <p:spPr bwMode="auto">
          <a:xfrm>
            <a:off x="2080079" y="2325914"/>
            <a:ext cx="1265238" cy="2201863"/>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cs typeface="Arial" pitchFamily="34" charset="0"/>
              </a:rPr>
              <a:t>The employees of the UK companies are very much dedicated and concerned regarding working quality.</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pitchFamily="34" charset="0"/>
              <a:cs typeface="Arial" pitchFamily="34" charset="0"/>
            </a:endParaRPr>
          </a:p>
        </p:txBody>
      </p:sp>
      <p:sp>
        <p:nvSpPr>
          <p:cNvPr id="1027" name="Rectangle 3"/>
          <p:cNvSpPr>
            <a:spLocks noChangeArrowheads="1"/>
          </p:cNvSpPr>
          <p:nvPr/>
        </p:nvSpPr>
        <p:spPr bwMode="auto">
          <a:xfrm>
            <a:off x="3710668" y="2331261"/>
            <a:ext cx="1414785" cy="1871663"/>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cs typeface="Arial" pitchFamily="34" charset="0"/>
              </a:rPr>
              <a:t>The employees of the </a:t>
            </a:r>
            <a:r>
              <a:rPr kumimoji="0" lang="en-US" sz="1200" b="1" i="0" u="none" strike="noStrike" cap="none" normalizeH="0" baseline="0" dirty="0" err="1">
                <a:ln>
                  <a:noFill/>
                </a:ln>
                <a:solidFill>
                  <a:schemeClr val="tx1"/>
                </a:solidFill>
                <a:effectLst/>
                <a:latin typeface="Times New Roman" pitchFamily="18" charset="0"/>
                <a:cs typeface="Arial" pitchFamily="34" charset="0"/>
              </a:rPr>
              <a:t>organisation</a:t>
            </a:r>
            <a:r>
              <a:rPr kumimoji="0" lang="en-US" sz="1200" b="1" i="0" u="none" strike="noStrike" cap="none" normalizeH="0" baseline="0" dirty="0">
                <a:ln>
                  <a:noFill/>
                </a:ln>
                <a:solidFill>
                  <a:schemeClr val="tx1"/>
                </a:solidFill>
                <a:effectLst/>
                <a:latin typeface="Times New Roman" pitchFamily="18" charset="0"/>
                <a:cs typeface="Arial" pitchFamily="34" charset="0"/>
              </a:rPr>
              <a:t> are very much concerned with hard work.</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cs typeface="Arial" pitchFamily="34" charset="0"/>
              </a:rPr>
              <a:t>The employees of the </a:t>
            </a:r>
            <a:r>
              <a:rPr kumimoji="0" lang="en-US" sz="1200" b="1" i="0" u="none" strike="noStrike" cap="none" normalizeH="0" baseline="0" dirty="0" err="1">
                <a:ln>
                  <a:noFill/>
                </a:ln>
                <a:solidFill>
                  <a:schemeClr val="tx1"/>
                </a:solidFill>
                <a:effectLst/>
                <a:latin typeface="Times New Roman" pitchFamily="18" charset="0"/>
                <a:cs typeface="Arial" pitchFamily="34" charset="0"/>
              </a:rPr>
              <a:t>organisation</a:t>
            </a:r>
            <a:r>
              <a:rPr kumimoji="0" lang="en-US" sz="1200" b="1" i="0" u="none" strike="noStrike" cap="none" normalizeH="0" baseline="0" dirty="0">
                <a:ln>
                  <a:noFill/>
                </a:ln>
                <a:solidFill>
                  <a:schemeClr val="tx1"/>
                </a:solidFill>
                <a:effectLst/>
                <a:latin typeface="Times New Roman" pitchFamily="18" charset="0"/>
                <a:cs typeface="Arial" pitchFamily="34" charset="0"/>
              </a:rPr>
              <a:t> have lack of patience.</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3200" b="1" i="0" u="none" strike="noStrike" cap="none" normalizeH="0" baseline="0" dirty="0">
              <a:ln>
                <a:noFill/>
              </a:ln>
              <a:solidFill>
                <a:schemeClr val="tx1"/>
              </a:solidFill>
              <a:effectLst/>
              <a:latin typeface="Arial" pitchFamily="34" charset="0"/>
              <a:cs typeface="Arial" pitchFamily="34" charset="0"/>
            </a:endParaRPr>
          </a:p>
        </p:txBody>
      </p:sp>
      <p:sp>
        <p:nvSpPr>
          <p:cNvPr id="1028" name="Rectangle 4"/>
          <p:cNvSpPr>
            <a:spLocks noChangeArrowheads="1"/>
          </p:cNvSpPr>
          <p:nvPr/>
        </p:nvSpPr>
        <p:spPr bwMode="auto">
          <a:xfrm>
            <a:off x="5404530" y="2354226"/>
            <a:ext cx="1345185" cy="2093913"/>
          </a:xfrm>
          <a:prstGeom prst="rect">
            <a:avLst/>
          </a:prstGeom>
          <a:solidFill>
            <a:srgbClr val="FFFFFF"/>
          </a:solid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Times New Roman" pitchFamily="18" charset="0"/>
                <a:cs typeface="Arial" pitchFamily="34" charset="0"/>
              </a:rPr>
              <a:t>Problem-solving mentality of the employees of UK companies determines that the workers are focusing on the solution, which can reduce “Job dissatisfaction”.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Summary and conclusion</a:t>
            </a:r>
            <a:endParaRPr b="1">
              <a:latin typeface="Times New Roman"/>
              <a:ea typeface="Times New Roman"/>
              <a:cs typeface="Times New Roman"/>
              <a:sym typeface="Times New Roman"/>
            </a:endParaRPr>
          </a:p>
        </p:txBody>
      </p:sp>
      <p:sp>
        <p:nvSpPr>
          <p:cNvPr id="118" name="Google Shape;118;p22"/>
          <p:cNvSpPr txBox="1">
            <a:spLocks noGrp="1"/>
          </p:cNvSpPr>
          <p:nvPr>
            <p:ph type="body" idx="1"/>
          </p:nvPr>
        </p:nvSpPr>
        <p:spPr>
          <a:xfrm>
            <a:off x="311700" y="1152475"/>
            <a:ext cx="4260300" cy="3416400"/>
          </a:xfrm>
          <a:prstGeom prst="rect">
            <a:avLst/>
          </a:prstGeom>
        </p:spPr>
        <p:txBody>
          <a:bodyPr spcFirstLastPara="1" wrap="square" lIns="91425" tIns="91425" rIns="91425" bIns="91425" anchor="t" anchorCtr="0">
            <a:normAutofit/>
          </a:bodyPr>
          <a:lstStyle/>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Condition of the UK is very crucial</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Huge rate of dissatisfaction among UK employees</a:t>
            </a:r>
            <a:endParaRPr b="1">
              <a:solidFill>
                <a:schemeClr val="dk1"/>
              </a:solidFill>
              <a:latin typeface="Times New Roman"/>
              <a:ea typeface="Times New Roman"/>
              <a:cs typeface="Times New Roman"/>
              <a:sym typeface="Times New Roman"/>
            </a:endParaRPr>
          </a:p>
          <a:p>
            <a:pPr marL="457200" lvl="0" indent="-342900" algn="just" rtl="0">
              <a:lnSpc>
                <a:spcPct val="200000"/>
              </a:lnSpc>
              <a:spcBef>
                <a:spcPts val="0"/>
              </a:spcBef>
              <a:spcAft>
                <a:spcPts val="0"/>
              </a:spcAft>
              <a:buClr>
                <a:schemeClr val="dk1"/>
              </a:buClr>
              <a:buSzPts val="1800"/>
              <a:buFont typeface="Times New Roman"/>
              <a:buChar char="●"/>
            </a:pPr>
            <a:r>
              <a:rPr lang="en" b="1">
                <a:solidFill>
                  <a:schemeClr val="dk1"/>
                </a:solidFill>
                <a:latin typeface="Times New Roman"/>
                <a:ea typeface="Times New Roman"/>
                <a:cs typeface="Times New Roman"/>
                <a:sym typeface="Times New Roman"/>
              </a:rPr>
              <a:t>Economic factor is a major factor</a:t>
            </a:r>
            <a:endParaRPr b="1">
              <a:solidFill>
                <a:schemeClr val="dk1"/>
              </a:solidFill>
              <a:latin typeface="Times New Roman"/>
              <a:ea typeface="Times New Roman"/>
              <a:cs typeface="Times New Roman"/>
              <a:sym typeface="Times New Roman"/>
            </a:endParaRPr>
          </a:p>
        </p:txBody>
      </p:sp>
      <p:pic>
        <p:nvPicPr>
          <p:cNvPr id="119" name="Google Shape;119;p22"/>
          <p:cNvPicPr preferRelativeResize="0"/>
          <p:nvPr/>
        </p:nvPicPr>
        <p:blipFill>
          <a:blip r:embed="rId3">
            <a:alphaModFix/>
          </a:blip>
          <a:stretch>
            <a:fillRect/>
          </a:stretch>
        </p:blipFill>
        <p:spPr>
          <a:xfrm>
            <a:off x="4572000" y="1530125"/>
            <a:ext cx="4140776" cy="185246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latin typeface="Times New Roman"/>
                <a:ea typeface="Times New Roman"/>
                <a:cs typeface="Times New Roman"/>
                <a:sym typeface="Times New Roman"/>
              </a:rPr>
              <a:t>References</a:t>
            </a:r>
            <a:endParaRPr b="1">
              <a:latin typeface="Times New Roman"/>
              <a:ea typeface="Times New Roman"/>
              <a:cs typeface="Times New Roman"/>
              <a:sym typeface="Times New Roman"/>
            </a:endParaRPr>
          </a:p>
        </p:txBody>
      </p:sp>
      <p:sp>
        <p:nvSpPr>
          <p:cNvPr id="125" name="Google Shape;125;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92500" lnSpcReduction="10000"/>
          </a:bodyPr>
          <a:lstStyle/>
          <a:p>
            <a:pPr marL="457200" lvl="0" indent="-334327" algn="just" rtl="0">
              <a:spcBef>
                <a:spcPts val="1200"/>
              </a:spcBef>
              <a:spcAft>
                <a:spcPts val="0"/>
              </a:spcAft>
              <a:buClr>
                <a:schemeClr val="dk1"/>
              </a:buClr>
              <a:buSzPct val="163636"/>
              <a:buFont typeface="Times New Roman"/>
              <a:buChar char="●"/>
            </a:pPr>
            <a:r>
              <a:rPr lang="en" sz="1100" b="1" dirty="0">
                <a:solidFill>
                  <a:schemeClr val="dk1"/>
                </a:solidFill>
                <a:latin typeface="Times New Roman"/>
                <a:ea typeface="Times New Roman"/>
                <a:cs typeface="Times New Roman"/>
                <a:sym typeface="Times New Roman"/>
              </a:rPr>
              <a:t>Atshan, N.A., Al‐Abrrow, H., Abdullah, H.O., Khaw, K.W., Alnoor, A. and Abbas, S. (2022). The effect of perceived organizational politics on responses to job dissatisfaction: the moderating roles of self‐efficacy and political skill. </a:t>
            </a:r>
            <a:r>
              <a:rPr lang="en" sz="1100" b="1" i="1" dirty="0">
                <a:solidFill>
                  <a:schemeClr val="dk1"/>
                </a:solidFill>
                <a:latin typeface="Times New Roman"/>
                <a:ea typeface="Times New Roman"/>
                <a:cs typeface="Times New Roman"/>
                <a:sym typeface="Times New Roman"/>
              </a:rPr>
              <a:t>Global Business and Organizational Excellence</a:t>
            </a:r>
            <a:r>
              <a:rPr lang="en" sz="1100" b="1" dirty="0">
                <a:solidFill>
                  <a:schemeClr val="dk1"/>
                </a:solidFill>
                <a:latin typeface="Times New Roman"/>
                <a:ea typeface="Times New Roman"/>
                <a:cs typeface="Times New Roman"/>
                <a:sym typeface="Times New Roman"/>
              </a:rPr>
              <a:t>, </a:t>
            </a:r>
            <a:r>
              <a:rPr lang="en" sz="1100" b="1" i="1" dirty="0">
                <a:solidFill>
                  <a:schemeClr val="dk1"/>
                </a:solidFill>
                <a:latin typeface="Times New Roman"/>
                <a:ea typeface="Times New Roman"/>
                <a:cs typeface="Times New Roman"/>
                <a:sym typeface="Times New Roman"/>
              </a:rPr>
              <a:t>41</a:t>
            </a:r>
            <a:r>
              <a:rPr lang="en" sz="1100" b="1" dirty="0">
                <a:solidFill>
                  <a:schemeClr val="dk1"/>
                </a:solidFill>
                <a:latin typeface="Times New Roman"/>
                <a:ea typeface="Times New Roman"/>
                <a:cs typeface="Times New Roman"/>
                <a:sym typeface="Times New Roman"/>
              </a:rPr>
              <a:t>(2), pp.43-54.</a:t>
            </a:r>
            <a:endParaRPr sz="1100" b="1">
              <a:solidFill>
                <a:schemeClr val="dk1"/>
              </a:solidFill>
              <a:latin typeface="Times New Roman"/>
              <a:ea typeface="Times New Roman"/>
              <a:cs typeface="Times New Roman"/>
              <a:sym typeface="Times New Roman"/>
            </a:endParaRPr>
          </a:p>
          <a:p>
            <a:pPr marL="457200" lvl="0" indent="-334327" algn="just" rtl="0">
              <a:spcBef>
                <a:spcPts val="0"/>
              </a:spcBef>
              <a:spcAft>
                <a:spcPts val="0"/>
              </a:spcAft>
              <a:buClr>
                <a:schemeClr val="dk1"/>
              </a:buClr>
              <a:buSzPct val="163636"/>
              <a:buFont typeface="Times New Roman"/>
              <a:buChar char="●"/>
            </a:pPr>
            <a:r>
              <a:rPr lang="en" sz="1100" b="1" dirty="0">
                <a:solidFill>
                  <a:schemeClr val="dk1"/>
                </a:solidFill>
                <a:latin typeface="Times New Roman"/>
                <a:ea typeface="Times New Roman"/>
                <a:cs typeface="Times New Roman"/>
                <a:sym typeface="Times New Roman"/>
              </a:rPr>
              <a:t>Digital Catapult (2023). </a:t>
            </a:r>
            <a:r>
              <a:rPr lang="en" sz="1100" b="1" i="1" dirty="0">
                <a:solidFill>
                  <a:schemeClr val="dk1"/>
                </a:solidFill>
                <a:latin typeface="Times New Roman"/>
                <a:ea typeface="Times New Roman"/>
                <a:cs typeface="Times New Roman"/>
                <a:sym typeface="Times New Roman"/>
              </a:rPr>
              <a:t>New global index ranks UK first in Europe for advanced digital technology</a:t>
            </a:r>
            <a:r>
              <a:rPr lang="en" sz="1100" b="1" dirty="0">
                <a:solidFill>
                  <a:schemeClr val="dk1"/>
                </a:solidFill>
                <a:latin typeface="Times New Roman"/>
                <a:ea typeface="Times New Roman"/>
                <a:cs typeface="Times New Roman"/>
                <a:sym typeface="Times New Roman"/>
              </a:rPr>
              <a:t>. [online] Digital Catapult. Available at: https://www.digicatapult.org.uk/about/press-releases/post/new-global-index-ranks-uk-first-in-europe-for-advanced-digital-technology/#:~:text=New%20global%20index%20ranks%20UK%20first%20in%20Europe%20for%20advanced%20digital%20technology [Accessed 19 Oct. 2023].</a:t>
            </a:r>
            <a:endParaRPr sz="1100" b="1">
              <a:solidFill>
                <a:schemeClr val="dk1"/>
              </a:solidFill>
              <a:latin typeface="Times New Roman"/>
              <a:ea typeface="Times New Roman"/>
              <a:cs typeface="Times New Roman"/>
              <a:sym typeface="Times New Roman"/>
            </a:endParaRPr>
          </a:p>
          <a:p>
            <a:pPr marL="457200" lvl="0" indent="-334327" algn="just" rtl="0">
              <a:spcBef>
                <a:spcPts val="0"/>
              </a:spcBef>
              <a:spcAft>
                <a:spcPts val="0"/>
              </a:spcAft>
              <a:buClr>
                <a:schemeClr val="dk1"/>
              </a:buClr>
              <a:buSzPct val="163636"/>
              <a:buFont typeface="Times New Roman"/>
              <a:buChar char="●"/>
            </a:pPr>
            <a:r>
              <a:rPr lang="en" sz="1100" b="1" dirty="0">
                <a:solidFill>
                  <a:schemeClr val="dk1"/>
                </a:solidFill>
                <a:latin typeface="Times New Roman"/>
                <a:ea typeface="Times New Roman"/>
                <a:cs typeface="Times New Roman"/>
                <a:sym typeface="Times New Roman"/>
              </a:rPr>
              <a:t>De Vries, C.E., Hobolt, S.B. and Walter, S. (2021). Politicizing international cooperation: The mass public, political entrepreneurs, and political opportunity structures. </a:t>
            </a:r>
            <a:r>
              <a:rPr lang="en" sz="1100" b="1" i="1" dirty="0">
                <a:solidFill>
                  <a:schemeClr val="dk1"/>
                </a:solidFill>
                <a:latin typeface="Times New Roman"/>
                <a:ea typeface="Times New Roman"/>
                <a:cs typeface="Times New Roman"/>
                <a:sym typeface="Times New Roman"/>
              </a:rPr>
              <a:t>International Organization</a:t>
            </a:r>
            <a:r>
              <a:rPr lang="en" sz="1100" b="1" dirty="0">
                <a:solidFill>
                  <a:schemeClr val="dk1"/>
                </a:solidFill>
                <a:latin typeface="Times New Roman"/>
                <a:ea typeface="Times New Roman"/>
                <a:cs typeface="Times New Roman"/>
                <a:sym typeface="Times New Roman"/>
              </a:rPr>
              <a:t>, </a:t>
            </a:r>
            <a:r>
              <a:rPr lang="en" sz="1100" b="1" i="1" dirty="0">
                <a:solidFill>
                  <a:schemeClr val="dk1"/>
                </a:solidFill>
                <a:latin typeface="Times New Roman"/>
                <a:ea typeface="Times New Roman"/>
                <a:cs typeface="Times New Roman"/>
                <a:sym typeface="Times New Roman"/>
              </a:rPr>
              <a:t>75</a:t>
            </a:r>
            <a:r>
              <a:rPr lang="en" sz="1100" b="1" dirty="0">
                <a:solidFill>
                  <a:schemeClr val="dk1"/>
                </a:solidFill>
                <a:latin typeface="Times New Roman"/>
                <a:ea typeface="Times New Roman"/>
                <a:cs typeface="Times New Roman"/>
                <a:sym typeface="Times New Roman"/>
              </a:rPr>
              <a:t>(2), pp.306-332.</a:t>
            </a:r>
            <a:endParaRPr sz="1100" b="1">
              <a:solidFill>
                <a:schemeClr val="dk1"/>
              </a:solidFill>
              <a:latin typeface="Times New Roman"/>
              <a:ea typeface="Times New Roman"/>
              <a:cs typeface="Times New Roman"/>
              <a:sym typeface="Times New Roman"/>
            </a:endParaRPr>
          </a:p>
          <a:p>
            <a:pPr marL="457200" lvl="0" indent="-334327" algn="just" rtl="0">
              <a:spcBef>
                <a:spcPts val="0"/>
              </a:spcBef>
              <a:spcAft>
                <a:spcPts val="0"/>
              </a:spcAft>
              <a:buClr>
                <a:schemeClr val="dk1"/>
              </a:buClr>
              <a:buSzPct val="163636"/>
              <a:buFont typeface="Times New Roman"/>
              <a:buChar char="●"/>
            </a:pPr>
            <a:r>
              <a:rPr lang="en" sz="1100" b="1" dirty="0">
                <a:solidFill>
                  <a:schemeClr val="dk1"/>
                </a:solidFill>
                <a:latin typeface="Times New Roman"/>
                <a:ea typeface="Times New Roman"/>
                <a:cs typeface="Times New Roman"/>
                <a:sym typeface="Times New Roman"/>
              </a:rPr>
              <a:t>Ho, H. and Kuvaas, B. (2020). Human resource management systems, employee well‐being, and firm performance from the mutual gains and critical perspectives: The well‐being paradox. </a:t>
            </a:r>
            <a:r>
              <a:rPr lang="en" sz="1100" b="1" i="1" dirty="0">
                <a:solidFill>
                  <a:schemeClr val="dk1"/>
                </a:solidFill>
                <a:latin typeface="Times New Roman"/>
                <a:ea typeface="Times New Roman"/>
                <a:cs typeface="Times New Roman"/>
                <a:sym typeface="Times New Roman"/>
              </a:rPr>
              <a:t>Human Resource Management</a:t>
            </a:r>
            <a:r>
              <a:rPr lang="en" sz="1100" b="1" dirty="0">
                <a:solidFill>
                  <a:schemeClr val="dk1"/>
                </a:solidFill>
                <a:latin typeface="Times New Roman"/>
                <a:ea typeface="Times New Roman"/>
                <a:cs typeface="Times New Roman"/>
                <a:sym typeface="Times New Roman"/>
              </a:rPr>
              <a:t>, </a:t>
            </a:r>
            <a:r>
              <a:rPr lang="en" sz="1100" b="1" i="1" dirty="0">
                <a:solidFill>
                  <a:schemeClr val="dk1"/>
                </a:solidFill>
                <a:latin typeface="Times New Roman"/>
                <a:ea typeface="Times New Roman"/>
                <a:cs typeface="Times New Roman"/>
                <a:sym typeface="Times New Roman"/>
              </a:rPr>
              <a:t>59</a:t>
            </a:r>
            <a:r>
              <a:rPr lang="en" sz="1100" b="1" dirty="0">
                <a:solidFill>
                  <a:schemeClr val="dk1"/>
                </a:solidFill>
                <a:latin typeface="Times New Roman"/>
                <a:ea typeface="Times New Roman"/>
                <a:cs typeface="Times New Roman"/>
                <a:sym typeface="Times New Roman"/>
              </a:rPr>
              <a:t>(3), pp.235-253.</a:t>
            </a:r>
            <a:endParaRPr sz="1100" b="1">
              <a:solidFill>
                <a:schemeClr val="dk1"/>
              </a:solidFill>
              <a:latin typeface="Times New Roman"/>
              <a:ea typeface="Times New Roman"/>
              <a:cs typeface="Times New Roman"/>
              <a:sym typeface="Times New Roman"/>
            </a:endParaRPr>
          </a:p>
          <a:p>
            <a:pPr marL="457200" lvl="0" indent="-334327" algn="just" rtl="0">
              <a:spcBef>
                <a:spcPts val="0"/>
              </a:spcBef>
              <a:spcAft>
                <a:spcPts val="0"/>
              </a:spcAft>
              <a:buClr>
                <a:schemeClr val="dk1"/>
              </a:buClr>
              <a:buSzPct val="163636"/>
              <a:buFont typeface="Times New Roman"/>
              <a:buChar char="●"/>
            </a:pPr>
            <a:r>
              <a:rPr lang="en" sz="1100" b="1" dirty="0">
                <a:solidFill>
                  <a:schemeClr val="dk1"/>
                </a:solidFill>
                <a:latin typeface="Times New Roman"/>
                <a:ea typeface="Times New Roman"/>
                <a:cs typeface="Times New Roman"/>
                <a:sym typeface="Times New Roman"/>
              </a:rPr>
              <a:t>Mbah, R.E. and Wasum, D.F. (2022). Russian-Ukraine 2022 War: A review of the economic impact of Russian-Ukraine crisis on the USA, UK, Canada, and Europe. </a:t>
            </a:r>
            <a:r>
              <a:rPr lang="en" sz="1100" b="1" i="1" dirty="0">
                <a:solidFill>
                  <a:schemeClr val="dk1"/>
                </a:solidFill>
                <a:latin typeface="Times New Roman"/>
                <a:ea typeface="Times New Roman"/>
                <a:cs typeface="Times New Roman"/>
                <a:sym typeface="Times New Roman"/>
              </a:rPr>
              <a:t>Advances in Social Sciences Research Journal</a:t>
            </a:r>
            <a:r>
              <a:rPr lang="en" sz="1100" b="1" dirty="0">
                <a:solidFill>
                  <a:schemeClr val="dk1"/>
                </a:solidFill>
                <a:latin typeface="Times New Roman"/>
                <a:ea typeface="Times New Roman"/>
                <a:cs typeface="Times New Roman"/>
                <a:sym typeface="Times New Roman"/>
              </a:rPr>
              <a:t>, </a:t>
            </a:r>
            <a:r>
              <a:rPr lang="en" sz="1100" b="1" i="1" dirty="0">
                <a:solidFill>
                  <a:schemeClr val="dk1"/>
                </a:solidFill>
                <a:latin typeface="Times New Roman"/>
                <a:ea typeface="Times New Roman"/>
                <a:cs typeface="Times New Roman"/>
                <a:sym typeface="Times New Roman"/>
              </a:rPr>
              <a:t>9</a:t>
            </a:r>
            <a:r>
              <a:rPr lang="en" sz="1100" b="1" dirty="0">
                <a:solidFill>
                  <a:schemeClr val="dk1"/>
                </a:solidFill>
                <a:latin typeface="Times New Roman"/>
                <a:ea typeface="Times New Roman"/>
                <a:cs typeface="Times New Roman"/>
                <a:sym typeface="Times New Roman"/>
              </a:rPr>
              <a:t>(3), pp.144-153.</a:t>
            </a:r>
            <a:endParaRPr sz="1100" b="1">
              <a:solidFill>
                <a:schemeClr val="dk1"/>
              </a:solidFill>
              <a:latin typeface="Times New Roman"/>
              <a:ea typeface="Times New Roman"/>
              <a:cs typeface="Times New Roman"/>
              <a:sym typeface="Times New Roman"/>
            </a:endParaRPr>
          </a:p>
          <a:p>
            <a:pPr marL="457200" lvl="0" indent="-334327" algn="just" rtl="0">
              <a:spcBef>
                <a:spcPts val="0"/>
              </a:spcBef>
              <a:spcAft>
                <a:spcPts val="0"/>
              </a:spcAft>
              <a:buClr>
                <a:schemeClr val="dk1"/>
              </a:buClr>
              <a:buSzPct val="163636"/>
              <a:buFont typeface="Times New Roman"/>
              <a:buChar char="●"/>
            </a:pPr>
            <a:r>
              <a:rPr lang="en" sz="1100" b="1" dirty="0">
                <a:solidFill>
                  <a:schemeClr val="dk1"/>
                </a:solidFill>
                <a:latin typeface="Times New Roman"/>
                <a:ea typeface="Times New Roman"/>
                <a:cs typeface="Times New Roman"/>
                <a:sym typeface="Times New Roman"/>
              </a:rPr>
              <a:t>Coccia, M. (2020). Fishbone diagram for technological analysis and foresight. </a:t>
            </a:r>
            <a:r>
              <a:rPr lang="en" sz="1100" b="1" i="1" dirty="0">
                <a:solidFill>
                  <a:schemeClr val="dk1"/>
                </a:solidFill>
                <a:latin typeface="Times New Roman"/>
                <a:ea typeface="Times New Roman"/>
                <a:cs typeface="Times New Roman"/>
                <a:sym typeface="Times New Roman"/>
              </a:rPr>
              <a:t>International Journal of Foresight and Innovation Policy</a:t>
            </a:r>
            <a:r>
              <a:rPr lang="en" sz="1100" b="1" dirty="0">
                <a:solidFill>
                  <a:schemeClr val="dk1"/>
                </a:solidFill>
                <a:latin typeface="Times New Roman"/>
                <a:ea typeface="Times New Roman"/>
                <a:cs typeface="Times New Roman"/>
                <a:sym typeface="Times New Roman"/>
              </a:rPr>
              <a:t>, </a:t>
            </a:r>
            <a:r>
              <a:rPr lang="en" sz="1100" b="1" i="1" dirty="0">
                <a:solidFill>
                  <a:schemeClr val="dk1"/>
                </a:solidFill>
                <a:latin typeface="Times New Roman"/>
                <a:ea typeface="Times New Roman"/>
                <a:cs typeface="Times New Roman"/>
                <a:sym typeface="Times New Roman"/>
              </a:rPr>
              <a:t>14</a:t>
            </a:r>
            <a:r>
              <a:rPr lang="en" sz="1100" b="1" dirty="0">
                <a:solidFill>
                  <a:schemeClr val="dk1"/>
                </a:solidFill>
                <a:latin typeface="Times New Roman"/>
                <a:ea typeface="Times New Roman"/>
                <a:cs typeface="Times New Roman"/>
                <a:sym typeface="Times New Roman"/>
              </a:rPr>
              <a:t>(2-4), pp.225-247.</a:t>
            </a:r>
            <a:endParaRPr sz="1100" b="1">
              <a:solidFill>
                <a:schemeClr val="dk1"/>
              </a:solidFill>
              <a:latin typeface="Times New Roman"/>
              <a:ea typeface="Times New Roman"/>
              <a:cs typeface="Times New Roman"/>
              <a:sym typeface="Times New Roman"/>
            </a:endParaRPr>
          </a:p>
          <a:p>
            <a:pPr marL="457200" lvl="0" indent="-334327" algn="just" rtl="0">
              <a:lnSpc>
                <a:spcPct val="150000"/>
              </a:lnSpc>
              <a:spcBef>
                <a:spcPts val="0"/>
              </a:spcBef>
              <a:spcAft>
                <a:spcPts val="0"/>
              </a:spcAft>
              <a:buClr>
                <a:schemeClr val="dk1"/>
              </a:buClr>
              <a:buSzPct val="150000"/>
              <a:buFont typeface="Times New Roman"/>
              <a:buChar char="●"/>
            </a:pPr>
            <a:r>
              <a:rPr lang="en" sz="1200" b="1" dirty="0">
                <a:solidFill>
                  <a:schemeClr val="dk1"/>
                </a:solidFill>
                <a:latin typeface="Times New Roman"/>
                <a:ea typeface="Times New Roman"/>
                <a:cs typeface="Times New Roman"/>
                <a:sym typeface="Times New Roman"/>
              </a:rPr>
              <a:t>Virtual library (2018). </a:t>
            </a:r>
            <a:r>
              <a:rPr lang="en" sz="1200" b="1" i="1" dirty="0">
                <a:solidFill>
                  <a:schemeClr val="dk1"/>
                </a:solidFill>
                <a:latin typeface="Times New Roman"/>
                <a:ea typeface="Times New Roman"/>
                <a:cs typeface="Times New Roman"/>
                <a:sym typeface="Times New Roman"/>
              </a:rPr>
              <a:t>PMI Plus, Minus, Interesting Strategy</a:t>
            </a:r>
            <a:r>
              <a:rPr lang="en" sz="1200" b="1" dirty="0">
                <a:solidFill>
                  <a:schemeClr val="dk1"/>
                </a:solidFill>
                <a:latin typeface="Times New Roman"/>
                <a:ea typeface="Times New Roman"/>
                <a:cs typeface="Times New Roman"/>
                <a:sym typeface="Times New Roman"/>
              </a:rPr>
              <a:t>. [online] Virtual ​Library. Available at:</a:t>
            </a:r>
            <a:r>
              <a:rPr lang="en" sz="1200" b="1" dirty="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1200" b="1" u="sng" dirty="0">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https://www.virtuallibrary.info/pmi-plus-minus-interesting-strategy.html</a:t>
            </a:r>
            <a:r>
              <a:rPr lang="en" sz="1200" b="1" dirty="0">
                <a:solidFill>
                  <a:schemeClr val="dk1"/>
                </a:solidFill>
                <a:latin typeface="Times New Roman"/>
                <a:ea typeface="Times New Roman"/>
                <a:cs typeface="Times New Roman"/>
                <a:sym typeface="Times New Roman"/>
              </a:rPr>
              <a:t> [Accessed 19 Oct. 2023].</a:t>
            </a:r>
            <a:endParaRPr b="1">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pic>
        <p:nvPicPr>
          <p:cNvPr id="130" name="Google Shape;130;p24"/>
          <p:cNvPicPr preferRelativeResize="0"/>
          <p:nvPr/>
        </p:nvPicPr>
        <p:blipFill>
          <a:blip r:embed="rId3">
            <a:alphaModFix/>
          </a:blip>
          <a:stretch>
            <a:fillRect/>
          </a:stretch>
        </p:blipFill>
        <p:spPr>
          <a:xfrm>
            <a:off x="-72725" y="-171450"/>
            <a:ext cx="9289450" cy="58663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1558</Words>
  <Application>Microsoft Office PowerPoint</Application>
  <PresentationFormat>On-screen Show (16:9)</PresentationFormat>
  <Paragraphs>66</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Times New Roman</vt:lpstr>
      <vt:lpstr>Simple Light</vt:lpstr>
      <vt:lpstr>Problem Solving and Decision Making  BMSW 4004  Task 1 </vt:lpstr>
      <vt:lpstr>Introduction</vt:lpstr>
      <vt:lpstr>About the topic</vt:lpstr>
      <vt:lpstr>Nature and impact of job dissatisfaction</vt:lpstr>
      <vt:lpstr>Cause and effect analysis using the Fishbone diagram</vt:lpstr>
      <vt:lpstr>PESTLE analysis</vt:lpstr>
      <vt:lpstr>PESTLE analysis (Contd.)</vt:lpstr>
      <vt:lpstr>Alternative solution</vt:lpstr>
      <vt:lpstr>PMI analysis</vt:lpstr>
      <vt:lpstr>Summary and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 4004  Task 1 </dc:title>
  <dc:creator>user</dc:creator>
  <cp:lastModifiedBy>Dimitar Hristov Zoykov</cp:lastModifiedBy>
  <cp:revision>3</cp:revision>
  <cp:lastPrinted>2023-10-21T13:14:45Z</cp:lastPrinted>
  <dcterms:modified xsi:type="dcterms:W3CDTF">2023-10-21T13:27:39Z</dcterms:modified>
</cp:coreProperties>
</file>