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40" r:id="rId4"/>
  </p:sldMasterIdLst>
  <p:notesMasterIdLst>
    <p:notesMasterId r:id="rId13"/>
  </p:notesMasterIdLst>
  <p:handoutMasterIdLst>
    <p:handoutMasterId r:id="rId14"/>
  </p:handoutMasterIdLst>
  <p:sldIdLst>
    <p:sldId id="256" r:id="rId5"/>
    <p:sldId id="268" r:id="rId6"/>
    <p:sldId id="267" r:id="rId7"/>
    <p:sldId id="270" r:id="rId8"/>
    <p:sldId id="265" r:id="rId9"/>
    <p:sldId id="271" r:id="rId10"/>
    <p:sldId id="262" r:id="rId11"/>
    <p:sldId id="27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A259BEA-82BC-4476-91F2-380E77DBADB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9DE9C3-2AB8-44E5-BCFE-5DD42DFC56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D7858F-6309-4F09-BEA0-6CBF97E55806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1B971B-9BC3-41DB-91DC-F03F5C808D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A0720E-F4E2-435B-A885-9194BA30267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8AE00-5498-4F06-8655-F21703489BC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420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53C5D-CD12-6D4C-A980-0612968271E2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167F0-0840-1348-BFE4-C6298BBC06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904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2000"/>
                  <a:hueMod val="108000"/>
                  <a:satMod val="164000"/>
                  <a:lumMod val="69000"/>
                </a:schemeClr>
                <a:schemeClr val="dk2">
                  <a:tint val="96000"/>
                  <a:hueMod val="90000"/>
                  <a:satMod val="130000"/>
                  <a:lumMod val="134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322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175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7999412" y="-2373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noProof="0" dirty="0"/>
          </a:p>
        </p:txBody>
      </p:sp>
      <p:sp>
        <p:nvSpPr>
          <p:cNvPr id="15" name="Oval 14"/>
          <p:cNvSpPr/>
          <p:nvPr/>
        </p:nvSpPr>
        <p:spPr>
          <a:xfrm>
            <a:off x="8609012" y="5874054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Freeform 5"/>
          <p:cNvSpPr>
            <a:spLocks noEditPoints="1"/>
          </p:cNvSpPr>
          <p:nvPr/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 userDrawn="1"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 userDrawn="1"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75D0B1B9-C7DF-F64A-B488-12B3D5090923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72730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1EE2-1449-2741-9D08-61623EFC2A0E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7362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F7560-49B8-714F-A7F1-D946D3E64C23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0819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9237C-03C9-D843-906B-96D98C6B2D61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9578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llets as Icons 5X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B480622-FB8F-493B-9965-971B07D752E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913" y="1748812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2C5BC223-8B87-4685-A901-71B07847E4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92913" y="256115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2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1AE3DDF2-FC22-4381-9763-408FEF9648B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92913" y="3373501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3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6170A2BF-28BF-4B27-B92D-B1423601B76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92913" y="418584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4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2DB1D08C-9D26-4EC5-B935-D6A265A2A6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92913" y="4998190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6"/>
            </a:solidFill>
          </a:ln>
        </p:spPr>
        <p:txBody>
          <a:bodyPr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Text Item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D2BD-1F35-9841-A6BF-76BE540EE01F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DDAF6ED-5E16-4D29-98B7-FB80DB3AAFE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870575" y="1840504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1" name="Picture Placeholder 13">
            <a:extLst>
              <a:ext uri="{FF2B5EF4-FFF2-40B4-BE49-F238E27FC236}">
                <a16:creationId xmlns:a16="http://schemas.microsoft.com/office/drawing/2014/main" id="{8C305CB7-F303-430E-951A-7FC6F97062A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870575" y="2652849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2" name="Picture Placeholder 13">
            <a:extLst>
              <a:ext uri="{FF2B5EF4-FFF2-40B4-BE49-F238E27FC236}">
                <a16:creationId xmlns:a16="http://schemas.microsoft.com/office/drawing/2014/main" id="{84D427E5-ED69-4A46-A9B7-F4DC4466F320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70575" y="3465194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4" name="Picture Placeholder 13">
            <a:extLst>
              <a:ext uri="{FF2B5EF4-FFF2-40B4-BE49-F238E27FC236}">
                <a16:creationId xmlns:a16="http://schemas.microsoft.com/office/drawing/2014/main" id="{3DDA902F-61D6-4F1C-86C6-D1F5584AE8B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870575" y="4277539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6" name="Picture Placeholder 13">
            <a:extLst>
              <a:ext uri="{FF2B5EF4-FFF2-40B4-BE49-F238E27FC236}">
                <a16:creationId xmlns:a16="http://schemas.microsoft.com/office/drawing/2014/main" id="{D8B6871A-9C69-4437-A5AD-A0400BAF2C6D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870575" y="5089882"/>
            <a:ext cx="536616" cy="53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296259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>
            <a:extLst>
              <a:ext uri="{FF2B5EF4-FFF2-40B4-BE49-F238E27FC236}">
                <a16:creationId xmlns:a16="http://schemas.microsoft.com/office/drawing/2014/main" id="{B8ACAEC3-8D8C-3848-8630-7A0DFF3F6116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CC12BEA0-F502-0646-A370-7ECF194608D0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58C6160-632A-B540-A7E5-81F40CEC1FE7}"/>
              </a:ext>
            </a:extLst>
          </p:cNvPr>
          <p:cNvSpPr>
            <a:spLocks noChangeAspect="1"/>
          </p:cNvSpPr>
          <p:nvPr userDrawn="1"/>
        </p:nvSpPr>
        <p:spPr>
          <a:xfrm>
            <a:off x="6287247" y="370677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EB2FEBB6-C1E0-0D47-8CCC-05EE2F75659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2271" y="387367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215E544-9553-AC42-B5C3-F7AE9AD6D815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76E934A-C634-DF4D-992A-6E01917693AD}"/>
              </a:ext>
            </a:extLst>
          </p:cNvPr>
          <p:cNvSpPr>
            <a:spLocks noChangeAspect="1"/>
          </p:cNvSpPr>
          <p:nvPr userDrawn="1"/>
        </p:nvSpPr>
        <p:spPr>
          <a:xfrm>
            <a:off x="6289119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4F40A-5592-5744-BFD7-61B04D70BFE7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8E97E18E-0E31-B542-9578-D6E4DCD8468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7602DDF7-46BD-6045-BDB0-45F47B0B6A9C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1820464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>
            <a:extLst>
              <a:ext uri="{FF2B5EF4-FFF2-40B4-BE49-F238E27FC236}">
                <a16:creationId xmlns:a16="http://schemas.microsoft.com/office/drawing/2014/main" id="{86F73ED6-3B3B-5A45-912C-FCFD7D53593C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B5971407-B12A-EE45-895D-769807DFC767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36215321-76D7-AD41-B779-DE347C617DB3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3706777"/>
            <a:ext cx="1261872" cy="126187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E61684B2-1403-BD44-80B1-6A5C0D0A3C6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4143" y="387367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799317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7F711-7020-994E-A797-D04033A0CF12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325413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al 28">
            <a:extLst>
              <a:ext uri="{FF2B5EF4-FFF2-40B4-BE49-F238E27FC236}">
                <a16:creationId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2234226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2234226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2401122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2400186"/>
            <a:ext cx="929952" cy="929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7F711-7020-994E-A797-D04033A0CF12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3785996"/>
            <a:ext cx="2325688" cy="150345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3785996"/>
            <a:ext cx="2325688" cy="1503455"/>
          </a:xfrm>
        </p:spPr>
        <p:txBody>
          <a:bodyPr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246506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val 31">
            <a:extLst>
              <a:ext uri="{FF2B5EF4-FFF2-40B4-BE49-F238E27FC236}">
                <a16:creationId xmlns:a16="http://schemas.microsoft.com/office/drawing/2014/main" id="{F625DE42-6A2A-D745-B1F8-2AF2793533BE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3981394"/>
            <a:ext cx="1042415" cy="1042415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A87D37E3-62A9-1F44-8520-EBED16BF1C0F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535100" y="4123125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75F8797D-AFBD-534A-AC82-DE2B7BAECE83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1932281"/>
            <a:ext cx="1042415" cy="104241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EFE809D2-16A3-B143-BC10-FEC397E62C62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535100" y="2074012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anchor="ctr"/>
          <a:lstStyle>
            <a:lvl1pPr algn="l">
              <a:defRPr sz="2300" b="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69370-372E-0846-B090-5E6EF97A3B62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89670" y="1840992"/>
            <a:ext cx="2095046" cy="1225056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19533" y="1840992"/>
            <a:ext cx="2095046" cy="1225056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89670" y="3891529"/>
            <a:ext cx="2095046" cy="1222144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519533" y="3891529"/>
            <a:ext cx="2095046" cy="1222144"/>
          </a:xfrm>
        </p:spPr>
        <p:txBody>
          <a:bodyPr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/>
            <a:r>
              <a:rPr lang="en-US" noProof="0"/>
              <a:t>Edit bullet description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3963115-25B3-494B-9A13-AC92EFE94C09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1932281"/>
            <a:ext cx="1042415" cy="104241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3C759269-D6E6-2B41-8BEE-8B5AFB809B6A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01494" y="2074012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3E569D5-DC38-7C46-95CD-ACFBFBF591A2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3981394"/>
            <a:ext cx="1042415" cy="104241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E8396DFD-D667-2648-9BE4-6237690F7999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201494" y="4123125"/>
            <a:ext cx="781417" cy="758952"/>
          </a:xfrm>
          <a:prstGeom prst="ellipse">
            <a:avLst/>
          </a:prstGeom>
          <a:noFill/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r>
              <a:rPr lang="en-US" noProof="0" dirty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2929901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23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15A5A73-8E13-4E38-8362-0A09BA944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58861" y="478881"/>
            <a:ext cx="5582675" cy="5908526"/>
          </a:xfrm>
          <a:custGeom>
            <a:avLst/>
            <a:gdLst>
              <a:gd name="connsiteX0" fmla="*/ 10816 w 5582675"/>
              <a:gd name="connsiteY0" fmla="*/ 0 h 5908526"/>
              <a:gd name="connsiteX1" fmla="*/ 5582675 w 5582675"/>
              <a:gd name="connsiteY1" fmla="*/ 0 h 5908526"/>
              <a:gd name="connsiteX2" fmla="*/ 5582675 w 5582675"/>
              <a:gd name="connsiteY2" fmla="*/ 5908526 h 5908526"/>
              <a:gd name="connsiteX3" fmla="*/ 0 w 5582675"/>
              <a:gd name="connsiteY3" fmla="*/ 5908526 h 5908526"/>
              <a:gd name="connsiteX4" fmla="*/ 30693 w 5582675"/>
              <a:gd name="connsiteY4" fmla="*/ 5722836 h 5908526"/>
              <a:gd name="connsiteX5" fmla="*/ 223682 w 5582675"/>
              <a:gd name="connsiteY5" fmla="*/ 2921544 h 5908526"/>
              <a:gd name="connsiteX6" fmla="*/ 30693 w 5582675"/>
              <a:gd name="connsiteY6" fmla="*/ 120253 h 5908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2675" h="5908526">
                <a:moveTo>
                  <a:pt x="10816" y="0"/>
                </a:moveTo>
                <a:lnTo>
                  <a:pt x="5582675" y="0"/>
                </a:lnTo>
                <a:lnTo>
                  <a:pt x="5582675" y="5908526"/>
                </a:lnTo>
                <a:lnTo>
                  <a:pt x="0" y="5908526"/>
                </a:lnTo>
                <a:lnTo>
                  <a:pt x="30693" y="5722836"/>
                </a:lnTo>
                <a:cubicBezTo>
                  <a:pt x="153771" y="4890115"/>
                  <a:pt x="223682" y="3935837"/>
                  <a:pt x="223682" y="2921544"/>
                </a:cubicBezTo>
                <a:cubicBezTo>
                  <a:pt x="223682" y="1907252"/>
                  <a:pt x="153771" y="952973"/>
                  <a:pt x="30693" y="120253"/>
                </a:cubicBezTo>
                <a:close/>
              </a:path>
            </a:pathLst>
          </a:custGeom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A5200-74F0-9445-8847-A53AA9C11C7B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83431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0BDD93-02DA-4B21-9556-FA8B9894F90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8861" y="478880"/>
            <a:ext cx="5582675" cy="5900239"/>
          </a:xfrm>
          <a:custGeom>
            <a:avLst/>
            <a:gdLst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0 w 5582675"/>
              <a:gd name="connsiteY4" fmla="*/ 0 h 5900239"/>
              <a:gd name="connsiteX0" fmla="*/ 3501 w 5586176"/>
              <a:gd name="connsiteY0" fmla="*/ 0 h 5900239"/>
              <a:gd name="connsiteX1" fmla="*/ 5586176 w 5586176"/>
              <a:gd name="connsiteY1" fmla="*/ 0 h 5900239"/>
              <a:gd name="connsiteX2" fmla="*/ 5586176 w 5586176"/>
              <a:gd name="connsiteY2" fmla="*/ 5900239 h 5900239"/>
              <a:gd name="connsiteX3" fmla="*/ 3501 w 5586176"/>
              <a:gd name="connsiteY3" fmla="*/ 5900239 h 5900239"/>
              <a:gd name="connsiteX4" fmla="*/ 0 w 5586176"/>
              <a:gd name="connsiteY4" fmla="*/ 3615600 h 5900239"/>
              <a:gd name="connsiteX5" fmla="*/ 3501 w 5586176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0 w 5582675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47299 w 5582675"/>
              <a:gd name="connsiteY5" fmla="*/ 24756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1173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5237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82675" h="5900239">
                <a:moveTo>
                  <a:pt x="0" y="0"/>
                </a:moveTo>
                <a:lnTo>
                  <a:pt x="5582675" y="0"/>
                </a:lnTo>
                <a:lnTo>
                  <a:pt x="5582675" y="5900239"/>
                </a:lnTo>
                <a:lnTo>
                  <a:pt x="0" y="5900239"/>
                </a:lnTo>
                <a:cubicBezTo>
                  <a:pt x="14285" y="5817931"/>
                  <a:pt x="34284" y="5741338"/>
                  <a:pt x="42854" y="5653315"/>
                </a:cubicBezTo>
                <a:cubicBezTo>
                  <a:pt x="145724" y="4908883"/>
                  <a:pt x="181919" y="4332092"/>
                  <a:pt x="220019" y="3442880"/>
                </a:cubicBezTo>
                <a:cubicBezTo>
                  <a:pt x="221712" y="2333747"/>
                  <a:pt x="182766" y="1285573"/>
                  <a:pt x="47299" y="247560"/>
                </a:cubicBezTo>
                <a:lnTo>
                  <a:pt x="0" y="0"/>
                </a:lnTo>
                <a:close/>
              </a:path>
            </a:pathLst>
          </a:custGeo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2300" b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A5200-74F0-9445-8847-A53AA9C11C7B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97730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7C1C-DA5E-F743-826B-CB70C940D4E6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7171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10E4C-E478-1D40-94DF-17D7429B053A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5993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9061-1D22-724D-9508-7BAEAF287353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26480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A9061-1D22-724D-9508-7BAEAF287353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5C1B7F-CD73-441E-89FC-46AA9E8B51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64150" y="2406650"/>
            <a:ext cx="8663700" cy="3477682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2974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5E0F-8980-D24A-B2F9-0C7A13C6A6DE}" type="datetime1">
              <a:rPr lang="en-US" noProof="0" smtClean="0"/>
              <a:t>10/19/2026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19229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8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6ACA6CA-E140-824D-8E8B-5CC5036BDBAE}" type="datetime1">
              <a:rPr lang="en-US" noProof="0" smtClean="0"/>
              <a:pPr/>
              <a:t>10/19/2026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endParaRPr lang="en-US" noProof="0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9FF96B15-8338-45D5-A943-561235072D66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6391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59" r:id="rId4"/>
    <p:sldLayoutId id="2147483860" r:id="rId5"/>
    <p:sldLayoutId id="2147483861" r:id="rId6"/>
    <p:sldLayoutId id="2147483862" r:id="rId7"/>
    <p:sldLayoutId id="2147483864" r:id="rId8"/>
    <p:sldLayoutId id="2147483863" r:id="rId9"/>
    <p:sldLayoutId id="2147483858" r:id="rId10"/>
    <p:sldLayoutId id="2147483865" r:id="rId11"/>
    <p:sldLayoutId id="2147483844" r:id="rId12"/>
    <p:sldLayoutId id="2147483845" r:id="rId13"/>
    <p:sldLayoutId id="2147483846" r:id="rId14"/>
    <p:sldLayoutId id="2147483866" r:id="rId15"/>
    <p:sldLayoutId id="2147483847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9B41E-FC51-4047-9C2D-7FA6782DAF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990600"/>
            <a:ext cx="8825658" cy="1872256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Becoming a Wellbeing Officer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2E989F-747B-4007-9C7A-A35E8B662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862856"/>
            <a:ext cx="10589370" cy="277594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Student name: </a:t>
            </a:r>
            <a:r>
              <a:rPr lang="en-US" dirty="0"/>
              <a:t>maria Alexandra </a:t>
            </a:r>
            <a:r>
              <a:rPr lang="en-US" dirty="0" err="1"/>
              <a:t>moise</a:t>
            </a:r>
            <a:endParaRPr lang="en-US" dirty="0"/>
          </a:p>
          <a:p>
            <a:r>
              <a:rPr lang="en-US" dirty="0">
                <a:solidFill>
                  <a:schemeClr val="tx1"/>
                </a:solidFill>
              </a:rPr>
              <a:t>Student id: </a:t>
            </a:r>
            <a:r>
              <a:rPr lang="en-US" dirty="0">
                <a:solidFill>
                  <a:schemeClr val="bg1"/>
                </a:solidFill>
              </a:rPr>
              <a:t>2528583</a:t>
            </a:r>
          </a:p>
          <a:p>
            <a:r>
              <a:rPr lang="en-US" dirty="0">
                <a:solidFill>
                  <a:schemeClr val="tx1"/>
                </a:solidFill>
              </a:rPr>
              <a:t>Module: </a:t>
            </a:r>
            <a:r>
              <a:rPr lang="en-US" dirty="0"/>
              <a:t>lchs4009 – professional development within health and social care </a:t>
            </a:r>
          </a:p>
          <a:p>
            <a:r>
              <a:rPr lang="en-US" dirty="0">
                <a:solidFill>
                  <a:schemeClr val="tx1"/>
                </a:solidFill>
              </a:rPr>
              <a:t>Lecturer: </a:t>
            </a:r>
            <a:r>
              <a:rPr lang="en-US" dirty="0"/>
              <a:t>kal </a:t>
            </a:r>
            <a:r>
              <a:rPr lang="en-US" dirty="0" err="1"/>
              <a:t>alnababtah</a:t>
            </a:r>
            <a:endParaRPr lang="en-US" dirty="0"/>
          </a:p>
          <a:p>
            <a:r>
              <a:rPr lang="en-US" dirty="0">
                <a:solidFill>
                  <a:schemeClr val="tx1"/>
                </a:solidFill>
              </a:rPr>
              <a:t>Assignment : </a:t>
            </a:r>
            <a:r>
              <a:rPr lang="en-US" dirty="0"/>
              <a:t>self-awareness presentation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00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F6B52-A20E-426B-B7E0-1B6AAB46C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776" y="2287088"/>
            <a:ext cx="3727062" cy="2283824"/>
          </a:xfrm>
        </p:spPr>
        <p:txBody>
          <a:bodyPr/>
          <a:lstStyle/>
          <a:p>
            <a:r>
              <a:rPr lang="en-US" sz="2400" b="1" dirty="0">
                <a:solidFill>
                  <a:schemeClr val="bg1"/>
                </a:solidFill>
              </a:rPr>
              <a:t>The job I am aiming for: </a:t>
            </a:r>
            <a:br>
              <a:rPr lang="en-US" sz="2400" b="1" dirty="0">
                <a:solidFill>
                  <a:schemeClr val="bg1"/>
                </a:solidFill>
              </a:rPr>
            </a:br>
            <a:br>
              <a:rPr lang="en-US" sz="2400" b="1" dirty="0">
                <a:solidFill>
                  <a:schemeClr val="bg1"/>
                </a:solidFill>
              </a:rPr>
            </a:br>
            <a:r>
              <a:rPr lang="en-US" sz="2400" b="1" dirty="0">
                <a:solidFill>
                  <a:schemeClr val="bg1"/>
                </a:solidFill>
              </a:rPr>
              <a:t>    </a:t>
            </a:r>
            <a:r>
              <a:rPr lang="en-US" sz="2400" b="1" dirty="0">
                <a:solidFill>
                  <a:schemeClr val="bg1"/>
                </a:solidFill>
                <a:ea typeface="+mj-lt" pitchFamily="34" charset="-122"/>
                <a:cs typeface="+mj-lt" pitchFamily="34" charset="-120"/>
              </a:rPr>
              <a:t>Wellbeing Officer</a:t>
            </a:r>
            <a:br>
              <a:rPr lang="en-US" sz="2400" b="1" dirty="0">
                <a:solidFill>
                  <a:schemeClr val="bg1"/>
                </a:solidFill>
                <a:ea typeface="+mj-lt" pitchFamily="34" charset="-122"/>
                <a:cs typeface="+mj-lt" pitchFamily="34" charset="-120"/>
              </a:rPr>
            </a:br>
            <a:br>
              <a:rPr lang="en-US" sz="2400" b="1" dirty="0">
                <a:solidFill>
                  <a:schemeClr val="bg1"/>
                </a:solidFill>
                <a:ea typeface="+mj-lt" pitchFamily="34" charset="-122"/>
                <a:cs typeface="+mj-lt" pitchFamily="34" charset="-120"/>
              </a:rPr>
            </a:br>
            <a:br>
              <a:rPr lang="en-US" sz="2400" dirty="0"/>
            </a:b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198AB5-8BDA-AB41-9AEF-8516B23BB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t>2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E5FCB4-519C-D925-9059-3412317C7EAD}"/>
              </a:ext>
            </a:extLst>
          </p:cNvPr>
          <p:cNvSpPr txBox="1"/>
          <p:nvPr/>
        </p:nvSpPr>
        <p:spPr>
          <a:xfrm>
            <a:off x="976313" y="3476261"/>
            <a:ext cx="61055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chemeClr val="accent2"/>
                </a:solidFill>
              </a:rPr>
              <a:t>Walsall Housing Group (</a:t>
            </a:r>
            <a:r>
              <a:rPr lang="en-US" sz="1800" b="1" dirty="0" err="1">
                <a:solidFill>
                  <a:schemeClr val="accent2"/>
                </a:solidFill>
              </a:rPr>
              <a:t>whg</a:t>
            </a:r>
            <a:r>
              <a:rPr lang="en-US" sz="1800" b="1" dirty="0">
                <a:solidFill>
                  <a:schemeClr val="accent2"/>
                </a:solidFill>
              </a:rPr>
              <a:t>)</a:t>
            </a:r>
            <a:endParaRPr lang="en-US" sz="18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41F937D-C45C-EAC0-1C45-E5E95953D2B5}"/>
              </a:ext>
            </a:extLst>
          </p:cNvPr>
          <p:cNvSpPr txBox="1"/>
          <p:nvPr/>
        </p:nvSpPr>
        <p:spPr>
          <a:xfrm>
            <a:off x="5405438" y="1912888"/>
            <a:ext cx="610552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 would like to work as a Wellbeing Officer for Walsall Housing Group (</a:t>
            </a:r>
            <a:r>
              <a:rPr lang="en-GB" dirty="0" err="1"/>
              <a:t>whg</a:t>
            </a:r>
            <a:r>
              <a:rPr lang="en-GB" dirty="0"/>
              <a:t>). I would support people aged 55 and over who live in </a:t>
            </a:r>
            <a:r>
              <a:rPr lang="en-GB" dirty="0" err="1"/>
              <a:t>whg</a:t>
            </a:r>
            <a:r>
              <a:rPr lang="en-GB" dirty="0"/>
              <a:t> housing schemes in Walsall and Wolverhampton. My aim is to help them stay active, keep in touch with others and feel less lonely. The job is 37 hours a week on a permanent contract. Full-time pay starts at £28,836 and rises to £30,552.</a:t>
            </a:r>
          </a:p>
        </p:txBody>
      </p:sp>
    </p:spTree>
    <p:extLst>
      <p:ext uri="{BB962C8B-B14F-4D97-AF65-F5344CB8AC3E}">
        <p14:creationId xmlns:p14="http://schemas.microsoft.com/office/powerpoint/2010/main" val="2321051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88723-F88E-4F02-B1A9-D1224233B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How well do I match the job?</a:t>
            </a: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48CA6F-C72D-F944-B10D-0504BB669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t>3</a:t>
            </a:fld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F57F1A0-45AD-BCD1-7D0B-F53B4E64C680}"/>
              </a:ext>
            </a:extLst>
          </p:cNvPr>
          <p:cNvSpPr txBox="1"/>
          <p:nvPr/>
        </p:nvSpPr>
        <p:spPr>
          <a:xfrm>
            <a:off x="5557838" y="1859339"/>
            <a:ext cx="610552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slide compares what the job needs with what I can show now. I am a strong match for treating people as individuals and for working with others, because I listen well, respect people and work well with colleagues on my course. I am a partial match for organising group activities and helping people feel less lonely. I plan well, but I have led few groups, and I am kind and patient but have no paid experience. I am not yet a match for pointing people to other services, because I do not know the local services.</a:t>
            </a:r>
          </a:p>
        </p:txBody>
      </p:sp>
    </p:spTree>
    <p:extLst>
      <p:ext uri="{BB962C8B-B14F-4D97-AF65-F5344CB8AC3E}">
        <p14:creationId xmlns:p14="http://schemas.microsoft.com/office/powerpoint/2010/main" val="944875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7BB6A-049C-45E8-AC09-2F0B9BB2F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SWOT at a glance</a:t>
            </a:r>
            <a:r>
              <a:rPr lang="en-US" dirty="0"/>
              <a:t>	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C2495D-630A-AF42-97CB-9B1D6372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6567B49-57A3-A289-54C7-D8D3A8B8ED3F}"/>
              </a:ext>
            </a:extLst>
          </p:cNvPr>
          <p:cNvSpPr txBox="1"/>
          <p:nvPr/>
        </p:nvSpPr>
        <p:spPr>
          <a:xfrm>
            <a:off x="5481638" y="3429000"/>
            <a:ext cx="610552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My strengths are that I am kind, respectful, reliable and keen to learn, and I am good at planning and explaining. My weaknesses are that I have little paid experience, I do not know the local services and I am less sure about leading big groups. My opportunities are the training </a:t>
            </a:r>
            <a:r>
              <a:rPr lang="en-GB" dirty="0" err="1"/>
              <a:t>whg</a:t>
            </a:r>
            <a:r>
              <a:rPr lang="en-GB" dirty="0"/>
              <a:t> offers, volunteering with older people, and safeguarding and dementia courses, followed by a Level 3. My threats are many other applicants, short-notice travel between schemes and work that can be emotionally demanding.</a:t>
            </a:r>
          </a:p>
        </p:txBody>
      </p:sp>
    </p:spTree>
    <p:extLst>
      <p:ext uri="{BB962C8B-B14F-4D97-AF65-F5344CB8AC3E}">
        <p14:creationId xmlns:p14="http://schemas.microsoft.com/office/powerpoint/2010/main" val="2710768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4D910-12C6-474C-AE9A-EBF2857CD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Putting my strengths to work</a:t>
            </a: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502255-8BD2-43EF-A167-C5C8FB49F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9DD2B4-B372-0144-9E8A-188A2C9B2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t>5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511900-B7DB-DCE2-AA2E-D95BAA198DC2}"/>
              </a:ext>
            </a:extLst>
          </p:cNvPr>
          <p:cNvSpPr txBox="1"/>
          <p:nvPr/>
        </p:nvSpPr>
        <p:spPr>
          <a:xfrm>
            <a:off x="6096000" y="1859339"/>
            <a:ext cx="6096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Here I link each strength to the SWOT. My kindness and respect can help me fix a weakness by volunteering with older people to gain experience. They can help with the threat of emotional strain if I talk to my team and look after myself. My planning can help me write a list of local services, and it can show a clear plan in my application. I can also use it in the training at work. My reliability and keenness to learn can help me take a course and practise with small groups, plan my travel ahead and complete the safeguarding and dementia courses.</a:t>
            </a:r>
          </a:p>
        </p:txBody>
      </p:sp>
    </p:spTree>
    <p:extLst>
      <p:ext uri="{BB962C8B-B14F-4D97-AF65-F5344CB8AC3E}">
        <p14:creationId xmlns:p14="http://schemas.microsoft.com/office/powerpoint/2010/main" val="3162439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F6B52-A20E-426B-B7E0-1B6AAB46C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steps to the goal</a:t>
            </a:r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7CF36D8C-67BC-C442-916E-35C3E53D6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t>6</a:t>
            </a:fld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9AD6FC-E988-5BAB-1E46-BF7D718C4687}"/>
              </a:ext>
            </a:extLst>
          </p:cNvPr>
          <p:cNvSpPr txBox="1"/>
          <p:nvPr/>
        </p:nvSpPr>
        <p:spPr>
          <a:xfrm>
            <a:off x="5291137" y="2108538"/>
            <a:ext cx="624363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Right now I will finish my Cert HE and start volunteering with older people. In 6 to 12 months I will complete the safeguarding and dementia awareness courses. In 1 to 2 years I will apply for Wellbeing Officer jobs in housing schemes. My goal is to become a Wellbeing Officer and then move up to senior or coordinator roles working with older people.</a:t>
            </a:r>
          </a:p>
        </p:txBody>
      </p:sp>
    </p:spTree>
    <p:extLst>
      <p:ext uri="{BB962C8B-B14F-4D97-AF65-F5344CB8AC3E}">
        <p14:creationId xmlns:p14="http://schemas.microsoft.com/office/powerpoint/2010/main" val="3663049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5B441-CEE7-4B03-83E6-D9CE5466E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 take from this</a:t>
            </a:r>
            <a:endParaRPr lang="en-US" sz="2300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018E4B-A0D3-6B4E-B245-90AFCE920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t>7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F93FD9-E4D7-0D6B-7DD0-BF7C8CF6955E}"/>
              </a:ext>
            </a:extLst>
          </p:cNvPr>
          <p:cNvSpPr txBox="1"/>
          <p:nvPr/>
        </p:nvSpPr>
        <p:spPr>
          <a:xfrm>
            <a:off x="5672138" y="2757011"/>
            <a:ext cx="610552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 am strong in kindness, planning and a real wish to learn. I need to grow in paid experience, knowledge of local services and leading bigger groups. To get there, I will volunteer, take courses and apply for jobs within two years.</a:t>
            </a:r>
          </a:p>
        </p:txBody>
      </p:sp>
    </p:spTree>
    <p:extLst>
      <p:ext uri="{BB962C8B-B14F-4D97-AF65-F5344CB8AC3E}">
        <p14:creationId xmlns:p14="http://schemas.microsoft.com/office/powerpoint/2010/main" val="3628637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330EF-AD71-4BCA-912D-98E229FAD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FDEDC41-3977-462C-A56C-268F31CB5F7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324475" y="1791730"/>
            <a:ext cx="6724649" cy="3618470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US" dirty="0">
                <a:solidFill>
                  <a:schemeClr val="tx1"/>
                </a:solidFill>
              </a:rPr>
              <a:t>Walsall Housing Group (2026) Wellbeing Officer [Job advert]. CV-Library, Job ID 225628222. Available at: https://www.cv-library.co.uk/job/225628222/wellbeing-officer (Accessed: 18 October 2026).</a:t>
            </a:r>
          </a:p>
          <a:p>
            <a:pPr>
              <a:spcAft>
                <a:spcPts val="1200"/>
              </a:spcAft>
            </a:pPr>
            <a:r>
              <a:rPr lang="en-US" dirty="0">
                <a:solidFill>
                  <a:schemeClr val="tx1"/>
                </a:solidFill>
              </a:rPr>
              <a:t>Age UK (n.d.) Loneliness and older people. Available at: https://www.ageuk.org.uk (Accessed: 18 October 2026).</a:t>
            </a:r>
          </a:p>
          <a:p>
            <a:pPr>
              <a:spcAft>
                <a:spcPts val="1200"/>
              </a:spcAft>
            </a:pPr>
            <a:r>
              <a:rPr lang="en-US" dirty="0">
                <a:solidFill>
                  <a:schemeClr val="tx1"/>
                </a:solidFill>
              </a:rPr>
              <a:t>Skills for Care (n.d.) Learning and development for the adult social care workforce. Available at: https://www.skillsforcare.org.uk (Accessed: 18 October 2026).</a:t>
            </a:r>
          </a:p>
          <a:p>
            <a:pPr>
              <a:spcAft>
                <a:spcPts val="1200"/>
              </a:spcAft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F5A71D41-5822-AC42-8C29-6AFDEB817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96B15-8338-45D5-A943-561235072D66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63052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741836_Beginning of the year procedures_AAS_v5" id="{51CF042C-A21F-4772-ACB5-34142877F475}" vid="{78ABB5F0-5DDF-4844-A82C-FEADF47C5B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983CA34-C6E2-49BA-ACFF-78ADEC0C28FA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CB9AE35-8A31-4380-94A6-86E5DFCDD12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0D0EAE-52CD-493E-A174-3A7CD0E9C7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Beginning of the year procedures</Template>
  <TotalTime>29</TotalTime>
  <Words>712</Words>
  <Application>Microsoft Office PowerPoint</Application>
  <PresentationFormat>Widescreen</PresentationFormat>
  <Paragraphs>30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Wingdings 3</vt:lpstr>
      <vt:lpstr>Ion Boardroom</vt:lpstr>
      <vt:lpstr>Becoming a Wellbeing Officer</vt:lpstr>
      <vt:lpstr>The job I am aiming for:       Wellbeing Officer   </vt:lpstr>
      <vt:lpstr>How well do I match the job?</vt:lpstr>
      <vt:lpstr>My SWOT at a glance </vt:lpstr>
      <vt:lpstr>Putting my strengths to work</vt:lpstr>
      <vt:lpstr>My steps to the goal</vt:lpstr>
      <vt:lpstr>What I take from this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Moise</dc:creator>
  <cp:lastModifiedBy>Alexandra Moise</cp:lastModifiedBy>
  <cp:revision>1</cp:revision>
  <dcterms:created xsi:type="dcterms:W3CDTF">2026-10-18T23:34:43Z</dcterms:created>
  <dcterms:modified xsi:type="dcterms:W3CDTF">2026-10-19T00:03:52Z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