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7" autoAdjust="0"/>
    <p:restoredTop sz="94643"/>
  </p:normalViewPr>
  <p:slideViewPr>
    <p:cSldViewPr snapToGrid="0">
      <p:cViewPr varScale="1">
        <p:scale>
          <a:sx n="115" d="100"/>
          <a:sy n="115" d="100"/>
        </p:scale>
        <p:origin x="4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438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651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450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536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19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71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507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487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64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446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318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48514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670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911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905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06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55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FDA4E2B-4D8D-4A2F-963B-9000C33FBBE7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3F7DD-05C0-47D0-AD4B-E2D6F8B5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180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0.png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3D Hologram from iPad">
            <a:extLst>
              <a:ext uri="{FF2B5EF4-FFF2-40B4-BE49-F238E27FC236}">
                <a16:creationId xmlns:a16="http://schemas.microsoft.com/office/drawing/2014/main" id="{00E9F421-E2F5-0C7C-8D94-B6FEDC366AF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87FC196-FCA2-5FE6-4A92-F441EE18C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4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Why the Production Concept is the Most Effective Marketing Model for Business in 2025</a:t>
            </a:r>
            <a:endParaRPr lang="en-GB" sz="4400" dirty="0">
              <a:solidFill>
                <a:schemeClr val="accent1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210DC1-6DA3-7EF4-9313-1710B02CA6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  <a:latin typeface="Arial Black" panose="020B0A04020102020204" pitchFamily="34" charset="0"/>
              </a:rPr>
              <a:t>Presenter: Cristina tecu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04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9EECD7-244D-A536-9657-3316760C6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1931" y="452718"/>
            <a:ext cx="4638903" cy="140053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rgbClr val="FFFF00"/>
                </a:solidFill>
                <a:latin typeface="Arial Black" panose="020B0A04020102020204" pitchFamily="34" charset="0"/>
              </a:rPr>
              <a:t>Overview of the Production Concept</a:t>
            </a:r>
            <a:endParaRPr lang="en-GB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28375" y="-1573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7" name="Picture 6" descr="A blue and yellow factory&#10;&#10;AI-generated content may be incorrect.">
            <a:extLst>
              <a:ext uri="{FF2B5EF4-FFF2-40B4-BE49-F238E27FC236}">
                <a16:creationId xmlns:a16="http://schemas.microsoft.com/office/drawing/2014/main" id="{FE166967-F30F-0374-6DBD-21623F5A39E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295" r="2" b="4602"/>
          <a:stretch>
            <a:fillRect/>
          </a:stretch>
        </p:blipFill>
        <p:spPr>
          <a:xfrm>
            <a:off x="20" y="10"/>
            <a:ext cx="4971902" cy="2285990"/>
          </a:xfrm>
          <a:custGeom>
            <a:avLst/>
            <a:gdLst/>
            <a:ahLst/>
            <a:cxnLst/>
            <a:rect l="l" t="t" r="r" b="b"/>
            <a:pathLst>
              <a:path w="4971922" h="2286000">
                <a:moveTo>
                  <a:pt x="3628384" y="0"/>
                </a:moveTo>
                <a:lnTo>
                  <a:pt x="4971922" y="0"/>
                </a:lnTo>
                <a:lnTo>
                  <a:pt x="4946877" y="155677"/>
                </a:lnTo>
                <a:lnTo>
                  <a:pt x="4923008" y="310668"/>
                </a:lnTo>
                <a:lnTo>
                  <a:pt x="4899644" y="466344"/>
                </a:lnTo>
                <a:lnTo>
                  <a:pt x="4879641" y="622707"/>
                </a:lnTo>
                <a:lnTo>
                  <a:pt x="4859470" y="778383"/>
                </a:lnTo>
                <a:lnTo>
                  <a:pt x="4840644" y="934746"/>
                </a:lnTo>
                <a:lnTo>
                  <a:pt x="4824508" y="1089051"/>
                </a:lnTo>
                <a:lnTo>
                  <a:pt x="4809212" y="1245413"/>
                </a:lnTo>
                <a:lnTo>
                  <a:pt x="4795260" y="1401090"/>
                </a:lnTo>
                <a:lnTo>
                  <a:pt x="4783158" y="1554023"/>
                </a:lnTo>
                <a:lnTo>
                  <a:pt x="4771055" y="1709014"/>
                </a:lnTo>
                <a:lnTo>
                  <a:pt x="4760970" y="1861947"/>
                </a:lnTo>
                <a:lnTo>
                  <a:pt x="4753070" y="2014881"/>
                </a:lnTo>
                <a:lnTo>
                  <a:pt x="4744833" y="2167128"/>
                </a:lnTo>
                <a:lnTo>
                  <a:pt x="4739404" y="2286000"/>
                </a:lnTo>
                <a:lnTo>
                  <a:pt x="0" y="2286000"/>
                </a:lnTo>
                <a:lnTo>
                  <a:pt x="0" y="1"/>
                </a:lnTo>
                <a:lnTo>
                  <a:pt x="3628384" y="1"/>
                </a:lnTo>
                <a:close/>
              </a:path>
            </a:pathLst>
          </a:cu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6F18ACE-6E82-4ADC-8A2F-A1771B309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6" name="Picture 5" descr="A large factory with yellow objects&#10;&#10;AI-generated content may be incorrect.">
            <a:extLst>
              <a:ext uri="{FF2B5EF4-FFF2-40B4-BE49-F238E27FC236}">
                <a16:creationId xmlns:a16="http://schemas.microsoft.com/office/drawing/2014/main" id="{B3E3B551-1408-B1A8-18AA-823A318DAF6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-2" b="8563"/>
          <a:stretch>
            <a:fillRect/>
          </a:stretch>
        </p:blipFill>
        <p:spPr>
          <a:xfrm>
            <a:off x="20" y="2286000"/>
            <a:ext cx="4754866" cy="2286000"/>
          </a:xfrm>
          <a:custGeom>
            <a:avLst/>
            <a:gdLst/>
            <a:ahLst/>
            <a:cxnLst/>
            <a:rect l="l" t="t" r="r" b="b"/>
            <a:pathLst>
              <a:path w="4754886" h="2286000">
                <a:moveTo>
                  <a:pt x="0" y="0"/>
                </a:moveTo>
                <a:lnTo>
                  <a:pt x="4739404" y="0"/>
                </a:lnTo>
                <a:lnTo>
                  <a:pt x="4737942" y="32004"/>
                </a:lnTo>
                <a:lnTo>
                  <a:pt x="4733067" y="181509"/>
                </a:lnTo>
                <a:lnTo>
                  <a:pt x="4728865" y="331013"/>
                </a:lnTo>
                <a:lnTo>
                  <a:pt x="4724831" y="479146"/>
                </a:lnTo>
                <a:lnTo>
                  <a:pt x="4722982" y="625221"/>
                </a:lnTo>
                <a:lnTo>
                  <a:pt x="4720965" y="771297"/>
                </a:lnTo>
                <a:lnTo>
                  <a:pt x="4719956" y="915315"/>
                </a:lnTo>
                <a:lnTo>
                  <a:pt x="4720965" y="1057961"/>
                </a:lnTo>
                <a:lnTo>
                  <a:pt x="4720965" y="1199236"/>
                </a:lnTo>
                <a:lnTo>
                  <a:pt x="4722982" y="1339139"/>
                </a:lnTo>
                <a:lnTo>
                  <a:pt x="4726007" y="1476299"/>
                </a:lnTo>
                <a:lnTo>
                  <a:pt x="4728865" y="1612087"/>
                </a:lnTo>
                <a:lnTo>
                  <a:pt x="4732059" y="1745133"/>
                </a:lnTo>
                <a:lnTo>
                  <a:pt x="4736933" y="1877492"/>
                </a:lnTo>
                <a:lnTo>
                  <a:pt x="4742144" y="2007793"/>
                </a:lnTo>
                <a:lnTo>
                  <a:pt x="4746850" y="2135352"/>
                </a:lnTo>
                <a:lnTo>
                  <a:pt x="4754886" y="2286000"/>
                </a:lnTo>
                <a:lnTo>
                  <a:pt x="0" y="2286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65088-7513-4BBB-5E3A-1514B55F08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950" y="2052918"/>
            <a:ext cx="6312289" cy="4195481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The Production Concept centers on effective production, low cost, and broad product distribution and availability.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It assumes consumers care more about low cost and product accessibility than customisation or brand loyalty.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Elements: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Very efficient production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Economies of scale lead to lower prices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Standards, or "cookie-cutter" production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Mass distribution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Very standardised and little to no customisation.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This strategy was and is primarily associated with manufacturing (e.g. Ford, etc.)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Most modern examples (e.g. Shein and Tesla) are not purely production focused but they are still leveraging data plus automation.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group of men working on a machine&#10;&#10;AI-generated content may be incorrect.">
            <a:extLst>
              <a:ext uri="{FF2B5EF4-FFF2-40B4-BE49-F238E27FC236}">
                <a16:creationId xmlns:a16="http://schemas.microsoft.com/office/drawing/2014/main" id="{345B26D3-6241-6433-016E-7CD7BADCD42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7915"/>
          <a:stretch>
            <a:fillRect/>
          </a:stretch>
        </p:blipFill>
        <p:spPr>
          <a:xfrm>
            <a:off x="20" y="4572000"/>
            <a:ext cx="4973079" cy="2286000"/>
          </a:xfrm>
          <a:custGeom>
            <a:avLst/>
            <a:gdLst/>
            <a:ahLst/>
            <a:cxnLst/>
            <a:rect l="l" t="t" r="r" b="b"/>
            <a:pathLst>
              <a:path w="4973099" h="2286000">
                <a:moveTo>
                  <a:pt x="0" y="0"/>
                </a:moveTo>
                <a:lnTo>
                  <a:pt x="4754887" y="0"/>
                </a:lnTo>
                <a:lnTo>
                  <a:pt x="4760130" y="98298"/>
                </a:lnTo>
                <a:lnTo>
                  <a:pt x="4774249" y="336956"/>
                </a:lnTo>
                <a:lnTo>
                  <a:pt x="4789041" y="566013"/>
                </a:lnTo>
                <a:lnTo>
                  <a:pt x="4805346" y="782726"/>
                </a:lnTo>
                <a:lnTo>
                  <a:pt x="4822323" y="989838"/>
                </a:lnTo>
                <a:lnTo>
                  <a:pt x="4840644" y="1181862"/>
                </a:lnTo>
                <a:lnTo>
                  <a:pt x="4858630" y="1362227"/>
                </a:lnTo>
                <a:lnTo>
                  <a:pt x="4876615" y="1528191"/>
                </a:lnTo>
                <a:lnTo>
                  <a:pt x="4893592" y="1680438"/>
                </a:lnTo>
                <a:lnTo>
                  <a:pt x="4909729" y="1815541"/>
                </a:lnTo>
                <a:lnTo>
                  <a:pt x="4925025" y="1937613"/>
                </a:lnTo>
                <a:lnTo>
                  <a:pt x="4937800" y="2040483"/>
                </a:lnTo>
                <a:lnTo>
                  <a:pt x="4949902" y="2126894"/>
                </a:lnTo>
                <a:lnTo>
                  <a:pt x="4967216" y="2245538"/>
                </a:lnTo>
                <a:lnTo>
                  <a:pt x="4973099" y="2286000"/>
                </a:lnTo>
                <a:lnTo>
                  <a:pt x="4075210" y="2286000"/>
                </a:lnTo>
                <a:lnTo>
                  <a:pt x="0" y="2286000"/>
                </a:lnTo>
                <a:close/>
              </a:path>
            </a:pathLst>
          </a:custGeom>
        </p:spPr>
      </p:pic>
      <p:pic>
        <p:nvPicPr>
          <p:cNvPr id="24" name="Audio 23">
            <a:extLst>
              <a:ext uri="{FF2B5EF4-FFF2-40B4-BE49-F238E27FC236}">
                <a16:creationId xmlns:a16="http://schemas.microsoft.com/office/drawing/2014/main" id="{A1999971-0FE3-3763-DDB0-95A1118F20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10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794"/>
    </mc:Choice>
    <mc:Fallback>
      <p:transition spd="slow" advTm="70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F9B2BE-46F7-C1E3-2004-8C8F4561F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783" y="906740"/>
            <a:ext cx="6188190" cy="783324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Arial Black" panose="020B0A04020102020204" pitchFamily="34" charset="0"/>
              </a:rPr>
              <a:t>Why It Works in 2025?</a:t>
            </a:r>
            <a:endParaRPr lang="en-GB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0098730-FC37-1144-99C4-7575471A76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493" b="15403"/>
          <a:stretch>
            <a:fillRect/>
          </a:stretch>
        </p:blipFill>
        <p:spPr>
          <a:xfrm>
            <a:off x="7220078" y="10"/>
            <a:ext cx="4971922" cy="2285990"/>
          </a:xfrm>
          <a:custGeom>
            <a:avLst/>
            <a:gdLst/>
            <a:ahLst/>
            <a:cxnLst/>
            <a:rect l="l" t="t" r="r" b="b"/>
            <a:pathLst>
              <a:path w="4971922" h="2286000">
                <a:moveTo>
                  <a:pt x="0" y="0"/>
                </a:moveTo>
                <a:lnTo>
                  <a:pt x="1343538" y="0"/>
                </a:lnTo>
                <a:lnTo>
                  <a:pt x="1343538" y="1"/>
                </a:lnTo>
                <a:lnTo>
                  <a:pt x="4971922" y="1"/>
                </a:lnTo>
                <a:lnTo>
                  <a:pt x="4971922" y="2286000"/>
                </a:lnTo>
                <a:lnTo>
                  <a:pt x="232518" y="2286000"/>
                </a:lnTo>
                <a:lnTo>
                  <a:pt x="227089" y="2167128"/>
                </a:lnTo>
                <a:lnTo>
                  <a:pt x="218852" y="2014881"/>
                </a:lnTo>
                <a:lnTo>
                  <a:pt x="210952" y="1861947"/>
                </a:lnTo>
                <a:lnTo>
                  <a:pt x="200867" y="1709014"/>
                </a:lnTo>
                <a:lnTo>
                  <a:pt x="188764" y="1554023"/>
                </a:lnTo>
                <a:lnTo>
                  <a:pt x="176662" y="1401090"/>
                </a:lnTo>
                <a:lnTo>
                  <a:pt x="162710" y="1245413"/>
                </a:lnTo>
                <a:lnTo>
                  <a:pt x="147414" y="1089051"/>
                </a:lnTo>
                <a:lnTo>
                  <a:pt x="131278" y="934746"/>
                </a:lnTo>
                <a:lnTo>
                  <a:pt x="112452" y="778383"/>
                </a:lnTo>
                <a:lnTo>
                  <a:pt x="92281" y="622707"/>
                </a:lnTo>
                <a:lnTo>
                  <a:pt x="72278" y="466344"/>
                </a:lnTo>
                <a:lnTo>
                  <a:pt x="48914" y="310668"/>
                </a:lnTo>
                <a:lnTo>
                  <a:pt x="25045" y="155677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59842-6158-B3C1-6F76-D0DA2811E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188189" cy="378541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Modern Relevance: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Globalised Supply Chains → Support large-scale production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&amp; Automation → Boost operational efficiency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Pressure on Consumers → Demand for affordability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E-commerce Growth → Rewards fast, scalable fulfilment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Trends → </a:t>
            </a:r>
            <a:r>
              <a:rPr lang="en-GB" sz="14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Efficient production → </a:t>
            </a:r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waste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Bottom line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production-led strategies enable companies to achieve value at scale - all fundamentally important in the price sensitive, rapidly evolving markets of 2025.</a:t>
            </a:r>
            <a:endParaRPr lang="en-GB" sz="1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4E5E2E-BB2B-E2CE-5451-4712DCBD408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954" r="2" b="5196"/>
          <a:stretch>
            <a:fillRect/>
          </a:stretch>
        </p:blipFill>
        <p:spPr>
          <a:xfrm>
            <a:off x="7437114" y="2286000"/>
            <a:ext cx="4754886" cy="2286000"/>
          </a:xfrm>
          <a:custGeom>
            <a:avLst/>
            <a:gdLst/>
            <a:ahLst/>
            <a:cxnLst/>
            <a:rect l="l" t="t" r="r" b="b"/>
            <a:pathLst>
              <a:path w="4754886" h="2286000">
                <a:moveTo>
                  <a:pt x="15482" y="0"/>
                </a:moveTo>
                <a:lnTo>
                  <a:pt x="4754886" y="0"/>
                </a:lnTo>
                <a:lnTo>
                  <a:pt x="4754886" y="2286000"/>
                </a:lnTo>
                <a:lnTo>
                  <a:pt x="0" y="2286000"/>
                </a:lnTo>
                <a:lnTo>
                  <a:pt x="8036" y="2135352"/>
                </a:lnTo>
                <a:lnTo>
                  <a:pt x="12742" y="2007793"/>
                </a:lnTo>
                <a:lnTo>
                  <a:pt x="17953" y="1877492"/>
                </a:lnTo>
                <a:lnTo>
                  <a:pt x="22827" y="1745133"/>
                </a:lnTo>
                <a:lnTo>
                  <a:pt x="26021" y="1612087"/>
                </a:lnTo>
                <a:lnTo>
                  <a:pt x="28879" y="1476299"/>
                </a:lnTo>
                <a:lnTo>
                  <a:pt x="31904" y="1339139"/>
                </a:lnTo>
                <a:lnTo>
                  <a:pt x="33921" y="1199236"/>
                </a:lnTo>
                <a:lnTo>
                  <a:pt x="33921" y="1057961"/>
                </a:lnTo>
                <a:lnTo>
                  <a:pt x="34930" y="915315"/>
                </a:lnTo>
                <a:lnTo>
                  <a:pt x="33921" y="771297"/>
                </a:lnTo>
                <a:lnTo>
                  <a:pt x="31904" y="625221"/>
                </a:lnTo>
                <a:lnTo>
                  <a:pt x="30055" y="479146"/>
                </a:lnTo>
                <a:lnTo>
                  <a:pt x="26021" y="331013"/>
                </a:lnTo>
                <a:lnTo>
                  <a:pt x="21819" y="181509"/>
                </a:lnTo>
                <a:lnTo>
                  <a:pt x="16944" y="32004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C133FE-83C3-965C-E5E9-28AAB7D5FA9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8065" r="2" b="2"/>
          <a:stretch>
            <a:fillRect/>
          </a:stretch>
        </p:blipFill>
        <p:spPr>
          <a:xfrm>
            <a:off x="7218902" y="4572000"/>
            <a:ext cx="4973099" cy="2286000"/>
          </a:xfrm>
          <a:custGeom>
            <a:avLst/>
            <a:gdLst/>
            <a:ahLst/>
            <a:cxnLst/>
            <a:rect l="l" t="t" r="r" b="b"/>
            <a:pathLst>
              <a:path w="4973099" h="2286000">
                <a:moveTo>
                  <a:pt x="218212" y="0"/>
                </a:moveTo>
                <a:lnTo>
                  <a:pt x="4973099" y="0"/>
                </a:lnTo>
                <a:lnTo>
                  <a:pt x="4973099" y="2286000"/>
                </a:lnTo>
                <a:lnTo>
                  <a:pt x="897889" y="2286000"/>
                </a:lnTo>
                <a:lnTo>
                  <a:pt x="0" y="2286000"/>
                </a:lnTo>
                <a:lnTo>
                  <a:pt x="5883" y="2245538"/>
                </a:lnTo>
                <a:lnTo>
                  <a:pt x="23197" y="2126894"/>
                </a:lnTo>
                <a:lnTo>
                  <a:pt x="35299" y="2040483"/>
                </a:lnTo>
                <a:lnTo>
                  <a:pt x="48074" y="1937613"/>
                </a:lnTo>
                <a:lnTo>
                  <a:pt x="63370" y="1815541"/>
                </a:lnTo>
                <a:lnTo>
                  <a:pt x="79507" y="1680438"/>
                </a:lnTo>
                <a:lnTo>
                  <a:pt x="96484" y="1528191"/>
                </a:lnTo>
                <a:lnTo>
                  <a:pt x="114469" y="1362227"/>
                </a:lnTo>
                <a:lnTo>
                  <a:pt x="132455" y="1181862"/>
                </a:lnTo>
                <a:lnTo>
                  <a:pt x="150776" y="989838"/>
                </a:lnTo>
                <a:lnTo>
                  <a:pt x="167753" y="782726"/>
                </a:lnTo>
                <a:lnTo>
                  <a:pt x="184058" y="566013"/>
                </a:lnTo>
                <a:lnTo>
                  <a:pt x="198850" y="336956"/>
                </a:lnTo>
                <a:lnTo>
                  <a:pt x="212969" y="98298"/>
                </a:lnTo>
                <a:close/>
              </a:path>
            </a:pathLst>
          </a:custGeom>
        </p:spPr>
      </p:pic>
      <p:pic>
        <p:nvPicPr>
          <p:cNvPr id="28" name="Audio 27">
            <a:extLst>
              <a:ext uri="{FF2B5EF4-FFF2-40B4-BE49-F238E27FC236}">
                <a16:creationId xmlns:a16="http://schemas.microsoft.com/office/drawing/2014/main" id="{B14903E6-6F1F-1D02-A99C-DE836D5238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8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985"/>
    </mc:Choice>
    <mc:Fallback>
      <p:transition spd="slow" advTm="114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61B25-9645-DFB6-9735-416483BBA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799" y="850009"/>
            <a:ext cx="8272484" cy="638256"/>
          </a:xfrm>
        </p:spPr>
        <p:txBody>
          <a:bodyPr/>
          <a:lstStyle/>
          <a:p>
            <a:r>
              <a:rPr lang="en-GB" sz="3200" dirty="0">
                <a:solidFill>
                  <a:srgbClr val="FFFF00"/>
                </a:solidFill>
                <a:latin typeface="Arial Black" panose="020B0A04020102020204" pitchFamily="34" charset="0"/>
              </a:rPr>
              <a:t>Comparing Marketing Concepts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7A280CB-78CA-F645-9431-F5E69F1B61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8943262"/>
              </p:ext>
            </p:extLst>
          </p:nvPr>
        </p:nvGraphicFramePr>
        <p:xfrm>
          <a:off x="958543" y="2048256"/>
          <a:ext cx="10131301" cy="3595895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368359">
                  <a:extLst>
                    <a:ext uri="{9D8B030D-6E8A-4147-A177-3AD203B41FA5}">
                      <a16:colId xmlns:a16="http://schemas.microsoft.com/office/drawing/2014/main" val="3937095865"/>
                    </a:ext>
                  </a:extLst>
                </a:gridCol>
                <a:gridCol w="3381471">
                  <a:extLst>
                    <a:ext uri="{9D8B030D-6E8A-4147-A177-3AD203B41FA5}">
                      <a16:colId xmlns:a16="http://schemas.microsoft.com/office/drawing/2014/main" val="3329432069"/>
                    </a:ext>
                  </a:extLst>
                </a:gridCol>
                <a:gridCol w="3381471">
                  <a:extLst>
                    <a:ext uri="{9D8B030D-6E8A-4147-A177-3AD203B41FA5}">
                      <a16:colId xmlns:a16="http://schemas.microsoft.com/office/drawing/2014/main" val="2568783301"/>
                    </a:ext>
                  </a:extLst>
                </a:gridCol>
              </a:tblGrid>
              <a:tr h="3688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Marketing Concept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Focus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Fit for 2025 Business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96458740"/>
                  </a:ext>
                </a:extLst>
              </a:tr>
              <a:tr h="6454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Production</a:t>
                      </a:r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Efficiency &amp; Low 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Excellent – scalable, affordable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2500143"/>
                  </a:ext>
                </a:extLst>
              </a:tr>
              <a:tr h="6454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Product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Quality &amp; Innovation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Costly, may limit reach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57167391"/>
                  </a:ext>
                </a:extLst>
              </a:tr>
              <a:tr h="6454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Selling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Sales Tactics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Outdated, low customer loyalty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341795"/>
                  </a:ext>
                </a:extLst>
              </a:tr>
              <a:tr h="6454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Marketing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Customer Satisfaction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Effective but resource-heavy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3100571"/>
                  </a:ext>
                </a:extLst>
              </a:tr>
              <a:tr h="6454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Societal Marketing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Ethics &amp; Social Impact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Important, but harder to scale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03419166"/>
                  </a:ext>
                </a:extLst>
              </a:tr>
            </a:tbl>
          </a:graphicData>
        </a:graphic>
      </p:graphicFrame>
      <p:pic>
        <p:nvPicPr>
          <p:cNvPr id="18" name="Audio 17">
            <a:extLst>
              <a:ext uri="{FF2B5EF4-FFF2-40B4-BE49-F238E27FC236}">
                <a16:creationId xmlns:a16="http://schemas.microsoft.com/office/drawing/2014/main" id="{EF4EA3F1-7C21-8453-0981-0E0EEBE925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1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379"/>
    </mc:Choice>
    <mc:Fallback>
      <p:transition spd="slow" advTm="87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ED49A8-9DD9-1F08-74A1-0DD2E50F7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815" y="941797"/>
            <a:ext cx="2907771" cy="997735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FF00"/>
                </a:solidFill>
                <a:latin typeface="Arial Black" panose="020B0A04020102020204" pitchFamily="34" charset="0"/>
              </a:rPr>
              <a:t>Conclusion</a:t>
            </a:r>
            <a:r>
              <a:rPr lang="en-GB" sz="3200" dirty="0">
                <a:solidFill>
                  <a:srgbClr val="EBEBEB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19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0261AB-2EE4-4606-29FE-9D329622582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14"/>
          <a:stretch>
            <a:fillRect/>
          </a:stretch>
        </p:blipFill>
        <p:spPr>
          <a:xfrm>
            <a:off x="7220078" y="10"/>
            <a:ext cx="4971922" cy="2285990"/>
          </a:xfrm>
          <a:custGeom>
            <a:avLst/>
            <a:gdLst/>
            <a:ahLst/>
            <a:cxnLst/>
            <a:rect l="l" t="t" r="r" b="b"/>
            <a:pathLst>
              <a:path w="4971922" h="2286000">
                <a:moveTo>
                  <a:pt x="0" y="0"/>
                </a:moveTo>
                <a:lnTo>
                  <a:pt x="1343538" y="0"/>
                </a:lnTo>
                <a:lnTo>
                  <a:pt x="1343538" y="1"/>
                </a:lnTo>
                <a:lnTo>
                  <a:pt x="4971922" y="1"/>
                </a:lnTo>
                <a:lnTo>
                  <a:pt x="4971922" y="2286000"/>
                </a:lnTo>
                <a:lnTo>
                  <a:pt x="232518" y="2286000"/>
                </a:lnTo>
                <a:lnTo>
                  <a:pt x="227089" y="2167128"/>
                </a:lnTo>
                <a:lnTo>
                  <a:pt x="218852" y="2014881"/>
                </a:lnTo>
                <a:lnTo>
                  <a:pt x="210952" y="1861947"/>
                </a:lnTo>
                <a:lnTo>
                  <a:pt x="200867" y="1709014"/>
                </a:lnTo>
                <a:lnTo>
                  <a:pt x="188764" y="1554023"/>
                </a:lnTo>
                <a:lnTo>
                  <a:pt x="176662" y="1401090"/>
                </a:lnTo>
                <a:lnTo>
                  <a:pt x="162710" y="1245413"/>
                </a:lnTo>
                <a:lnTo>
                  <a:pt x="147414" y="1089051"/>
                </a:lnTo>
                <a:lnTo>
                  <a:pt x="131278" y="934746"/>
                </a:lnTo>
                <a:lnTo>
                  <a:pt x="112452" y="778383"/>
                </a:lnTo>
                <a:lnTo>
                  <a:pt x="92281" y="622707"/>
                </a:lnTo>
                <a:lnTo>
                  <a:pt x="72278" y="466344"/>
                </a:lnTo>
                <a:lnTo>
                  <a:pt x="48914" y="310668"/>
                </a:lnTo>
                <a:lnTo>
                  <a:pt x="25045" y="155677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10E97-617C-9110-1F05-404674DCA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188189" cy="378541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Production Concept Wins?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Addresses the modern consumer's expectations of affordability, speed, and access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Aligns with digitally enabled business models, using the global model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an easy to scale business without large marketing or R&amp;D expenses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Applies to direct-to-consumer models, especially digital first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 model for 2025 when matched with real-time data and sustainability elements.</a:t>
            </a:r>
            <a:endParaRPr lang="en-GB" sz="1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5A7ECB-F056-CF16-4C4F-7453CBBBDFA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034" r="2" b="6117"/>
          <a:stretch>
            <a:fillRect/>
          </a:stretch>
        </p:blipFill>
        <p:spPr>
          <a:xfrm>
            <a:off x="7437114" y="2286000"/>
            <a:ext cx="4754886" cy="2286000"/>
          </a:xfrm>
          <a:custGeom>
            <a:avLst/>
            <a:gdLst/>
            <a:ahLst/>
            <a:cxnLst/>
            <a:rect l="l" t="t" r="r" b="b"/>
            <a:pathLst>
              <a:path w="4754886" h="2286000">
                <a:moveTo>
                  <a:pt x="15482" y="0"/>
                </a:moveTo>
                <a:lnTo>
                  <a:pt x="4754886" y="0"/>
                </a:lnTo>
                <a:lnTo>
                  <a:pt x="4754886" y="2286000"/>
                </a:lnTo>
                <a:lnTo>
                  <a:pt x="0" y="2286000"/>
                </a:lnTo>
                <a:lnTo>
                  <a:pt x="8036" y="2135352"/>
                </a:lnTo>
                <a:lnTo>
                  <a:pt x="12742" y="2007793"/>
                </a:lnTo>
                <a:lnTo>
                  <a:pt x="17953" y="1877492"/>
                </a:lnTo>
                <a:lnTo>
                  <a:pt x="22827" y="1745133"/>
                </a:lnTo>
                <a:lnTo>
                  <a:pt x="26021" y="1612087"/>
                </a:lnTo>
                <a:lnTo>
                  <a:pt x="28879" y="1476299"/>
                </a:lnTo>
                <a:lnTo>
                  <a:pt x="31904" y="1339139"/>
                </a:lnTo>
                <a:lnTo>
                  <a:pt x="33921" y="1199236"/>
                </a:lnTo>
                <a:lnTo>
                  <a:pt x="33921" y="1057961"/>
                </a:lnTo>
                <a:lnTo>
                  <a:pt x="34930" y="915315"/>
                </a:lnTo>
                <a:lnTo>
                  <a:pt x="33921" y="771297"/>
                </a:lnTo>
                <a:lnTo>
                  <a:pt x="31904" y="625221"/>
                </a:lnTo>
                <a:lnTo>
                  <a:pt x="30055" y="479146"/>
                </a:lnTo>
                <a:lnTo>
                  <a:pt x="26021" y="331013"/>
                </a:lnTo>
                <a:lnTo>
                  <a:pt x="21819" y="181509"/>
                </a:lnTo>
                <a:lnTo>
                  <a:pt x="16944" y="32004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C3A325-9486-D9C5-6379-1F43F04A344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922" r="4317"/>
          <a:stretch>
            <a:fillRect/>
          </a:stretch>
        </p:blipFill>
        <p:spPr>
          <a:xfrm>
            <a:off x="7218902" y="4572000"/>
            <a:ext cx="4973099" cy="2286000"/>
          </a:xfrm>
          <a:custGeom>
            <a:avLst/>
            <a:gdLst/>
            <a:ahLst/>
            <a:cxnLst/>
            <a:rect l="l" t="t" r="r" b="b"/>
            <a:pathLst>
              <a:path w="4973099" h="2286000">
                <a:moveTo>
                  <a:pt x="218212" y="0"/>
                </a:moveTo>
                <a:lnTo>
                  <a:pt x="4973099" y="0"/>
                </a:lnTo>
                <a:lnTo>
                  <a:pt x="4973099" y="2286000"/>
                </a:lnTo>
                <a:lnTo>
                  <a:pt x="897889" y="2286000"/>
                </a:lnTo>
                <a:lnTo>
                  <a:pt x="0" y="2286000"/>
                </a:lnTo>
                <a:lnTo>
                  <a:pt x="5883" y="2245538"/>
                </a:lnTo>
                <a:lnTo>
                  <a:pt x="23197" y="2126894"/>
                </a:lnTo>
                <a:lnTo>
                  <a:pt x="35299" y="2040483"/>
                </a:lnTo>
                <a:lnTo>
                  <a:pt x="48074" y="1937613"/>
                </a:lnTo>
                <a:lnTo>
                  <a:pt x="63370" y="1815541"/>
                </a:lnTo>
                <a:lnTo>
                  <a:pt x="79507" y="1680438"/>
                </a:lnTo>
                <a:lnTo>
                  <a:pt x="96484" y="1528191"/>
                </a:lnTo>
                <a:lnTo>
                  <a:pt x="114469" y="1362227"/>
                </a:lnTo>
                <a:lnTo>
                  <a:pt x="132455" y="1181862"/>
                </a:lnTo>
                <a:lnTo>
                  <a:pt x="150776" y="989838"/>
                </a:lnTo>
                <a:lnTo>
                  <a:pt x="167753" y="782726"/>
                </a:lnTo>
                <a:lnTo>
                  <a:pt x="184058" y="566013"/>
                </a:lnTo>
                <a:lnTo>
                  <a:pt x="198850" y="336956"/>
                </a:lnTo>
                <a:lnTo>
                  <a:pt x="212969" y="98298"/>
                </a:lnTo>
                <a:close/>
              </a:path>
            </a:pathLst>
          </a:custGeom>
        </p:spPr>
      </p:pic>
      <p:pic>
        <p:nvPicPr>
          <p:cNvPr id="9" name="Audio 8">
            <a:extLst>
              <a:ext uri="{FF2B5EF4-FFF2-40B4-BE49-F238E27FC236}">
                <a16:creationId xmlns:a16="http://schemas.microsoft.com/office/drawing/2014/main" id="{A0597082-8EEA-A4FB-B9DE-97A4A03627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13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903"/>
    </mc:Choice>
    <mc:Fallback>
      <p:transition spd="slow" advTm="84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EA29CC-F14A-C98F-8236-9BB0A568C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AA91C-3AB3-BF0C-B17D-A93C5C2CC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738" y="804671"/>
            <a:ext cx="6665053" cy="5248657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Darmawan, D., &amp; Grenier, E. (2021). Competitive advantage and service marketing mix.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Social Science Studies (JOS3), 1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(2), 75–80.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Grewal, D., &amp; Levy, M. (2021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). M: Marketing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(p. 480). McGraw-Hill Education.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Kpalou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J. Y. G. (2012).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Difficulties experienced by small business managers in marketing their businesses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(Doctoral dissertation, Nelson Mandela Metropolitan University).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Kumar, P. (2023).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Principles of marketing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Sultan Chand &amp; Sons.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Maganga, D. P., &amp; Taifa, I. W. (2023). Quality 4.0 conceptualisation: An emerging quality management concept for manufacturing industries.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The TQM Journal, 35(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2), 389–413.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Muluk, S.,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Pahurkar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R. (2022). The implementation of marketing practices based on marketing philosophies in small and medium-sized enterprises.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Positive School Psychology, 6(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8).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Nigussie, Y. (2014). Empirical investigation on the application of marketing practices in micro and small enterprises (MSEs).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Advancements in Research &amp; Technology, 3(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5), 110.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Sahoo, S. (2022). Big data analytics in manufacturing: A bibliometric analysis of research in the field of business management.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Production Research, 60(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22), 6793–6821.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0D30F6E6-D59B-C655-FA71-D76C35BB8E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66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19"/>
    </mc:Choice>
    <mc:Fallback>
      <p:transition spd="slow" advTm="15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129</TotalTime>
  <Words>571</Words>
  <PresentationFormat>Widescreen</PresentationFormat>
  <Paragraphs>58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Arial Black</vt:lpstr>
      <vt:lpstr>Century Gothic</vt:lpstr>
      <vt:lpstr>Wingdings</vt:lpstr>
      <vt:lpstr>Wingdings 3</vt:lpstr>
      <vt:lpstr>Ion</vt:lpstr>
      <vt:lpstr>Why the Production Concept is the Most Effective Marketing Model for Business in 2025</vt:lpstr>
      <vt:lpstr>Overview of the Production Concept</vt:lpstr>
      <vt:lpstr>Why It Works in 2025?</vt:lpstr>
      <vt:lpstr>Comparing Marketing Concepts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2025-10-12T23:20:31Z</dcterms:created>
  <dcterms:modified xsi:type="dcterms:W3CDTF">2025-10-20T12:02:33Z</dcterms:modified>
</cp:coreProperties>
</file>