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5"/>
  </p:notesMasterIdLst>
  <p:handoutMasterIdLst>
    <p:handoutMasterId r:id="rId26"/>
  </p:handoutMasterIdLst>
  <p:sldIdLst>
    <p:sldId id="256" r:id="rId6"/>
    <p:sldId id="259" r:id="rId7"/>
    <p:sldId id="343" r:id="rId8"/>
    <p:sldId id="295" r:id="rId9"/>
    <p:sldId id="344" r:id="rId10"/>
    <p:sldId id="320" r:id="rId11"/>
    <p:sldId id="348" r:id="rId12"/>
    <p:sldId id="349" r:id="rId13"/>
    <p:sldId id="347" r:id="rId14"/>
    <p:sldId id="328" r:id="rId15"/>
    <p:sldId id="329" r:id="rId16"/>
    <p:sldId id="330" r:id="rId17"/>
    <p:sldId id="345" r:id="rId18"/>
    <p:sldId id="346" r:id="rId19"/>
    <p:sldId id="353" r:id="rId20"/>
    <p:sldId id="351" r:id="rId21"/>
    <p:sldId id="352" r:id="rId22"/>
    <p:sldId id="342" r:id="rId23"/>
    <p:sldId id="340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394B5-B766-49B3-B28D-8C9742D89B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7DB7A-1335-4F65-ACD9-92464B093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05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9552" y="332656"/>
            <a:ext cx="1092247" cy="432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5458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6539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15192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43583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1037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860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37840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521302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42893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319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7876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4.emf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03/07/2019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600200" y="6429345"/>
            <a:ext cx="71628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700" b="1" i="0" dirty="0" smtClean="0">
                <a:ea typeface="Verdana" panose="020B0604030504040204" pitchFamily="34" charset="0"/>
                <a:cs typeface="Verdana" panose="020B0604030504040204" pitchFamily="34" charset="0"/>
              </a:rPr>
              <a:t>Copyright © 2016, 2013, 2010 Pearson Education, Inc. All Rights Reserved</a:t>
            </a:r>
          </a:p>
        </p:txBody>
      </p:sp>
      <p:pic>
        <p:nvPicPr>
          <p:cNvPr id="4" name="Picture 3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560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" TargetMode="External"/><Relationship Id="rId2" Type="http://schemas.openxmlformats.org/officeDocument/2006/relationships/hyperlink" Target="http://uwtsd.ac.uk/staff/irina-neaga/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emf"/><Relationship Id="rId4" Type="http://schemas.openxmlformats.org/officeDocument/2006/relationships/hyperlink" Target="mailto:Irina.neaga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../Manufacturing%20and%20SC%20MK_2019/10.40-11.00-IOT%20and%20Industry%204.0%20Expo-IAN%20GARDNER%20(1).ppsx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hyperlink" Target="https://www.strategyand.pwc.com/media/file/Industry4.0.pdf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isc.ac.uk/blog/the-potential-of-education-4-is-huge-the-uk-must-take-the-lead-now-12-sep-2018" TargetMode="External"/><Relationship Id="rId2" Type="http://schemas.openxmlformats.org/officeDocument/2006/relationships/hyperlink" Target="https://www.timeshighereducation.com/hub/jisc/p/preparing-education-4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hyperlink" Target="../Manufacturing%20and%20SC%20MK_2019/10.40-11.00-IOT%20and%20Industry%204.0%20Expo-IAN%20GARDNER%20(1).ppsx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eea.ca/en/conferences/papers/?id=12" TargetMode="External"/><Relationship Id="rId2" Type="http://schemas.openxmlformats.org/officeDocument/2006/relationships/hyperlink" Target="https://hefocus.raeng.org.uk/eern-home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emf"/><Relationship Id="rId4" Type="http://schemas.openxmlformats.org/officeDocument/2006/relationships/image" Target="../media/image5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hyperlink" Target="../Manufacturing%20and%20SC%20MK_2019/10.40-11.00-IOT%20and%20Industry%204.0%20Expo-IAN%20GARDNER%20(1).ppsx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jpg"/><Relationship Id="rId4" Type="http://schemas.openxmlformats.org/officeDocument/2006/relationships/image" Target="../media/image3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week.org/edweek/edtechresearcher/2016/11/finding_the_greater_purpose_in_technology_programs.html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1890" y="1486691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683997" y="1294618"/>
            <a:ext cx="8208675" cy="6384982"/>
            <a:chOff x="-2390" y="614"/>
            <a:chExt cx="8601" cy="4335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567" y="1344"/>
              <a:ext cx="4119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-2390" y="614"/>
              <a:ext cx="8601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lang="en-US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-921" y="2347"/>
              <a:ext cx="6868" cy="26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b="1" dirty="0" err="1" smtClean="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Dr.</a:t>
              </a:r>
              <a:r>
                <a:rPr lang="en-GB" b="1" dirty="0" smtClean="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 </a:t>
              </a:r>
              <a:r>
                <a:rPr lang="en-GB" b="1" dirty="0">
                  <a:solidFill>
                    <a:schemeClr val="bg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Irina Neaga</a:t>
              </a:r>
              <a:endPara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>
                  <a:solidFill>
                    <a:schemeClr val="bg1"/>
                  </a:solidFill>
                </a:uFill>
              </a:endParaRPr>
            </a:p>
            <a:p>
              <a:pPr algn="r"/>
              <a:r>
                <a:rPr lang="en-GB" sz="1200" dirty="0">
                  <a:solidFill>
                    <a:schemeClr val="bg2"/>
                  </a:solidFill>
                </a:rPr>
                <a:t>Senior </a:t>
              </a:r>
              <a:r>
                <a:rPr lang="en-GB" sz="1200" dirty="0" smtClean="0">
                  <a:solidFill>
                    <a:schemeClr val="bg2"/>
                  </a:solidFill>
                </a:rPr>
                <a:t>Lecturer</a:t>
              </a:r>
              <a:endParaRPr lang="en-GB" sz="1200" dirty="0">
                <a:solidFill>
                  <a:schemeClr val="bg2"/>
                </a:solidFill>
              </a:endParaRPr>
            </a:p>
            <a:p>
              <a:pPr algn="r"/>
              <a:r>
                <a:rPr lang="en-GB" sz="1200" b="1" dirty="0">
                  <a:solidFill>
                    <a:schemeClr val="bg2"/>
                  </a:solidFill>
                  <a:latin typeface="Arial Narrow" panose="020B0606020202030204" pitchFamily="34" charset="0"/>
                </a:rPr>
                <a:t>School of Engineering</a:t>
              </a:r>
              <a:r>
                <a:rPr lang="en-GB" sz="1200" b="1" dirty="0" smtClean="0">
                  <a:solidFill>
                    <a:schemeClr val="bg2"/>
                  </a:solidFill>
                  <a:latin typeface="Arial Narrow" panose="020B0606020202030204" pitchFamily="34" charset="0"/>
                </a:rPr>
                <a:t>,</a:t>
              </a:r>
              <a:endParaRPr lang="en-GB" sz="1200" dirty="0">
                <a:solidFill>
                  <a:schemeClr val="bg2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sz="1200" dirty="0" smtClean="0">
                  <a:solidFill>
                    <a:schemeClr val="bg2"/>
                  </a:solidFill>
                  <a:latin typeface="Arial Narrow" panose="020B0606020202030204" pitchFamily="34" charset="0"/>
                </a:rPr>
                <a:t>	</a:t>
              </a:r>
              <a:endParaRPr lang="en-GB" sz="1200" dirty="0">
                <a:solidFill>
                  <a:schemeClr val="bg2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sz="1200" dirty="0" err="1">
                  <a:solidFill>
                    <a:schemeClr val="bg2"/>
                  </a:solidFill>
                  <a:latin typeface="Arial Narrow" panose="020B0606020202030204" pitchFamily="34" charset="0"/>
                </a:rPr>
                <a:t>Prifysgol</a:t>
              </a:r>
              <a:r>
                <a:rPr lang="en-GB" sz="1200" dirty="0">
                  <a:solidFill>
                    <a:schemeClr val="bg2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200" dirty="0" err="1">
                  <a:solidFill>
                    <a:schemeClr val="bg2"/>
                  </a:solidFill>
                  <a:latin typeface="Arial Narrow" panose="020B0606020202030204" pitchFamily="34" charset="0"/>
                </a:rPr>
                <a:t>Cymru</a:t>
              </a:r>
              <a:r>
                <a:rPr lang="en-GB" sz="1200" dirty="0">
                  <a:solidFill>
                    <a:schemeClr val="bg2"/>
                  </a:solidFill>
                  <a:latin typeface="Arial Narrow" panose="020B0606020202030204" pitchFamily="34" charset="0"/>
                </a:rPr>
                <a:t> Y </a:t>
              </a:r>
              <a:r>
                <a:rPr lang="en-GB" sz="1200" dirty="0" err="1">
                  <a:solidFill>
                    <a:schemeClr val="bg2"/>
                  </a:solidFill>
                  <a:latin typeface="Arial Narrow" panose="020B0606020202030204" pitchFamily="34" charset="0"/>
                </a:rPr>
                <a:t>Drindod</a:t>
              </a:r>
              <a:r>
                <a:rPr lang="en-GB" sz="1200" dirty="0">
                  <a:solidFill>
                    <a:schemeClr val="bg2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200" dirty="0" err="1">
                  <a:solidFill>
                    <a:schemeClr val="bg2"/>
                  </a:solidFill>
                  <a:latin typeface="Arial Narrow" panose="020B0606020202030204" pitchFamily="34" charset="0"/>
                </a:rPr>
                <a:t>Dewi</a:t>
              </a:r>
              <a:r>
                <a:rPr lang="en-GB" sz="1200" dirty="0">
                  <a:solidFill>
                    <a:schemeClr val="bg2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200" dirty="0" err="1">
                  <a:solidFill>
                    <a:schemeClr val="bg2"/>
                  </a:solidFill>
                  <a:latin typeface="Arial Narrow" panose="020B0606020202030204" pitchFamily="34" charset="0"/>
                </a:rPr>
                <a:t>Sant</a:t>
              </a:r>
              <a:r>
                <a:rPr lang="en-GB" sz="1200" dirty="0">
                  <a:solidFill>
                    <a:schemeClr val="bg2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sz="1200" b="1" u="sng" dirty="0">
                  <a:solidFill>
                    <a:schemeClr val="bg2"/>
                  </a:solidFill>
                  <a:latin typeface="Arial Narrow" panose="020B0606020202030204" pitchFamily="34" charset="0"/>
                  <a:hlinkClick r:id="rId3"/>
                </a:rPr>
                <a:t>University of Wales Trinity St David</a:t>
              </a:r>
              <a:endParaRPr lang="en-GB" sz="1200" dirty="0">
                <a:solidFill>
                  <a:schemeClr val="bg2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sz="1200" b="1" dirty="0" smtClean="0">
                  <a:solidFill>
                    <a:schemeClr val="bg2"/>
                  </a:solidFill>
                  <a:latin typeface="Arial Narrow" panose="020B0606020202030204" pitchFamily="34" charset="0"/>
                </a:rPr>
                <a:t>Swansea</a:t>
              </a:r>
              <a:r>
                <a:rPr lang="en-GB" sz="1200" b="1" dirty="0">
                  <a:solidFill>
                    <a:schemeClr val="bg2"/>
                  </a:solidFill>
                  <a:latin typeface="Arial Narrow" panose="020B0606020202030204" pitchFamily="34" charset="0"/>
                </a:rPr>
                <a:t>, </a:t>
              </a:r>
              <a:r>
                <a:rPr lang="en-GB" sz="1200" b="1" dirty="0" smtClean="0">
                  <a:solidFill>
                    <a:schemeClr val="bg2"/>
                  </a:solidFill>
                  <a:latin typeface="Arial Narrow" panose="020B0606020202030204" pitchFamily="34" charset="0"/>
                </a:rPr>
                <a:t>United Kingdom</a:t>
              </a:r>
            </a:p>
            <a:p>
              <a:pPr algn="r"/>
              <a:r>
                <a:rPr lang="en-GB" sz="1200" dirty="0">
                  <a:solidFill>
                    <a:schemeClr val="bg2"/>
                  </a:solidFill>
                  <a:latin typeface="Arial Narrow" panose="020B0606020202030204" pitchFamily="34" charset="0"/>
                </a:rPr>
                <a:t> </a:t>
              </a:r>
              <a:r>
                <a:rPr lang="en-GB" sz="1200" b="1" dirty="0">
                  <a:solidFill>
                    <a:schemeClr val="bg2"/>
                  </a:solidFill>
                  <a:latin typeface="Arial Narrow" panose="020B0606020202030204" pitchFamily="34" charset="0"/>
                </a:rPr>
                <a:t>Email: </a:t>
              </a:r>
              <a:r>
                <a:rPr lang="en-GB" sz="1200" b="1" u="sng" dirty="0">
                  <a:solidFill>
                    <a:schemeClr val="bg2"/>
                  </a:solidFill>
                  <a:latin typeface="Arial Narrow" panose="020B0606020202030204" pitchFamily="34" charset="0"/>
                  <a:hlinkClick r:id="rId4"/>
                </a:rPr>
                <a:t>Irina.neaga@uwtsd.ac.u</a:t>
              </a:r>
              <a:r>
                <a:rPr lang="en-GB" sz="1200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4"/>
                </a:rPr>
                <a:t>k</a:t>
              </a:r>
              <a:endParaRPr lang="en-GB" sz="1200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sz="1200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700" b="0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sp>
        <p:nvSpPr>
          <p:cNvPr id="3" name="Rectangle 2"/>
          <p:cNvSpPr/>
          <p:nvPr/>
        </p:nvSpPr>
        <p:spPr>
          <a:xfrm>
            <a:off x="467544" y="1839638"/>
            <a:ext cx="846125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t"/>
            <a:r>
              <a:rPr lang="en-GB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 of Industry 4.0 to support Engineering Education </a:t>
            </a:r>
            <a:r>
              <a:rPr lang="en-GB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Sustainable Development</a:t>
            </a:r>
            <a:endParaRPr lang="en-GB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 fontAlgn="t"/>
            <a:endParaRPr lang="en-GB" sz="36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endParaRPr lang="en-GB" sz="24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Yu Gothic UI Semilight" panose="020B0400000000000000" pitchFamily="34" charset="-128"/>
              <a:cs typeface="Calibri" panose="020F050202020403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476672"/>
            <a:ext cx="1865267" cy="648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313184" y="548680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331640" y="1844824"/>
            <a:ext cx="7056784" cy="2817440"/>
          </a:xfrm>
        </p:spPr>
        <p:txBody>
          <a:bodyPr>
            <a:normAutofit fontScale="85000" lnSpcReduction="10000"/>
          </a:bodyPr>
          <a:lstStyle/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altLang="en-US" sz="3100" dirty="0" smtClean="0">
                <a:latin typeface="Calibri" panose="020F0502020204030204" pitchFamily="34" charset="0"/>
                <a:cs typeface="Calibri" panose="020F0502020204030204" pitchFamily="34" charset="0"/>
              </a:rPr>
              <a:t>Industry 4.0 </a:t>
            </a:r>
            <a:r>
              <a:rPr lang="en-US" altLang="en-US" sz="3100" dirty="0" smtClean="0">
                <a:latin typeface="Calibri" panose="020F0502020204030204" pitchFamily="34" charset="0"/>
                <a:cs typeface="Calibri" panose="020F0502020204030204" pitchFamily="34" charset="0"/>
              </a:rPr>
              <a:t>Framework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GB" sz="3100" dirty="0" smtClean="0">
                <a:latin typeface="Calibri" panose="020F0502020204030204" pitchFamily="34" charset="0"/>
                <a:cs typeface="Calibri" panose="020F0502020204030204" pitchFamily="34" charset="0"/>
              </a:rPr>
              <a:t>Associated </a:t>
            </a:r>
            <a:r>
              <a:rPr lang="en-GB" sz="3100" dirty="0" smtClean="0">
                <a:latin typeface="Calibri" panose="020F0502020204030204" pitchFamily="34" charset="0"/>
                <a:cs typeface="Calibri" panose="020F0502020204030204" pitchFamily="34" charset="0"/>
              </a:rPr>
              <a:t>Technologies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altLang="en-US" sz="3100" dirty="0" smtClean="0">
                <a:latin typeface="Calibri" panose="020F0502020204030204" pitchFamily="34" charset="0"/>
                <a:cs typeface="Calibri" panose="020F0502020204030204" pitchFamily="34" charset="0"/>
              </a:rPr>
              <a:t>Sustainable I4.0 Environment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altLang="en-US" sz="3100" dirty="0" smtClean="0">
                <a:latin typeface="Calibri" panose="020F0502020204030204" pitchFamily="34" charset="0"/>
                <a:cs typeface="Calibri" panose="020F0502020204030204" pitchFamily="34" charset="0"/>
              </a:rPr>
              <a:t>Education 4.0 for Sustainable Development</a:t>
            </a:r>
            <a:endParaRPr lang="en-US" altLang="en-US" sz="3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US" altLang="en-US" sz="3100" dirty="0" smtClean="0">
                <a:latin typeface="Calibri" panose="020F0502020204030204" pitchFamily="34" charset="0"/>
                <a:cs typeface="Calibri" panose="020F0502020204030204" pitchFamily="34" charset="0"/>
              </a:rPr>
              <a:t>Opportunities </a:t>
            </a:r>
            <a:r>
              <a:rPr lang="en-US" altLang="en-US" sz="3100" dirty="0">
                <a:latin typeface="Calibri" panose="020F0502020204030204" pitchFamily="34" charset="0"/>
                <a:cs typeface="Calibri" panose="020F0502020204030204" pitchFamily="34" charset="0"/>
              </a:rPr>
              <a:t>and Challenges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US" altLang="en-US" sz="3100" dirty="0">
                <a:latin typeface="Calibri" panose="020F0502020204030204" pitchFamily="34" charset="0"/>
                <a:cs typeface="Calibri" panose="020F0502020204030204" pitchFamily="34" charset="0"/>
              </a:rPr>
              <a:t>Further </a:t>
            </a:r>
            <a:r>
              <a:rPr lang="en-US" altLang="en-US" sz="3100" dirty="0" smtClean="0">
                <a:latin typeface="Calibri" panose="020F0502020204030204" pitchFamily="34" charset="0"/>
                <a:cs typeface="Calibri" panose="020F0502020204030204" pitchFamily="34" charset="0"/>
              </a:rPr>
              <a:t>Directions and Open Questions</a:t>
            </a:r>
            <a:endParaRPr lang="en-US" altLang="en-US" sz="3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US" altLang="en-US" sz="3100" dirty="0">
                <a:latin typeface="Calibri" panose="020F0502020204030204" pitchFamily="34" charset="0"/>
                <a:cs typeface="Calibri" panose="020F0502020204030204" pitchFamily="34" charset="0"/>
              </a:rPr>
              <a:t>Discussion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endParaRPr lang="en-US" altLang="en-US" sz="31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4104" t="185" b="7691"/>
          <a:stretch/>
        </p:blipFill>
        <p:spPr>
          <a:xfrm>
            <a:off x="6876256" y="4815408"/>
            <a:ext cx="1872208" cy="5760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395536"/>
            <a:ext cx="1368152" cy="585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8963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097" y="764704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Aims and Objectives 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1" y="1988840"/>
            <a:ext cx="8060136" cy="338437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To understand the major impact of I4.0 </a:t>
            </a:r>
            <a:r>
              <a:rPr lang="en-GB" sz="2400" dirty="0" smtClean="0"/>
              <a:t>on sustainability and circular economy </a:t>
            </a:r>
            <a:r>
              <a:rPr lang="en-GB" sz="2400" dirty="0" smtClean="0"/>
              <a:t>for </a:t>
            </a:r>
            <a:r>
              <a:rPr lang="en-GB" sz="2400" dirty="0" smtClean="0"/>
              <a:t>both industry (i.e. manufacturing</a:t>
            </a:r>
            <a:r>
              <a:rPr lang="en-GB" sz="2400" dirty="0" smtClean="0"/>
              <a:t>) </a:t>
            </a:r>
            <a:r>
              <a:rPr lang="en-GB" sz="2400" dirty="0" smtClean="0"/>
              <a:t>logistics</a:t>
            </a:r>
            <a:r>
              <a:rPr lang="en-GB" sz="2400" dirty="0"/>
              <a:t>,</a:t>
            </a:r>
            <a:r>
              <a:rPr lang="en-GB" sz="2400" dirty="0" smtClean="0"/>
              <a:t> and engineering education</a:t>
            </a:r>
          </a:p>
          <a:p>
            <a:r>
              <a:rPr lang="en-GB" sz="2400" dirty="0" smtClean="0"/>
              <a:t>To support the </a:t>
            </a:r>
            <a:r>
              <a:rPr lang="en-GB" sz="2400" dirty="0"/>
              <a:t>development </a:t>
            </a:r>
            <a:r>
              <a:rPr lang="en-GB" sz="2400" dirty="0" smtClean="0"/>
              <a:t>and implementation of </a:t>
            </a:r>
            <a:r>
              <a:rPr lang="en-GB" sz="2400" dirty="0"/>
              <a:t>Education </a:t>
            </a:r>
            <a:r>
              <a:rPr lang="en-GB" sz="2400" dirty="0" smtClean="0"/>
              <a:t>4.0 driven by </a:t>
            </a:r>
            <a:r>
              <a:rPr lang="en-GB" sz="2400" dirty="0"/>
              <a:t>I4.0 </a:t>
            </a:r>
            <a:r>
              <a:rPr lang="en-GB" sz="2400" dirty="0" smtClean="0"/>
              <a:t>to sustainable development</a:t>
            </a:r>
          </a:p>
          <a:p>
            <a:r>
              <a:rPr lang="en-GB" sz="2400" dirty="0" smtClean="0"/>
              <a:t>To </a:t>
            </a:r>
            <a:r>
              <a:rPr lang="en-GB" sz="2400" dirty="0" smtClean="0"/>
              <a:t>design and implement the curriculum </a:t>
            </a:r>
            <a:r>
              <a:rPr lang="en-GB" sz="2400" dirty="0" smtClean="0"/>
              <a:t>for sustainable development and global citizenship</a:t>
            </a:r>
            <a:r>
              <a:rPr lang="en-GB" sz="2000" dirty="0"/>
              <a:t>	</a:t>
            </a:r>
          </a:p>
          <a:p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4104" t="185" b="7691"/>
          <a:stretch/>
        </p:blipFill>
        <p:spPr>
          <a:xfrm>
            <a:off x="6804248" y="4797152"/>
            <a:ext cx="1872208" cy="57606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539552" y="359718"/>
            <a:ext cx="1289050" cy="647700"/>
            <a:chOff x="340" y="164"/>
            <a:chExt cx="812" cy="408"/>
          </a:xfrm>
        </p:grpSpPr>
        <p:sp>
          <p:nvSpPr>
            <p:cNvPr id="7" name="AutoShape 3"/>
            <p:cNvSpPr>
              <a:spLocks noChangeAspect="1" noChangeArrowheads="1" noTextEdit="1"/>
            </p:cNvSpPr>
            <p:nvPr/>
          </p:nvSpPr>
          <p:spPr bwMode="auto">
            <a:xfrm>
              <a:off x="340" y="164"/>
              <a:ext cx="812" cy="4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" y="164"/>
              <a:ext cx="815" cy="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804297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11560" y="275447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Industry 4.0 [I4.0] Framework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Content Placeholder 4"/>
          <p:cNvPicPr>
            <a:picLocks noGrp="1"/>
          </p:cNvPicPr>
          <p:nvPr>
            <p:ph idx="4294967295"/>
          </p:nvPr>
        </p:nvPicPr>
        <p:blipFill rotWithShape="1">
          <a:blip r:embed="rId2"/>
          <a:srcRect l="3318" t="20996" r="56541" b="5176"/>
          <a:stretch/>
        </p:blipFill>
        <p:spPr bwMode="auto">
          <a:xfrm>
            <a:off x="1289050" y="1268760"/>
            <a:ext cx="7200949" cy="4248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4104" t="185" b="7691"/>
          <a:stretch/>
        </p:blipFill>
        <p:spPr>
          <a:xfrm>
            <a:off x="7236737" y="5790952"/>
            <a:ext cx="1872208" cy="576064"/>
          </a:xfrm>
          <a:prstGeom prst="rect">
            <a:avLst/>
          </a:prstGeom>
        </p:spPr>
      </p:pic>
      <p:grpSp>
        <p:nvGrpSpPr>
          <p:cNvPr id="7" name="Group 4"/>
          <p:cNvGrpSpPr>
            <a:grpSpLocks noChangeAspect="1"/>
          </p:cNvGrpSpPr>
          <p:nvPr/>
        </p:nvGrpSpPr>
        <p:grpSpPr bwMode="auto">
          <a:xfrm>
            <a:off x="0" y="88400"/>
            <a:ext cx="1289050" cy="647700"/>
            <a:chOff x="340" y="164"/>
            <a:chExt cx="812" cy="408"/>
          </a:xfrm>
        </p:grpSpPr>
        <p:sp>
          <p:nvSpPr>
            <p:cNvPr id="8" name="AutoShape 3"/>
            <p:cNvSpPr>
              <a:spLocks noChangeAspect="1" noChangeArrowheads="1" noTextEdit="1"/>
            </p:cNvSpPr>
            <p:nvPr/>
          </p:nvSpPr>
          <p:spPr bwMode="auto">
            <a:xfrm>
              <a:off x="340" y="164"/>
              <a:ext cx="812" cy="4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" y="164"/>
              <a:ext cx="815" cy="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332873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pres?slideindex=1&amp;slidetitle="/>
              </a:rPr>
              <a:t>I4.0 Technologies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3312368"/>
          </a:xfrm>
        </p:spPr>
        <p:txBody>
          <a:bodyPr>
            <a:normAutofit/>
          </a:bodyPr>
          <a:lstStyle/>
          <a:p>
            <a:r>
              <a:rPr lang="en-GB" sz="2400" dirty="0"/>
              <a:t>Computer-Aided Design and Manufacturing (CAD/CAM</a:t>
            </a:r>
            <a:r>
              <a:rPr lang="en-GB" sz="2400" dirty="0" smtClean="0"/>
              <a:t>)</a:t>
            </a:r>
          </a:p>
          <a:p>
            <a:r>
              <a:rPr lang="en-GB" sz="2400" dirty="0"/>
              <a:t>Digital automation </a:t>
            </a:r>
            <a:r>
              <a:rPr lang="en-GB" sz="2400" dirty="0" smtClean="0"/>
              <a:t>infrastructure and flexible manufacturing lines and cells</a:t>
            </a:r>
          </a:p>
          <a:p>
            <a:r>
              <a:rPr lang="en-GB" sz="2400" dirty="0" smtClean="0"/>
              <a:t>Simulations (i.e. Simul8, </a:t>
            </a:r>
            <a:r>
              <a:rPr lang="en-GB" sz="2400" dirty="0" err="1" smtClean="0"/>
              <a:t>AnyLogic</a:t>
            </a:r>
            <a:r>
              <a:rPr lang="en-GB" sz="2400" dirty="0" smtClean="0"/>
              <a:t>) </a:t>
            </a:r>
            <a:r>
              <a:rPr lang="en-GB" sz="2400" dirty="0"/>
              <a:t>and analysis of virtual models based on Finite Elements </a:t>
            </a:r>
            <a:r>
              <a:rPr lang="en-GB" sz="2400" dirty="0" smtClean="0"/>
              <a:t>Methods (FEM)</a:t>
            </a:r>
            <a:endParaRPr lang="en-GB" sz="2400" dirty="0" smtClean="0"/>
          </a:p>
          <a:p>
            <a:r>
              <a:rPr lang="en-GB" sz="2400" dirty="0"/>
              <a:t>Digital Product Service Systems</a:t>
            </a:r>
            <a:endParaRPr lang="en-GB" sz="2400" dirty="0" smtClean="0"/>
          </a:p>
          <a:p>
            <a:r>
              <a:rPr lang="en-GB" sz="2400" dirty="0" smtClean="0"/>
              <a:t>Application of Analytics/Data Mining and Big data</a:t>
            </a:r>
          </a:p>
          <a:p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831591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11590"/>
            <a:ext cx="8784976" cy="540866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A Roadmap</a:t>
            </a:r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I4.0 </a:t>
            </a:r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 in Industry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325" t="6502" r="-325" b="21037"/>
          <a:stretch/>
        </p:blipFill>
        <p:spPr>
          <a:xfrm>
            <a:off x="287523" y="808580"/>
            <a:ext cx="8424937" cy="446449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683648" y="5229200"/>
            <a:ext cx="621162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Source: </a:t>
            </a:r>
            <a:r>
              <a:rPr lang="en-GB" sz="1000" dirty="0" err="1"/>
              <a:t>Schrauf</a:t>
            </a:r>
            <a:r>
              <a:rPr lang="en-GB" sz="1000" dirty="0"/>
              <a:t>, S.  and </a:t>
            </a:r>
            <a:r>
              <a:rPr lang="en-GB" sz="1000" dirty="0" err="1"/>
              <a:t>Berttram</a:t>
            </a:r>
            <a:r>
              <a:rPr lang="en-GB" sz="1000" dirty="0"/>
              <a:t>, P. Industry 4.0  How digitization makes the supply chain more efficient, agile, and customer-focused,  PWC Strategy and Analysis Report , N.D.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6609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I4.0 and Circular Economy</a:t>
            </a:r>
            <a:endParaRPr lang="en-GB" sz="3600" dirty="0">
              <a:solidFill>
                <a:schemeClr val="accent6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50" t="6668" r="5741" b="3333"/>
          <a:stretch/>
        </p:blipFill>
        <p:spPr>
          <a:xfrm>
            <a:off x="467544" y="2936234"/>
            <a:ext cx="8244916" cy="3888804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6" r="949"/>
          <a:stretch/>
        </p:blipFill>
        <p:spPr>
          <a:xfrm>
            <a:off x="287524" y="846138"/>
            <a:ext cx="8604956" cy="223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0903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r>
              <a:rPr lang="en-GB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Education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Sustainable Development</a:t>
            </a:r>
            <a:endParaRPr lang="en-GB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-1679" r="4317"/>
          <a:stretch/>
        </p:blipFill>
        <p:spPr>
          <a:xfrm>
            <a:off x="107504" y="1844824"/>
            <a:ext cx="8579296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3566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139136" cy="114300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Background</a:t>
            </a:r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Potential of Education 4.0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7638"/>
            <a:ext cx="8784976" cy="417160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6800" dirty="0" smtClean="0"/>
              <a:t>Based on applying the technologies included in I4.0 framework the following key issues and aspects in education institutions could be addressed:</a:t>
            </a:r>
          </a:p>
          <a:p>
            <a:pPr>
              <a:lnSpc>
                <a:spcPct val="170000"/>
              </a:lnSpc>
            </a:pPr>
            <a:r>
              <a:rPr lang="en-GB" sz="6800" dirty="0" smtClean="0"/>
              <a:t>Predominance of the lectures using presentation slides: “Death by </a:t>
            </a:r>
            <a:r>
              <a:rPr lang="en-GB" sz="6800" dirty="0" err="1" smtClean="0"/>
              <a:t>Powerpoint</a:t>
            </a:r>
            <a:r>
              <a:rPr lang="en-GB" sz="6800" dirty="0" smtClean="0"/>
              <a:t>”</a:t>
            </a:r>
          </a:p>
          <a:p>
            <a:pPr>
              <a:lnSpc>
                <a:spcPct val="170000"/>
              </a:lnSpc>
            </a:pPr>
            <a:r>
              <a:rPr lang="en-GB" sz="6800" dirty="0" smtClean="0"/>
              <a:t> Assessments </a:t>
            </a:r>
            <a:r>
              <a:rPr lang="en-GB" sz="6800" dirty="0"/>
              <a:t>causing heavy workloads and stress for staff and students </a:t>
            </a:r>
            <a:endParaRPr lang="en-GB" sz="6800" dirty="0" smtClean="0"/>
          </a:p>
          <a:p>
            <a:pPr>
              <a:lnSpc>
                <a:spcPct val="170000"/>
              </a:lnSpc>
            </a:pPr>
            <a:r>
              <a:rPr lang="en-GB" sz="6400" dirty="0" smtClean="0"/>
              <a:t>Collaboration between </a:t>
            </a:r>
            <a:r>
              <a:rPr lang="en-GB" sz="6400" dirty="0"/>
              <a:t>peers, guests, </a:t>
            </a:r>
            <a:r>
              <a:rPr lang="en-GB" sz="6400" dirty="0" smtClean="0"/>
              <a:t>teachers/lecturers </a:t>
            </a:r>
            <a:r>
              <a:rPr lang="en-GB" sz="6400" dirty="0"/>
              <a:t>and administrators </a:t>
            </a:r>
            <a:endParaRPr lang="en-GB" sz="6400" dirty="0" smtClean="0"/>
          </a:p>
          <a:p>
            <a:pPr>
              <a:lnSpc>
                <a:spcPct val="170000"/>
              </a:lnSpc>
            </a:pPr>
            <a:r>
              <a:rPr lang="en-GB" sz="6800" dirty="0"/>
              <a:t>A</a:t>
            </a:r>
            <a:r>
              <a:rPr lang="en-GB" sz="6800" dirty="0" smtClean="0"/>
              <a:t>lignment between real world / industry needs and graduates’ knowledge, skills and competencies</a:t>
            </a:r>
          </a:p>
          <a:p>
            <a:pPr>
              <a:lnSpc>
                <a:spcPct val="170000"/>
              </a:lnSpc>
            </a:pPr>
            <a:r>
              <a:rPr lang="en-GB" sz="6800" dirty="0" smtClean="0"/>
              <a:t>Rapid and real time improvements of the educational programmes </a:t>
            </a:r>
            <a:r>
              <a:rPr lang="en-GB" sz="6800" dirty="0" smtClean="0"/>
              <a:t>for sustainable development</a:t>
            </a:r>
            <a:endParaRPr lang="en-GB" sz="6800" dirty="0" smtClean="0"/>
          </a:p>
          <a:p>
            <a:pPr>
              <a:lnSpc>
                <a:spcPct val="170000"/>
              </a:lnSpc>
            </a:pPr>
            <a:r>
              <a:rPr lang="en-GB" sz="6800" dirty="0" smtClean="0"/>
              <a:t>Lifelong </a:t>
            </a:r>
            <a:r>
              <a:rPr lang="en-GB" sz="6800" dirty="0" smtClean="0"/>
              <a:t>learning strategies and CPD                                      </a:t>
            </a:r>
            <a:r>
              <a:rPr lang="en-GB" sz="7200" dirty="0">
                <a:hlinkClick r:id="rId3"/>
              </a:rPr>
              <a:t>Additional details</a:t>
            </a:r>
            <a:endParaRPr lang="en-GB" sz="7200" dirty="0"/>
          </a:p>
          <a:p>
            <a:pPr>
              <a:lnSpc>
                <a:spcPct val="170000"/>
              </a:lnSpc>
            </a:pPr>
            <a:endParaRPr lang="en-GB" sz="6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			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7191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pres?slideindex=1&amp;slidetitle="/>
              </a:rPr>
              <a:t>Learning Factory 4.0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1292" r="2707"/>
          <a:stretch/>
        </p:blipFill>
        <p:spPr>
          <a:xfrm>
            <a:off x="348588" y="857441"/>
            <a:ext cx="8338212" cy="4377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1835696" y="5234769"/>
            <a:ext cx="7036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latin typeface="Arial Narrow" panose="020B0606020202030204" pitchFamily="34" charset="0"/>
              </a:rPr>
              <a:t>Source:</a:t>
            </a:r>
            <a:r>
              <a:rPr lang="en-GB" sz="1200" dirty="0" err="1">
                <a:latin typeface="Arial Narrow" panose="020B0606020202030204" pitchFamily="34" charset="0"/>
              </a:rPr>
              <a:t>Mourtzis</a:t>
            </a:r>
            <a:r>
              <a:rPr lang="en-GB" sz="1200" dirty="0">
                <a:latin typeface="Arial Narrow" panose="020B0606020202030204" pitchFamily="34" charset="0"/>
              </a:rPr>
              <a:t>, D., </a:t>
            </a:r>
            <a:r>
              <a:rPr lang="en-GB" sz="1200" dirty="0" err="1">
                <a:latin typeface="Arial Narrow" panose="020B0606020202030204" pitchFamily="34" charset="0"/>
              </a:rPr>
              <a:t>Vlachou</a:t>
            </a:r>
            <a:r>
              <a:rPr lang="en-GB" sz="1200" dirty="0">
                <a:latin typeface="Arial Narrow" panose="020B0606020202030204" pitchFamily="34" charset="0"/>
              </a:rPr>
              <a:t>, E., </a:t>
            </a:r>
            <a:r>
              <a:rPr lang="en-GB" sz="1200" dirty="0" err="1">
                <a:latin typeface="Arial Narrow" panose="020B0606020202030204" pitchFamily="34" charset="0"/>
              </a:rPr>
              <a:t>Dimitrakopoulos</a:t>
            </a:r>
            <a:r>
              <a:rPr lang="en-GB" sz="1200" dirty="0">
                <a:latin typeface="Arial Narrow" panose="020B0606020202030204" pitchFamily="34" charset="0"/>
              </a:rPr>
              <a:t>, G., </a:t>
            </a:r>
            <a:r>
              <a:rPr lang="en-GB" sz="1200" dirty="0" smtClean="0">
                <a:latin typeface="Arial Narrow" panose="020B0606020202030204" pitchFamily="34" charset="0"/>
              </a:rPr>
              <a:t>and </a:t>
            </a:r>
            <a:r>
              <a:rPr lang="en-GB" sz="1200" dirty="0" err="1" smtClean="0">
                <a:latin typeface="Arial Narrow" panose="020B0606020202030204" pitchFamily="34" charset="0"/>
              </a:rPr>
              <a:t>Zogopoulos</a:t>
            </a:r>
            <a:r>
              <a:rPr lang="en-GB" sz="1200" dirty="0">
                <a:latin typeface="Arial Narrow" panose="020B0606020202030204" pitchFamily="34" charset="0"/>
              </a:rPr>
              <a:t>, V. Cyber- Physical Systems and Education 4.0 –The Teaching Factory 4.0 Concept, Procedia Manufacturing, Volume 23, pp. 129-134, 2018, Elsevier Publishers Ltd</a:t>
            </a:r>
          </a:p>
          <a:p>
            <a:endParaRPr lang="en-GB" sz="12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16260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755" y="2348880"/>
            <a:ext cx="8568952" cy="33123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431" y="166626"/>
            <a:ext cx="8229600" cy="778098"/>
          </a:xfrm>
        </p:spPr>
        <p:txBody>
          <a:bodyPr>
            <a:noAutofit/>
          </a:bodyPr>
          <a:lstStyle/>
          <a:p>
            <a:r>
              <a:rPr lang="en-GB" sz="32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Eng_Education</a:t>
            </a:r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for Sustainable Development</a:t>
            </a:r>
            <a:endParaRPr lang="en-GB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742" y="909126"/>
            <a:ext cx="8751754" cy="2232248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Interdisciplinary engineering educational programmes holistically teaching science,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engineering, and corporate social responsibility</a:t>
            </a: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Balancing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power of technology and the need for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responsible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citizenship</a:t>
            </a:r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11729" y="2564904"/>
            <a:ext cx="667591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>
                <a:latin typeface="Arial Narrow" panose="020B0606020202030204" pitchFamily="34" charset="0"/>
                <a:cs typeface="Calibri" panose="020F0502020204030204" pitchFamily="34" charset="0"/>
              </a:rPr>
              <a:t>Jeschke</a:t>
            </a:r>
            <a:r>
              <a:rPr lang="en-GB" sz="1200" dirty="0">
                <a:latin typeface="Arial Narrow" panose="020B0606020202030204" pitchFamily="34" charset="0"/>
                <a:cs typeface="Calibri" panose="020F0502020204030204" pitchFamily="34" charset="0"/>
              </a:rPr>
              <a:t>, </a:t>
            </a:r>
            <a:r>
              <a:rPr lang="en-GB" sz="1200" dirty="0" smtClean="0">
                <a:latin typeface="Arial Narrow" panose="020B0606020202030204" pitchFamily="34" charset="0"/>
                <a:cs typeface="Calibri" panose="020F0502020204030204" pitchFamily="34" charset="0"/>
              </a:rPr>
              <a:t> S. “Engineering </a:t>
            </a:r>
            <a:r>
              <a:rPr lang="en-GB" sz="1200" dirty="0">
                <a:latin typeface="Arial Narrow" panose="020B0606020202030204" pitchFamily="34" charset="0"/>
                <a:cs typeface="Calibri" panose="020F0502020204030204" pitchFamily="34" charset="0"/>
              </a:rPr>
              <a:t>Education for Industry 4.0 : Challenges, Chances, Opportunities,” World Engineering Education Forum, 2015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200" dirty="0" smtClean="0">
                <a:latin typeface="Arial Narrow" panose="020B0606020202030204" pitchFamily="34" charset="0"/>
                <a:cs typeface="Calibri" panose="020F0502020204030204" pitchFamily="34" charset="0"/>
              </a:rPr>
              <a:t>RTWH Aachen University</a:t>
            </a:r>
            <a:endParaRPr lang="en-GB" sz="1200" dirty="0">
              <a:latin typeface="Arial Narrow" panose="020B0606020202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336" y="5877272"/>
            <a:ext cx="1289203" cy="548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50173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786" y="556443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Skills and </a:t>
            </a:r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Competences </a:t>
            </a:r>
            <a:endParaRPr lang="en-GB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786" y="1628800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Entrepreneurial,  managerial, leadership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abilities</a:t>
            </a:r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Technology skills including advanced data analysis / big data and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analytics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Transition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from developing </a:t>
            </a:r>
            <a:r>
              <a:rPr lang="en-GB" sz="24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academic skills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and acquiring knowledge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competences based </a:t>
            </a:r>
            <a:r>
              <a:rPr lang="en-GB" sz="24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education for sustainable development</a:t>
            </a: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Creative and critical thinking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Socio-technical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skills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and corporate social responsibility </a:t>
            </a:r>
          </a:p>
          <a:p>
            <a:pPr lvl="1"/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Ethics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Global citizenship and professional features</a:t>
            </a:r>
          </a:p>
          <a:p>
            <a:pPr lvl="1"/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Face2Face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and Virtual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collaboration</a:t>
            </a:r>
          </a:p>
          <a:p>
            <a:pPr lvl="1"/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Communication skills</a:t>
            </a:r>
          </a:p>
          <a:p>
            <a:pPr lvl="1"/>
            <a:r>
              <a:rPr lang="en-GB" sz="20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Adaptibility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 and Resilience</a:t>
            </a:r>
            <a:endParaRPr lang="en-GB" sz="2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104" t="185" b="7691"/>
          <a:stretch/>
        </p:blipFill>
        <p:spPr>
          <a:xfrm>
            <a:off x="6948264" y="4869160"/>
            <a:ext cx="1872208" cy="5760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280932"/>
            <a:ext cx="1289203" cy="548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3588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8569" y="260648"/>
            <a:ext cx="9180512" cy="1123528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Competences based Education </a:t>
            </a:r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4.0 Framework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" t="2291" r="3727" b="9001"/>
          <a:stretch/>
        </p:blipFill>
        <p:spPr bwMode="auto">
          <a:xfrm>
            <a:off x="961111" y="1124744"/>
            <a:ext cx="7386772" cy="388843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5536" y="5360042"/>
            <a:ext cx="85179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 smtClean="0">
                <a:latin typeface="Arial Narrow" panose="020B0606020202030204" pitchFamily="34" charset="0"/>
              </a:rPr>
              <a:t>Source:Ramirez-Mendoza</a:t>
            </a:r>
            <a:r>
              <a:rPr lang="en-US" sz="1200" dirty="0" smtClean="0">
                <a:latin typeface="Arial Narrow" panose="020B0606020202030204" pitchFamily="34" charset="0"/>
              </a:rPr>
              <a:t> </a:t>
            </a:r>
            <a:r>
              <a:rPr lang="en-US" sz="1200" dirty="0">
                <a:latin typeface="Arial Narrow" panose="020B0606020202030204" pitchFamily="34" charset="0"/>
              </a:rPr>
              <a:t>et al. (2018) </a:t>
            </a:r>
            <a:r>
              <a:rPr lang="en-US" sz="1200" dirty="0" smtClean="0">
                <a:latin typeface="Arial Narrow" panose="020B0606020202030204" pitchFamily="34" charset="0"/>
              </a:rPr>
              <a:t>- </a:t>
            </a:r>
            <a:r>
              <a:rPr lang="en-GB" sz="1200" dirty="0">
                <a:latin typeface="Arial Narrow" panose="020B0606020202030204" pitchFamily="34" charset="0"/>
              </a:rPr>
              <a:t>Engineering Education 4.0</a:t>
            </a:r>
            <a:r>
              <a:rPr lang="en-GB" sz="1200" dirty="0" smtClean="0">
                <a:latin typeface="Arial Narrow" panose="020B0606020202030204" pitchFamily="34" charset="0"/>
              </a:rPr>
              <a:t>. </a:t>
            </a:r>
            <a:r>
              <a:rPr lang="en-GB" sz="1200" dirty="0">
                <a:latin typeface="Arial Narrow" panose="020B0606020202030204" pitchFamily="34" charset="0"/>
              </a:rPr>
              <a:t>IEEE Global Engineering Education Conference 2018, IEEE, pp. 1273-1282</a:t>
            </a:r>
          </a:p>
          <a:p>
            <a:endParaRPr lang="en-GB" sz="12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13493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72811"/>
            <a:ext cx="8229600" cy="998984"/>
          </a:xfrm>
        </p:spPr>
        <p:txBody>
          <a:bodyPr/>
          <a:lstStyle/>
          <a:p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Work-in-Progress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68565"/>
            <a:ext cx="9036496" cy="2880320"/>
          </a:xfrm>
        </p:spPr>
        <p:txBody>
          <a:bodyPr>
            <a:noAutofit/>
          </a:bodyPr>
          <a:lstStyle/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Comparatively analysis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engineering education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sustainability research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practices and curriculum in 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the higher education institutions in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UK - Ireland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and  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Canada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Developing a framework 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for Engineering Education 4.0 in the School of Engineering from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UWTSD,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Swansea, UK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Engagement with relevant industry and research institutes in UK and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abroad </a:t>
            </a:r>
            <a:r>
              <a:rPr lang="en-US" sz="22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analysing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skills requirements of the graduates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for sustainable development</a:t>
            </a:r>
          </a:p>
          <a:p>
            <a:pPr lvl="0"/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Identification 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of the required competencies of future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engineers and logistics 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professionals as well as the identification of the existing gaps in the educational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programmes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in the related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curriculum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Definition of the requirements for a new curriculum for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Logistics </a:t>
            </a:r>
            <a:r>
              <a:rPr lang="en-US" sz="22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Programme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 applying Industry 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4.0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Education 4.0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4104" t="185" b="7691"/>
          <a:stretch/>
        </p:blipFill>
        <p:spPr>
          <a:xfrm>
            <a:off x="7030616" y="96239"/>
            <a:ext cx="1872208" cy="5760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512" y="172811"/>
            <a:ext cx="1440160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4013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pres?slideindex=1&amp;slidetitle="/>
              </a:rPr>
              <a:t>Technologies</a:t>
            </a:r>
            <a:r>
              <a:rPr lang="en-GB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Apps Paradigms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1695"/>
          <a:stretch/>
        </p:blipFill>
        <p:spPr>
          <a:xfrm>
            <a:off x="611560" y="1412777"/>
            <a:ext cx="7848871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2094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Open Questions</a:t>
            </a:r>
            <a:endParaRPr lang="en-GB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74" b="20762"/>
          <a:stretch/>
        </p:blipFill>
        <p:spPr>
          <a:xfrm>
            <a:off x="545600" y="1340768"/>
            <a:ext cx="4040188" cy="13681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2" name="Picture 4" descr="Image result for aPPS VERSUS BOOKS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1535112"/>
            <a:ext cx="4041775" cy="40541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04" y="118067"/>
            <a:ext cx="1872208" cy="84219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0" t="-5157" r="10226" b="23225"/>
          <a:stretch/>
        </p:blipFill>
        <p:spPr>
          <a:xfrm>
            <a:off x="457200" y="2852936"/>
            <a:ext cx="3960440" cy="2505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4926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0"/>
          <a:stretch/>
        </p:blipFill>
        <p:spPr>
          <a:xfrm>
            <a:off x="0" y="332656"/>
            <a:ext cx="9144000" cy="504056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23528" y="5229200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Kise</a:t>
            </a:r>
            <a:r>
              <a:rPr lang="en-GB" sz="1600" dirty="0"/>
              <a:t>, J. A. G. (2014). </a:t>
            </a:r>
            <a:r>
              <a:rPr lang="en-GB" sz="1600" i="1" dirty="0">
                <a:hlinkClick r:id="rId3"/>
              </a:rPr>
              <a:t>Unleashing the positive power of differences</a:t>
            </a:r>
            <a:r>
              <a:rPr lang="en-GB" sz="1600" i="1" dirty="0"/>
              <a:t>: Polarity thinking in our schools</a:t>
            </a:r>
            <a:r>
              <a:rPr lang="en-GB" sz="1600" dirty="0"/>
              <a:t>. Thousand Oaks, CA: Corwin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896621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5000">
        <p15:prstTrans prst="fallOver"/>
      </p:transition>
    </mc:Choice>
    <mc:Fallback>
      <p:transition spd="slow" advClick="0" advTm="1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038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Acknowledgement</a:t>
            </a:r>
            <a:endParaRPr lang="en-GB" sz="4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700808"/>
            <a:ext cx="7632848" cy="2332855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800" dirty="0" smtClean="0">
                <a:latin typeface="Arial Narrow" panose="020B0606020202030204" pitchFamily="34" charset="0"/>
              </a:rPr>
              <a:t>This research </a:t>
            </a:r>
            <a:r>
              <a:rPr lang="en-GB" sz="2800" dirty="0" smtClean="0">
                <a:latin typeface="Arial Narrow" panose="020B0606020202030204" pitchFamily="34" charset="0"/>
              </a:rPr>
              <a:t>has been supported </a:t>
            </a:r>
            <a:r>
              <a:rPr lang="en-CA" sz="2800" dirty="0" smtClean="0">
                <a:latin typeface="Arial Narrow" panose="020B0606020202030204" pitchFamily="34" charset="0"/>
              </a:rPr>
              <a:t>by </a:t>
            </a:r>
            <a:r>
              <a:rPr lang="en-GB" sz="2800" dirty="0"/>
              <a:t>Institute of Sustainable Practice, Innovation and Resource Effectiveness (INSPIRE) under  Well-being of Future Generations (Wales) Act Start-up Funding Scheme for Research  2017-18 </a:t>
            </a:r>
            <a:r>
              <a:rPr lang="en-GB" sz="2800" dirty="0" smtClean="0"/>
              <a:t>; and</a:t>
            </a:r>
            <a:r>
              <a:rPr lang="en-CA" sz="2800" dirty="0" smtClean="0">
                <a:latin typeface="Arial Narrow" panose="020B0606020202030204" pitchFamily="34" charset="0"/>
              </a:rPr>
              <a:t> UK-Canada </a:t>
            </a:r>
            <a:r>
              <a:rPr lang="en-CA" sz="2800" dirty="0">
                <a:latin typeface="Arial Narrow" panose="020B0606020202030204" pitchFamily="34" charset="0"/>
              </a:rPr>
              <a:t>Foundation, </a:t>
            </a:r>
            <a:r>
              <a:rPr lang="en-CA" sz="2800" dirty="0" smtClean="0">
                <a:latin typeface="Arial Narrow" panose="020B0606020202030204" pitchFamily="34" charset="0"/>
              </a:rPr>
              <a:t>London (</a:t>
            </a:r>
            <a:r>
              <a:rPr lang="en-CA" sz="2800" dirty="0" err="1" smtClean="0">
                <a:latin typeface="Arial Narrow" panose="020B0606020202030204" pitchFamily="34" charset="0"/>
              </a:rPr>
              <a:t>SeedCorn</a:t>
            </a:r>
            <a:r>
              <a:rPr lang="en-CA" sz="2800" dirty="0" smtClean="0">
                <a:latin typeface="Arial Narrow" panose="020B0606020202030204" pitchFamily="34" charset="0"/>
              </a:rPr>
              <a:t> Funding)</a:t>
            </a:r>
            <a:r>
              <a:rPr lang="en-CA" sz="2800" b="1" dirty="0" smtClean="0">
                <a:latin typeface="Arial Narrow" panose="020B0606020202030204" pitchFamily="34" charset="0"/>
              </a:rPr>
              <a:t>.</a:t>
            </a:r>
            <a:endParaRPr lang="en-GB" i="1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104" t="185" b="7691"/>
          <a:stretch/>
        </p:blipFill>
        <p:spPr>
          <a:xfrm>
            <a:off x="6074046" y="4603763"/>
            <a:ext cx="2623308" cy="6781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4603763"/>
            <a:ext cx="1872208" cy="80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3298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692" y="683974"/>
            <a:ext cx="1800200" cy="100811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5400" i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Q&amp;A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-274756" y="2564904"/>
            <a:ext cx="5616625" cy="2300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74675" indent="-2889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lvl="1" algn="ctr">
              <a:spcBef>
                <a:spcPct val="0"/>
              </a:spcBef>
              <a:buFontTx/>
              <a:buNone/>
            </a:pPr>
            <a:r>
              <a:rPr lang="en-GB" altLang="en-US" sz="6600" b="1" i="1" dirty="0">
                <a:solidFill>
                  <a:srgbClr val="254061"/>
                </a:solidFill>
                <a:latin typeface="Bodoni MT Black" panose="02070A03080606020203" pitchFamily="18" charset="0"/>
                <a:cs typeface="Times New Roman" panose="02020603050405020304" pitchFamily="18" charset="0"/>
              </a:rPr>
              <a:t>Thank you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4104" t="185" b="7691"/>
          <a:stretch/>
        </p:blipFill>
        <p:spPr>
          <a:xfrm>
            <a:off x="6444208" y="5373216"/>
            <a:ext cx="2537248" cy="86237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260648"/>
            <a:ext cx="2232248" cy="711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7637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10000">
        <p15:prstTrans prst="fallOver"/>
      </p:transition>
    </mc:Choice>
    <mc:Fallback>
      <p:transition spd="slow" advClick="0" advTm="1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7534e9c7-d8a7-4ffa-a350-0e66096719e3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1564</TotalTime>
  <Words>627</Words>
  <Application>Microsoft Office PowerPoint</Application>
  <PresentationFormat>On-screen Show (4:3)</PresentationFormat>
  <Paragraphs>78</Paragraphs>
  <Slides>19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Yu Gothic UI Semilight</vt:lpstr>
      <vt:lpstr>Arial</vt:lpstr>
      <vt:lpstr>Arial Narrow</vt:lpstr>
      <vt:lpstr>Bodoni MT Black</vt:lpstr>
      <vt:lpstr>Calibri</vt:lpstr>
      <vt:lpstr>Myriad Pro</vt:lpstr>
      <vt:lpstr>Times New Roman</vt:lpstr>
      <vt:lpstr>Verdana</vt:lpstr>
      <vt:lpstr>20140311PresentationUWTSDTemplate</vt:lpstr>
      <vt:lpstr>Default Design</vt:lpstr>
      <vt:lpstr>  </vt:lpstr>
      <vt:lpstr>Contents</vt:lpstr>
      <vt:lpstr>Aims and Objectives </vt:lpstr>
      <vt:lpstr>Industry 4.0 [I4.0] Framework</vt:lpstr>
      <vt:lpstr>I4.0 Technologies</vt:lpstr>
      <vt:lpstr>A Roadmap of I4.0 Application in Industry</vt:lpstr>
      <vt:lpstr>Sustainable I4.0 and Circular Economy</vt:lpstr>
      <vt:lpstr>Education for Sustainable Development</vt:lpstr>
      <vt:lpstr>Background and Potential of Education 4.0</vt:lpstr>
      <vt:lpstr>Learning Factory 4.0</vt:lpstr>
      <vt:lpstr>Eng_Education for Sustainable Development</vt:lpstr>
      <vt:lpstr>Knowledge, Skills and Competences </vt:lpstr>
      <vt:lpstr>Competences based Education 4.0 Framework</vt:lpstr>
      <vt:lpstr>Work-in-Progress</vt:lpstr>
      <vt:lpstr>Technologies / Apps Paradigms</vt:lpstr>
      <vt:lpstr>Open Questions</vt:lpstr>
      <vt:lpstr>PowerPoint Presentation</vt:lpstr>
      <vt:lpstr>Acknowledgement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Irina Neaga</cp:lastModifiedBy>
  <cp:revision>159</cp:revision>
  <dcterms:created xsi:type="dcterms:W3CDTF">2015-04-14T15:21:28Z</dcterms:created>
  <dcterms:modified xsi:type="dcterms:W3CDTF">2019-07-03T14:52:43Z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