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6"/>
  </p:notesMasterIdLst>
  <p:handoutMasterIdLst>
    <p:handoutMasterId r:id="rId27"/>
  </p:handoutMasterIdLst>
  <p:sldIdLst>
    <p:sldId id="277" r:id="rId2"/>
    <p:sldId id="281" r:id="rId3"/>
    <p:sldId id="278" r:id="rId4"/>
    <p:sldId id="280" r:id="rId5"/>
    <p:sldId id="282" r:id="rId6"/>
    <p:sldId id="283" r:id="rId7"/>
    <p:sldId id="297" r:id="rId8"/>
    <p:sldId id="298" r:id="rId9"/>
    <p:sldId id="299" r:id="rId10"/>
    <p:sldId id="300" r:id="rId11"/>
    <p:sldId id="301" r:id="rId12"/>
    <p:sldId id="302" r:id="rId13"/>
    <p:sldId id="303" r:id="rId14"/>
    <p:sldId id="304" r:id="rId15"/>
    <p:sldId id="279" r:id="rId16"/>
    <p:sldId id="284" r:id="rId17"/>
    <p:sldId id="286" r:id="rId18"/>
    <p:sldId id="287" r:id="rId19"/>
    <p:sldId id="305" r:id="rId20"/>
    <p:sldId id="306" r:id="rId21"/>
    <p:sldId id="307" r:id="rId22"/>
    <p:sldId id="308" r:id="rId23"/>
    <p:sldId id="309" r:id="rId24"/>
    <p:sldId id="296" r:id="rId2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85A05F-C1FD-1347-AEA4-5EBE0281C131}" v="5" dt="2026-02-12T19:02:31.1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321" autoAdjust="0"/>
    <p:restoredTop sz="95878" autoAdjust="0"/>
  </p:normalViewPr>
  <p:slideViewPr>
    <p:cSldViewPr>
      <p:cViewPr varScale="1">
        <p:scale>
          <a:sx n="109" d="100"/>
          <a:sy n="109" d="100"/>
        </p:scale>
        <p:origin x="112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ushik Das Sarma" userId="933e70427221395b" providerId="LiveId" clId="{275329F2-E9C2-5BF3-AFA6-F8BEEE3651AE}"/>
    <pc:docChg chg="modMainMaster">
      <pc:chgData name="Koushik Das Sarma" userId="933e70427221395b" providerId="LiveId" clId="{275329F2-E9C2-5BF3-AFA6-F8BEEE3651AE}" dt="2026-02-12T19:02:31.158" v="4"/>
      <pc:docMkLst>
        <pc:docMk/>
      </pc:docMkLst>
      <pc:sldMasterChg chg="modAnim">
        <pc:chgData name="Koushik Das Sarma" userId="933e70427221395b" providerId="LiveId" clId="{275329F2-E9C2-5BF3-AFA6-F8BEEE3651AE}" dt="2026-02-12T19:02:31.158" v="4"/>
        <pc:sldMasterMkLst>
          <pc:docMk/>
          <pc:sldMasterMk cId="0" sldId="2147483677"/>
        </pc:sldMasterMkLst>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91D3BCB-712D-A39E-656A-D4D3BB3C978B}"/>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01609AF-BEBE-21FE-CB1A-FCB1CB06C087}"/>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15E31774-3FF6-3F23-895C-9E5991E8A1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7784C52D-C56F-D0FC-4B32-1F569653EA0A}"/>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8B4CF98A-B62E-DA47-BA24-4B57636DA13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FF7AF6F-38B8-9EEF-5D57-58D416FD3400}"/>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FF0820E1-8535-7CA4-6C7C-03AF597AA483}"/>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4575EFCF-1AD0-4645-CDA2-B6C53C05913D}"/>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85F1003-2EED-B8C4-88F8-8F2CF3EB7006}"/>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78F38E4E-AE15-7EC1-0B47-6DBCA369E33F}"/>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668275F-808A-A005-E81B-B9CC05644FED}"/>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2914A9C3-BF87-644C-A0DF-121D73AA4F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76DFC-BF48-F71F-0FF8-304FFA8DFD9E}"/>
              </a:ext>
            </a:extLst>
          </p:cNvPr>
          <p:cNvSpPr>
            <a:spLocks noGrp="1"/>
          </p:cNvSpPr>
          <p:nvPr>
            <p:ph type="dt" sz="half" idx="10"/>
          </p:nvPr>
        </p:nvSpPr>
        <p:spPr>
          <a:xfrm>
            <a:off x="395288" y="6524625"/>
            <a:ext cx="971550" cy="219075"/>
          </a:xfrm>
        </p:spPr>
        <p:txBody>
          <a:bodyPr/>
          <a:lstStyle>
            <a:lvl1pPr>
              <a:defRPr/>
            </a:lvl1pPr>
          </a:lstStyle>
          <a:p>
            <a:pPr>
              <a:defRPr/>
            </a:pPr>
            <a:fld id="{F00EA7C4-BC9D-DF4B-B9AA-041203319C76}" type="datetime1">
              <a:rPr lang="en-GB" altLang="en-US"/>
              <a:pPr>
                <a:defRPr/>
              </a:pPr>
              <a:t>12/02/2026</a:t>
            </a:fld>
            <a:endParaRPr lang="en-GB" altLang="en-US"/>
          </a:p>
        </p:txBody>
      </p:sp>
      <p:sp>
        <p:nvSpPr>
          <p:cNvPr id="5" name="Footer Placeholder 4">
            <a:extLst>
              <a:ext uri="{FF2B5EF4-FFF2-40B4-BE49-F238E27FC236}">
                <a16:creationId xmlns:a16="http://schemas.microsoft.com/office/drawing/2014/main" id="{EE12EEE3-32E2-8BBA-EDF7-0CCBF8DCE57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86CFF84-D7C1-7FE5-8ECC-424039BE3788}"/>
              </a:ext>
            </a:extLst>
          </p:cNvPr>
          <p:cNvSpPr>
            <a:spLocks noGrp="1"/>
          </p:cNvSpPr>
          <p:nvPr>
            <p:ph type="sldNum" sz="quarter" idx="12"/>
          </p:nvPr>
        </p:nvSpPr>
        <p:spPr/>
        <p:txBody>
          <a:bodyPr/>
          <a:lstStyle>
            <a:lvl1pPr>
              <a:defRPr/>
            </a:lvl1pPr>
          </a:lstStyle>
          <a:p>
            <a:pPr>
              <a:defRPr/>
            </a:pPr>
            <a:fld id="{8B34B107-E86F-EB40-8744-40AE49265A37}" type="slidenum">
              <a:rPr lang="en-GB" altLang="en-US"/>
              <a:pPr>
                <a:defRPr/>
              </a:pPr>
              <a:t>‹#›</a:t>
            </a:fld>
            <a:endParaRPr lang="en-GB" altLang="en-US"/>
          </a:p>
        </p:txBody>
      </p:sp>
    </p:spTree>
    <p:extLst>
      <p:ext uri="{BB962C8B-B14F-4D97-AF65-F5344CB8AC3E}">
        <p14:creationId xmlns:p14="http://schemas.microsoft.com/office/powerpoint/2010/main" val="402610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B3E65-0A0A-3085-800A-AD4E0DB9F05C}"/>
              </a:ext>
            </a:extLst>
          </p:cNvPr>
          <p:cNvSpPr>
            <a:spLocks noGrp="1"/>
          </p:cNvSpPr>
          <p:nvPr>
            <p:ph type="dt" sz="half" idx="10"/>
          </p:nvPr>
        </p:nvSpPr>
        <p:spPr/>
        <p:txBody>
          <a:bodyPr/>
          <a:lstStyle>
            <a:lvl1pPr>
              <a:defRPr/>
            </a:lvl1pPr>
          </a:lstStyle>
          <a:p>
            <a:pPr>
              <a:defRPr/>
            </a:pPr>
            <a:fld id="{130ADD5E-52E0-0D44-B721-F95AB1FBEECE}" type="datetime1">
              <a:rPr lang="en-GB" altLang="en-US"/>
              <a:pPr>
                <a:defRPr/>
              </a:pPr>
              <a:t>12/02/2026</a:t>
            </a:fld>
            <a:endParaRPr lang="en-GB" altLang="en-US"/>
          </a:p>
        </p:txBody>
      </p:sp>
      <p:sp>
        <p:nvSpPr>
          <p:cNvPr id="5" name="Footer Placeholder 4">
            <a:extLst>
              <a:ext uri="{FF2B5EF4-FFF2-40B4-BE49-F238E27FC236}">
                <a16:creationId xmlns:a16="http://schemas.microsoft.com/office/drawing/2014/main" id="{F61ADD3E-6846-5B81-307A-4D3DDC562F6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F28812E-BA37-29CB-3456-E4AB6A121F7A}"/>
              </a:ext>
            </a:extLst>
          </p:cNvPr>
          <p:cNvSpPr>
            <a:spLocks noGrp="1"/>
          </p:cNvSpPr>
          <p:nvPr>
            <p:ph type="sldNum" sz="quarter" idx="12"/>
          </p:nvPr>
        </p:nvSpPr>
        <p:spPr/>
        <p:txBody>
          <a:bodyPr/>
          <a:lstStyle>
            <a:lvl1pPr>
              <a:defRPr/>
            </a:lvl1pPr>
          </a:lstStyle>
          <a:p>
            <a:pPr>
              <a:defRPr/>
            </a:pPr>
            <a:fld id="{E420D319-DD93-554E-8F0D-BBCEB2ABB842}" type="slidenum">
              <a:rPr lang="en-GB" altLang="en-US"/>
              <a:pPr>
                <a:defRPr/>
              </a:pPr>
              <a:t>‹#›</a:t>
            </a:fld>
            <a:endParaRPr lang="en-GB" altLang="en-US"/>
          </a:p>
        </p:txBody>
      </p:sp>
    </p:spTree>
    <p:extLst>
      <p:ext uri="{BB962C8B-B14F-4D97-AF65-F5344CB8AC3E}">
        <p14:creationId xmlns:p14="http://schemas.microsoft.com/office/powerpoint/2010/main" val="329937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776B0-B289-8B00-73DF-FC48D903918D}"/>
              </a:ext>
            </a:extLst>
          </p:cNvPr>
          <p:cNvSpPr>
            <a:spLocks noGrp="1"/>
          </p:cNvSpPr>
          <p:nvPr>
            <p:ph type="dt" sz="half" idx="10"/>
          </p:nvPr>
        </p:nvSpPr>
        <p:spPr/>
        <p:txBody>
          <a:bodyPr/>
          <a:lstStyle>
            <a:lvl1pPr>
              <a:defRPr/>
            </a:lvl1pPr>
          </a:lstStyle>
          <a:p>
            <a:pPr>
              <a:defRPr/>
            </a:pPr>
            <a:fld id="{032047AC-4AF1-9445-8D77-6030C06A8B22}" type="datetime1">
              <a:rPr lang="en-GB" altLang="en-US"/>
              <a:pPr>
                <a:defRPr/>
              </a:pPr>
              <a:t>12/02/2026</a:t>
            </a:fld>
            <a:endParaRPr lang="en-GB" altLang="en-US"/>
          </a:p>
        </p:txBody>
      </p:sp>
      <p:sp>
        <p:nvSpPr>
          <p:cNvPr id="5" name="Slide Number Placeholder 5">
            <a:extLst>
              <a:ext uri="{FF2B5EF4-FFF2-40B4-BE49-F238E27FC236}">
                <a16:creationId xmlns:a16="http://schemas.microsoft.com/office/drawing/2014/main" id="{1BABEDE9-4C65-7388-01B3-41C69051C152}"/>
              </a:ext>
            </a:extLst>
          </p:cNvPr>
          <p:cNvSpPr>
            <a:spLocks noGrp="1"/>
          </p:cNvSpPr>
          <p:nvPr>
            <p:ph type="sldNum" sz="quarter" idx="11"/>
          </p:nvPr>
        </p:nvSpPr>
        <p:spPr/>
        <p:txBody>
          <a:bodyPr/>
          <a:lstStyle>
            <a:lvl1pPr>
              <a:defRPr/>
            </a:lvl1pPr>
          </a:lstStyle>
          <a:p>
            <a:pPr>
              <a:defRPr/>
            </a:pPr>
            <a:fld id="{EAEA2797-2FF3-2944-B309-3D479A8569ED}" type="slidenum">
              <a:rPr lang="en-GB" altLang="en-US"/>
              <a:pPr>
                <a:defRPr/>
              </a:pPr>
              <a:t>‹#›</a:t>
            </a:fld>
            <a:endParaRPr lang="en-GB" altLang="en-US"/>
          </a:p>
        </p:txBody>
      </p:sp>
    </p:spTree>
    <p:extLst>
      <p:ext uri="{BB962C8B-B14F-4D97-AF65-F5344CB8AC3E}">
        <p14:creationId xmlns:p14="http://schemas.microsoft.com/office/powerpoint/2010/main" val="177066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BA5FC7-A312-AF12-2D83-927625FE5333}"/>
              </a:ext>
            </a:extLst>
          </p:cNvPr>
          <p:cNvSpPr>
            <a:spLocks noGrp="1"/>
          </p:cNvSpPr>
          <p:nvPr>
            <p:ph type="dt" sz="half" idx="10"/>
          </p:nvPr>
        </p:nvSpPr>
        <p:spPr/>
        <p:txBody>
          <a:bodyPr/>
          <a:lstStyle>
            <a:lvl1pPr>
              <a:defRPr/>
            </a:lvl1pPr>
          </a:lstStyle>
          <a:p>
            <a:pPr>
              <a:defRPr/>
            </a:pPr>
            <a:fld id="{BF591E8F-CD29-C540-B878-55AA4FEAB1B9}" type="datetime1">
              <a:rPr lang="en-GB" altLang="en-US"/>
              <a:pPr>
                <a:defRPr/>
              </a:pPr>
              <a:t>12/02/2026</a:t>
            </a:fld>
            <a:endParaRPr lang="en-GB" altLang="en-US"/>
          </a:p>
        </p:txBody>
      </p:sp>
      <p:sp>
        <p:nvSpPr>
          <p:cNvPr id="6" name="Slide Number Placeholder 5">
            <a:extLst>
              <a:ext uri="{FF2B5EF4-FFF2-40B4-BE49-F238E27FC236}">
                <a16:creationId xmlns:a16="http://schemas.microsoft.com/office/drawing/2014/main" id="{BE5CEE5A-C488-A33D-72AD-9E3B4A02476C}"/>
              </a:ext>
            </a:extLst>
          </p:cNvPr>
          <p:cNvSpPr>
            <a:spLocks noGrp="1"/>
          </p:cNvSpPr>
          <p:nvPr>
            <p:ph type="sldNum" sz="quarter" idx="11"/>
          </p:nvPr>
        </p:nvSpPr>
        <p:spPr/>
        <p:txBody>
          <a:bodyPr/>
          <a:lstStyle>
            <a:lvl1pPr>
              <a:defRPr/>
            </a:lvl1pPr>
          </a:lstStyle>
          <a:p>
            <a:pPr>
              <a:defRPr/>
            </a:pPr>
            <a:fld id="{028E0E42-E21B-EE45-9B68-F25F6BC41901}" type="slidenum">
              <a:rPr lang="en-GB" altLang="en-US"/>
              <a:pPr>
                <a:defRPr/>
              </a:pPr>
              <a:t>‹#›</a:t>
            </a:fld>
            <a:endParaRPr lang="en-GB" altLang="en-US"/>
          </a:p>
        </p:txBody>
      </p:sp>
    </p:spTree>
    <p:extLst>
      <p:ext uri="{BB962C8B-B14F-4D97-AF65-F5344CB8AC3E}">
        <p14:creationId xmlns:p14="http://schemas.microsoft.com/office/powerpoint/2010/main" val="337622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AFC87E2-4E05-B1BB-7B19-DBDD7E41FE52}"/>
              </a:ext>
            </a:extLst>
          </p:cNvPr>
          <p:cNvSpPr>
            <a:spLocks noGrp="1"/>
          </p:cNvSpPr>
          <p:nvPr>
            <p:ph type="dt" sz="half" idx="10"/>
          </p:nvPr>
        </p:nvSpPr>
        <p:spPr/>
        <p:txBody>
          <a:bodyPr/>
          <a:lstStyle>
            <a:lvl1pPr>
              <a:defRPr/>
            </a:lvl1pPr>
          </a:lstStyle>
          <a:p>
            <a:pPr>
              <a:defRPr/>
            </a:pPr>
            <a:fld id="{58294B62-8E1A-194F-B9B9-BE470DCBB83C}" type="datetime1">
              <a:rPr lang="en-GB" altLang="en-US"/>
              <a:pPr>
                <a:defRPr/>
              </a:pPr>
              <a:t>12/02/2026</a:t>
            </a:fld>
            <a:endParaRPr lang="en-GB" altLang="en-US"/>
          </a:p>
        </p:txBody>
      </p:sp>
      <p:sp>
        <p:nvSpPr>
          <p:cNvPr id="8" name="Slide Number Placeholder 5">
            <a:extLst>
              <a:ext uri="{FF2B5EF4-FFF2-40B4-BE49-F238E27FC236}">
                <a16:creationId xmlns:a16="http://schemas.microsoft.com/office/drawing/2014/main" id="{B8935F55-B3C3-A8E0-B5EB-23A7AF735BAE}"/>
              </a:ext>
            </a:extLst>
          </p:cNvPr>
          <p:cNvSpPr>
            <a:spLocks noGrp="1"/>
          </p:cNvSpPr>
          <p:nvPr>
            <p:ph type="sldNum" sz="quarter" idx="11"/>
          </p:nvPr>
        </p:nvSpPr>
        <p:spPr/>
        <p:txBody>
          <a:bodyPr/>
          <a:lstStyle>
            <a:lvl1pPr>
              <a:defRPr/>
            </a:lvl1pPr>
          </a:lstStyle>
          <a:p>
            <a:pPr>
              <a:defRPr/>
            </a:pPr>
            <a:fld id="{3B73E9B7-706A-2843-BF19-C2EE2C86D41E}" type="slidenum">
              <a:rPr lang="en-GB" altLang="en-US"/>
              <a:pPr>
                <a:defRPr/>
              </a:pPr>
              <a:t>‹#›</a:t>
            </a:fld>
            <a:endParaRPr lang="en-GB" altLang="en-US"/>
          </a:p>
        </p:txBody>
      </p:sp>
    </p:spTree>
    <p:extLst>
      <p:ext uri="{BB962C8B-B14F-4D97-AF65-F5344CB8AC3E}">
        <p14:creationId xmlns:p14="http://schemas.microsoft.com/office/powerpoint/2010/main" val="9409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38F0136-C058-FEC2-956F-B8878AD4CB74}"/>
              </a:ext>
            </a:extLst>
          </p:cNvPr>
          <p:cNvSpPr>
            <a:spLocks noGrp="1"/>
          </p:cNvSpPr>
          <p:nvPr>
            <p:ph type="dt" sz="half" idx="10"/>
          </p:nvPr>
        </p:nvSpPr>
        <p:spPr/>
        <p:txBody>
          <a:bodyPr/>
          <a:lstStyle>
            <a:lvl1pPr>
              <a:defRPr/>
            </a:lvl1pPr>
          </a:lstStyle>
          <a:p>
            <a:pPr>
              <a:defRPr/>
            </a:pPr>
            <a:fld id="{727C6BE1-B652-774A-BECE-31C2D5585026}" type="datetime1">
              <a:rPr lang="en-GB" altLang="en-US"/>
              <a:pPr>
                <a:defRPr/>
              </a:pPr>
              <a:t>12/02/2026</a:t>
            </a:fld>
            <a:endParaRPr lang="en-GB" altLang="en-US"/>
          </a:p>
        </p:txBody>
      </p:sp>
      <p:sp>
        <p:nvSpPr>
          <p:cNvPr id="4" name="Slide Number Placeholder 5">
            <a:extLst>
              <a:ext uri="{FF2B5EF4-FFF2-40B4-BE49-F238E27FC236}">
                <a16:creationId xmlns:a16="http://schemas.microsoft.com/office/drawing/2014/main" id="{CC0F20D8-A07E-63EA-D6E7-B1D84C48497D}"/>
              </a:ext>
            </a:extLst>
          </p:cNvPr>
          <p:cNvSpPr>
            <a:spLocks noGrp="1"/>
          </p:cNvSpPr>
          <p:nvPr>
            <p:ph type="sldNum" sz="quarter" idx="11"/>
          </p:nvPr>
        </p:nvSpPr>
        <p:spPr/>
        <p:txBody>
          <a:bodyPr/>
          <a:lstStyle>
            <a:lvl1pPr>
              <a:defRPr/>
            </a:lvl1pPr>
          </a:lstStyle>
          <a:p>
            <a:pPr>
              <a:defRPr/>
            </a:pPr>
            <a:fld id="{1B154F5C-D48F-F64E-8E4B-3224B1FA9E4E}" type="slidenum">
              <a:rPr lang="en-GB" altLang="en-US"/>
              <a:pPr>
                <a:defRPr/>
              </a:pPr>
              <a:t>‹#›</a:t>
            </a:fld>
            <a:endParaRPr lang="en-GB" altLang="en-US"/>
          </a:p>
        </p:txBody>
      </p:sp>
    </p:spTree>
    <p:extLst>
      <p:ext uri="{BB962C8B-B14F-4D97-AF65-F5344CB8AC3E}">
        <p14:creationId xmlns:p14="http://schemas.microsoft.com/office/powerpoint/2010/main" val="115001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74334C0-A5B3-08AA-45CE-5F14D5C7E916}"/>
              </a:ext>
            </a:extLst>
          </p:cNvPr>
          <p:cNvSpPr>
            <a:spLocks noGrp="1"/>
          </p:cNvSpPr>
          <p:nvPr>
            <p:ph type="dt" sz="half" idx="10"/>
          </p:nvPr>
        </p:nvSpPr>
        <p:spPr/>
        <p:txBody>
          <a:bodyPr/>
          <a:lstStyle>
            <a:lvl1pPr>
              <a:defRPr/>
            </a:lvl1pPr>
          </a:lstStyle>
          <a:p>
            <a:pPr>
              <a:defRPr/>
            </a:pPr>
            <a:fld id="{12401DBA-212E-9E4C-8A0F-E5E0434C25E7}" type="datetime1">
              <a:rPr lang="en-GB" altLang="en-US"/>
              <a:pPr>
                <a:defRPr/>
              </a:pPr>
              <a:t>12/02/2026</a:t>
            </a:fld>
            <a:endParaRPr lang="en-GB" altLang="en-US"/>
          </a:p>
        </p:txBody>
      </p:sp>
      <p:sp>
        <p:nvSpPr>
          <p:cNvPr id="3" name="Slide Number Placeholder 5">
            <a:extLst>
              <a:ext uri="{FF2B5EF4-FFF2-40B4-BE49-F238E27FC236}">
                <a16:creationId xmlns:a16="http://schemas.microsoft.com/office/drawing/2014/main" id="{C55B111B-EF4B-FA12-225A-E0C9F6FE941F}"/>
              </a:ext>
            </a:extLst>
          </p:cNvPr>
          <p:cNvSpPr>
            <a:spLocks noGrp="1"/>
          </p:cNvSpPr>
          <p:nvPr>
            <p:ph type="sldNum" sz="quarter" idx="11"/>
          </p:nvPr>
        </p:nvSpPr>
        <p:spPr/>
        <p:txBody>
          <a:bodyPr/>
          <a:lstStyle>
            <a:lvl1pPr>
              <a:defRPr/>
            </a:lvl1pPr>
          </a:lstStyle>
          <a:p>
            <a:pPr>
              <a:defRPr/>
            </a:pPr>
            <a:fld id="{45A53FAC-BD74-A246-B50E-B4762B97F1BA}" type="slidenum">
              <a:rPr lang="en-GB" altLang="en-US"/>
              <a:pPr>
                <a:defRPr/>
              </a:pPr>
              <a:t>‹#›</a:t>
            </a:fld>
            <a:endParaRPr lang="en-GB" altLang="en-US"/>
          </a:p>
        </p:txBody>
      </p:sp>
    </p:spTree>
    <p:extLst>
      <p:ext uri="{BB962C8B-B14F-4D97-AF65-F5344CB8AC3E}">
        <p14:creationId xmlns:p14="http://schemas.microsoft.com/office/powerpoint/2010/main" val="21339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F1474099-36C7-1317-6964-F0A61787C3DC}"/>
              </a:ext>
            </a:extLst>
          </p:cNvPr>
          <p:cNvSpPr>
            <a:spLocks noGrp="1"/>
          </p:cNvSpPr>
          <p:nvPr>
            <p:ph type="dt" sz="half" idx="10"/>
          </p:nvPr>
        </p:nvSpPr>
        <p:spPr/>
        <p:txBody>
          <a:bodyPr/>
          <a:lstStyle>
            <a:lvl1pPr>
              <a:defRPr/>
            </a:lvl1pPr>
          </a:lstStyle>
          <a:p>
            <a:pPr>
              <a:defRPr/>
            </a:pPr>
            <a:fld id="{EE0AC53E-BC72-8344-889B-471C6EDD0DBB}" type="datetime1">
              <a:rPr lang="en-GB" altLang="en-US"/>
              <a:pPr>
                <a:defRPr/>
              </a:pPr>
              <a:t>12/02/2026</a:t>
            </a:fld>
            <a:endParaRPr lang="en-GB" altLang="en-US"/>
          </a:p>
        </p:txBody>
      </p:sp>
      <p:sp>
        <p:nvSpPr>
          <p:cNvPr id="6" name="Slide Number Placeholder 5">
            <a:extLst>
              <a:ext uri="{FF2B5EF4-FFF2-40B4-BE49-F238E27FC236}">
                <a16:creationId xmlns:a16="http://schemas.microsoft.com/office/drawing/2014/main" id="{B5DF9252-C1BC-B295-A924-4630CD623B1C}"/>
              </a:ext>
            </a:extLst>
          </p:cNvPr>
          <p:cNvSpPr>
            <a:spLocks noGrp="1"/>
          </p:cNvSpPr>
          <p:nvPr>
            <p:ph type="sldNum" sz="quarter" idx="11"/>
          </p:nvPr>
        </p:nvSpPr>
        <p:spPr/>
        <p:txBody>
          <a:bodyPr/>
          <a:lstStyle>
            <a:lvl1pPr>
              <a:defRPr/>
            </a:lvl1pPr>
          </a:lstStyle>
          <a:p>
            <a:pPr>
              <a:defRPr/>
            </a:pPr>
            <a:fld id="{0E9E2D3E-4F45-694A-A1FF-8DA1B96E0284}" type="slidenum">
              <a:rPr lang="en-GB" altLang="en-US"/>
              <a:pPr>
                <a:defRPr/>
              </a:pPr>
              <a:t>‹#›</a:t>
            </a:fld>
            <a:endParaRPr lang="en-GB" altLang="en-US"/>
          </a:p>
        </p:txBody>
      </p:sp>
    </p:spTree>
    <p:extLst>
      <p:ext uri="{BB962C8B-B14F-4D97-AF65-F5344CB8AC3E}">
        <p14:creationId xmlns:p14="http://schemas.microsoft.com/office/powerpoint/2010/main" val="1150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65DDFED-E757-6B0C-357B-FB7D40F1FBAE}"/>
              </a:ext>
            </a:extLst>
          </p:cNvPr>
          <p:cNvSpPr>
            <a:spLocks noGrp="1"/>
          </p:cNvSpPr>
          <p:nvPr>
            <p:ph type="dt" sz="half" idx="10"/>
          </p:nvPr>
        </p:nvSpPr>
        <p:spPr/>
        <p:txBody>
          <a:bodyPr/>
          <a:lstStyle>
            <a:lvl1pPr>
              <a:defRPr/>
            </a:lvl1pPr>
          </a:lstStyle>
          <a:p>
            <a:pPr>
              <a:defRPr/>
            </a:pPr>
            <a:fld id="{BDF96309-DC6E-7D4A-9C4D-17DAC8C19A60}" type="datetime1">
              <a:rPr lang="en-GB" altLang="en-US"/>
              <a:pPr>
                <a:defRPr/>
              </a:pPr>
              <a:t>12/02/2026</a:t>
            </a:fld>
            <a:endParaRPr lang="en-GB" altLang="en-US"/>
          </a:p>
        </p:txBody>
      </p:sp>
      <p:sp>
        <p:nvSpPr>
          <p:cNvPr id="6" name="Slide Number Placeholder 5">
            <a:extLst>
              <a:ext uri="{FF2B5EF4-FFF2-40B4-BE49-F238E27FC236}">
                <a16:creationId xmlns:a16="http://schemas.microsoft.com/office/drawing/2014/main" id="{59948F3E-D3B7-D3B7-EE6A-D83965DD30DD}"/>
              </a:ext>
            </a:extLst>
          </p:cNvPr>
          <p:cNvSpPr>
            <a:spLocks noGrp="1"/>
          </p:cNvSpPr>
          <p:nvPr>
            <p:ph type="sldNum" sz="quarter" idx="11"/>
          </p:nvPr>
        </p:nvSpPr>
        <p:spPr/>
        <p:txBody>
          <a:bodyPr/>
          <a:lstStyle>
            <a:lvl1pPr>
              <a:defRPr/>
            </a:lvl1pPr>
          </a:lstStyle>
          <a:p>
            <a:pPr>
              <a:defRPr/>
            </a:pPr>
            <a:fld id="{1F3A08F2-714E-0647-9EE3-219D2C847048}" type="slidenum">
              <a:rPr lang="en-GB" altLang="en-US"/>
              <a:pPr>
                <a:defRPr/>
              </a:pPr>
              <a:t>‹#›</a:t>
            </a:fld>
            <a:endParaRPr lang="en-GB" altLang="en-US"/>
          </a:p>
        </p:txBody>
      </p:sp>
    </p:spTree>
    <p:extLst>
      <p:ext uri="{BB962C8B-B14F-4D97-AF65-F5344CB8AC3E}">
        <p14:creationId xmlns:p14="http://schemas.microsoft.com/office/powerpoint/2010/main" val="1254865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6A0D1-D9F4-3F79-46D8-90B4EA178C5D}"/>
              </a:ext>
            </a:extLst>
          </p:cNvPr>
          <p:cNvSpPr>
            <a:spLocks noGrp="1"/>
          </p:cNvSpPr>
          <p:nvPr>
            <p:ph type="dt" sz="half" idx="10"/>
          </p:nvPr>
        </p:nvSpPr>
        <p:spPr/>
        <p:txBody>
          <a:bodyPr/>
          <a:lstStyle>
            <a:lvl1pPr>
              <a:defRPr/>
            </a:lvl1pPr>
          </a:lstStyle>
          <a:p>
            <a:pPr>
              <a:defRPr/>
            </a:pPr>
            <a:fld id="{A2FAC1D9-DCEE-584A-85E5-946FC739D0F9}" type="datetime1">
              <a:rPr lang="en-GB" altLang="en-US"/>
              <a:pPr>
                <a:defRPr/>
              </a:pPr>
              <a:t>12/02/2026</a:t>
            </a:fld>
            <a:endParaRPr lang="en-GB" altLang="en-US"/>
          </a:p>
        </p:txBody>
      </p:sp>
      <p:sp>
        <p:nvSpPr>
          <p:cNvPr id="5" name="Slide Number Placeholder 5">
            <a:extLst>
              <a:ext uri="{FF2B5EF4-FFF2-40B4-BE49-F238E27FC236}">
                <a16:creationId xmlns:a16="http://schemas.microsoft.com/office/drawing/2014/main" id="{0A820126-9796-BE34-6E00-1EDF5C859B0D}"/>
              </a:ext>
            </a:extLst>
          </p:cNvPr>
          <p:cNvSpPr>
            <a:spLocks noGrp="1"/>
          </p:cNvSpPr>
          <p:nvPr>
            <p:ph type="sldNum" sz="quarter" idx="11"/>
          </p:nvPr>
        </p:nvSpPr>
        <p:spPr/>
        <p:txBody>
          <a:bodyPr/>
          <a:lstStyle>
            <a:lvl1pPr>
              <a:defRPr/>
            </a:lvl1pPr>
          </a:lstStyle>
          <a:p>
            <a:pPr>
              <a:defRPr/>
            </a:pPr>
            <a:fld id="{C7C8AE6A-C146-314A-8711-B5313691C0FE}" type="slidenum">
              <a:rPr lang="en-GB" altLang="en-US"/>
              <a:pPr>
                <a:defRPr/>
              </a:pPr>
              <a:t>‹#›</a:t>
            </a:fld>
            <a:endParaRPr lang="en-GB" altLang="en-US"/>
          </a:p>
        </p:txBody>
      </p:sp>
    </p:spTree>
    <p:extLst>
      <p:ext uri="{BB962C8B-B14F-4D97-AF65-F5344CB8AC3E}">
        <p14:creationId xmlns:p14="http://schemas.microsoft.com/office/powerpoint/2010/main" val="49923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60858-1000-C141-CF96-7C9C7272B51E}"/>
              </a:ext>
            </a:extLst>
          </p:cNvPr>
          <p:cNvSpPr>
            <a:spLocks noGrp="1"/>
          </p:cNvSpPr>
          <p:nvPr>
            <p:ph type="dt" sz="half" idx="10"/>
          </p:nvPr>
        </p:nvSpPr>
        <p:spPr/>
        <p:txBody>
          <a:bodyPr/>
          <a:lstStyle>
            <a:lvl1pPr>
              <a:defRPr/>
            </a:lvl1pPr>
          </a:lstStyle>
          <a:p>
            <a:pPr>
              <a:defRPr/>
            </a:pPr>
            <a:fld id="{7D6EEAE1-2134-644C-B9F3-21423F65F76E}" type="datetime1">
              <a:rPr lang="en-GB" altLang="en-US"/>
              <a:pPr>
                <a:defRPr/>
              </a:pPr>
              <a:t>12/02/2026</a:t>
            </a:fld>
            <a:endParaRPr lang="en-GB" altLang="en-US"/>
          </a:p>
        </p:txBody>
      </p:sp>
      <p:sp>
        <p:nvSpPr>
          <p:cNvPr id="5" name="Slide Number Placeholder 5">
            <a:extLst>
              <a:ext uri="{FF2B5EF4-FFF2-40B4-BE49-F238E27FC236}">
                <a16:creationId xmlns:a16="http://schemas.microsoft.com/office/drawing/2014/main" id="{2D60C3BA-D6F8-444D-7F31-30ECD7FAD1A0}"/>
              </a:ext>
            </a:extLst>
          </p:cNvPr>
          <p:cNvSpPr>
            <a:spLocks noGrp="1"/>
          </p:cNvSpPr>
          <p:nvPr>
            <p:ph type="sldNum" sz="quarter" idx="11"/>
          </p:nvPr>
        </p:nvSpPr>
        <p:spPr/>
        <p:txBody>
          <a:bodyPr/>
          <a:lstStyle>
            <a:lvl1pPr>
              <a:defRPr/>
            </a:lvl1pPr>
          </a:lstStyle>
          <a:p>
            <a:pPr>
              <a:defRPr/>
            </a:pPr>
            <a:fld id="{A3260877-054F-F44F-BECF-9C4BCE6CB57D}" type="slidenum">
              <a:rPr lang="en-GB" altLang="en-US"/>
              <a:pPr>
                <a:defRPr/>
              </a:pPr>
              <a:t>‹#›</a:t>
            </a:fld>
            <a:endParaRPr lang="en-GB" altLang="en-US"/>
          </a:p>
        </p:txBody>
      </p:sp>
    </p:spTree>
    <p:extLst>
      <p:ext uri="{BB962C8B-B14F-4D97-AF65-F5344CB8AC3E}">
        <p14:creationId xmlns:p14="http://schemas.microsoft.com/office/powerpoint/2010/main" val="359545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7DAEA61-1103-0BC0-21F1-F7D99637F1C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C49C75D-800B-E701-CFE2-669AF292C82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F7C3007-B404-2A29-A115-835221E0872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7BECFB8-DEC5-1943-95B5-4A269A3A02F6}" type="datetime1">
              <a:rPr lang="en-GB" altLang="en-US"/>
              <a:pPr>
                <a:defRPr/>
              </a:pPr>
              <a:t>12/02/2026</a:t>
            </a:fld>
            <a:endParaRPr lang="en-GB" altLang="en-US"/>
          </a:p>
        </p:txBody>
      </p:sp>
      <p:sp>
        <p:nvSpPr>
          <p:cNvPr id="6" name="Slide Number Placeholder 5">
            <a:extLst>
              <a:ext uri="{FF2B5EF4-FFF2-40B4-BE49-F238E27FC236}">
                <a16:creationId xmlns:a16="http://schemas.microsoft.com/office/drawing/2014/main" id="{F05F2316-3917-8CCA-E892-3E21AEB904C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256D7CB2-6299-7442-A152-14F726692B6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br>
              <a:rPr lang="en-GB" altLang="en-US" b="1" dirty="0"/>
            </a:br>
            <a:r>
              <a:rPr lang="en-GB" altLang="en-US" b="1" dirty="0"/>
              <a:t>     Basic Theories of Management</a:t>
            </a:r>
            <a:br>
              <a:rPr lang="en-GB" altLang="en-US" b="1" dirty="0"/>
            </a:br>
            <a:br>
              <a:rPr lang="en-GB" altLang="en-US" b="1" dirty="0"/>
            </a:br>
            <a:r>
              <a:rPr lang="en-GB" altLang="en-US" b="1" dirty="0"/>
              <a:t>     LCBB4015</a:t>
            </a:r>
            <a:br>
              <a:rPr lang="en-GB" altLang="en-US" dirty="0"/>
            </a:br>
            <a:br>
              <a:rPr lang="en-GB" altLang="en-US" dirty="0"/>
            </a:br>
            <a:br>
              <a:rPr lang="en-GB" altLang="en-US" sz="3600" dirty="0"/>
            </a:br>
            <a:r>
              <a:rPr lang="en-GB" altLang="en-US" sz="3600" dirty="0"/>
              <a:t>						</a:t>
            </a:r>
            <a:r>
              <a:rPr lang="en-GB" altLang="en-US" sz="2400" b="1" dirty="0"/>
              <a:t>Week 5 – Session 1</a:t>
            </a:r>
            <a:br>
              <a:rPr lang="en-GB" altLang="en-US" sz="3600" b="1" dirty="0"/>
            </a:br>
            <a:endParaRPr lang="en-GB" altLang="en-US" sz="36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BEB53-2C3D-3B77-265B-BF65D0C07F36}"/>
              </a:ext>
            </a:extLst>
          </p:cNvPr>
          <p:cNvSpPr>
            <a:spLocks noGrp="1"/>
          </p:cNvSpPr>
          <p:nvPr>
            <p:ph type="title"/>
          </p:nvPr>
        </p:nvSpPr>
        <p:spPr/>
        <p:txBody>
          <a:bodyPr/>
          <a:lstStyle/>
          <a:p>
            <a:r>
              <a:rPr lang="en-US" sz="3600" b="1" dirty="0"/>
              <a:t>Objectives of the session</a:t>
            </a:r>
          </a:p>
        </p:txBody>
      </p:sp>
      <p:sp>
        <p:nvSpPr>
          <p:cNvPr id="3" name="Content Placeholder 2">
            <a:extLst>
              <a:ext uri="{FF2B5EF4-FFF2-40B4-BE49-F238E27FC236}">
                <a16:creationId xmlns:a16="http://schemas.microsoft.com/office/drawing/2014/main" id="{E65C5AC0-77A5-9E69-14BE-9D809067F479}"/>
              </a:ext>
            </a:extLst>
          </p:cNvPr>
          <p:cNvSpPr>
            <a:spLocks noGrp="1"/>
          </p:cNvSpPr>
          <p:nvPr>
            <p:ph idx="1"/>
          </p:nvPr>
        </p:nvSpPr>
        <p:spPr>
          <a:xfrm>
            <a:off x="457200" y="1600201"/>
            <a:ext cx="4402832" cy="3917032"/>
          </a:xfrm>
        </p:spPr>
        <p:txBody>
          <a:bodyPr/>
          <a:lstStyle/>
          <a:p>
            <a:r>
              <a:rPr lang="en-US" sz="2000" b="1" dirty="0"/>
              <a:t>Bureaucracy Theory</a:t>
            </a:r>
          </a:p>
          <a:p>
            <a:pPr marL="914400" lvl="1" indent="-514350"/>
            <a:r>
              <a:rPr lang="en-GB" sz="1800" i="0" dirty="0">
                <a:effectLst/>
              </a:rPr>
              <a:t>Hierarchy of Authority</a:t>
            </a:r>
          </a:p>
          <a:p>
            <a:pPr marL="914400" lvl="1" indent="-514350"/>
            <a:r>
              <a:rPr lang="en-GB" sz="1800" i="0" dirty="0">
                <a:effectLst/>
              </a:rPr>
              <a:t>Division of Labour</a:t>
            </a:r>
            <a:endParaRPr lang="en-GB" sz="1800" dirty="0"/>
          </a:p>
          <a:p>
            <a:pPr marL="914400" lvl="1" indent="-514350"/>
            <a:r>
              <a:rPr lang="en-GB" sz="1800" i="0" dirty="0">
                <a:effectLst/>
              </a:rPr>
              <a:t>Formal Rules and Procedures</a:t>
            </a:r>
          </a:p>
          <a:p>
            <a:pPr marL="914400" lvl="1" indent="-514350"/>
            <a:r>
              <a:rPr lang="en-GB" sz="1800" i="0" dirty="0">
                <a:effectLst/>
              </a:rPr>
              <a:t>Impersonal Relationships</a:t>
            </a:r>
            <a:endParaRPr lang="en-GB" sz="1800" dirty="0"/>
          </a:p>
          <a:p>
            <a:pPr marL="914400" lvl="1" indent="-514350"/>
            <a:r>
              <a:rPr lang="en-GB" sz="1800" i="0" dirty="0">
                <a:effectLst/>
              </a:rPr>
              <a:t>Career Advancement Based on Merit</a:t>
            </a:r>
          </a:p>
          <a:p>
            <a:pPr marL="914400" lvl="1" indent="-514350"/>
            <a:r>
              <a:rPr lang="en-GB" sz="1800" i="0" dirty="0">
                <a:effectLst/>
              </a:rPr>
              <a:t>Formal Record-Keeping</a:t>
            </a:r>
            <a:endParaRPr lang="en-GB" sz="1800" dirty="0"/>
          </a:p>
          <a:p>
            <a:pPr marL="914400" lvl="1" indent="-514350"/>
            <a:r>
              <a:rPr lang="en-GB" sz="1800" i="0" dirty="0">
                <a:effectLst/>
              </a:rPr>
              <a:t>Specialization of Roles</a:t>
            </a:r>
          </a:p>
          <a:p>
            <a:pPr marL="914400" lvl="1" indent="-514350"/>
            <a:r>
              <a:rPr lang="en-GB" sz="1800" dirty="0"/>
              <a:t>Authority and Responsibility</a:t>
            </a:r>
            <a:endParaRPr lang="en-US" sz="1800" dirty="0"/>
          </a:p>
        </p:txBody>
      </p:sp>
      <p:sp>
        <p:nvSpPr>
          <p:cNvPr id="4" name="Date Placeholder 3">
            <a:extLst>
              <a:ext uri="{FF2B5EF4-FFF2-40B4-BE49-F238E27FC236}">
                <a16:creationId xmlns:a16="http://schemas.microsoft.com/office/drawing/2014/main" id="{A4864D5A-8105-2B50-291A-B56A6BEF05BB}"/>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72450882-C947-F1D6-61E0-5DFA01B7B683}"/>
              </a:ext>
            </a:extLst>
          </p:cNvPr>
          <p:cNvSpPr>
            <a:spLocks noGrp="1"/>
          </p:cNvSpPr>
          <p:nvPr>
            <p:ph type="sldNum" sz="quarter" idx="12"/>
          </p:nvPr>
        </p:nvSpPr>
        <p:spPr/>
        <p:txBody>
          <a:bodyPr/>
          <a:lstStyle/>
          <a:p>
            <a:pPr>
              <a:defRPr/>
            </a:pPr>
            <a:fld id="{E420D319-DD93-554E-8F0D-BBCEB2ABB842}" type="slidenum">
              <a:rPr lang="en-GB" altLang="en-US" smtClean="0"/>
              <a:pPr>
                <a:defRPr/>
              </a:pPr>
              <a:t>2</a:t>
            </a:fld>
            <a:endParaRPr lang="en-GB" altLang="en-US"/>
          </a:p>
        </p:txBody>
      </p:sp>
      <p:sp>
        <p:nvSpPr>
          <p:cNvPr id="6" name="Content Placeholder 2">
            <a:extLst>
              <a:ext uri="{FF2B5EF4-FFF2-40B4-BE49-F238E27FC236}">
                <a16:creationId xmlns:a16="http://schemas.microsoft.com/office/drawing/2014/main" id="{860B4A6B-6D94-FB9B-34A4-B9CDF637422D}"/>
              </a:ext>
            </a:extLst>
          </p:cNvPr>
          <p:cNvSpPr txBox="1">
            <a:spLocks/>
          </p:cNvSpPr>
          <p:nvPr/>
        </p:nvSpPr>
        <p:spPr bwMode="auto">
          <a:xfrm>
            <a:off x="4572000" y="1600201"/>
            <a:ext cx="4402832" cy="3917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b="1" dirty="0"/>
              <a:t>Human Relations Movement</a:t>
            </a:r>
          </a:p>
          <a:p>
            <a:pPr lvl="1"/>
            <a:r>
              <a:rPr lang="en-US" sz="1600" dirty="0"/>
              <a:t>Hawthorne Studies</a:t>
            </a:r>
          </a:p>
          <a:p>
            <a:pPr lvl="1"/>
            <a:r>
              <a:rPr lang="en-US" sz="1600" dirty="0"/>
              <a:t>Social and Psychological Factors</a:t>
            </a:r>
          </a:p>
          <a:p>
            <a:pPr lvl="1"/>
            <a:r>
              <a:rPr lang="en-GB" sz="1600" i="0" dirty="0">
                <a:effectLst/>
              </a:rPr>
              <a:t>Informal Group Dynamics</a:t>
            </a:r>
          </a:p>
          <a:p>
            <a:pPr lvl="1"/>
            <a:r>
              <a:rPr lang="en-GB" sz="1600" i="0" dirty="0">
                <a:effectLst/>
              </a:rPr>
              <a:t>Employee Participation and Communication</a:t>
            </a:r>
          </a:p>
          <a:p>
            <a:pPr lvl="1"/>
            <a:r>
              <a:rPr lang="en-GB" sz="1600" i="0" dirty="0">
                <a:effectLst/>
              </a:rPr>
              <a:t>Job Enrichment and Job Satisfaction</a:t>
            </a:r>
          </a:p>
          <a:p>
            <a:pPr lvl="1"/>
            <a:r>
              <a:rPr lang="en-GB" sz="1600" i="0" dirty="0">
                <a:effectLst/>
              </a:rPr>
              <a:t>Focus on Employee Well-being</a:t>
            </a:r>
            <a:endParaRPr lang="en-US" sz="1600" dirty="0"/>
          </a:p>
        </p:txBody>
      </p:sp>
    </p:spTree>
    <p:extLst>
      <p:ext uri="{BB962C8B-B14F-4D97-AF65-F5344CB8AC3E}">
        <p14:creationId xmlns:p14="http://schemas.microsoft.com/office/powerpoint/2010/main" val="1671366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CBDB2-25A7-19B6-E079-F5AF735032A8}"/>
              </a:ext>
            </a:extLst>
          </p:cNvPr>
          <p:cNvSpPr>
            <a:spLocks noGrp="1"/>
          </p:cNvSpPr>
          <p:nvPr>
            <p:ph type="title"/>
          </p:nvPr>
        </p:nvSpPr>
        <p:spPr/>
        <p:txBody>
          <a:bodyPr/>
          <a:lstStyle/>
          <a:p>
            <a:r>
              <a:rPr lang="en-US" sz="3600" b="1" dirty="0"/>
              <a:t>Bureaucracy Theory </a:t>
            </a:r>
            <a:br>
              <a:rPr lang="en-US" sz="3600" b="1" dirty="0"/>
            </a:br>
            <a:r>
              <a:rPr lang="en-US" sz="2000" dirty="0"/>
              <a:t>(1 of 12)</a:t>
            </a:r>
            <a:endParaRPr lang="en-US" sz="3600" dirty="0"/>
          </a:p>
        </p:txBody>
      </p:sp>
      <p:sp>
        <p:nvSpPr>
          <p:cNvPr id="3" name="Content Placeholder 2">
            <a:extLst>
              <a:ext uri="{FF2B5EF4-FFF2-40B4-BE49-F238E27FC236}">
                <a16:creationId xmlns:a16="http://schemas.microsoft.com/office/drawing/2014/main" id="{AC1F2833-F94A-7BCB-E15B-0560EDB817CB}"/>
              </a:ext>
            </a:extLst>
          </p:cNvPr>
          <p:cNvSpPr>
            <a:spLocks noGrp="1"/>
          </p:cNvSpPr>
          <p:nvPr>
            <p:ph idx="1"/>
          </p:nvPr>
        </p:nvSpPr>
        <p:spPr/>
        <p:txBody>
          <a:bodyPr/>
          <a:lstStyle/>
          <a:p>
            <a:r>
              <a:rPr lang="en-US" sz="2400" b="1" dirty="0"/>
              <a:t>Bureaucracy theory </a:t>
            </a:r>
            <a:r>
              <a:rPr lang="en-US" sz="2400" dirty="0"/>
              <a:t>has been introduced by German sociologist </a:t>
            </a:r>
            <a:r>
              <a:rPr lang="en-US" sz="2400" b="1" dirty="0"/>
              <a:t>Max Weber</a:t>
            </a:r>
            <a:r>
              <a:rPr lang="en-US" sz="2400" dirty="0"/>
              <a:t> in the early 20th century.</a:t>
            </a:r>
          </a:p>
          <a:p>
            <a:r>
              <a:rPr lang="en-US" sz="2400" dirty="0"/>
              <a:t>It is a management and organizational theory that outlines a formalized and structured approach to administration. </a:t>
            </a:r>
          </a:p>
          <a:p>
            <a:r>
              <a:rPr lang="en-US" sz="2400" dirty="0"/>
              <a:t>Weber's ideas on bureaucracy are foundational to the understanding of organizational structures and management processes. </a:t>
            </a:r>
          </a:p>
        </p:txBody>
      </p:sp>
      <p:sp>
        <p:nvSpPr>
          <p:cNvPr id="4" name="Date Placeholder 3">
            <a:extLst>
              <a:ext uri="{FF2B5EF4-FFF2-40B4-BE49-F238E27FC236}">
                <a16:creationId xmlns:a16="http://schemas.microsoft.com/office/drawing/2014/main" id="{61179197-9308-D316-9602-146FCF5E5AF8}"/>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9966C536-3B12-46B8-B0E2-37DE7CBBECAB}"/>
              </a:ext>
            </a:extLst>
          </p:cNvPr>
          <p:cNvSpPr>
            <a:spLocks noGrp="1"/>
          </p:cNvSpPr>
          <p:nvPr>
            <p:ph type="sldNum" sz="quarter" idx="12"/>
          </p:nvPr>
        </p:nvSpPr>
        <p:spPr/>
        <p:txBody>
          <a:bodyPr/>
          <a:lstStyle/>
          <a:p>
            <a:pPr>
              <a:defRPr/>
            </a:pPr>
            <a:fld id="{E420D319-DD93-554E-8F0D-BBCEB2ABB842}" type="slidenum">
              <a:rPr lang="en-GB" altLang="en-US" smtClean="0"/>
              <a:pPr>
                <a:defRPr/>
              </a:pPr>
              <a:t>3</a:t>
            </a:fld>
            <a:endParaRPr lang="en-GB" altLang="en-US"/>
          </a:p>
        </p:txBody>
      </p:sp>
    </p:spTree>
    <p:extLst>
      <p:ext uri="{BB962C8B-B14F-4D97-AF65-F5344CB8AC3E}">
        <p14:creationId xmlns:p14="http://schemas.microsoft.com/office/powerpoint/2010/main" val="366486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8CFC7-2269-2860-96F8-5EBCBA05BBA1}"/>
              </a:ext>
            </a:extLst>
          </p:cNvPr>
          <p:cNvSpPr>
            <a:spLocks noGrp="1"/>
          </p:cNvSpPr>
          <p:nvPr>
            <p:ph type="title"/>
          </p:nvPr>
        </p:nvSpPr>
        <p:spPr/>
        <p:txBody>
          <a:bodyPr/>
          <a:lstStyle/>
          <a:p>
            <a:r>
              <a:rPr lang="en-US" sz="3600" b="1" dirty="0"/>
              <a:t>Bureaucracy Theory </a:t>
            </a:r>
            <a:br>
              <a:rPr lang="en-US" sz="3600" b="1" dirty="0"/>
            </a:br>
            <a:r>
              <a:rPr lang="en-US" sz="2000" dirty="0"/>
              <a:t>(2 of 12)</a:t>
            </a:r>
            <a:endParaRPr lang="en-US" sz="3600" dirty="0"/>
          </a:p>
        </p:txBody>
      </p:sp>
      <p:sp>
        <p:nvSpPr>
          <p:cNvPr id="3" name="Content Placeholder 2">
            <a:extLst>
              <a:ext uri="{FF2B5EF4-FFF2-40B4-BE49-F238E27FC236}">
                <a16:creationId xmlns:a16="http://schemas.microsoft.com/office/drawing/2014/main" id="{5F5BB640-E167-D553-F785-DE2446EABD58}"/>
              </a:ext>
            </a:extLst>
          </p:cNvPr>
          <p:cNvSpPr>
            <a:spLocks noGrp="1"/>
          </p:cNvSpPr>
          <p:nvPr>
            <p:ph idx="1"/>
          </p:nvPr>
        </p:nvSpPr>
        <p:spPr/>
        <p:txBody>
          <a:bodyPr/>
          <a:lstStyle/>
          <a:p>
            <a:pPr marL="0" indent="0">
              <a:buNone/>
            </a:pPr>
            <a:r>
              <a:rPr lang="en-US" sz="2400" dirty="0"/>
              <a:t>Here are the key elements of the bureaucracy theory:</a:t>
            </a:r>
          </a:p>
          <a:p>
            <a:pPr marL="514350" indent="-514350">
              <a:buFont typeface="+mj-lt"/>
              <a:buAutoNum type="arabicPeriod"/>
            </a:pPr>
            <a:r>
              <a:rPr lang="en-GB" sz="2400" b="1" i="0" dirty="0">
                <a:effectLst/>
              </a:rPr>
              <a:t>Hierarchy of Authority</a:t>
            </a:r>
          </a:p>
          <a:p>
            <a:pPr marL="514350" indent="-514350">
              <a:buFont typeface="+mj-lt"/>
              <a:buAutoNum type="arabicPeriod"/>
            </a:pPr>
            <a:r>
              <a:rPr lang="en-GB" sz="2400" b="1" i="0" dirty="0">
                <a:effectLst/>
              </a:rPr>
              <a:t>Division of Labour</a:t>
            </a:r>
            <a:endParaRPr lang="en-GB" sz="2400" b="1" dirty="0"/>
          </a:p>
          <a:p>
            <a:pPr marL="514350" indent="-514350">
              <a:buFont typeface="+mj-lt"/>
              <a:buAutoNum type="arabicPeriod"/>
            </a:pPr>
            <a:r>
              <a:rPr lang="en-GB" sz="2400" b="1" i="0" dirty="0">
                <a:effectLst/>
              </a:rPr>
              <a:t>Formal Rules and Procedures</a:t>
            </a:r>
          </a:p>
          <a:p>
            <a:pPr marL="514350" indent="-514350">
              <a:buFont typeface="+mj-lt"/>
              <a:buAutoNum type="arabicPeriod"/>
            </a:pPr>
            <a:r>
              <a:rPr lang="en-GB" sz="2400" b="1" i="0" dirty="0">
                <a:effectLst/>
              </a:rPr>
              <a:t>Impersonal Relationships</a:t>
            </a:r>
            <a:endParaRPr lang="en-GB" sz="2400" b="1" dirty="0"/>
          </a:p>
          <a:p>
            <a:pPr marL="514350" indent="-514350">
              <a:buFont typeface="+mj-lt"/>
              <a:buAutoNum type="arabicPeriod"/>
            </a:pPr>
            <a:r>
              <a:rPr lang="en-GB" sz="2400" b="1" i="0" dirty="0">
                <a:effectLst/>
              </a:rPr>
              <a:t>Career Advancement Based on Merit</a:t>
            </a:r>
          </a:p>
          <a:p>
            <a:pPr marL="514350" indent="-514350">
              <a:buFont typeface="+mj-lt"/>
              <a:buAutoNum type="arabicPeriod"/>
            </a:pPr>
            <a:r>
              <a:rPr lang="en-GB" sz="2400" b="1" i="0" dirty="0">
                <a:effectLst/>
              </a:rPr>
              <a:t>Formal Record-Keeping</a:t>
            </a:r>
            <a:endParaRPr lang="en-GB" sz="2400" b="1" dirty="0"/>
          </a:p>
          <a:p>
            <a:pPr marL="514350" indent="-514350">
              <a:buFont typeface="+mj-lt"/>
              <a:buAutoNum type="arabicPeriod"/>
            </a:pPr>
            <a:r>
              <a:rPr lang="en-GB" sz="2400" b="1" i="0" dirty="0">
                <a:effectLst/>
              </a:rPr>
              <a:t>Specialization of Roles</a:t>
            </a:r>
          </a:p>
          <a:p>
            <a:pPr marL="514350" indent="-514350">
              <a:buFont typeface="+mj-lt"/>
              <a:buAutoNum type="arabicPeriod"/>
            </a:pPr>
            <a:r>
              <a:rPr lang="en-GB" sz="2400" b="1" dirty="0"/>
              <a:t>Authority and Responsibility</a:t>
            </a:r>
            <a:endParaRPr lang="en-US" sz="2400" b="1" dirty="0"/>
          </a:p>
        </p:txBody>
      </p:sp>
      <p:sp>
        <p:nvSpPr>
          <p:cNvPr id="4" name="Date Placeholder 3">
            <a:extLst>
              <a:ext uri="{FF2B5EF4-FFF2-40B4-BE49-F238E27FC236}">
                <a16:creationId xmlns:a16="http://schemas.microsoft.com/office/drawing/2014/main" id="{1C2842CC-4125-4533-6C5D-0F9B245D4C18}"/>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dirty="0"/>
          </a:p>
        </p:txBody>
      </p:sp>
      <p:sp>
        <p:nvSpPr>
          <p:cNvPr id="5" name="Slide Number Placeholder 4">
            <a:extLst>
              <a:ext uri="{FF2B5EF4-FFF2-40B4-BE49-F238E27FC236}">
                <a16:creationId xmlns:a16="http://schemas.microsoft.com/office/drawing/2014/main" id="{51E2EF6C-2A68-788B-8CC3-A36A4D6225CB}"/>
              </a:ext>
            </a:extLst>
          </p:cNvPr>
          <p:cNvSpPr>
            <a:spLocks noGrp="1"/>
          </p:cNvSpPr>
          <p:nvPr>
            <p:ph type="sldNum" sz="quarter" idx="12"/>
          </p:nvPr>
        </p:nvSpPr>
        <p:spPr/>
        <p:txBody>
          <a:bodyPr/>
          <a:lstStyle/>
          <a:p>
            <a:pPr>
              <a:defRPr/>
            </a:pPr>
            <a:fld id="{E420D319-DD93-554E-8F0D-BBCEB2ABB842}" type="slidenum">
              <a:rPr lang="en-GB" altLang="en-US" smtClean="0"/>
              <a:pPr>
                <a:defRPr/>
              </a:pPr>
              <a:t>4</a:t>
            </a:fld>
            <a:endParaRPr lang="en-GB" altLang="en-US"/>
          </a:p>
        </p:txBody>
      </p:sp>
    </p:spTree>
    <p:extLst>
      <p:ext uri="{BB962C8B-B14F-4D97-AF65-F5344CB8AC3E}">
        <p14:creationId xmlns:p14="http://schemas.microsoft.com/office/powerpoint/2010/main" val="2234021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1AE49-B30B-399C-BE73-F668153D9F76}"/>
              </a:ext>
            </a:extLst>
          </p:cNvPr>
          <p:cNvSpPr>
            <a:spLocks noGrp="1"/>
          </p:cNvSpPr>
          <p:nvPr>
            <p:ph type="title"/>
          </p:nvPr>
        </p:nvSpPr>
        <p:spPr/>
        <p:txBody>
          <a:bodyPr/>
          <a:lstStyle/>
          <a:p>
            <a:r>
              <a:rPr lang="en-US" sz="3600" b="1" dirty="0"/>
              <a:t>Hierarchy of Authority </a:t>
            </a:r>
            <a:br>
              <a:rPr lang="en-US" sz="3600" b="1" dirty="0"/>
            </a:br>
            <a:r>
              <a:rPr lang="en-US" sz="2000" dirty="0"/>
              <a:t>(3 of 12)</a:t>
            </a:r>
            <a:endParaRPr lang="en-US" sz="3600" b="1" dirty="0"/>
          </a:p>
        </p:txBody>
      </p:sp>
      <p:sp>
        <p:nvSpPr>
          <p:cNvPr id="3" name="Content Placeholder 2">
            <a:extLst>
              <a:ext uri="{FF2B5EF4-FFF2-40B4-BE49-F238E27FC236}">
                <a16:creationId xmlns:a16="http://schemas.microsoft.com/office/drawing/2014/main" id="{B4481318-033D-F6B5-55CC-B85B7C995AA7}"/>
              </a:ext>
            </a:extLst>
          </p:cNvPr>
          <p:cNvSpPr>
            <a:spLocks noGrp="1"/>
          </p:cNvSpPr>
          <p:nvPr>
            <p:ph idx="1"/>
          </p:nvPr>
        </p:nvSpPr>
        <p:spPr/>
        <p:txBody>
          <a:bodyPr/>
          <a:lstStyle/>
          <a:p>
            <a:r>
              <a:rPr lang="en-US" sz="2400" dirty="0"/>
              <a:t>Bureaucracies have a clear and formal hierarchy of authority. </a:t>
            </a:r>
          </a:p>
          <a:p>
            <a:r>
              <a:rPr lang="en-US" sz="2400" dirty="0"/>
              <a:t>Each level in the organizational structure has a specific set of responsibilities, and individuals are ranked based on their position and authority.</a:t>
            </a:r>
          </a:p>
        </p:txBody>
      </p:sp>
      <p:sp>
        <p:nvSpPr>
          <p:cNvPr id="4" name="Date Placeholder 3">
            <a:extLst>
              <a:ext uri="{FF2B5EF4-FFF2-40B4-BE49-F238E27FC236}">
                <a16:creationId xmlns:a16="http://schemas.microsoft.com/office/drawing/2014/main" id="{FC86EFB2-FCDB-D61A-9B8F-98EB8578861D}"/>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FC8C6487-9AC4-56DE-CA52-8B47660E0FC0}"/>
              </a:ext>
            </a:extLst>
          </p:cNvPr>
          <p:cNvSpPr>
            <a:spLocks noGrp="1"/>
          </p:cNvSpPr>
          <p:nvPr>
            <p:ph type="sldNum" sz="quarter" idx="12"/>
          </p:nvPr>
        </p:nvSpPr>
        <p:spPr/>
        <p:txBody>
          <a:bodyPr/>
          <a:lstStyle/>
          <a:p>
            <a:pPr>
              <a:defRPr/>
            </a:pPr>
            <a:fld id="{E420D319-DD93-554E-8F0D-BBCEB2ABB842}" type="slidenum">
              <a:rPr lang="en-GB" altLang="en-US" smtClean="0"/>
              <a:pPr>
                <a:defRPr/>
              </a:pPr>
              <a:t>5</a:t>
            </a:fld>
            <a:endParaRPr lang="en-GB" altLang="en-US"/>
          </a:p>
        </p:txBody>
      </p:sp>
    </p:spTree>
    <p:extLst>
      <p:ext uri="{BB962C8B-B14F-4D97-AF65-F5344CB8AC3E}">
        <p14:creationId xmlns:p14="http://schemas.microsoft.com/office/powerpoint/2010/main" val="1428755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5B55E-8A34-17F7-3584-50BDC0332C14}"/>
              </a:ext>
            </a:extLst>
          </p:cNvPr>
          <p:cNvSpPr>
            <a:spLocks noGrp="1"/>
          </p:cNvSpPr>
          <p:nvPr>
            <p:ph type="title"/>
          </p:nvPr>
        </p:nvSpPr>
        <p:spPr/>
        <p:txBody>
          <a:bodyPr/>
          <a:lstStyle/>
          <a:p>
            <a:r>
              <a:rPr lang="en-GB" sz="3600" b="1" i="0" dirty="0">
                <a:effectLst/>
              </a:rPr>
              <a:t>Division of Labour </a:t>
            </a:r>
            <a:br>
              <a:rPr lang="en-GB" sz="3600" b="1" i="0" dirty="0">
                <a:effectLst/>
              </a:rPr>
            </a:br>
            <a:r>
              <a:rPr lang="en-US" sz="2000" dirty="0"/>
              <a:t>(4 of 12)</a:t>
            </a:r>
            <a:endParaRPr lang="en-US" sz="3600" dirty="0"/>
          </a:p>
        </p:txBody>
      </p:sp>
      <p:sp>
        <p:nvSpPr>
          <p:cNvPr id="3" name="Content Placeholder 2">
            <a:extLst>
              <a:ext uri="{FF2B5EF4-FFF2-40B4-BE49-F238E27FC236}">
                <a16:creationId xmlns:a16="http://schemas.microsoft.com/office/drawing/2014/main" id="{8CD8F2FB-4B1E-42BC-FBD1-795CD3818547}"/>
              </a:ext>
            </a:extLst>
          </p:cNvPr>
          <p:cNvSpPr>
            <a:spLocks noGrp="1"/>
          </p:cNvSpPr>
          <p:nvPr>
            <p:ph idx="1"/>
          </p:nvPr>
        </p:nvSpPr>
        <p:spPr/>
        <p:txBody>
          <a:bodyPr/>
          <a:lstStyle/>
          <a:p>
            <a:r>
              <a:rPr lang="en-US" sz="2400" dirty="0"/>
              <a:t>There is a clear division of labor within a bureaucratic organization. </a:t>
            </a:r>
          </a:p>
          <a:p>
            <a:r>
              <a:rPr lang="en-US" sz="2400" dirty="0"/>
              <a:t>Each individual has a specific role and set of tasks that contribute to the overall functioning of the organization. </a:t>
            </a:r>
          </a:p>
          <a:p>
            <a:r>
              <a:rPr lang="en-US" sz="2400" dirty="0"/>
              <a:t>Specialization helps enhance efficiency and expertise in specific areas.</a:t>
            </a:r>
          </a:p>
        </p:txBody>
      </p:sp>
      <p:sp>
        <p:nvSpPr>
          <p:cNvPr id="4" name="Date Placeholder 3">
            <a:extLst>
              <a:ext uri="{FF2B5EF4-FFF2-40B4-BE49-F238E27FC236}">
                <a16:creationId xmlns:a16="http://schemas.microsoft.com/office/drawing/2014/main" id="{4A947D9B-224F-B01C-C28E-7C52CECCC105}"/>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070CCE9D-5743-3501-CEF3-91ED77FD2D01}"/>
              </a:ext>
            </a:extLst>
          </p:cNvPr>
          <p:cNvSpPr>
            <a:spLocks noGrp="1"/>
          </p:cNvSpPr>
          <p:nvPr>
            <p:ph type="sldNum" sz="quarter" idx="12"/>
          </p:nvPr>
        </p:nvSpPr>
        <p:spPr/>
        <p:txBody>
          <a:bodyPr/>
          <a:lstStyle/>
          <a:p>
            <a:pPr>
              <a:defRPr/>
            </a:pPr>
            <a:fld id="{E420D319-DD93-554E-8F0D-BBCEB2ABB842}" type="slidenum">
              <a:rPr lang="en-GB" altLang="en-US" smtClean="0"/>
              <a:pPr>
                <a:defRPr/>
              </a:pPr>
              <a:t>6</a:t>
            </a:fld>
            <a:endParaRPr lang="en-GB" altLang="en-US"/>
          </a:p>
        </p:txBody>
      </p:sp>
    </p:spTree>
    <p:extLst>
      <p:ext uri="{BB962C8B-B14F-4D97-AF65-F5344CB8AC3E}">
        <p14:creationId xmlns:p14="http://schemas.microsoft.com/office/powerpoint/2010/main" val="2868868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0A8C5-635F-E4FF-4BE5-7461C70E8BA8}"/>
              </a:ext>
            </a:extLst>
          </p:cNvPr>
          <p:cNvSpPr>
            <a:spLocks noGrp="1"/>
          </p:cNvSpPr>
          <p:nvPr>
            <p:ph type="title"/>
          </p:nvPr>
        </p:nvSpPr>
        <p:spPr/>
        <p:txBody>
          <a:bodyPr/>
          <a:lstStyle/>
          <a:p>
            <a:r>
              <a:rPr lang="en-GB" sz="3600" b="1" i="0" dirty="0">
                <a:effectLst/>
              </a:rPr>
              <a:t>Formal Rules and Procedures </a:t>
            </a:r>
            <a:br>
              <a:rPr lang="en-GB" sz="3600" b="1" i="0" dirty="0">
                <a:effectLst/>
              </a:rPr>
            </a:br>
            <a:r>
              <a:rPr lang="en-US" sz="2000" dirty="0"/>
              <a:t>(5 of 12)</a:t>
            </a:r>
            <a:endParaRPr lang="en-US" sz="3600" dirty="0"/>
          </a:p>
        </p:txBody>
      </p:sp>
      <p:sp>
        <p:nvSpPr>
          <p:cNvPr id="3" name="Content Placeholder 2">
            <a:extLst>
              <a:ext uri="{FF2B5EF4-FFF2-40B4-BE49-F238E27FC236}">
                <a16:creationId xmlns:a16="http://schemas.microsoft.com/office/drawing/2014/main" id="{55EDF223-4CDC-9EA1-0BD2-B39D66A1320B}"/>
              </a:ext>
            </a:extLst>
          </p:cNvPr>
          <p:cNvSpPr>
            <a:spLocks noGrp="1"/>
          </p:cNvSpPr>
          <p:nvPr>
            <p:ph idx="1"/>
          </p:nvPr>
        </p:nvSpPr>
        <p:spPr/>
        <p:txBody>
          <a:bodyPr/>
          <a:lstStyle/>
          <a:p>
            <a:r>
              <a:rPr lang="en-US" sz="2400" dirty="0"/>
              <a:t>Bureaucracies are characterized by the existence of explicit rules and procedures that guide organizational activities. </a:t>
            </a:r>
          </a:p>
          <a:p>
            <a:r>
              <a:rPr lang="en-US" sz="2400" dirty="0"/>
              <a:t>These rules are usually written and provide a standardized way of handling tasks, ensuring consistency and predictability.</a:t>
            </a:r>
          </a:p>
        </p:txBody>
      </p:sp>
      <p:sp>
        <p:nvSpPr>
          <p:cNvPr id="4" name="Date Placeholder 3">
            <a:extLst>
              <a:ext uri="{FF2B5EF4-FFF2-40B4-BE49-F238E27FC236}">
                <a16:creationId xmlns:a16="http://schemas.microsoft.com/office/drawing/2014/main" id="{98405009-BF4A-13BF-54C0-4EE9D0046A38}"/>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CD95EE5E-6C34-3E13-E9FB-857A2678F1BC}"/>
              </a:ext>
            </a:extLst>
          </p:cNvPr>
          <p:cNvSpPr>
            <a:spLocks noGrp="1"/>
          </p:cNvSpPr>
          <p:nvPr>
            <p:ph type="sldNum" sz="quarter" idx="12"/>
          </p:nvPr>
        </p:nvSpPr>
        <p:spPr/>
        <p:txBody>
          <a:bodyPr/>
          <a:lstStyle/>
          <a:p>
            <a:pPr>
              <a:defRPr/>
            </a:pPr>
            <a:fld id="{E420D319-DD93-554E-8F0D-BBCEB2ABB842}" type="slidenum">
              <a:rPr lang="en-GB" altLang="en-US" smtClean="0"/>
              <a:pPr>
                <a:defRPr/>
              </a:pPr>
              <a:t>7</a:t>
            </a:fld>
            <a:endParaRPr lang="en-GB" altLang="en-US"/>
          </a:p>
        </p:txBody>
      </p:sp>
    </p:spTree>
    <p:extLst>
      <p:ext uri="{BB962C8B-B14F-4D97-AF65-F5344CB8AC3E}">
        <p14:creationId xmlns:p14="http://schemas.microsoft.com/office/powerpoint/2010/main" val="1150444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C3DDB-CB2F-AD48-AA6E-97298CAEEC79}"/>
              </a:ext>
            </a:extLst>
          </p:cNvPr>
          <p:cNvSpPr>
            <a:spLocks noGrp="1"/>
          </p:cNvSpPr>
          <p:nvPr>
            <p:ph type="title"/>
          </p:nvPr>
        </p:nvSpPr>
        <p:spPr/>
        <p:txBody>
          <a:bodyPr/>
          <a:lstStyle/>
          <a:p>
            <a:r>
              <a:rPr lang="en-GB" sz="3600" b="1" i="0" dirty="0">
                <a:effectLst/>
              </a:rPr>
              <a:t>Impersonal Relationships </a:t>
            </a:r>
            <a:br>
              <a:rPr lang="en-GB" sz="3600" b="1" i="0" dirty="0">
                <a:effectLst/>
              </a:rPr>
            </a:br>
            <a:r>
              <a:rPr lang="en-US" sz="2000" dirty="0"/>
              <a:t>(6 of 12)</a:t>
            </a:r>
            <a:endParaRPr lang="en-US" sz="3600" dirty="0"/>
          </a:p>
        </p:txBody>
      </p:sp>
      <p:sp>
        <p:nvSpPr>
          <p:cNvPr id="3" name="Content Placeholder 2">
            <a:extLst>
              <a:ext uri="{FF2B5EF4-FFF2-40B4-BE49-F238E27FC236}">
                <a16:creationId xmlns:a16="http://schemas.microsoft.com/office/drawing/2014/main" id="{A3708AA3-1E3D-C3F7-5C65-B2CF771CE3CA}"/>
              </a:ext>
            </a:extLst>
          </p:cNvPr>
          <p:cNvSpPr>
            <a:spLocks noGrp="1"/>
          </p:cNvSpPr>
          <p:nvPr>
            <p:ph idx="1"/>
          </p:nvPr>
        </p:nvSpPr>
        <p:spPr/>
        <p:txBody>
          <a:bodyPr/>
          <a:lstStyle/>
          <a:p>
            <a:r>
              <a:rPr lang="en-US" sz="2400" dirty="0"/>
              <a:t>Bureaucracies emphasize impersonal relationships. </a:t>
            </a:r>
          </a:p>
          <a:p>
            <a:r>
              <a:rPr lang="en-US" sz="2400" dirty="0"/>
              <a:t>Interactions within the organization are based on official roles and positions rather than personal connections. </a:t>
            </a:r>
          </a:p>
          <a:p>
            <a:r>
              <a:rPr lang="en-US" sz="2400" dirty="0"/>
              <a:t>This reduces favoritism and promotes fairness within the organization.</a:t>
            </a:r>
          </a:p>
        </p:txBody>
      </p:sp>
      <p:sp>
        <p:nvSpPr>
          <p:cNvPr id="4" name="Date Placeholder 3">
            <a:extLst>
              <a:ext uri="{FF2B5EF4-FFF2-40B4-BE49-F238E27FC236}">
                <a16:creationId xmlns:a16="http://schemas.microsoft.com/office/drawing/2014/main" id="{DBFA8C26-197F-7CFC-1448-548F4EE9ED08}"/>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71D3E224-CC46-BADF-741A-523628B06860}"/>
              </a:ext>
            </a:extLst>
          </p:cNvPr>
          <p:cNvSpPr>
            <a:spLocks noGrp="1"/>
          </p:cNvSpPr>
          <p:nvPr>
            <p:ph type="sldNum" sz="quarter" idx="12"/>
          </p:nvPr>
        </p:nvSpPr>
        <p:spPr/>
        <p:txBody>
          <a:bodyPr/>
          <a:lstStyle/>
          <a:p>
            <a:pPr>
              <a:defRPr/>
            </a:pPr>
            <a:fld id="{E420D319-DD93-554E-8F0D-BBCEB2ABB842}" type="slidenum">
              <a:rPr lang="en-GB" altLang="en-US" smtClean="0"/>
              <a:pPr>
                <a:defRPr/>
              </a:pPr>
              <a:t>8</a:t>
            </a:fld>
            <a:endParaRPr lang="en-GB" altLang="en-US"/>
          </a:p>
        </p:txBody>
      </p:sp>
    </p:spTree>
    <p:extLst>
      <p:ext uri="{BB962C8B-B14F-4D97-AF65-F5344CB8AC3E}">
        <p14:creationId xmlns:p14="http://schemas.microsoft.com/office/powerpoint/2010/main" val="1666959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FC0A5-083D-7FBF-0B9F-A3C7650825FF}"/>
              </a:ext>
            </a:extLst>
          </p:cNvPr>
          <p:cNvSpPr>
            <a:spLocks noGrp="1"/>
          </p:cNvSpPr>
          <p:nvPr>
            <p:ph type="title"/>
          </p:nvPr>
        </p:nvSpPr>
        <p:spPr/>
        <p:txBody>
          <a:bodyPr/>
          <a:lstStyle/>
          <a:p>
            <a:r>
              <a:rPr lang="en-GB" sz="3600" b="1" i="0" dirty="0">
                <a:effectLst/>
              </a:rPr>
              <a:t>Career Advancement Based on Merit </a:t>
            </a:r>
            <a:r>
              <a:rPr lang="en-US" sz="2000" dirty="0"/>
              <a:t>(7 of 12)</a:t>
            </a:r>
            <a:endParaRPr lang="en-US" sz="3600" dirty="0"/>
          </a:p>
        </p:txBody>
      </p:sp>
      <p:sp>
        <p:nvSpPr>
          <p:cNvPr id="3" name="Content Placeholder 2">
            <a:extLst>
              <a:ext uri="{FF2B5EF4-FFF2-40B4-BE49-F238E27FC236}">
                <a16:creationId xmlns:a16="http://schemas.microsoft.com/office/drawing/2014/main" id="{C8C1339A-116C-A5D2-39AA-7D8AC5F529CB}"/>
              </a:ext>
            </a:extLst>
          </p:cNvPr>
          <p:cNvSpPr>
            <a:spLocks noGrp="1"/>
          </p:cNvSpPr>
          <p:nvPr>
            <p:ph idx="1"/>
          </p:nvPr>
        </p:nvSpPr>
        <p:spPr/>
        <p:txBody>
          <a:bodyPr/>
          <a:lstStyle/>
          <a:p>
            <a:r>
              <a:rPr lang="en-US" sz="2400" dirty="0"/>
              <a:t>Advancement within a bureaucratic organization is typically based on merit and performance. </a:t>
            </a:r>
          </a:p>
          <a:p>
            <a:r>
              <a:rPr lang="en-US" sz="2400" dirty="0"/>
              <a:t>Individuals progress in their careers by demonstrating competence and fulfilling their responsibilities effectively.</a:t>
            </a:r>
          </a:p>
        </p:txBody>
      </p:sp>
      <p:sp>
        <p:nvSpPr>
          <p:cNvPr id="4" name="Date Placeholder 3">
            <a:extLst>
              <a:ext uri="{FF2B5EF4-FFF2-40B4-BE49-F238E27FC236}">
                <a16:creationId xmlns:a16="http://schemas.microsoft.com/office/drawing/2014/main" id="{09E26699-436C-DA9D-A89E-02DD29EF37E2}"/>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6F610320-4E34-4E99-2B5A-FF31AE69AF3E}"/>
              </a:ext>
            </a:extLst>
          </p:cNvPr>
          <p:cNvSpPr>
            <a:spLocks noGrp="1"/>
          </p:cNvSpPr>
          <p:nvPr>
            <p:ph type="sldNum" sz="quarter" idx="12"/>
          </p:nvPr>
        </p:nvSpPr>
        <p:spPr/>
        <p:txBody>
          <a:bodyPr/>
          <a:lstStyle/>
          <a:p>
            <a:pPr>
              <a:defRPr/>
            </a:pPr>
            <a:fld id="{E420D319-DD93-554E-8F0D-BBCEB2ABB842}" type="slidenum">
              <a:rPr lang="en-GB" altLang="en-US" smtClean="0"/>
              <a:pPr>
                <a:defRPr/>
              </a:pPr>
              <a:t>9</a:t>
            </a:fld>
            <a:endParaRPr lang="en-GB" altLang="en-US"/>
          </a:p>
        </p:txBody>
      </p:sp>
    </p:spTree>
    <p:extLst>
      <p:ext uri="{BB962C8B-B14F-4D97-AF65-F5344CB8AC3E}">
        <p14:creationId xmlns:p14="http://schemas.microsoft.com/office/powerpoint/2010/main" val="236603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4C544-4F01-CECC-7D0C-6493A8B97117}"/>
              </a:ext>
            </a:extLst>
          </p:cNvPr>
          <p:cNvSpPr>
            <a:spLocks noGrp="1"/>
          </p:cNvSpPr>
          <p:nvPr>
            <p:ph type="title"/>
          </p:nvPr>
        </p:nvSpPr>
        <p:spPr/>
        <p:txBody>
          <a:bodyPr/>
          <a:lstStyle/>
          <a:p>
            <a:r>
              <a:rPr lang="en-GB" sz="3600" b="1" i="0" dirty="0">
                <a:effectLst/>
              </a:rPr>
              <a:t>Formal Record-Keeping</a:t>
            </a:r>
            <a:br>
              <a:rPr lang="en-GB" sz="3600" b="1" i="0" dirty="0">
                <a:effectLst/>
              </a:rPr>
            </a:br>
            <a:r>
              <a:rPr lang="en-US" sz="2000" dirty="0"/>
              <a:t>(8 of 12)</a:t>
            </a:r>
            <a:endParaRPr lang="en-US" sz="3600" dirty="0"/>
          </a:p>
        </p:txBody>
      </p:sp>
      <p:sp>
        <p:nvSpPr>
          <p:cNvPr id="3" name="Content Placeholder 2">
            <a:extLst>
              <a:ext uri="{FF2B5EF4-FFF2-40B4-BE49-F238E27FC236}">
                <a16:creationId xmlns:a16="http://schemas.microsoft.com/office/drawing/2014/main" id="{4049F96C-97CC-E7D0-7D00-18D414948D7E}"/>
              </a:ext>
            </a:extLst>
          </p:cNvPr>
          <p:cNvSpPr>
            <a:spLocks noGrp="1"/>
          </p:cNvSpPr>
          <p:nvPr>
            <p:ph idx="1"/>
          </p:nvPr>
        </p:nvSpPr>
        <p:spPr/>
        <p:txBody>
          <a:bodyPr/>
          <a:lstStyle/>
          <a:p>
            <a:r>
              <a:rPr lang="en-US" sz="2400" dirty="0"/>
              <a:t>Bureaucracies maintain extensive and systematic records. </a:t>
            </a:r>
          </a:p>
          <a:p>
            <a:r>
              <a:rPr lang="en-US" sz="2400" dirty="0"/>
              <a:t>Documentation is crucial for decision-making, accountability, and transparency within the organization. </a:t>
            </a:r>
          </a:p>
          <a:p>
            <a:r>
              <a:rPr lang="en-US" sz="2400" dirty="0"/>
              <a:t>This also facilitates continuity in case of personnel changes.</a:t>
            </a:r>
          </a:p>
        </p:txBody>
      </p:sp>
      <p:sp>
        <p:nvSpPr>
          <p:cNvPr id="4" name="Date Placeholder 3">
            <a:extLst>
              <a:ext uri="{FF2B5EF4-FFF2-40B4-BE49-F238E27FC236}">
                <a16:creationId xmlns:a16="http://schemas.microsoft.com/office/drawing/2014/main" id="{7300F917-4209-70B6-BC3C-231CCF63C100}"/>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1E263284-06F1-131D-752A-03AB9C1A3F84}"/>
              </a:ext>
            </a:extLst>
          </p:cNvPr>
          <p:cNvSpPr>
            <a:spLocks noGrp="1"/>
          </p:cNvSpPr>
          <p:nvPr>
            <p:ph type="sldNum" sz="quarter" idx="12"/>
          </p:nvPr>
        </p:nvSpPr>
        <p:spPr/>
        <p:txBody>
          <a:bodyPr/>
          <a:lstStyle/>
          <a:p>
            <a:pPr>
              <a:defRPr/>
            </a:pPr>
            <a:fld id="{E420D319-DD93-554E-8F0D-BBCEB2ABB842}" type="slidenum">
              <a:rPr lang="en-GB" altLang="en-US" smtClean="0"/>
              <a:pPr>
                <a:defRPr/>
              </a:pPr>
              <a:t>10</a:t>
            </a:fld>
            <a:endParaRPr lang="en-GB" altLang="en-US"/>
          </a:p>
        </p:txBody>
      </p:sp>
    </p:spTree>
    <p:extLst>
      <p:ext uri="{BB962C8B-B14F-4D97-AF65-F5344CB8AC3E}">
        <p14:creationId xmlns:p14="http://schemas.microsoft.com/office/powerpoint/2010/main" val="2174691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A7DD0-3289-C938-5CE5-0477BA909B1C}"/>
              </a:ext>
            </a:extLst>
          </p:cNvPr>
          <p:cNvSpPr>
            <a:spLocks noGrp="1"/>
          </p:cNvSpPr>
          <p:nvPr>
            <p:ph type="title"/>
          </p:nvPr>
        </p:nvSpPr>
        <p:spPr/>
        <p:txBody>
          <a:bodyPr/>
          <a:lstStyle/>
          <a:p>
            <a:r>
              <a:rPr lang="en-GB" sz="3600" b="1" i="0" dirty="0">
                <a:effectLst/>
              </a:rPr>
              <a:t>Specialization of Roles</a:t>
            </a:r>
            <a:br>
              <a:rPr lang="en-GB" sz="3600" b="1" i="0" dirty="0">
                <a:effectLst/>
              </a:rPr>
            </a:br>
            <a:r>
              <a:rPr lang="en-US" sz="2000" dirty="0"/>
              <a:t>(9 of 12)</a:t>
            </a:r>
            <a:endParaRPr lang="en-US" sz="3600" dirty="0"/>
          </a:p>
        </p:txBody>
      </p:sp>
      <p:sp>
        <p:nvSpPr>
          <p:cNvPr id="3" name="Content Placeholder 2">
            <a:extLst>
              <a:ext uri="{FF2B5EF4-FFF2-40B4-BE49-F238E27FC236}">
                <a16:creationId xmlns:a16="http://schemas.microsoft.com/office/drawing/2014/main" id="{1A10A07F-0AC8-2FC8-2976-C49D4275065C}"/>
              </a:ext>
            </a:extLst>
          </p:cNvPr>
          <p:cNvSpPr>
            <a:spLocks noGrp="1"/>
          </p:cNvSpPr>
          <p:nvPr>
            <p:ph idx="1"/>
          </p:nvPr>
        </p:nvSpPr>
        <p:spPr/>
        <p:txBody>
          <a:bodyPr/>
          <a:lstStyle/>
          <a:p>
            <a:r>
              <a:rPr lang="en-US" sz="2400" dirty="0"/>
              <a:t>Jobs within a bureaucratic structure are specialized, with employees focusing on specific tasks. </a:t>
            </a:r>
          </a:p>
          <a:p>
            <a:r>
              <a:rPr lang="en-US" sz="2400" dirty="0"/>
              <a:t>This specialization allows individuals to develop expertise in their areas of responsibility.</a:t>
            </a:r>
          </a:p>
        </p:txBody>
      </p:sp>
      <p:sp>
        <p:nvSpPr>
          <p:cNvPr id="4" name="Date Placeholder 3">
            <a:extLst>
              <a:ext uri="{FF2B5EF4-FFF2-40B4-BE49-F238E27FC236}">
                <a16:creationId xmlns:a16="http://schemas.microsoft.com/office/drawing/2014/main" id="{253E0C86-EE13-D5A6-9C9E-D182E274A49B}"/>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8CBED4C1-48D1-21A3-A79E-74F74D333274}"/>
              </a:ext>
            </a:extLst>
          </p:cNvPr>
          <p:cNvSpPr>
            <a:spLocks noGrp="1"/>
          </p:cNvSpPr>
          <p:nvPr>
            <p:ph type="sldNum" sz="quarter" idx="12"/>
          </p:nvPr>
        </p:nvSpPr>
        <p:spPr/>
        <p:txBody>
          <a:bodyPr/>
          <a:lstStyle/>
          <a:p>
            <a:pPr>
              <a:defRPr/>
            </a:pPr>
            <a:fld id="{E420D319-DD93-554E-8F0D-BBCEB2ABB842}" type="slidenum">
              <a:rPr lang="en-GB" altLang="en-US" smtClean="0"/>
              <a:pPr>
                <a:defRPr/>
              </a:pPr>
              <a:t>11</a:t>
            </a:fld>
            <a:endParaRPr lang="en-GB" altLang="en-US"/>
          </a:p>
        </p:txBody>
      </p:sp>
    </p:spTree>
    <p:extLst>
      <p:ext uri="{BB962C8B-B14F-4D97-AF65-F5344CB8AC3E}">
        <p14:creationId xmlns:p14="http://schemas.microsoft.com/office/powerpoint/2010/main" val="1892887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81D01-4B7D-1507-8AEF-94775ED1C7A2}"/>
              </a:ext>
            </a:extLst>
          </p:cNvPr>
          <p:cNvSpPr>
            <a:spLocks noGrp="1"/>
          </p:cNvSpPr>
          <p:nvPr>
            <p:ph type="title"/>
          </p:nvPr>
        </p:nvSpPr>
        <p:spPr/>
        <p:txBody>
          <a:bodyPr/>
          <a:lstStyle/>
          <a:p>
            <a:r>
              <a:rPr lang="en-GB" sz="3600" b="1" dirty="0"/>
              <a:t>Authority and Responsibility</a:t>
            </a:r>
            <a:br>
              <a:rPr lang="en-GB" sz="3600" b="1" dirty="0"/>
            </a:br>
            <a:r>
              <a:rPr lang="en-US" sz="2000" dirty="0"/>
              <a:t>(10 of 12)</a:t>
            </a:r>
            <a:endParaRPr lang="en-US" sz="3600" dirty="0"/>
          </a:p>
        </p:txBody>
      </p:sp>
      <p:sp>
        <p:nvSpPr>
          <p:cNvPr id="3" name="Content Placeholder 2">
            <a:extLst>
              <a:ext uri="{FF2B5EF4-FFF2-40B4-BE49-F238E27FC236}">
                <a16:creationId xmlns:a16="http://schemas.microsoft.com/office/drawing/2014/main" id="{75808E82-19E3-48FA-ABA8-89D0150A9FDC}"/>
              </a:ext>
            </a:extLst>
          </p:cNvPr>
          <p:cNvSpPr>
            <a:spLocks noGrp="1"/>
          </p:cNvSpPr>
          <p:nvPr>
            <p:ph idx="1"/>
          </p:nvPr>
        </p:nvSpPr>
        <p:spPr/>
        <p:txBody>
          <a:bodyPr/>
          <a:lstStyle/>
          <a:p>
            <a:r>
              <a:rPr lang="en-US" sz="2400" dirty="0"/>
              <a:t>Authority is vested in positions rather than individuals, and it is defined by the formal hierarchy. </a:t>
            </a:r>
          </a:p>
          <a:p>
            <a:r>
              <a:rPr lang="en-US" sz="2400" dirty="0"/>
              <a:t>Along with authority comes responsibility, and individuals are held accountable for the outcomes of their actions.</a:t>
            </a:r>
          </a:p>
        </p:txBody>
      </p:sp>
      <p:sp>
        <p:nvSpPr>
          <p:cNvPr id="4" name="Date Placeholder 3">
            <a:extLst>
              <a:ext uri="{FF2B5EF4-FFF2-40B4-BE49-F238E27FC236}">
                <a16:creationId xmlns:a16="http://schemas.microsoft.com/office/drawing/2014/main" id="{308590A1-002D-0D0D-8BB2-8207E4EB73AE}"/>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35BF93C6-F585-3E5B-5077-51414E67B2A8}"/>
              </a:ext>
            </a:extLst>
          </p:cNvPr>
          <p:cNvSpPr>
            <a:spLocks noGrp="1"/>
          </p:cNvSpPr>
          <p:nvPr>
            <p:ph type="sldNum" sz="quarter" idx="12"/>
          </p:nvPr>
        </p:nvSpPr>
        <p:spPr/>
        <p:txBody>
          <a:bodyPr/>
          <a:lstStyle/>
          <a:p>
            <a:pPr>
              <a:defRPr/>
            </a:pPr>
            <a:fld id="{E420D319-DD93-554E-8F0D-BBCEB2ABB842}" type="slidenum">
              <a:rPr lang="en-GB" altLang="en-US" smtClean="0"/>
              <a:pPr>
                <a:defRPr/>
              </a:pPr>
              <a:t>12</a:t>
            </a:fld>
            <a:endParaRPr lang="en-GB" altLang="en-US"/>
          </a:p>
        </p:txBody>
      </p:sp>
    </p:spTree>
    <p:extLst>
      <p:ext uri="{BB962C8B-B14F-4D97-AF65-F5344CB8AC3E}">
        <p14:creationId xmlns:p14="http://schemas.microsoft.com/office/powerpoint/2010/main" val="4232328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7EA07-08C6-02F0-0629-EFF119BCFF72}"/>
              </a:ext>
            </a:extLst>
          </p:cNvPr>
          <p:cNvSpPr>
            <a:spLocks noGrp="1"/>
          </p:cNvSpPr>
          <p:nvPr>
            <p:ph type="title"/>
          </p:nvPr>
        </p:nvSpPr>
        <p:spPr/>
        <p:txBody>
          <a:bodyPr/>
          <a:lstStyle/>
          <a:p>
            <a:r>
              <a:rPr lang="en-US" sz="3600" b="1" dirty="0"/>
              <a:t>Advantages of Bureaucracy</a:t>
            </a:r>
            <a:br>
              <a:rPr lang="en-US" sz="3600" b="1" dirty="0"/>
            </a:br>
            <a:r>
              <a:rPr lang="en-US" sz="2000" dirty="0"/>
              <a:t>(11 of 12)</a:t>
            </a:r>
            <a:endParaRPr lang="en-US" sz="3600" b="1" dirty="0"/>
          </a:p>
        </p:txBody>
      </p:sp>
      <p:sp>
        <p:nvSpPr>
          <p:cNvPr id="3" name="Content Placeholder 2">
            <a:extLst>
              <a:ext uri="{FF2B5EF4-FFF2-40B4-BE49-F238E27FC236}">
                <a16:creationId xmlns:a16="http://schemas.microsoft.com/office/drawing/2014/main" id="{139DA83E-1248-9308-CE06-9C69873C1705}"/>
              </a:ext>
            </a:extLst>
          </p:cNvPr>
          <p:cNvSpPr>
            <a:spLocks noGrp="1"/>
          </p:cNvSpPr>
          <p:nvPr>
            <p:ph idx="1"/>
          </p:nvPr>
        </p:nvSpPr>
        <p:spPr/>
        <p:txBody>
          <a:bodyPr/>
          <a:lstStyle/>
          <a:p>
            <a:r>
              <a:rPr lang="en-US" sz="2400" dirty="0"/>
              <a:t>Clarity in roles and responsibilities.</a:t>
            </a:r>
          </a:p>
          <a:p>
            <a:r>
              <a:rPr lang="en-US" sz="2400" dirty="0"/>
              <a:t>Efficiency through specialization.</a:t>
            </a:r>
          </a:p>
          <a:p>
            <a:r>
              <a:rPr lang="en-US" sz="2400" dirty="0"/>
              <a:t>Predictability and consistency.</a:t>
            </a:r>
          </a:p>
          <a:p>
            <a:r>
              <a:rPr lang="en-US" sz="2400" dirty="0"/>
              <a:t>Objective decision-making based on rules.</a:t>
            </a:r>
          </a:p>
          <a:p>
            <a:r>
              <a:rPr lang="en-US" sz="2400" dirty="0"/>
              <a:t>Fair treatment of individuals.</a:t>
            </a:r>
          </a:p>
          <a:p>
            <a:endParaRPr lang="en-US" dirty="0"/>
          </a:p>
        </p:txBody>
      </p:sp>
      <p:sp>
        <p:nvSpPr>
          <p:cNvPr id="4" name="Date Placeholder 3">
            <a:extLst>
              <a:ext uri="{FF2B5EF4-FFF2-40B4-BE49-F238E27FC236}">
                <a16:creationId xmlns:a16="http://schemas.microsoft.com/office/drawing/2014/main" id="{D015FBF6-F8EC-A54F-CD17-DC0A49AF8A06}"/>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7C37B517-FD77-7D86-D272-EC8A8BC56624}"/>
              </a:ext>
            </a:extLst>
          </p:cNvPr>
          <p:cNvSpPr>
            <a:spLocks noGrp="1"/>
          </p:cNvSpPr>
          <p:nvPr>
            <p:ph type="sldNum" sz="quarter" idx="12"/>
          </p:nvPr>
        </p:nvSpPr>
        <p:spPr/>
        <p:txBody>
          <a:bodyPr/>
          <a:lstStyle/>
          <a:p>
            <a:pPr>
              <a:defRPr/>
            </a:pPr>
            <a:fld id="{E420D319-DD93-554E-8F0D-BBCEB2ABB842}" type="slidenum">
              <a:rPr lang="en-GB" altLang="en-US" smtClean="0"/>
              <a:pPr>
                <a:defRPr/>
              </a:pPr>
              <a:t>13</a:t>
            </a:fld>
            <a:endParaRPr lang="en-GB" altLang="en-US"/>
          </a:p>
        </p:txBody>
      </p:sp>
    </p:spTree>
    <p:extLst>
      <p:ext uri="{BB962C8B-B14F-4D97-AF65-F5344CB8AC3E}">
        <p14:creationId xmlns:p14="http://schemas.microsoft.com/office/powerpoint/2010/main" val="3042009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076BD-17D4-DD6E-03EE-9909EDC2919E}"/>
              </a:ext>
            </a:extLst>
          </p:cNvPr>
          <p:cNvSpPr>
            <a:spLocks noGrp="1"/>
          </p:cNvSpPr>
          <p:nvPr>
            <p:ph type="title"/>
          </p:nvPr>
        </p:nvSpPr>
        <p:spPr/>
        <p:txBody>
          <a:bodyPr/>
          <a:lstStyle/>
          <a:p>
            <a:r>
              <a:rPr lang="en-US" sz="3600" b="1" dirty="0"/>
              <a:t>Criticisms and Limitations</a:t>
            </a:r>
            <a:br>
              <a:rPr lang="en-US" sz="3600" b="1" dirty="0"/>
            </a:br>
            <a:r>
              <a:rPr lang="en-US" sz="2000" dirty="0"/>
              <a:t>(12 of 12)</a:t>
            </a:r>
            <a:endParaRPr lang="en-US" sz="3600" b="1" dirty="0"/>
          </a:p>
        </p:txBody>
      </p:sp>
      <p:sp>
        <p:nvSpPr>
          <p:cNvPr id="3" name="Content Placeholder 2">
            <a:extLst>
              <a:ext uri="{FF2B5EF4-FFF2-40B4-BE49-F238E27FC236}">
                <a16:creationId xmlns:a16="http://schemas.microsoft.com/office/drawing/2014/main" id="{C02CAE3E-0BD2-2BD0-5FD0-CBD3D49C79C3}"/>
              </a:ext>
            </a:extLst>
          </p:cNvPr>
          <p:cNvSpPr>
            <a:spLocks noGrp="1"/>
          </p:cNvSpPr>
          <p:nvPr>
            <p:ph idx="1"/>
          </p:nvPr>
        </p:nvSpPr>
        <p:spPr/>
        <p:txBody>
          <a:bodyPr/>
          <a:lstStyle/>
          <a:p>
            <a:r>
              <a:rPr lang="en-US" sz="2400" dirty="0"/>
              <a:t>Excessive formalization can lead to rigidity.</a:t>
            </a:r>
          </a:p>
          <a:p>
            <a:r>
              <a:rPr lang="en-US" sz="2400" dirty="0"/>
              <a:t>Impersonal relationships may result in a lack of flexibility.</a:t>
            </a:r>
          </a:p>
          <a:p>
            <a:r>
              <a:rPr lang="en-US" sz="2400" dirty="0"/>
              <a:t>Bureaucratic structures may stifle creativity and innovation.</a:t>
            </a:r>
          </a:p>
          <a:p>
            <a:r>
              <a:rPr lang="en-US" sz="2400" dirty="0"/>
              <a:t>Strict adherence to rules may impede adaptability.</a:t>
            </a:r>
          </a:p>
          <a:p>
            <a:endParaRPr lang="en-US" dirty="0"/>
          </a:p>
        </p:txBody>
      </p:sp>
      <p:sp>
        <p:nvSpPr>
          <p:cNvPr id="4" name="Date Placeholder 3">
            <a:extLst>
              <a:ext uri="{FF2B5EF4-FFF2-40B4-BE49-F238E27FC236}">
                <a16:creationId xmlns:a16="http://schemas.microsoft.com/office/drawing/2014/main" id="{BF2D9549-FF74-1E1B-4294-E47682C7A9C0}"/>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C6A7E6DC-174C-5088-0089-24AB15584A90}"/>
              </a:ext>
            </a:extLst>
          </p:cNvPr>
          <p:cNvSpPr>
            <a:spLocks noGrp="1"/>
          </p:cNvSpPr>
          <p:nvPr>
            <p:ph type="sldNum" sz="quarter" idx="12"/>
          </p:nvPr>
        </p:nvSpPr>
        <p:spPr/>
        <p:txBody>
          <a:bodyPr/>
          <a:lstStyle/>
          <a:p>
            <a:pPr>
              <a:defRPr/>
            </a:pPr>
            <a:fld id="{E420D319-DD93-554E-8F0D-BBCEB2ABB842}" type="slidenum">
              <a:rPr lang="en-GB" altLang="en-US" smtClean="0"/>
              <a:pPr>
                <a:defRPr/>
              </a:pPr>
              <a:t>14</a:t>
            </a:fld>
            <a:endParaRPr lang="en-GB" altLang="en-US"/>
          </a:p>
        </p:txBody>
      </p:sp>
    </p:spTree>
    <p:extLst>
      <p:ext uri="{BB962C8B-B14F-4D97-AF65-F5344CB8AC3E}">
        <p14:creationId xmlns:p14="http://schemas.microsoft.com/office/powerpoint/2010/main" val="1738462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3EF18-0F0E-FB2F-896C-D6F8FB102339}"/>
              </a:ext>
            </a:extLst>
          </p:cNvPr>
          <p:cNvSpPr>
            <a:spLocks noGrp="1"/>
          </p:cNvSpPr>
          <p:nvPr>
            <p:ph type="title"/>
          </p:nvPr>
        </p:nvSpPr>
        <p:spPr/>
        <p:txBody>
          <a:bodyPr/>
          <a:lstStyle/>
          <a:p>
            <a:r>
              <a:rPr lang="en-GB" sz="3600" b="1" i="0" dirty="0">
                <a:effectLst/>
                <a:latin typeface="Söhne"/>
              </a:rPr>
              <a:t>Human Relations Movement</a:t>
            </a:r>
            <a:br>
              <a:rPr lang="en-GB" sz="3600" b="1" i="0" dirty="0">
                <a:effectLst/>
                <a:latin typeface="Söhne"/>
              </a:rPr>
            </a:br>
            <a:r>
              <a:rPr lang="en-GB" sz="2000" i="0" dirty="0">
                <a:effectLst/>
              </a:rPr>
              <a:t>(1 of 8)</a:t>
            </a:r>
            <a:endParaRPr lang="en-US" sz="3600" dirty="0"/>
          </a:p>
        </p:txBody>
      </p:sp>
      <p:sp>
        <p:nvSpPr>
          <p:cNvPr id="3" name="Content Placeholder 2">
            <a:extLst>
              <a:ext uri="{FF2B5EF4-FFF2-40B4-BE49-F238E27FC236}">
                <a16:creationId xmlns:a16="http://schemas.microsoft.com/office/drawing/2014/main" id="{96DA9797-E180-EF02-6C00-92776CFC88BA}"/>
              </a:ext>
            </a:extLst>
          </p:cNvPr>
          <p:cNvSpPr>
            <a:spLocks noGrp="1"/>
          </p:cNvSpPr>
          <p:nvPr>
            <p:ph idx="1"/>
          </p:nvPr>
        </p:nvSpPr>
        <p:spPr/>
        <p:txBody>
          <a:bodyPr/>
          <a:lstStyle/>
          <a:p>
            <a:r>
              <a:rPr lang="en-US" sz="2400" dirty="0"/>
              <a:t>The Human Relations Movement, which emerged in the 1920s and gained prominence in the 1930s and 1940s, marked a significant shift in management and organizational theory. </a:t>
            </a:r>
          </a:p>
          <a:p>
            <a:r>
              <a:rPr lang="en-US" sz="2400" dirty="0"/>
              <a:t>It focused on understanding the social and psychological factors that influence employee productivity and job satisfaction. </a:t>
            </a:r>
          </a:p>
        </p:txBody>
      </p:sp>
      <p:sp>
        <p:nvSpPr>
          <p:cNvPr id="4" name="Date Placeholder 3">
            <a:extLst>
              <a:ext uri="{FF2B5EF4-FFF2-40B4-BE49-F238E27FC236}">
                <a16:creationId xmlns:a16="http://schemas.microsoft.com/office/drawing/2014/main" id="{7DB816C3-5C34-7F05-E9DC-1026EAC9B4B1}"/>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E49C3C45-5923-8B64-1907-F655486BBE65}"/>
              </a:ext>
            </a:extLst>
          </p:cNvPr>
          <p:cNvSpPr>
            <a:spLocks noGrp="1"/>
          </p:cNvSpPr>
          <p:nvPr>
            <p:ph type="sldNum" sz="quarter" idx="12"/>
          </p:nvPr>
        </p:nvSpPr>
        <p:spPr/>
        <p:txBody>
          <a:bodyPr/>
          <a:lstStyle/>
          <a:p>
            <a:pPr>
              <a:defRPr/>
            </a:pPr>
            <a:fld id="{E420D319-DD93-554E-8F0D-BBCEB2ABB842}" type="slidenum">
              <a:rPr lang="en-GB" altLang="en-US" smtClean="0"/>
              <a:pPr>
                <a:defRPr/>
              </a:pPr>
              <a:t>15</a:t>
            </a:fld>
            <a:endParaRPr lang="en-GB" altLang="en-US"/>
          </a:p>
        </p:txBody>
      </p:sp>
    </p:spTree>
    <p:extLst>
      <p:ext uri="{BB962C8B-B14F-4D97-AF65-F5344CB8AC3E}">
        <p14:creationId xmlns:p14="http://schemas.microsoft.com/office/powerpoint/2010/main" val="312231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9842D-9474-C18B-E100-78933CB7E5B3}"/>
              </a:ext>
            </a:extLst>
          </p:cNvPr>
          <p:cNvSpPr>
            <a:spLocks noGrp="1"/>
          </p:cNvSpPr>
          <p:nvPr>
            <p:ph type="title"/>
          </p:nvPr>
        </p:nvSpPr>
        <p:spPr/>
        <p:txBody>
          <a:bodyPr/>
          <a:lstStyle/>
          <a:p>
            <a:r>
              <a:rPr lang="en-GB" sz="3600" b="1" i="0" dirty="0">
                <a:effectLst/>
                <a:latin typeface="Söhne"/>
              </a:rPr>
              <a:t>Human Relations Movement</a:t>
            </a:r>
            <a:br>
              <a:rPr lang="en-GB" sz="3600" b="1" i="0" dirty="0">
                <a:effectLst/>
                <a:latin typeface="Söhne"/>
              </a:rPr>
            </a:br>
            <a:r>
              <a:rPr lang="en-GB" sz="2000" i="0" dirty="0">
                <a:effectLst/>
              </a:rPr>
              <a:t>(2 of 8)</a:t>
            </a:r>
            <a:endParaRPr lang="en-US" sz="3600" dirty="0"/>
          </a:p>
        </p:txBody>
      </p:sp>
      <p:sp>
        <p:nvSpPr>
          <p:cNvPr id="3" name="Content Placeholder 2">
            <a:extLst>
              <a:ext uri="{FF2B5EF4-FFF2-40B4-BE49-F238E27FC236}">
                <a16:creationId xmlns:a16="http://schemas.microsoft.com/office/drawing/2014/main" id="{A0A090E0-2A6D-0DC8-25B8-8602F20251A3}"/>
              </a:ext>
            </a:extLst>
          </p:cNvPr>
          <p:cNvSpPr>
            <a:spLocks noGrp="1"/>
          </p:cNvSpPr>
          <p:nvPr>
            <p:ph idx="1"/>
          </p:nvPr>
        </p:nvSpPr>
        <p:spPr/>
        <p:txBody>
          <a:bodyPr/>
          <a:lstStyle/>
          <a:p>
            <a:r>
              <a:rPr lang="en-US" sz="2400" dirty="0"/>
              <a:t>The movement challenged the classical management approaches that emphasized strict hierarchies, formal structures, and economic incentives. Instead, it emphasized the importance of human needs, social interactions, and the impact of the work environment on employee motivation. </a:t>
            </a:r>
          </a:p>
          <a:p>
            <a:r>
              <a:rPr lang="en-US" sz="2400" dirty="0"/>
              <a:t>Two key figures associated with the Human Relations Movement are Elton Mayo and Abraham Maslow.</a:t>
            </a:r>
          </a:p>
        </p:txBody>
      </p:sp>
      <p:sp>
        <p:nvSpPr>
          <p:cNvPr id="4" name="Date Placeholder 3">
            <a:extLst>
              <a:ext uri="{FF2B5EF4-FFF2-40B4-BE49-F238E27FC236}">
                <a16:creationId xmlns:a16="http://schemas.microsoft.com/office/drawing/2014/main" id="{AC41B36A-B712-1BD8-B850-65B083EDD6D4}"/>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185A83B5-1F87-07C5-C427-36B5B46B7A7C}"/>
              </a:ext>
            </a:extLst>
          </p:cNvPr>
          <p:cNvSpPr>
            <a:spLocks noGrp="1"/>
          </p:cNvSpPr>
          <p:nvPr>
            <p:ph type="sldNum" sz="quarter" idx="12"/>
          </p:nvPr>
        </p:nvSpPr>
        <p:spPr/>
        <p:txBody>
          <a:bodyPr/>
          <a:lstStyle/>
          <a:p>
            <a:pPr>
              <a:defRPr/>
            </a:pPr>
            <a:fld id="{E420D319-DD93-554E-8F0D-BBCEB2ABB842}" type="slidenum">
              <a:rPr lang="en-GB" altLang="en-US" smtClean="0"/>
              <a:pPr>
                <a:defRPr/>
              </a:pPr>
              <a:t>16</a:t>
            </a:fld>
            <a:endParaRPr lang="en-GB" altLang="en-US"/>
          </a:p>
        </p:txBody>
      </p:sp>
    </p:spTree>
    <p:extLst>
      <p:ext uri="{BB962C8B-B14F-4D97-AF65-F5344CB8AC3E}">
        <p14:creationId xmlns:p14="http://schemas.microsoft.com/office/powerpoint/2010/main" val="3936102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5FB9-2662-A0DC-EB35-873567E19DC9}"/>
              </a:ext>
            </a:extLst>
          </p:cNvPr>
          <p:cNvSpPr>
            <a:spLocks noGrp="1"/>
          </p:cNvSpPr>
          <p:nvPr>
            <p:ph type="title"/>
          </p:nvPr>
        </p:nvSpPr>
        <p:spPr/>
        <p:txBody>
          <a:bodyPr/>
          <a:lstStyle/>
          <a:p>
            <a:r>
              <a:rPr lang="en-US" sz="3600" b="1" dirty="0"/>
              <a:t>Hawthorne Studies</a:t>
            </a:r>
            <a:br>
              <a:rPr lang="en-US" sz="3600" b="1" dirty="0"/>
            </a:br>
            <a:r>
              <a:rPr lang="en-GB" sz="2000" i="0" dirty="0">
                <a:effectLst/>
              </a:rPr>
              <a:t>(3 of 8)</a:t>
            </a:r>
            <a:endParaRPr lang="en-US" sz="3600" b="1" dirty="0"/>
          </a:p>
        </p:txBody>
      </p:sp>
      <p:sp>
        <p:nvSpPr>
          <p:cNvPr id="3" name="Content Placeholder 2">
            <a:extLst>
              <a:ext uri="{FF2B5EF4-FFF2-40B4-BE49-F238E27FC236}">
                <a16:creationId xmlns:a16="http://schemas.microsoft.com/office/drawing/2014/main" id="{6276D85D-F934-A63E-7997-58A74A5E878D}"/>
              </a:ext>
            </a:extLst>
          </p:cNvPr>
          <p:cNvSpPr>
            <a:spLocks noGrp="1"/>
          </p:cNvSpPr>
          <p:nvPr>
            <p:ph idx="1"/>
          </p:nvPr>
        </p:nvSpPr>
        <p:spPr/>
        <p:txBody>
          <a:bodyPr/>
          <a:lstStyle/>
          <a:p>
            <a:r>
              <a:rPr lang="en-US" sz="2400" b="1" dirty="0"/>
              <a:t>The Hawthorne Studies </a:t>
            </a:r>
            <a:r>
              <a:rPr lang="en-US" sz="2400" dirty="0"/>
              <a:t>is conducted </a:t>
            </a:r>
            <a:r>
              <a:rPr lang="en-US" sz="2400" b="1" dirty="0"/>
              <a:t>Elton Mayo</a:t>
            </a:r>
            <a:r>
              <a:rPr lang="en-US" sz="2400" dirty="0"/>
              <a:t> and his colleagues at the Western Electric Hawthorne Works in Chicago.</a:t>
            </a:r>
          </a:p>
          <a:p>
            <a:r>
              <a:rPr lang="en-US" sz="2400" b="1" dirty="0"/>
              <a:t>The Hawthorne Studies </a:t>
            </a:r>
            <a:r>
              <a:rPr lang="en-US" sz="2400" dirty="0"/>
              <a:t>were a series of experiments aimed at understanding how changes in the work environment, such as lighting conditions, affected worker productivity. The surprising finding was that productivity increased regardless of the changes, leading researchers to conclude that social and psychological factors played a significant role in employee performance.</a:t>
            </a:r>
          </a:p>
          <a:p>
            <a:endParaRPr lang="en-US" dirty="0"/>
          </a:p>
        </p:txBody>
      </p:sp>
      <p:sp>
        <p:nvSpPr>
          <p:cNvPr id="4" name="Date Placeholder 3">
            <a:extLst>
              <a:ext uri="{FF2B5EF4-FFF2-40B4-BE49-F238E27FC236}">
                <a16:creationId xmlns:a16="http://schemas.microsoft.com/office/drawing/2014/main" id="{077A3DE5-AD7C-8D26-032F-8233C4C8428B}"/>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95205C13-D9AE-13EE-A4BD-80586EDE3761}"/>
              </a:ext>
            </a:extLst>
          </p:cNvPr>
          <p:cNvSpPr>
            <a:spLocks noGrp="1"/>
          </p:cNvSpPr>
          <p:nvPr>
            <p:ph type="sldNum" sz="quarter" idx="12"/>
          </p:nvPr>
        </p:nvSpPr>
        <p:spPr/>
        <p:txBody>
          <a:bodyPr/>
          <a:lstStyle/>
          <a:p>
            <a:pPr>
              <a:defRPr/>
            </a:pPr>
            <a:fld id="{E420D319-DD93-554E-8F0D-BBCEB2ABB842}" type="slidenum">
              <a:rPr lang="en-GB" altLang="en-US" smtClean="0"/>
              <a:pPr>
                <a:defRPr/>
              </a:pPr>
              <a:t>17</a:t>
            </a:fld>
            <a:endParaRPr lang="en-GB" altLang="en-US"/>
          </a:p>
        </p:txBody>
      </p:sp>
    </p:spTree>
    <p:extLst>
      <p:ext uri="{BB962C8B-B14F-4D97-AF65-F5344CB8AC3E}">
        <p14:creationId xmlns:p14="http://schemas.microsoft.com/office/powerpoint/2010/main" val="38792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612DF-5530-9492-92CB-B89975F4A342}"/>
              </a:ext>
            </a:extLst>
          </p:cNvPr>
          <p:cNvSpPr>
            <a:spLocks noGrp="1"/>
          </p:cNvSpPr>
          <p:nvPr>
            <p:ph type="title"/>
          </p:nvPr>
        </p:nvSpPr>
        <p:spPr/>
        <p:txBody>
          <a:bodyPr/>
          <a:lstStyle/>
          <a:p>
            <a:r>
              <a:rPr lang="en-US" sz="3600" b="1" dirty="0"/>
              <a:t>Social and Psychological Factors</a:t>
            </a:r>
            <a:br>
              <a:rPr lang="en-US" sz="3600" b="1" dirty="0"/>
            </a:br>
            <a:r>
              <a:rPr lang="en-GB" sz="2000" i="0" dirty="0">
                <a:effectLst/>
              </a:rPr>
              <a:t>(4 of 8)</a:t>
            </a:r>
            <a:endParaRPr lang="en-US" sz="3600" b="1" dirty="0"/>
          </a:p>
        </p:txBody>
      </p:sp>
      <p:sp>
        <p:nvSpPr>
          <p:cNvPr id="3" name="Content Placeholder 2">
            <a:extLst>
              <a:ext uri="{FF2B5EF4-FFF2-40B4-BE49-F238E27FC236}">
                <a16:creationId xmlns:a16="http://schemas.microsoft.com/office/drawing/2014/main" id="{93C39F0D-6BB0-7EFF-7C8D-43DF81253AE5}"/>
              </a:ext>
            </a:extLst>
          </p:cNvPr>
          <p:cNvSpPr>
            <a:spLocks noGrp="1"/>
          </p:cNvSpPr>
          <p:nvPr>
            <p:ph idx="1"/>
          </p:nvPr>
        </p:nvSpPr>
        <p:spPr/>
        <p:txBody>
          <a:bodyPr/>
          <a:lstStyle/>
          <a:p>
            <a:r>
              <a:rPr lang="en-US" sz="2400" dirty="0"/>
              <a:t>The Human Relations Movement emphasized that employees are not just motivated by economic incentives and job security. </a:t>
            </a:r>
          </a:p>
          <a:p>
            <a:r>
              <a:rPr lang="en-US" sz="2400" dirty="0"/>
              <a:t>Social needs, recognition, and a sense of belonging are crucial factors that influence employee satisfaction and productivity.</a:t>
            </a:r>
          </a:p>
          <a:p>
            <a:endParaRPr lang="en-US" dirty="0"/>
          </a:p>
        </p:txBody>
      </p:sp>
      <p:sp>
        <p:nvSpPr>
          <p:cNvPr id="4" name="Date Placeholder 3">
            <a:extLst>
              <a:ext uri="{FF2B5EF4-FFF2-40B4-BE49-F238E27FC236}">
                <a16:creationId xmlns:a16="http://schemas.microsoft.com/office/drawing/2014/main" id="{5DAAB790-5408-CDFA-9E66-0C746BFD11F8}"/>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E5AA3D74-83F2-2723-6CE1-D0E02DA48977}"/>
              </a:ext>
            </a:extLst>
          </p:cNvPr>
          <p:cNvSpPr>
            <a:spLocks noGrp="1"/>
          </p:cNvSpPr>
          <p:nvPr>
            <p:ph type="sldNum" sz="quarter" idx="12"/>
          </p:nvPr>
        </p:nvSpPr>
        <p:spPr/>
        <p:txBody>
          <a:bodyPr/>
          <a:lstStyle/>
          <a:p>
            <a:pPr>
              <a:defRPr/>
            </a:pPr>
            <a:fld id="{E420D319-DD93-554E-8F0D-BBCEB2ABB842}" type="slidenum">
              <a:rPr lang="en-GB" altLang="en-US" smtClean="0"/>
              <a:pPr>
                <a:defRPr/>
              </a:pPr>
              <a:t>18</a:t>
            </a:fld>
            <a:endParaRPr lang="en-GB" altLang="en-US"/>
          </a:p>
        </p:txBody>
      </p:sp>
    </p:spTree>
    <p:extLst>
      <p:ext uri="{BB962C8B-B14F-4D97-AF65-F5344CB8AC3E}">
        <p14:creationId xmlns:p14="http://schemas.microsoft.com/office/powerpoint/2010/main" val="502223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CB0F7-9E35-5F9C-71CD-5E9841EE7226}"/>
              </a:ext>
            </a:extLst>
          </p:cNvPr>
          <p:cNvSpPr>
            <a:spLocks noGrp="1"/>
          </p:cNvSpPr>
          <p:nvPr>
            <p:ph type="title"/>
          </p:nvPr>
        </p:nvSpPr>
        <p:spPr/>
        <p:txBody>
          <a:bodyPr/>
          <a:lstStyle/>
          <a:p>
            <a:r>
              <a:rPr lang="en-GB" sz="3600" b="1" i="0" dirty="0">
                <a:effectLst/>
              </a:rPr>
              <a:t>Informal Group Dynamics</a:t>
            </a:r>
            <a:br>
              <a:rPr lang="en-GB" sz="3600" b="1" i="0" dirty="0">
                <a:effectLst/>
              </a:rPr>
            </a:br>
            <a:r>
              <a:rPr lang="en-GB" sz="2000" i="0" dirty="0">
                <a:effectLst/>
              </a:rPr>
              <a:t>(5 of 8)</a:t>
            </a:r>
            <a:endParaRPr lang="en-US" sz="3600" dirty="0"/>
          </a:p>
        </p:txBody>
      </p:sp>
      <p:sp>
        <p:nvSpPr>
          <p:cNvPr id="3" name="Content Placeholder 2">
            <a:extLst>
              <a:ext uri="{FF2B5EF4-FFF2-40B4-BE49-F238E27FC236}">
                <a16:creationId xmlns:a16="http://schemas.microsoft.com/office/drawing/2014/main" id="{7260D178-2FB3-BEC9-234A-AB83BA71415C}"/>
              </a:ext>
            </a:extLst>
          </p:cNvPr>
          <p:cNvSpPr>
            <a:spLocks noGrp="1"/>
          </p:cNvSpPr>
          <p:nvPr>
            <p:ph idx="1"/>
          </p:nvPr>
        </p:nvSpPr>
        <p:spPr/>
        <p:txBody>
          <a:bodyPr/>
          <a:lstStyle/>
          <a:p>
            <a:r>
              <a:rPr lang="en-US" sz="2400" dirty="0"/>
              <a:t>The movement recognized the existence and importance of informal groups within organizations. </a:t>
            </a:r>
          </a:p>
          <a:p>
            <a:r>
              <a:rPr lang="en-US" sz="2400" dirty="0"/>
              <a:t>Informal social interactions among employees were seen as contributing to their well-being and job satisfaction.</a:t>
            </a:r>
          </a:p>
        </p:txBody>
      </p:sp>
      <p:sp>
        <p:nvSpPr>
          <p:cNvPr id="4" name="Date Placeholder 3">
            <a:extLst>
              <a:ext uri="{FF2B5EF4-FFF2-40B4-BE49-F238E27FC236}">
                <a16:creationId xmlns:a16="http://schemas.microsoft.com/office/drawing/2014/main" id="{BCB20D99-8F57-30C0-8E23-55A44753D38E}"/>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52DAF537-393A-8901-3529-B5B9F98592F9}"/>
              </a:ext>
            </a:extLst>
          </p:cNvPr>
          <p:cNvSpPr>
            <a:spLocks noGrp="1"/>
          </p:cNvSpPr>
          <p:nvPr>
            <p:ph type="sldNum" sz="quarter" idx="12"/>
          </p:nvPr>
        </p:nvSpPr>
        <p:spPr/>
        <p:txBody>
          <a:bodyPr/>
          <a:lstStyle/>
          <a:p>
            <a:pPr>
              <a:defRPr/>
            </a:pPr>
            <a:fld id="{E420D319-DD93-554E-8F0D-BBCEB2ABB842}" type="slidenum">
              <a:rPr lang="en-GB" altLang="en-US" smtClean="0"/>
              <a:pPr>
                <a:defRPr/>
              </a:pPr>
              <a:t>19</a:t>
            </a:fld>
            <a:endParaRPr lang="en-GB" altLang="en-US"/>
          </a:p>
        </p:txBody>
      </p:sp>
    </p:spTree>
    <p:extLst>
      <p:ext uri="{BB962C8B-B14F-4D97-AF65-F5344CB8AC3E}">
        <p14:creationId xmlns:p14="http://schemas.microsoft.com/office/powerpoint/2010/main" val="2056884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34931-6CD4-ABCF-4727-B87FF15166CC}"/>
              </a:ext>
            </a:extLst>
          </p:cNvPr>
          <p:cNvSpPr>
            <a:spLocks noGrp="1"/>
          </p:cNvSpPr>
          <p:nvPr>
            <p:ph type="title"/>
          </p:nvPr>
        </p:nvSpPr>
        <p:spPr/>
        <p:txBody>
          <a:bodyPr/>
          <a:lstStyle/>
          <a:p>
            <a:r>
              <a:rPr lang="en-GB" sz="3600" b="1" i="0" dirty="0">
                <a:effectLst/>
              </a:rPr>
              <a:t>Employee Participation and Communication </a:t>
            </a:r>
            <a:r>
              <a:rPr lang="en-GB" sz="2000" i="0" dirty="0">
                <a:effectLst/>
              </a:rPr>
              <a:t>(6 of 8)</a:t>
            </a:r>
            <a:endParaRPr lang="en-US" sz="3600" dirty="0"/>
          </a:p>
        </p:txBody>
      </p:sp>
      <p:sp>
        <p:nvSpPr>
          <p:cNvPr id="3" name="Content Placeholder 2">
            <a:extLst>
              <a:ext uri="{FF2B5EF4-FFF2-40B4-BE49-F238E27FC236}">
                <a16:creationId xmlns:a16="http://schemas.microsoft.com/office/drawing/2014/main" id="{9F224A85-5CE7-BCDE-742B-985AD8CE5A6B}"/>
              </a:ext>
            </a:extLst>
          </p:cNvPr>
          <p:cNvSpPr>
            <a:spLocks noGrp="1"/>
          </p:cNvSpPr>
          <p:nvPr>
            <p:ph idx="1"/>
          </p:nvPr>
        </p:nvSpPr>
        <p:spPr/>
        <p:txBody>
          <a:bodyPr/>
          <a:lstStyle/>
          <a:p>
            <a:r>
              <a:rPr lang="en-US" sz="2400" dirty="0"/>
              <a:t>The Human Relations Movement advocated for greater employee participation in decision-making processes. </a:t>
            </a:r>
          </a:p>
          <a:p>
            <a:r>
              <a:rPr lang="en-US" sz="2400" dirty="0"/>
              <a:t>Open communication and feedback were considered essential for building trust and promoting a positive work environment.</a:t>
            </a:r>
          </a:p>
        </p:txBody>
      </p:sp>
      <p:sp>
        <p:nvSpPr>
          <p:cNvPr id="4" name="Date Placeholder 3">
            <a:extLst>
              <a:ext uri="{FF2B5EF4-FFF2-40B4-BE49-F238E27FC236}">
                <a16:creationId xmlns:a16="http://schemas.microsoft.com/office/drawing/2014/main" id="{5CD2891E-D9C4-2A38-E712-996D00670C74}"/>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063CC30B-C35E-784D-110A-4EB1D9A7A238}"/>
              </a:ext>
            </a:extLst>
          </p:cNvPr>
          <p:cNvSpPr>
            <a:spLocks noGrp="1"/>
          </p:cNvSpPr>
          <p:nvPr>
            <p:ph type="sldNum" sz="quarter" idx="12"/>
          </p:nvPr>
        </p:nvSpPr>
        <p:spPr/>
        <p:txBody>
          <a:bodyPr/>
          <a:lstStyle/>
          <a:p>
            <a:pPr>
              <a:defRPr/>
            </a:pPr>
            <a:fld id="{E420D319-DD93-554E-8F0D-BBCEB2ABB842}" type="slidenum">
              <a:rPr lang="en-GB" altLang="en-US" smtClean="0"/>
              <a:pPr>
                <a:defRPr/>
              </a:pPr>
              <a:t>20</a:t>
            </a:fld>
            <a:endParaRPr lang="en-GB" altLang="en-US"/>
          </a:p>
        </p:txBody>
      </p:sp>
    </p:spTree>
    <p:extLst>
      <p:ext uri="{BB962C8B-B14F-4D97-AF65-F5344CB8AC3E}">
        <p14:creationId xmlns:p14="http://schemas.microsoft.com/office/powerpoint/2010/main" val="4211355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F7BBB-8B35-EC3D-2B6C-B2EE89B4899A}"/>
              </a:ext>
            </a:extLst>
          </p:cNvPr>
          <p:cNvSpPr>
            <a:spLocks noGrp="1"/>
          </p:cNvSpPr>
          <p:nvPr>
            <p:ph type="title"/>
          </p:nvPr>
        </p:nvSpPr>
        <p:spPr/>
        <p:txBody>
          <a:bodyPr/>
          <a:lstStyle/>
          <a:p>
            <a:r>
              <a:rPr lang="en-GB" sz="3600" b="1" i="0" dirty="0">
                <a:effectLst/>
              </a:rPr>
              <a:t>Job Enrichment and Job Satisfaction</a:t>
            </a:r>
            <a:br>
              <a:rPr lang="en-GB" sz="3600" b="1" i="0" dirty="0">
                <a:effectLst/>
              </a:rPr>
            </a:br>
            <a:r>
              <a:rPr lang="en-GB" sz="2000" i="0" dirty="0">
                <a:effectLst/>
              </a:rPr>
              <a:t>(7 of 8)</a:t>
            </a:r>
            <a:endParaRPr lang="en-US" sz="3600" dirty="0"/>
          </a:p>
        </p:txBody>
      </p:sp>
      <p:sp>
        <p:nvSpPr>
          <p:cNvPr id="3" name="Content Placeholder 2">
            <a:extLst>
              <a:ext uri="{FF2B5EF4-FFF2-40B4-BE49-F238E27FC236}">
                <a16:creationId xmlns:a16="http://schemas.microsoft.com/office/drawing/2014/main" id="{18069BE1-4AC7-F227-3FD3-DA00499B3DD0}"/>
              </a:ext>
            </a:extLst>
          </p:cNvPr>
          <p:cNvSpPr>
            <a:spLocks noGrp="1"/>
          </p:cNvSpPr>
          <p:nvPr>
            <p:ph idx="1"/>
          </p:nvPr>
        </p:nvSpPr>
        <p:spPr/>
        <p:txBody>
          <a:bodyPr/>
          <a:lstStyle/>
          <a:p>
            <a:r>
              <a:rPr lang="en-US" sz="2400" dirty="0"/>
              <a:t>Researchers emphasized the need for designing jobs that provide intrinsic satisfaction. </a:t>
            </a:r>
          </a:p>
          <a:p>
            <a:r>
              <a:rPr lang="en-US" sz="2400" dirty="0"/>
              <a:t>This involves considering factors such as autonomy, variety, and opportunities for personal growth in job design.</a:t>
            </a:r>
          </a:p>
        </p:txBody>
      </p:sp>
      <p:sp>
        <p:nvSpPr>
          <p:cNvPr id="4" name="Date Placeholder 3">
            <a:extLst>
              <a:ext uri="{FF2B5EF4-FFF2-40B4-BE49-F238E27FC236}">
                <a16:creationId xmlns:a16="http://schemas.microsoft.com/office/drawing/2014/main" id="{CB3B56DE-3866-992E-FBF1-B7DAA6AB0EB2}"/>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5F3DD6EC-1AA4-6A74-402A-EA93280229F8}"/>
              </a:ext>
            </a:extLst>
          </p:cNvPr>
          <p:cNvSpPr>
            <a:spLocks noGrp="1"/>
          </p:cNvSpPr>
          <p:nvPr>
            <p:ph type="sldNum" sz="quarter" idx="12"/>
          </p:nvPr>
        </p:nvSpPr>
        <p:spPr/>
        <p:txBody>
          <a:bodyPr/>
          <a:lstStyle/>
          <a:p>
            <a:pPr>
              <a:defRPr/>
            </a:pPr>
            <a:fld id="{E420D319-DD93-554E-8F0D-BBCEB2ABB842}" type="slidenum">
              <a:rPr lang="en-GB" altLang="en-US" smtClean="0"/>
              <a:pPr>
                <a:defRPr/>
              </a:pPr>
              <a:t>21</a:t>
            </a:fld>
            <a:endParaRPr lang="en-GB" altLang="en-US"/>
          </a:p>
        </p:txBody>
      </p:sp>
    </p:spTree>
    <p:extLst>
      <p:ext uri="{BB962C8B-B14F-4D97-AF65-F5344CB8AC3E}">
        <p14:creationId xmlns:p14="http://schemas.microsoft.com/office/powerpoint/2010/main" val="540110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F88CD-754F-F53D-8E41-B02E43E992DA}"/>
              </a:ext>
            </a:extLst>
          </p:cNvPr>
          <p:cNvSpPr>
            <a:spLocks noGrp="1"/>
          </p:cNvSpPr>
          <p:nvPr>
            <p:ph type="title"/>
          </p:nvPr>
        </p:nvSpPr>
        <p:spPr/>
        <p:txBody>
          <a:bodyPr/>
          <a:lstStyle/>
          <a:p>
            <a:r>
              <a:rPr lang="en-GB" sz="3600" b="1" i="0" dirty="0">
                <a:effectLst/>
              </a:rPr>
              <a:t>Focus on Employee Well-being</a:t>
            </a:r>
            <a:br>
              <a:rPr lang="en-GB" sz="3600" b="1" i="0" dirty="0">
                <a:effectLst/>
              </a:rPr>
            </a:br>
            <a:r>
              <a:rPr lang="en-GB" sz="2000" i="0" dirty="0">
                <a:effectLst/>
              </a:rPr>
              <a:t>(8 of 8)</a:t>
            </a:r>
            <a:endParaRPr lang="en-US" sz="3600" dirty="0"/>
          </a:p>
        </p:txBody>
      </p:sp>
      <p:sp>
        <p:nvSpPr>
          <p:cNvPr id="3" name="Content Placeholder 2">
            <a:extLst>
              <a:ext uri="{FF2B5EF4-FFF2-40B4-BE49-F238E27FC236}">
                <a16:creationId xmlns:a16="http://schemas.microsoft.com/office/drawing/2014/main" id="{19029E7B-F9C0-7834-AAF2-8EB6A9B086BD}"/>
              </a:ext>
            </a:extLst>
          </p:cNvPr>
          <p:cNvSpPr>
            <a:spLocks noGrp="1"/>
          </p:cNvSpPr>
          <p:nvPr>
            <p:ph idx="1"/>
          </p:nvPr>
        </p:nvSpPr>
        <p:spPr/>
        <p:txBody>
          <a:bodyPr/>
          <a:lstStyle/>
          <a:p>
            <a:r>
              <a:rPr lang="en-US" sz="2400" dirty="0"/>
              <a:t>The Human Relations Movement marked a departure from the mechanistic view of employees as mere cogs in a machine. </a:t>
            </a:r>
          </a:p>
          <a:p>
            <a:r>
              <a:rPr lang="en-US" sz="2400" dirty="0"/>
              <a:t>Instead, it highlighted the importance of considering the social and psychological aspects of work to enhance employee well-being and overall organizational effectiveness.</a:t>
            </a:r>
          </a:p>
        </p:txBody>
      </p:sp>
      <p:sp>
        <p:nvSpPr>
          <p:cNvPr id="4" name="Date Placeholder 3">
            <a:extLst>
              <a:ext uri="{FF2B5EF4-FFF2-40B4-BE49-F238E27FC236}">
                <a16:creationId xmlns:a16="http://schemas.microsoft.com/office/drawing/2014/main" id="{CFA8EEC6-B060-4ED6-43D4-64F2B121CFFF}"/>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ACC76FA6-0E3C-FB01-BD94-8FBF0BEE5BBF}"/>
              </a:ext>
            </a:extLst>
          </p:cNvPr>
          <p:cNvSpPr>
            <a:spLocks noGrp="1"/>
          </p:cNvSpPr>
          <p:nvPr>
            <p:ph type="sldNum" sz="quarter" idx="12"/>
          </p:nvPr>
        </p:nvSpPr>
        <p:spPr/>
        <p:txBody>
          <a:bodyPr/>
          <a:lstStyle/>
          <a:p>
            <a:pPr>
              <a:defRPr/>
            </a:pPr>
            <a:fld id="{E420D319-DD93-554E-8F0D-BBCEB2ABB842}" type="slidenum">
              <a:rPr lang="en-GB" altLang="en-US" smtClean="0"/>
              <a:pPr>
                <a:defRPr/>
              </a:pPr>
              <a:t>22</a:t>
            </a:fld>
            <a:endParaRPr lang="en-GB" altLang="en-US"/>
          </a:p>
        </p:txBody>
      </p:sp>
    </p:spTree>
    <p:extLst>
      <p:ext uri="{BB962C8B-B14F-4D97-AF65-F5344CB8AC3E}">
        <p14:creationId xmlns:p14="http://schemas.microsoft.com/office/powerpoint/2010/main" val="3382537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E8EF8-CF75-BE53-8672-03C335A3EC76}"/>
              </a:ext>
            </a:extLst>
          </p:cNvPr>
          <p:cNvSpPr>
            <a:spLocks noGrp="1"/>
          </p:cNvSpPr>
          <p:nvPr>
            <p:ph type="title"/>
          </p:nvPr>
        </p:nvSpPr>
        <p:spPr/>
        <p:txBody>
          <a:bodyPr/>
          <a:lstStyle/>
          <a:p>
            <a:r>
              <a:rPr lang="en-US" sz="3600" b="1" dirty="0"/>
              <a:t>Activity</a:t>
            </a:r>
          </a:p>
        </p:txBody>
      </p:sp>
      <p:sp>
        <p:nvSpPr>
          <p:cNvPr id="3" name="Content Placeholder 2">
            <a:extLst>
              <a:ext uri="{FF2B5EF4-FFF2-40B4-BE49-F238E27FC236}">
                <a16:creationId xmlns:a16="http://schemas.microsoft.com/office/drawing/2014/main" id="{302474AD-3305-EFB3-8BCE-7942BAEDBF22}"/>
              </a:ext>
            </a:extLst>
          </p:cNvPr>
          <p:cNvSpPr>
            <a:spLocks noGrp="1"/>
          </p:cNvSpPr>
          <p:nvPr>
            <p:ph idx="1"/>
          </p:nvPr>
        </p:nvSpPr>
        <p:spPr/>
        <p:txBody>
          <a:bodyPr/>
          <a:lstStyle/>
          <a:p>
            <a:r>
              <a:rPr lang="en-US" sz="2400" dirty="0"/>
              <a:t>In groups of 4 or 5, discuss if you agree or disagree with the following statements:</a:t>
            </a:r>
          </a:p>
          <a:p>
            <a:pPr lvl="1"/>
            <a:r>
              <a:rPr lang="en-US" sz="2000" dirty="0"/>
              <a:t>Managers should take more risks, over a longer time period, and also allow this to happen further down the organization.</a:t>
            </a:r>
          </a:p>
          <a:p>
            <a:pPr lvl="1"/>
            <a:r>
              <a:rPr lang="en-US" sz="2000" dirty="0"/>
              <a:t>People regard work as a normal activity and are committed to self-motivation and the achievement of objectives.</a:t>
            </a:r>
          </a:p>
          <a:p>
            <a:endParaRPr lang="en-US" sz="2400" dirty="0"/>
          </a:p>
          <a:p>
            <a:endParaRPr lang="en-US" sz="2400" dirty="0"/>
          </a:p>
          <a:p>
            <a:endParaRPr lang="en-US" sz="2400" dirty="0"/>
          </a:p>
          <a:p>
            <a:endParaRPr lang="en-US" dirty="0"/>
          </a:p>
        </p:txBody>
      </p:sp>
      <p:sp>
        <p:nvSpPr>
          <p:cNvPr id="4" name="Date Placeholder 3">
            <a:extLst>
              <a:ext uri="{FF2B5EF4-FFF2-40B4-BE49-F238E27FC236}">
                <a16:creationId xmlns:a16="http://schemas.microsoft.com/office/drawing/2014/main" id="{C8A74F38-BC22-6B08-3D84-7767B47F0BB8}"/>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B7BB062E-AE5A-6FFC-2468-33D544462DBE}"/>
              </a:ext>
            </a:extLst>
          </p:cNvPr>
          <p:cNvSpPr>
            <a:spLocks noGrp="1"/>
          </p:cNvSpPr>
          <p:nvPr>
            <p:ph type="sldNum" sz="quarter" idx="12"/>
          </p:nvPr>
        </p:nvSpPr>
        <p:spPr/>
        <p:txBody>
          <a:bodyPr/>
          <a:lstStyle/>
          <a:p>
            <a:pPr>
              <a:defRPr/>
            </a:pPr>
            <a:fld id="{E420D319-DD93-554E-8F0D-BBCEB2ABB842}" type="slidenum">
              <a:rPr lang="en-GB" altLang="en-US" smtClean="0"/>
              <a:pPr>
                <a:defRPr/>
              </a:pPr>
              <a:t>23</a:t>
            </a:fld>
            <a:endParaRPr lang="en-GB" altLang="en-US"/>
          </a:p>
        </p:txBody>
      </p:sp>
    </p:spTree>
    <p:extLst>
      <p:ext uri="{BB962C8B-B14F-4D97-AF65-F5344CB8AC3E}">
        <p14:creationId xmlns:p14="http://schemas.microsoft.com/office/powerpoint/2010/main" val="1699684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D4FBA-A809-75C9-256B-27B0BCF967F4}"/>
              </a:ext>
            </a:extLst>
          </p:cNvPr>
          <p:cNvSpPr>
            <a:spLocks noGrp="1"/>
          </p:cNvSpPr>
          <p:nvPr>
            <p:ph type="title"/>
          </p:nvPr>
        </p:nvSpPr>
        <p:spPr/>
        <p:txBody>
          <a:bodyPr/>
          <a:lstStyle/>
          <a:p>
            <a:r>
              <a:rPr lang="en-US" sz="3600" b="1" dirty="0"/>
              <a:t>References</a:t>
            </a:r>
          </a:p>
        </p:txBody>
      </p:sp>
      <p:sp>
        <p:nvSpPr>
          <p:cNvPr id="3" name="Content Placeholder 2">
            <a:extLst>
              <a:ext uri="{FF2B5EF4-FFF2-40B4-BE49-F238E27FC236}">
                <a16:creationId xmlns:a16="http://schemas.microsoft.com/office/drawing/2014/main" id="{3718AF3B-A606-1653-88CF-A4D6C53086B4}"/>
              </a:ext>
            </a:extLst>
          </p:cNvPr>
          <p:cNvSpPr>
            <a:spLocks noGrp="1"/>
          </p:cNvSpPr>
          <p:nvPr>
            <p:ph idx="1"/>
          </p:nvPr>
        </p:nvSpPr>
        <p:spPr/>
        <p:txBody>
          <a:bodyPr/>
          <a:lstStyle/>
          <a:p>
            <a:r>
              <a:rPr lang="en-US" sz="2000" dirty="0"/>
              <a:t>Cole, G.A and Kelly, P. Phil (2020) Management theory and practice. Ninth edition / Gerald A. Cole, Phil Kelly. Andover: Cengage Learning.</a:t>
            </a:r>
          </a:p>
          <a:p>
            <a:r>
              <a:rPr lang="en-US" sz="2000" dirty="0"/>
              <a:t>Robbins, S.P., Coulter, M.K. and Randel, A. (2021) Management. Global edition. Harlow, England: Pearson Education.</a:t>
            </a:r>
          </a:p>
          <a:p>
            <a:endParaRPr lang="en-US" dirty="0"/>
          </a:p>
        </p:txBody>
      </p:sp>
      <p:sp>
        <p:nvSpPr>
          <p:cNvPr id="4" name="Date Placeholder 3">
            <a:extLst>
              <a:ext uri="{FF2B5EF4-FFF2-40B4-BE49-F238E27FC236}">
                <a16:creationId xmlns:a16="http://schemas.microsoft.com/office/drawing/2014/main" id="{FF7A7C12-3948-B1D7-05C9-3A0BE362C33D}"/>
              </a:ext>
            </a:extLst>
          </p:cNvPr>
          <p:cNvSpPr>
            <a:spLocks noGrp="1"/>
          </p:cNvSpPr>
          <p:nvPr>
            <p:ph type="dt" sz="half" idx="10"/>
          </p:nvPr>
        </p:nvSpPr>
        <p:spPr/>
        <p:txBody>
          <a:bodyPr/>
          <a:lstStyle/>
          <a:p>
            <a:pPr>
              <a:defRPr/>
            </a:pPr>
            <a:fld id="{130ADD5E-52E0-0D44-B721-F95AB1FBEECE}" type="datetime1">
              <a:rPr lang="en-GB" altLang="en-US" smtClean="0"/>
              <a:pPr>
                <a:defRPr/>
              </a:pPr>
              <a:t>12/02/2026</a:t>
            </a:fld>
            <a:endParaRPr lang="en-GB" altLang="en-US"/>
          </a:p>
        </p:txBody>
      </p:sp>
      <p:sp>
        <p:nvSpPr>
          <p:cNvPr id="5" name="Slide Number Placeholder 4">
            <a:extLst>
              <a:ext uri="{FF2B5EF4-FFF2-40B4-BE49-F238E27FC236}">
                <a16:creationId xmlns:a16="http://schemas.microsoft.com/office/drawing/2014/main" id="{E434D581-54BA-9698-C8D6-728611C40B95}"/>
              </a:ext>
            </a:extLst>
          </p:cNvPr>
          <p:cNvSpPr>
            <a:spLocks noGrp="1"/>
          </p:cNvSpPr>
          <p:nvPr>
            <p:ph type="sldNum" sz="quarter" idx="12"/>
          </p:nvPr>
        </p:nvSpPr>
        <p:spPr/>
        <p:txBody>
          <a:bodyPr/>
          <a:lstStyle/>
          <a:p>
            <a:pPr>
              <a:defRPr/>
            </a:pPr>
            <a:fld id="{E420D319-DD93-554E-8F0D-BBCEB2ABB842}" type="slidenum">
              <a:rPr lang="en-GB" altLang="en-US" smtClean="0"/>
              <a:pPr>
                <a:defRPr/>
              </a:pPr>
              <a:t>24</a:t>
            </a:fld>
            <a:endParaRPr lang="en-GB" altLang="en-US"/>
          </a:p>
        </p:txBody>
      </p:sp>
    </p:spTree>
    <p:extLst>
      <p:ext uri="{BB962C8B-B14F-4D97-AF65-F5344CB8AC3E}">
        <p14:creationId xmlns:p14="http://schemas.microsoft.com/office/powerpoint/2010/main" val="30023569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3604</TotalTime>
  <Words>1195</Words>
  <Application>Microsoft Macintosh PowerPoint</Application>
  <PresentationFormat>On-screen Show (4:3)</PresentationFormat>
  <Paragraphs>150</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Myriad Pro</vt:lpstr>
      <vt:lpstr>Söhne</vt:lpstr>
      <vt:lpstr>Verdana</vt:lpstr>
      <vt:lpstr>20140311PresentationUWTSDTemplate</vt:lpstr>
      <vt:lpstr>      Basic Theories of Management       LCBB4015         Week 5 – Session 1 </vt:lpstr>
      <vt:lpstr>Objectives of the session</vt:lpstr>
      <vt:lpstr>Bureaucracy Theory  (1 of 12)</vt:lpstr>
      <vt:lpstr>Bureaucracy Theory  (2 of 12)</vt:lpstr>
      <vt:lpstr>Hierarchy of Authority  (3 of 12)</vt:lpstr>
      <vt:lpstr>Division of Labour  (4 of 12)</vt:lpstr>
      <vt:lpstr>Formal Rules and Procedures  (5 of 12)</vt:lpstr>
      <vt:lpstr>Impersonal Relationships  (6 of 12)</vt:lpstr>
      <vt:lpstr>Career Advancement Based on Merit (7 of 12)</vt:lpstr>
      <vt:lpstr>Formal Record-Keeping (8 of 12)</vt:lpstr>
      <vt:lpstr>Specialization of Roles (9 of 12)</vt:lpstr>
      <vt:lpstr>Authority and Responsibility (10 of 12)</vt:lpstr>
      <vt:lpstr>Advantages of Bureaucracy (11 of 12)</vt:lpstr>
      <vt:lpstr>Criticisms and Limitations (12 of 12)</vt:lpstr>
      <vt:lpstr>Human Relations Movement (1 of 8)</vt:lpstr>
      <vt:lpstr>Human Relations Movement (2 of 8)</vt:lpstr>
      <vt:lpstr>Hawthorne Studies (3 of 8)</vt:lpstr>
      <vt:lpstr>Social and Psychological Factors (4 of 8)</vt:lpstr>
      <vt:lpstr>Informal Group Dynamics (5 of 8)</vt:lpstr>
      <vt:lpstr>Employee Participation and Communication (6 of 8)</vt:lpstr>
      <vt:lpstr>Job Enrichment and Job Satisfaction (7 of 8)</vt:lpstr>
      <vt:lpstr>Focus on Employee Well-being (8 of 8)</vt:lpstr>
      <vt:lpstr>Activity</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Koushik Das Sarma</cp:lastModifiedBy>
  <cp:revision>147</cp:revision>
  <cp:lastPrinted>2018-07-02T15:32:24Z</cp:lastPrinted>
  <dcterms:created xsi:type="dcterms:W3CDTF">2002-10-07T19:43:58Z</dcterms:created>
  <dcterms:modified xsi:type="dcterms:W3CDTF">2026-02-12T19:02:38Z</dcterms:modified>
</cp:coreProperties>
</file>