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gif" ContentType="image/gif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6"/>
  </p:notesMasterIdLst>
  <p:sldIdLst>
    <p:sldId id="256" r:id="rId2"/>
    <p:sldId id="286" r:id="rId3"/>
    <p:sldId id="259" r:id="rId4"/>
    <p:sldId id="281" r:id="rId5"/>
    <p:sldId id="275" r:id="rId6"/>
    <p:sldId id="282" r:id="rId7"/>
    <p:sldId id="268" r:id="rId8"/>
    <p:sldId id="270" r:id="rId9"/>
    <p:sldId id="278" r:id="rId10"/>
    <p:sldId id="284" r:id="rId11"/>
    <p:sldId id="269" r:id="rId12"/>
    <p:sldId id="283" r:id="rId13"/>
    <p:sldId id="279" r:id="rId14"/>
    <p:sldId id="274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39216"/>
    <p:restoredTop sz="94618"/>
  </p:normalViewPr>
  <p:slideViewPr>
    <p:cSldViewPr snapToGrid="0" snapToObjects="1">
      <p:cViewPr varScale="1">
        <p:scale>
          <a:sx n="76" d="100"/>
          <a:sy n="76" d="100"/>
        </p:scale>
        <p:origin x="216" y="6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notesMaster" Target="notesMasters/notesMaster1.xml"/><Relationship Id="rId17" Type="http://schemas.openxmlformats.org/officeDocument/2006/relationships/presProps" Target="presProps.xml"/><Relationship Id="rId18" Type="http://schemas.openxmlformats.org/officeDocument/2006/relationships/viewProps" Target="viewProps.xml"/><Relationship Id="rId1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CE93039-304D-6E4F-BDAC-BE02E6A1E71D}" type="doc">
      <dgm:prSet loTypeId="urn:microsoft.com/office/officeart/2005/8/layout/matrix2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1ECB919-5FAF-DB4B-9F75-C85A975064C2}">
      <dgm:prSet phldrT="[Text]"/>
      <dgm:spPr>
        <a:solidFill>
          <a:schemeClr val="tx1"/>
        </a:solidFill>
      </dgm:spPr>
      <dgm:t>
        <a:bodyPr/>
        <a:lstStyle/>
        <a:p>
          <a:r>
            <a:rPr lang="en-US" dirty="0" smtClean="0"/>
            <a:t>Strengths</a:t>
          </a:r>
          <a:endParaRPr lang="en-US" dirty="0"/>
        </a:p>
      </dgm:t>
    </dgm:pt>
    <dgm:pt modelId="{59CD640B-6E44-6947-8CD8-3A6562120DE9}" type="parTrans" cxnId="{791B9D93-E707-0B42-89A8-1346EEBEE9EC}">
      <dgm:prSet/>
      <dgm:spPr/>
      <dgm:t>
        <a:bodyPr/>
        <a:lstStyle/>
        <a:p>
          <a:endParaRPr lang="en-US"/>
        </a:p>
      </dgm:t>
    </dgm:pt>
    <dgm:pt modelId="{D2772DFA-5A8D-C844-9BAB-B2A2AF96BC38}" type="sibTrans" cxnId="{791B9D93-E707-0B42-89A8-1346EEBEE9EC}">
      <dgm:prSet/>
      <dgm:spPr/>
      <dgm:t>
        <a:bodyPr/>
        <a:lstStyle/>
        <a:p>
          <a:endParaRPr lang="en-US"/>
        </a:p>
      </dgm:t>
    </dgm:pt>
    <dgm:pt modelId="{38D47529-E3A4-6C4F-8721-FE86E6B101E0}">
      <dgm:prSet phldrT="[Text]"/>
      <dgm:spPr>
        <a:solidFill>
          <a:schemeClr val="tx1"/>
        </a:solidFill>
      </dgm:spPr>
      <dgm:t>
        <a:bodyPr/>
        <a:lstStyle/>
        <a:p>
          <a:r>
            <a:rPr lang="en-US" dirty="0" smtClean="0"/>
            <a:t>Weaknesses</a:t>
          </a:r>
          <a:endParaRPr lang="en-US" dirty="0"/>
        </a:p>
      </dgm:t>
    </dgm:pt>
    <dgm:pt modelId="{8418324C-7632-3E4F-9EDA-2243F278ABAB}" type="parTrans" cxnId="{E2E6C7AD-A624-7544-8CC0-32C9F0822501}">
      <dgm:prSet/>
      <dgm:spPr/>
      <dgm:t>
        <a:bodyPr/>
        <a:lstStyle/>
        <a:p>
          <a:endParaRPr lang="en-US"/>
        </a:p>
      </dgm:t>
    </dgm:pt>
    <dgm:pt modelId="{1A52A5A2-DBF9-7E4D-940F-7B5FC1AD63B2}" type="sibTrans" cxnId="{E2E6C7AD-A624-7544-8CC0-32C9F0822501}">
      <dgm:prSet/>
      <dgm:spPr/>
      <dgm:t>
        <a:bodyPr/>
        <a:lstStyle/>
        <a:p>
          <a:endParaRPr lang="en-US"/>
        </a:p>
      </dgm:t>
    </dgm:pt>
    <dgm:pt modelId="{B6F930DC-C925-8D4F-9FE8-0E89081E129C}">
      <dgm:prSet phldrT="[Text]"/>
      <dgm:spPr>
        <a:solidFill>
          <a:schemeClr val="tx1"/>
        </a:solidFill>
      </dgm:spPr>
      <dgm:t>
        <a:bodyPr/>
        <a:lstStyle/>
        <a:p>
          <a:r>
            <a:rPr lang="en-US" dirty="0" smtClean="0"/>
            <a:t>Opportunities</a:t>
          </a:r>
          <a:endParaRPr lang="en-US" dirty="0"/>
        </a:p>
      </dgm:t>
    </dgm:pt>
    <dgm:pt modelId="{C3CDF6A8-809C-0542-BA21-E98406448241}" type="parTrans" cxnId="{37456C3B-7D65-B74B-A8FD-A22D396465E7}">
      <dgm:prSet/>
      <dgm:spPr/>
      <dgm:t>
        <a:bodyPr/>
        <a:lstStyle/>
        <a:p>
          <a:endParaRPr lang="en-US"/>
        </a:p>
      </dgm:t>
    </dgm:pt>
    <dgm:pt modelId="{360A5701-3A7D-0B46-93F2-1E3F38DB60FA}" type="sibTrans" cxnId="{37456C3B-7D65-B74B-A8FD-A22D396465E7}">
      <dgm:prSet/>
      <dgm:spPr/>
      <dgm:t>
        <a:bodyPr/>
        <a:lstStyle/>
        <a:p>
          <a:endParaRPr lang="en-US"/>
        </a:p>
      </dgm:t>
    </dgm:pt>
    <dgm:pt modelId="{12ED25B7-B0F4-2147-A01F-F3D8D9A109F9}">
      <dgm:prSet phldrT="[Text]"/>
      <dgm:spPr>
        <a:solidFill>
          <a:schemeClr val="tx1"/>
        </a:solidFill>
      </dgm:spPr>
      <dgm:t>
        <a:bodyPr/>
        <a:lstStyle/>
        <a:p>
          <a:r>
            <a:rPr lang="en-US" dirty="0" smtClean="0"/>
            <a:t>Threats</a:t>
          </a:r>
          <a:endParaRPr lang="en-US" dirty="0"/>
        </a:p>
      </dgm:t>
    </dgm:pt>
    <dgm:pt modelId="{E77737DF-94DB-3642-B3B3-F3D5B8AA9E8A}" type="parTrans" cxnId="{577CAECC-3D1A-4E41-B0BE-85B5CCC2DEFF}">
      <dgm:prSet/>
      <dgm:spPr/>
      <dgm:t>
        <a:bodyPr/>
        <a:lstStyle/>
        <a:p>
          <a:endParaRPr lang="en-US"/>
        </a:p>
      </dgm:t>
    </dgm:pt>
    <dgm:pt modelId="{FCAFD3A8-24FE-2A40-B4E0-05572A6A9672}" type="sibTrans" cxnId="{577CAECC-3D1A-4E41-B0BE-85B5CCC2DEFF}">
      <dgm:prSet/>
      <dgm:spPr/>
      <dgm:t>
        <a:bodyPr/>
        <a:lstStyle/>
        <a:p>
          <a:endParaRPr lang="en-US"/>
        </a:p>
      </dgm:t>
    </dgm:pt>
    <dgm:pt modelId="{B71414BF-220F-9546-8453-9897CBEEE186}" type="pres">
      <dgm:prSet presAssocID="{ECE93039-304D-6E4F-BDAC-BE02E6A1E71D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75C5F980-C2FA-1945-8ECD-C77FFECF2B46}" type="pres">
      <dgm:prSet presAssocID="{ECE93039-304D-6E4F-BDAC-BE02E6A1E71D}" presName="axisShape" presStyleLbl="bgShp" presStyleIdx="0" presStyleCnt="1"/>
      <dgm:spPr/>
    </dgm:pt>
    <dgm:pt modelId="{B1D2BE18-9306-364E-A316-AE7D49CB0E9E}" type="pres">
      <dgm:prSet presAssocID="{ECE93039-304D-6E4F-BDAC-BE02E6A1E71D}" presName="rect1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8D7FAF1-172A-8E4E-98AD-64276F6B21B5}" type="pres">
      <dgm:prSet presAssocID="{ECE93039-304D-6E4F-BDAC-BE02E6A1E71D}" presName="rect2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1E5FF8A-078D-9A40-99A7-FDE4DA33F003}" type="pres">
      <dgm:prSet presAssocID="{ECE93039-304D-6E4F-BDAC-BE02E6A1E71D}" presName="rect3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60D5786-5B73-F145-B5E7-21E5A4B56772}" type="pres">
      <dgm:prSet presAssocID="{ECE93039-304D-6E4F-BDAC-BE02E6A1E71D}" presName="rect4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777E706C-851B-C44D-9C48-FBA4E4356D6D}" type="presOf" srcId="{12ED25B7-B0F4-2147-A01F-F3D8D9A109F9}" destId="{860D5786-5B73-F145-B5E7-21E5A4B56772}" srcOrd="0" destOrd="0" presId="urn:microsoft.com/office/officeart/2005/8/layout/matrix2"/>
    <dgm:cxn modelId="{140FF85C-E341-E245-B92E-13648B32908F}" type="presOf" srcId="{B6F930DC-C925-8D4F-9FE8-0E89081E129C}" destId="{41E5FF8A-078D-9A40-99A7-FDE4DA33F003}" srcOrd="0" destOrd="0" presId="urn:microsoft.com/office/officeart/2005/8/layout/matrix2"/>
    <dgm:cxn modelId="{55D00317-2D0D-634E-A836-5789EE9CA044}" type="presOf" srcId="{ECE93039-304D-6E4F-BDAC-BE02E6A1E71D}" destId="{B71414BF-220F-9546-8453-9897CBEEE186}" srcOrd="0" destOrd="0" presId="urn:microsoft.com/office/officeart/2005/8/layout/matrix2"/>
    <dgm:cxn modelId="{236D4E39-E250-E54E-941A-84A05F4A0365}" type="presOf" srcId="{A1ECB919-5FAF-DB4B-9F75-C85A975064C2}" destId="{B1D2BE18-9306-364E-A316-AE7D49CB0E9E}" srcOrd="0" destOrd="0" presId="urn:microsoft.com/office/officeart/2005/8/layout/matrix2"/>
    <dgm:cxn modelId="{48CB3DF8-DFA2-9944-AD4B-165B6637C12C}" type="presOf" srcId="{38D47529-E3A4-6C4F-8721-FE86E6B101E0}" destId="{18D7FAF1-172A-8E4E-98AD-64276F6B21B5}" srcOrd="0" destOrd="0" presId="urn:microsoft.com/office/officeart/2005/8/layout/matrix2"/>
    <dgm:cxn modelId="{791B9D93-E707-0B42-89A8-1346EEBEE9EC}" srcId="{ECE93039-304D-6E4F-BDAC-BE02E6A1E71D}" destId="{A1ECB919-5FAF-DB4B-9F75-C85A975064C2}" srcOrd="0" destOrd="0" parTransId="{59CD640B-6E44-6947-8CD8-3A6562120DE9}" sibTransId="{D2772DFA-5A8D-C844-9BAB-B2A2AF96BC38}"/>
    <dgm:cxn modelId="{E2E6C7AD-A624-7544-8CC0-32C9F0822501}" srcId="{ECE93039-304D-6E4F-BDAC-BE02E6A1E71D}" destId="{38D47529-E3A4-6C4F-8721-FE86E6B101E0}" srcOrd="1" destOrd="0" parTransId="{8418324C-7632-3E4F-9EDA-2243F278ABAB}" sibTransId="{1A52A5A2-DBF9-7E4D-940F-7B5FC1AD63B2}"/>
    <dgm:cxn modelId="{37456C3B-7D65-B74B-A8FD-A22D396465E7}" srcId="{ECE93039-304D-6E4F-BDAC-BE02E6A1E71D}" destId="{B6F930DC-C925-8D4F-9FE8-0E89081E129C}" srcOrd="2" destOrd="0" parTransId="{C3CDF6A8-809C-0542-BA21-E98406448241}" sibTransId="{360A5701-3A7D-0B46-93F2-1E3F38DB60FA}"/>
    <dgm:cxn modelId="{577CAECC-3D1A-4E41-B0BE-85B5CCC2DEFF}" srcId="{ECE93039-304D-6E4F-BDAC-BE02E6A1E71D}" destId="{12ED25B7-B0F4-2147-A01F-F3D8D9A109F9}" srcOrd="3" destOrd="0" parTransId="{E77737DF-94DB-3642-B3B3-F3D5B8AA9E8A}" sibTransId="{FCAFD3A8-24FE-2A40-B4E0-05572A6A9672}"/>
    <dgm:cxn modelId="{F51FB469-C76B-F144-8E94-D33EFA3EA214}" type="presParOf" srcId="{B71414BF-220F-9546-8453-9897CBEEE186}" destId="{75C5F980-C2FA-1945-8ECD-C77FFECF2B46}" srcOrd="0" destOrd="0" presId="urn:microsoft.com/office/officeart/2005/8/layout/matrix2"/>
    <dgm:cxn modelId="{CEF94537-9048-9545-8E0A-EE4EEDE66FC1}" type="presParOf" srcId="{B71414BF-220F-9546-8453-9897CBEEE186}" destId="{B1D2BE18-9306-364E-A316-AE7D49CB0E9E}" srcOrd="1" destOrd="0" presId="urn:microsoft.com/office/officeart/2005/8/layout/matrix2"/>
    <dgm:cxn modelId="{FD8B9B73-ED98-F74D-9F08-89C08A611BB6}" type="presParOf" srcId="{B71414BF-220F-9546-8453-9897CBEEE186}" destId="{18D7FAF1-172A-8E4E-98AD-64276F6B21B5}" srcOrd="2" destOrd="0" presId="urn:microsoft.com/office/officeart/2005/8/layout/matrix2"/>
    <dgm:cxn modelId="{49F37877-B936-6641-8B81-ABCED026F021}" type="presParOf" srcId="{B71414BF-220F-9546-8453-9897CBEEE186}" destId="{41E5FF8A-078D-9A40-99A7-FDE4DA33F003}" srcOrd="3" destOrd="0" presId="urn:microsoft.com/office/officeart/2005/8/layout/matrix2"/>
    <dgm:cxn modelId="{6D19A5FB-3ED3-3840-AD5C-36172147D265}" type="presParOf" srcId="{B71414BF-220F-9546-8453-9897CBEEE186}" destId="{860D5786-5B73-F145-B5E7-21E5A4B56772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C5F980-C2FA-1945-8ECD-C77FFECF2B46}">
      <dsp:nvSpPr>
        <dsp:cNvPr id="0" name=""/>
        <dsp:cNvSpPr/>
      </dsp:nvSpPr>
      <dsp:spPr>
        <a:xfrm>
          <a:off x="1604433" y="0"/>
          <a:ext cx="4919134" cy="4919134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B1D2BE18-9306-364E-A316-AE7D49CB0E9E}">
      <dsp:nvSpPr>
        <dsp:cNvPr id="0" name=""/>
        <dsp:cNvSpPr/>
      </dsp:nvSpPr>
      <dsp:spPr>
        <a:xfrm>
          <a:off x="1924176" y="319743"/>
          <a:ext cx="1967653" cy="1967653"/>
        </a:xfrm>
        <a:prstGeom prst="roundRect">
          <a:avLst/>
        </a:prstGeom>
        <a:solidFill>
          <a:schemeClr val="tx1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 smtClean="0"/>
            <a:t>Strengths</a:t>
          </a:r>
          <a:endParaRPr lang="en-US" sz="2200" kern="1200" dirty="0"/>
        </a:p>
      </dsp:txBody>
      <dsp:txXfrm>
        <a:off x="2020229" y="415796"/>
        <a:ext cx="1775547" cy="1775547"/>
      </dsp:txXfrm>
    </dsp:sp>
    <dsp:sp modelId="{18D7FAF1-172A-8E4E-98AD-64276F6B21B5}">
      <dsp:nvSpPr>
        <dsp:cNvPr id="0" name=""/>
        <dsp:cNvSpPr/>
      </dsp:nvSpPr>
      <dsp:spPr>
        <a:xfrm>
          <a:off x="4236169" y="319743"/>
          <a:ext cx="1967653" cy="1967653"/>
        </a:xfrm>
        <a:prstGeom prst="roundRect">
          <a:avLst/>
        </a:prstGeom>
        <a:solidFill>
          <a:schemeClr val="tx1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 smtClean="0"/>
            <a:t>Weaknesses</a:t>
          </a:r>
          <a:endParaRPr lang="en-US" sz="2200" kern="1200" dirty="0"/>
        </a:p>
      </dsp:txBody>
      <dsp:txXfrm>
        <a:off x="4332222" y="415796"/>
        <a:ext cx="1775547" cy="1775547"/>
      </dsp:txXfrm>
    </dsp:sp>
    <dsp:sp modelId="{41E5FF8A-078D-9A40-99A7-FDE4DA33F003}">
      <dsp:nvSpPr>
        <dsp:cNvPr id="0" name=""/>
        <dsp:cNvSpPr/>
      </dsp:nvSpPr>
      <dsp:spPr>
        <a:xfrm>
          <a:off x="1924176" y="2631736"/>
          <a:ext cx="1967653" cy="1967653"/>
        </a:xfrm>
        <a:prstGeom prst="roundRect">
          <a:avLst/>
        </a:prstGeom>
        <a:solidFill>
          <a:schemeClr val="tx1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 smtClean="0"/>
            <a:t>Opportunities</a:t>
          </a:r>
          <a:endParaRPr lang="en-US" sz="2200" kern="1200" dirty="0"/>
        </a:p>
      </dsp:txBody>
      <dsp:txXfrm>
        <a:off x="2020229" y="2727789"/>
        <a:ext cx="1775547" cy="1775547"/>
      </dsp:txXfrm>
    </dsp:sp>
    <dsp:sp modelId="{860D5786-5B73-F145-B5E7-21E5A4B56772}">
      <dsp:nvSpPr>
        <dsp:cNvPr id="0" name=""/>
        <dsp:cNvSpPr/>
      </dsp:nvSpPr>
      <dsp:spPr>
        <a:xfrm>
          <a:off x="4236169" y="2631736"/>
          <a:ext cx="1967653" cy="1967653"/>
        </a:xfrm>
        <a:prstGeom prst="roundRect">
          <a:avLst/>
        </a:prstGeom>
        <a:solidFill>
          <a:schemeClr val="tx1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 smtClean="0"/>
            <a:t>Threats</a:t>
          </a:r>
          <a:endParaRPr lang="en-US" sz="2200" kern="1200" dirty="0"/>
        </a:p>
      </dsp:txBody>
      <dsp:txXfrm>
        <a:off x="4332222" y="2727789"/>
        <a:ext cx="1775547" cy="17755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C773D6-ACA6-9246-80C1-B126610F80E3}" type="datetimeFigureOut">
              <a:rPr lang="en-US" smtClean="0"/>
              <a:t>10/3/18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43D9A0-DB84-E34B-8427-468732EB2EA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1412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B04AE-FDBB-C34B-B698-127212CC7EA5}" type="datetimeFigureOut">
              <a:rPr lang="en-US" smtClean="0"/>
              <a:t>10/3/18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0C364-08AC-4944-B7AB-216876A44D8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78871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B04AE-FDBB-C34B-B698-127212CC7EA5}" type="datetimeFigureOut">
              <a:rPr lang="en-US" smtClean="0"/>
              <a:t>10/3/18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0C364-08AC-4944-B7AB-216876A44D8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28606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B04AE-FDBB-C34B-B698-127212CC7EA5}" type="datetimeFigureOut">
              <a:rPr lang="en-US" smtClean="0"/>
              <a:t>10/3/18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0C364-08AC-4944-B7AB-216876A44D8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72747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B04AE-FDBB-C34B-B698-127212CC7EA5}" type="datetimeFigureOut">
              <a:rPr lang="en-US" smtClean="0"/>
              <a:t>10/3/18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0C364-08AC-4944-B7AB-216876A44D8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88732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B04AE-FDBB-C34B-B698-127212CC7EA5}" type="datetimeFigureOut">
              <a:rPr lang="en-US" smtClean="0"/>
              <a:t>10/3/18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0C364-08AC-4944-B7AB-216876A44D8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90345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B04AE-FDBB-C34B-B698-127212CC7EA5}" type="datetimeFigureOut">
              <a:rPr lang="en-US" smtClean="0"/>
              <a:t>10/3/18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0C364-08AC-4944-B7AB-216876A44D8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92183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B04AE-FDBB-C34B-B698-127212CC7EA5}" type="datetimeFigureOut">
              <a:rPr lang="en-US" smtClean="0"/>
              <a:t>10/3/18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0C364-08AC-4944-B7AB-216876A44D8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60288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B04AE-FDBB-C34B-B698-127212CC7EA5}" type="datetimeFigureOut">
              <a:rPr lang="en-US" smtClean="0"/>
              <a:t>10/3/18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0C364-08AC-4944-B7AB-216876A44D8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70482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B04AE-FDBB-C34B-B698-127212CC7EA5}" type="datetimeFigureOut">
              <a:rPr lang="en-US" smtClean="0"/>
              <a:t>10/3/18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0C364-08AC-4944-B7AB-216876A44D8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13278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B04AE-FDBB-C34B-B698-127212CC7EA5}" type="datetimeFigureOut">
              <a:rPr lang="en-US" smtClean="0"/>
              <a:t>10/3/18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0C364-08AC-4944-B7AB-216876A44D8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3369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B04AE-FDBB-C34B-B698-127212CC7EA5}" type="datetimeFigureOut">
              <a:rPr lang="en-US" smtClean="0"/>
              <a:t>10/3/18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0C364-08AC-4944-B7AB-216876A44D8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27758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1B04AE-FDBB-C34B-B698-127212CC7EA5}" type="datetimeFigureOut">
              <a:rPr lang="en-US" smtClean="0"/>
              <a:t>10/3/18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40C364-08AC-4944-B7AB-216876A44D8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094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tif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tif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tif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tif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gi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4" Type="http://schemas.openxmlformats.org/officeDocument/2006/relationships/diagramQuickStyle" Target="../diagrams/quickStyle1.xml"/><Relationship Id="rId5" Type="http://schemas.openxmlformats.org/officeDocument/2006/relationships/diagramColors" Target="../diagrams/colors1.xml"/><Relationship Id="rId6" Type="http://schemas.microsoft.com/office/2007/relationships/diagramDrawing" Target="../diagrams/drawing1.xml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uwtsd.ac.uk/study-skills/" TargetMode="External"/><Relationship Id="rId3" Type="http://schemas.openxmlformats.org/officeDocument/2006/relationships/hyperlink" Target="https://now.ntu.ac.uk/content/enforced/52836-XXLIBCS10001_00001_SEM-GUIDE/NOW_SUPPORT_PAGES/SUPPORT_Students.html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kanbanchi.com/" TargetMode="External"/><Relationship Id="rId3" Type="http://schemas.openxmlformats.org/officeDocument/2006/relationships/hyperlink" Target="http://www.studyskillsyouneed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18445" y="3587311"/>
            <a:ext cx="10573555" cy="573580"/>
          </a:xfrm>
          <a:solidFill>
            <a:schemeClr val="accent6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US" sz="3200" dirty="0" smtClean="0">
                <a:latin typeface="+mn-lt"/>
              </a:rPr>
              <a:t>Professional Development Planning Workshop</a:t>
            </a:r>
            <a:endParaRPr lang="en-US" sz="3200" dirty="0">
              <a:latin typeface="+mn-l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18445" y="4474745"/>
            <a:ext cx="10573555" cy="854052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en-US" sz="2800" dirty="0" smtClean="0"/>
              <a:t>Amanda Gentle – Staff and Student Support/Tutor -Tileyard Education 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834954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875" y="271463"/>
            <a:ext cx="6895878" cy="611504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038753" y="210026"/>
            <a:ext cx="5153246" cy="634019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400" b="1" dirty="0" smtClean="0"/>
              <a:t>Kolb’s Experiential </a:t>
            </a:r>
            <a:r>
              <a:rPr lang="en-US" sz="2400" b="1" dirty="0"/>
              <a:t>L</a:t>
            </a:r>
            <a:r>
              <a:rPr lang="en-US" sz="2400" b="1" dirty="0" smtClean="0"/>
              <a:t>earning Cycle</a:t>
            </a:r>
          </a:p>
          <a:p>
            <a:r>
              <a:rPr lang="en-US" sz="2400" b="1" dirty="0" smtClean="0"/>
              <a:t> </a:t>
            </a:r>
            <a:endParaRPr lang="en-US" dirty="0" smtClean="0"/>
          </a:p>
          <a:p>
            <a:r>
              <a:rPr lang="en-US" sz="2000" dirty="0" smtClean="0"/>
              <a:t>Underpins and reflects the teaching (pedagogical) style that we tend to adopt at Tileyard Education.</a:t>
            </a:r>
          </a:p>
          <a:p>
            <a:endParaRPr lang="en-US" sz="2000" dirty="0"/>
          </a:p>
          <a:p>
            <a:r>
              <a:rPr lang="en-US" sz="2000" dirty="0" smtClean="0"/>
              <a:t>Identifying and exploring key issues in the music industry through case studies assignments and practical projects,</a:t>
            </a:r>
          </a:p>
          <a:p>
            <a:endParaRPr lang="en-US" sz="2000" dirty="0"/>
          </a:p>
          <a:p>
            <a:r>
              <a:rPr lang="en-US" sz="2000" dirty="0" smtClean="0"/>
              <a:t>Reflecting on those and doing more independent research, </a:t>
            </a:r>
          </a:p>
          <a:p>
            <a:endParaRPr lang="en-US" sz="2000" dirty="0"/>
          </a:p>
          <a:p>
            <a:r>
              <a:rPr lang="en-US" sz="2000" dirty="0" smtClean="0"/>
              <a:t>Formulating your own theories, </a:t>
            </a:r>
            <a:r>
              <a:rPr lang="en-US" sz="2000" dirty="0"/>
              <a:t>c</a:t>
            </a:r>
            <a:r>
              <a:rPr lang="en-US" sz="2000" dirty="0" smtClean="0"/>
              <a:t>reating tracks, music business ideas, concepts or plans, testing those ‘hypotheses’</a:t>
            </a:r>
          </a:p>
          <a:p>
            <a:endParaRPr lang="en-US" sz="2000" dirty="0"/>
          </a:p>
          <a:p>
            <a:r>
              <a:rPr lang="en-US" sz="2000" dirty="0" smtClean="0"/>
              <a:t>Finally formulating your own plans for your final projects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0968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14718" y="365125"/>
            <a:ext cx="10877282" cy="433365"/>
          </a:xfrm>
          <a:solidFill>
            <a:schemeClr val="accent6"/>
          </a:solidFill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en-US" sz="3200" dirty="0" smtClean="0">
                <a:latin typeface="+mn-lt"/>
              </a:rPr>
              <a:t>Aims and Objectives </a:t>
            </a:r>
            <a:endParaRPr lang="en-US" sz="3200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14718" y="1177871"/>
            <a:ext cx="10877282" cy="4231037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b="1" dirty="0" smtClean="0"/>
              <a:t>By the end of today’s workshop you should: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dirty="0" smtClean="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400" dirty="0" smtClean="0"/>
              <a:t>Know what </a:t>
            </a:r>
            <a:r>
              <a:rPr lang="en-US" sz="2400" dirty="0"/>
              <a:t>a Professional Development Plan is, why its useful as part or your career development </a:t>
            </a:r>
            <a:r>
              <a:rPr lang="en-US" sz="2400" dirty="0" smtClean="0"/>
              <a:t>activities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sz="2400" dirty="0" smtClean="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400" dirty="0" smtClean="0"/>
              <a:t>Understand how to identify and record your own professional development needs relating to your MA course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sz="2400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400" dirty="0" smtClean="0"/>
              <a:t>know what support is available to develop your academic and study skills needs and how to access it</a:t>
            </a:r>
            <a:endParaRPr lang="en-US" sz="24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8242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898902" y="256638"/>
            <a:ext cx="11293097" cy="611268"/>
          </a:xfrm>
          <a:solidFill>
            <a:schemeClr val="accent6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US" sz="2800" b="1" dirty="0" smtClean="0"/>
              <a:t>Professional Development Plans (PDP) and why they are important</a:t>
            </a:r>
            <a:endParaRPr lang="en-US" sz="28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898902" y="1269623"/>
            <a:ext cx="11231105" cy="483209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smtClean="0"/>
              <a:t>Exercise 1   </a:t>
            </a:r>
            <a:r>
              <a:rPr lang="en-US" sz="2000" b="1" dirty="0"/>
              <a:t>(</a:t>
            </a:r>
            <a:r>
              <a:rPr lang="en-US" sz="2400" b="1" dirty="0"/>
              <a:t>15 mins then feedback as a group)</a:t>
            </a:r>
          </a:p>
          <a:p>
            <a:endParaRPr lang="en-US" sz="2400" b="1" dirty="0" smtClean="0"/>
          </a:p>
          <a:p>
            <a:r>
              <a:rPr lang="en-US" sz="2400" dirty="0" smtClean="0"/>
              <a:t>Get into groups of two or three, read the article – So You Want to Work in the Music Industry? Reflect on and answer the following questions:</a:t>
            </a:r>
          </a:p>
          <a:p>
            <a:endParaRPr lang="en-US" sz="2000" b="1" dirty="0"/>
          </a:p>
          <a:p>
            <a:pPr marL="342900" indent="-342900">
              <a:buFont typeface="Arial" charset="0"/>
              <a:buChar char="•"/>
            </a:pPr>
            <a:r>
              <a:rPr lang="en-US" sz="2400" b="1" dirty="0" smtClean="0"/>
              <a:t>What in your view makes up a good quality Professional Development Plan?</a:t>
            </a:r>
          </a:p>
          <a:p>
            <a:pPr marL="342900" indent="-342900">
              <a:buFont typeface="Arial" charset="0"/>
              <a:buChar char="•"/>
            </a:pPr>
            <a:endParaRPr lang="en-US" sz="2400" b="1" dirty="0"/>
          </a:p>
          <a:p>
            <a:pPr marL="342900" indent="-342900">
              <a:buFont typeface="Arial" charset="0"/>
              <a:buChar char="•"/>
            </a:pPr>
            <a:r>
              <a:rPr lang="en-US" sz="2400" b="1" dirty="0" smtClean="0"/>
              <a:t>What do you think from reading the article are the key skills and knowledge required to work in the music industry ?</a:t>
            </a:r>
          </a:p>
          <a:p>
            <a:pPr marL="342900" indent="-342900">
              <a:buFont typeface="Arial" charset="0"/>
              <a:buChar char="•"/>
            </a:pPr>
            <a:endParaRPr lang="en-US" sz="2400" b="1" dirty="0"/>
          </a:p>
          <a:p>
            <a:pPr marL="342900" indent="-342900">
              <a:buFont typeface="Arial" charset="0"/>
              <a:buChar char="•"/>
            </a:pPr>
            <a:r>
              <a:rPr lang="en-US" sz="2400" b="1" dirty="0" smtClean="0"/>
              <a:t>What skills are ‘transferable’ between many different roles or types of industry work?</a:t>
            </a:r>
          </a:p>
          <a:p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463011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8902" y="256638"/>
            <a:ext cx="11293097" cy="611268"/>
          </a:xfrm>
          <a:solidFill>
            <a:schemeClr val="accent6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US" sz="2800" b="1" dirty="0" smtClean="0"/>
              <a:t>Professional Development Plans (PDP) and why they are important</a:t>
            </a:r>
            <a:endParaRPr lang="en-US" sz="28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898901" y="1132699"/>
            <a:ext cx="7432299" cy="553997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Font typeface="Wingdings" charset="2"/>
              <a:buChar char="ü"/>
            </a:pPr>
            <a:r>
              <a:rPr lang="en-US" sz="2400" dirty="0"/>
              <a:t>A</a:t>
            </a:r>
            <a:r>
              <a:rPr lang="en-US" sz="2400" dirty="0" smtClean="0"/>
              <a:t> PDP is a structured process for identifying and working towards professional learning and career goals </a:t>
            </a:r>
          </a:p>
          <a:p>
            <a:endParaRPr lang="en-US" sz="2400" dirty="0"/>
          </a:p>
          <a:p>
            <a:pPr marL="342900" indent="-342900">
              <a:buFont typeface="Wingdings" charset="2"/>
              <a:buChar char="ü"/>
            </a:pPr>
            <a:r>
              <a:rPr lang="en-US" sz="2400" dirty="0" smtClean="0"/>
              <a:t>PDP’s are reflective, future-focused and should identify and record learning needs, how they will be met and also provide a way of tracking progress </a:t>
            </a:r>
            <a:endParaRPr lang="en-US" sz="2400" dirty="0"/>
          </a:p>
          <a:p>
            <a:endParaRPr lang="en-US" sz="2400" dirty="0" smtClean="0"/>
          </a:p>
          <a:p>
            <a:pPr marL="342900" indent="-342900">
              <a:buFont typeface="Wingdings" charset="2"/>
              <a:buChar char="ü"/>
            </a:pPr>
            <a:r>
              <a:rPr lang="en-US" sz="2400" dirty="0" smtClean="0"/>
              <a:t>A good PDP should be about the development of </a:t>
            </a:r>
            <a:r>
              <a:rPr lang="en-US" sz="2400" b="1" dirty="0" smtClean="0"/>
              <a:t>strengths, </a:t>
            </a:r>
            <a:r>
              <a:rPr lang="en-US" sz="2400" b="1" dirty="0"/>
              <a:t>s</a:t>
            </a:r>
            <a:r>
              <a:rPr lang="en-US" sz="2400" b="1" dirty="0" smtClean="0"/>
              <a:t>kills, knowledge, behaviours, competencies</a:t>
            </a:r>
            <a:r>
              <a:rPr lang="en-US" sz="2400" dirty="0" smtClean="0"/>
              <a:t> and </a:t>
            </a:r>
            <a:r>
              <a:rPr lang="en-US" sz="2400" b="1" dirty="0" smtClean="0"/>
              <a:t>expertise</a:t>
            </a:r>
            <a:r>
              <a:rPr lang="en-US" sz="2400" dirty="0" smtClean="0"/>
              <a:t> required for future roles or work</a:t>
            </a:r>
          </a:p>
          <a:p>
            <a:endParaRPr lang="en-US" sz="2400" dirty="0" smtClean="0"/>
          </a:p>
          <a:p>
            <a:r>
              <a:rPr lang="en-US" sz="2400" dirty="0" smtClean="0"/>
              <a:t>A good PDP should start with your </a:t>
            </a:r>
            <a:r>
              <a:rPr lang="en-US" sz="2400" b="1" dirty="0" smtClean="0"/>
              <a:t>vision for success </a:t>
            </a:r>
            <a:r>
              <a:rPr lang="en-US" sz="2400" dirty="0" smtClean="0"/>
              <a:t>and be </a:t>
            </a:r>
            <a:r>
              <a:rPr lang="en-US" sz="2400" b="1" dirty="0" smtClean="0"/>
              <a:t>SMART:</a:t>
            </a:r>
          </a:p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43949" y="1132699"/>
            <a:ext cx="3448049" cy="5539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9543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898902" y="256638"/>
            <a:ext cx="11293097" cy="611268"/>
          </a:xfrm>
          <a:solidFill>
            <a:schemeClr val="accent6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US" sz="2800" b="1" dirty="0" smtClean="0"/>
              <a:t>Professional Development Plan (PDP) and why they are important</a:t>
            </a:r>
            <a:endParaRPr lang="en-US" sz="28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898902" y="1314450"/>
            <a:ext cx="710209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/>
              <a:t>Key Transferable Industry </a:t>
            </a:r>
            <a:r>
              <a:rPr lang="en-US" sz="2400" b="1" dirty="0"/>
              <a:t>S</a:t>
            </a:r>
            <a:r>
              <a:rPr lang="en-US" sz="2400" b="1" dirty="0" smtClean="0"/>
              <a:t>kills and Knowledge:</a:t>
            </a:r>
          </a:p>
          <a:p>
            <a:endParaRPr lang="en-US" sz="2400" b="1" dirty="0"/>
          </a:p>
          <a:p>
            <a:r>
              <a:rPr lang="en-US" sz="2400" dirty="0" smtClean="0"/>
              <a:t>Team working skills </a:t>
            </a:r>
          </a:p>
          <a:p>
            <a:r>
              <a:rPr lang="en-US" sz="2400" dirty="0" smtClean="0"/>
              <a:t>Decision making capabilities</a:t>
            </a:r>
          </a:p>
          <a:p>
            <a:r>
              <a:rPr lang="en-US" sz="2400" dirty="0" smtClean="0"/>
              <a:t>Creative problem solving and thinking</a:t>
            </a:r>
          </a:p>
          <a:p>
            <a:r>
              <a:rPr lang="en-US" sz="2400" dirty="0" smtClean="0"/>
              <a:t>Managerial and leadership skills</a:t>
            </a:r>
          </a:p>
          <a:p>
            <a:r>
              <a:rPr lang="en-US" sz="2400" dirty="0" smtClean="0"/>
              <a:t>Influencing and negotiation skills</a:t>
            </a:r>
          </a:p>
          <a:p>
            <a:r>
              <a:rPr lang="en-US" sz="2400" dirty="0" smtClean="0"/>
              <a:t>Understanding of music distribution and how this works</a:t>
            </a:r>
          </a:p>
          <a:p>
            <a:r>
              <a:rPr lang="en-US" sz="2400" dirty="0" smtClean="0"/>
              <a:t>Knowledge about royalties, copyright and IP</a:t>
            </a:r>
          </a:p>
          <a:p>
            <a:r>
              <a:rPr lang="en-US" sz="2400" dirty="0" smtClean="0"/>
              <a:t>Data analysis*</a:t>
            </a:r>
          </a:p>
          <a:p>
            <a:r>
              <a:rPr lang="en-US" sz="2400" dirty="0" smtClean="0"/>
              <a:t>Appreciation of how money is made through music</a:t>
            </a:r>
          </a:p>
          <a:p>
            <a:r>
              <a:rPr lang="en-US" sz="2400" dirty="0" smtClean="0"/>
              <a:t>Planning and organisation skills</a:t>
            </a:r>
          </a:p>
          <a:p>
            <a:r>
              <a:rPr lang="en-US" sz="2400" dirty="0" smtClean="0"/>
              <a:t>Project Management </a:t>
            </a:r>
            <a:r>
              <a:rPr lang="en-US" sz="2400" dirty="0" smtClean="0"/>
              <a:t>and </a:t>
            </a:r>
            <a:r>
              <a:rPr lang="en-US" sz="2400" dirty="0"/>
              <a:t>d</a:t>
            </a:r>
            <a:r>
              <a:rPr lang="en-US" sz="2400" dirty="0" smtClean="0"/>
              <a:t>igital awareness</a:t>
            </a:r>
            <a:endParaRPr lang="en-US" sz="2400" dirty="0" smtClean="0"/>
          </a:p>
          <a:p>
            <a:r>
              <a:rPr lang="en-US" sz="2400" dirty="0" smtClean="0"/>
              <a:t>Networking and collaborative working capabilities</a:t>
            </a:r>
            <a:endParaRPr lang="en-US" sz="24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89332" y="1536700"/>
            <a:ext cx="3391517" cy="3721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8203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1353800" cy="633942"/>
          </a:xfrm>
          <a:solidFill>
            <a:schemeClr val="accent6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US" sz="3200" dirty="0" smtClean="0">
                <a:latin typeface="+mn-lt"/>
              </a:rPr>
              <a:t>Professional Development Planning</a:t>
            </a:r>
            <a:endParaRPr lang="en-US" sz="3200" dirty="0">
              <a:latin typeface="+mn-lt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287147" y="4424374"/>
            <a:ext cx="5904853" cy="175432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 smtClean="0"/>
              <a:t>Self development is defined as personal development with the individual taking primary responsibility for their own learning and for choosing the means to achieve this. </a:t>
            </a:r>
          </a:p>
          <a:p>
            <a:endParaRPr lang="en-US" dirty="0" smtClean="0"/>
          </a:p>
          <a:p>
            <a:endParaRPr lang="en-US" dirty="0"/>
          </a:p>
          <a:p>
            <a:r>
              <a:rPr lang="en-US" b="1" dirty="0" smtClean="0"/>
              <a:t>(Pedler and Burgoyne 2006)</a:t>
            </a:r>
            <a:endParaRPr lang="en-US" b="1" dirty="0"/>
          </a:p>
        </p:txBody>
      </p:sp>
      <p:sp>
        <p:nvSpPr>
          <p:cNvPr id="4" name="Rectangle 3"/>
          <p:cNvSpPr/>
          <p:nvPr/>
        </p:nvSpPr>
        <p:spPr>
          <a:xfrm>
            <a:off x="6287147" y="1280560"/>
            <a:ext cx="5904853" cy="2862322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rgbClr val="2A2A2A"/>
                </a:solidFill>
              </a:rPr>
              <a:t>The reason for planning your personal development is therefore very simple: only you know what you want to achieve, and the key to achieving it is in your hands via the actions you take. </a:t>
            </a:r>
            <a:endParaRPr lang="en-US" sz="2000" dirty="0" smtClean="0">
              <a:solidFill>
                <a:srgbClr val="2A2A2A"/>
              </a:solidFill>
            </a:endParaRPr>
          </a:p>
          <a:p>
            <a:endParaRPr lang="en-US" sz="2000" b="1" dirty="0" smtClean="0">
              <a:solidFill>
                <a:srgbClr val="2A2A2A"/>
              </a:solidFill>
            </a:endParaRPr>
          </a:p>
          <a:p>
            <a:r>
              <a:rPr lang="en-US" sz="2000" b="1" dirty="0" smtClean="0">
                <a:solidFill>
                  <a:srgbClr val="2A2A2A"/>
                </a:solidFill>
              </a:rPr>
              <a:t>Planning </a:t>
            </a:r>
            <a:r>
              <a:rPr lang="en-US" sz="2000" b="1" dirty="0">
                <a:solidFill>
                  <a:srgbClr val="2A2A2A"/>
                </a:solidFill>
              </a:rPr>
              <a:t>what you need to do to achieve your goals is a vital step in the process</a:t>
            </a:r>
            <a:r>
              <a:rPr lang="en-US" sz="2000" b="1" dirty="0" smtClean="0">
                <a:solidFill>
                  <a:srgbClr val="2A2A2A"/>
                </a:solidFill>
              </a:rPr>
              <a:t>.</a:t>
            </a:r>
          </a:p>
          <a:p>
            <a:r>
              <a:rPr lang="en-US" sz="2000" dirty="0"/>
              <a:t/>
            </a:r>
            <a:br>
              <a:rPr lang="en-US" sz="2000" dirty="0"/>
            </a:br>
            <a:endParaRPr lang="en-US" sz="2000" dirty="0"/>
          </a:p>
        </p:txBody>
      </p:sp>
      <p:sp>
        <p:nvSpPr>
          <p:cNvPr id="6" name="TextBox 5"/>
          <p:cNvSpPr txBox="1"/>
          <p:nvPr/>
        </p:nvSpPr>
        <p:spPr>
          <a:xfrm>
            <a:off x="838200" y="1303793"/>
            <a:ext cx="5308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/>
              <a:t>What </a:t>
            </a:r>
            <a:r>
              <a:rPr lang="en-US" sz="2400" b="1" smtClean="0"/>
              <a:t>is </a:t>
            </a:r>
            <a:r>
              <a:rPr lang="en-US" sz="2400" b="1" smtClean="0"/>
              <a:t>Your </a:t>
            </a:r>
            <a:r>
              <a:rPr lang="en-US" sz="2400" b="1" dirty="0"/>
              <a:t>V</a:t>
            </a:r>
            <a:r>
              <a:rPr lang="en-US" sz="2400" b="1" smtClean="0"/>
              <a:t>ision </a:t>
            </a:r>
            <a:r>
              <a:rPr lang="en-US" sz="2400" b="1" smtClean="0"/>
              <a:t>for </a:t>
            </a:r>
            <a:r>
              <a:rPr lang="en-US" sz="2400" b="1" smtClean="0"/>
              <a:t>Future </a:t>
            </a:r>
            <a:r>
              <a:rPr lang="en-US" sz="2400" b="1" dirty="0"/>
              <a:t>S</a:t>
            </a:r>
            <a:r>
              <a:rPr lang="en-US" sz="2400" b="1" smtClean="0"/>
              <a:t>uccess</a:t>
            </a:r>
            <a:r>
              <a:rPr lang="en-US" sz="2400" b="1" dirty="0" smtClean="0"/>
              <a:t>?</a:t>
            </a:r>
          </a:p>
        </p:txBody>
      </p:sp>
      <p:pic>
        <p:nvPicPr>
          <p:cNvPr id="1026" name="Picture 2" descr="halk illustration of man walking up steps labeled &amp;quot;vision&amp;quo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2070183"/>
            <a:ext cx="5124450" cy="4136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8758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838199" y="2334399"/>
            <a:ext cx="6451601" cy="452431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285750" lvl="0" indent="-285750">
              <a:buFont typeface="Arial" charset="0"/>
              <a:buChar char="•"/>
            </a:pPr>
            <a:r>
              <a:rPr lang="en-US" sz="2400" dirty="0"/>
              <a:t>What does success look </a:t>
            </a:r>
            <a:r>
              <a:rPr lang="en-US" sz="2400" dirty="0" smtClean="0"/>
              <a:t>land feel like </a:t>
            </a:r>
            <a:r>
              <a:rPr lang="en-US" sz="2400" dirty="0"/>
              <a:t>to </a:t>
            </a:r>
            <a:r>
              <a:rPr lang="en-US" sz="2400" dirty="0" smtClean="0"/>
              <a:t>you? </a:t>
            </a:r>
          </a:p>
          <a:p>
            <a:pPr marL="285750" lvl="0" indent="-285750">
              <a:buFont typeface="Arial" charset="0"/>
              <a:buChar char="•"/>
            </a:pPr>
            <a:r>
              <a:rPr lang="en-US" sz="2400" dirty="0"/>
              <a:t>H</a:t>
            </a:r>
            <a:r>
              <a:rPr lang="en-US" sz="2400" dirty="0" smtClean="0"/>
              <a:t>ow </a:t>
            </a:r>
            <a:r>
              <a:rPr lang="en-US" sz="2400" dirty="0"/>
              <a:t>will you know you have achieved your goals</a:t>
            </a:r>
            <a:r>
              <a:rPr lang="en-US" sz="2400" dirty="0" smtClean="0"/>
              <a:t>?</a:t>
            </a:r>
            <a:endParaRPr lang="en-US" sz="2400" dirty="0"/>
          </a:p>
          <a:p>
            <a:pPr marL="285750" lvl="0" indent="-285750">
              <a:buFont typeface="Arial" charset="0"/>
              <a:buChar char="•"/>
            </a:pPr>
            <a:r>
              <a:rPr lang="en-US" sz="2400" dirty="0"/>
              <a:t>What actions are required to achieve them?</a:t>
            </a:r>
          </a:p>
          <a:p>
            <a:pPr marL="285750" lvl="0" indent="-285750">
              <a:buFont typeface="Arial" charset="0"/>
              <a:buChar char="•"/>
            </a:pPr>
            <a:r>
              <a:rPr lang="en-US" sz="2400" dirty="0"/>
              <a:t>Reflect on what success means to you in terms of developing new </a:t>
            </a:r>
            <a:r>
              <a:rPr lang="en-US" sz="2400" dirty="0" smtClean="0"/>
              <a:t>skills, </a:t>
            </a:r>
            <a:r>
              <a:rPr lang="en-US" sz="2400" dirty="0"/>
              <a:t>or attitudes to your work or building your knowledge about </a:t>
            </a:r>
            <a:r>
              <a:rPr lang="en-US" sz="2400" dirty="0" smtClean="0"/>
              <a:t>music</a:t>
            </a:r>
            <a:endParaRPr lang="en-US" sz="2400" dirty="0"/>
          </a:p>
          <a:p>
            <a:pPr marL="285750" lvl="0" indent="-285750">
              <a:buFont typeface="Arial" charset="0"/>
              <a:buChar char="•"/>
            </a:pPr>
            <a:r>
              <a:rPr lang="en-US" sz="2400" dirty="0" smtClean="0"/>
              <a:t>Your vision could also be a mission statement – </a:t>
            </a:r>
          </a:p>
          <a:p>
            <a:pPr lvl="0"/>
            <a:endParaRPr lang="en-US" sz="2400" dirty="0" smtClean="0"/>
          </a:p>
          <a:p>
            <a:pPr lvl="0"/>
            <a:r>
              <a:rPr lang="en-US" sz="2400" dirty="0" smtClean="0"/>
              <a:t>‘To have set up a functioning recording studio and label which supports EDM artists’</a:t>
            </a:r>
            <a:endParaRPr lang="en-US" sz="2400" dirty="0"/>
          </a:p>
          <a:p>
            <a:pPr marL="285750" indent="-285750">
              <a:buFont typeface="Arial" charset="0"/>
              <a:buChar char="•"/>
            </a:pPr>
            <a:endParaRPr lang="en-US" sz="2400" dirty="0"/>
          </a:p>
        </p:txBody>
      </p:sp>
      <p:sp>
        <p:nvSpPr>
          <p:cNvPr id="3" name="Rectangle 2"/>
          <p:cNvSpPr/>
          <p:nvPr/>
        </p:nvSpPr>
        <p:spPr>
          <a:xfrm>
            <a:off x="838199" y="1251235"/>
            <a:ext cx="698172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/>
              <a:t>Setting </a:t>
            </a:r>
            <a:r>
              <a:rPr lang="en-US" sz="2400" b="1" dirty="0" smtClean="0"/>
              <a:t>Your Vision and Career </a:t>
            </a:r>
            <a:r>
              <a:rPr lang="en-US" sz="2400" b="1" dirty="0"/>
              <a:t>and Development Goals</a:t>
            </a:r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1353800" cy="633942"/>
          </a:xfrm>
          <a:solidFill>
            <a:schemeClr val="accent6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US" sz="3200" dirty="0" smtClean="0">
                <a:latin typeface="+mn-lt"/>
              </a:rPr>
              <a:t>Professional Development Planning</a:t>
            </a:r>
            <a:endParaRPr lang="en-US" sz="3200" dirty="0">
              <a:latin typeface="+mn-lt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19920" y="999068"/>
            <a:ext cx="4372080" cy="58589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2499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57485" y="0"/>
            <a:ext cx="5333716" cy="187743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US" b="1" dirty="0" smtClean="0">
                <a:solidFill>
                  <a:srgbClr val="2A2A2A"/>
                </a:solidFill>
              </a:rPr>
              <a:t>Self-Actualisation</a:t>
            </a:r>
          </a:p>
          <a:p>
            <a:endParaRPr lang="en-US" dirty="0">
              <a:solidFill>
                <a:srgbClr val="2A2A2A"/>
              </a:solidFill>
            </a:endParaRPr>
          </a:p>
          <a:p>
            <a:r>
              <a:rPr lang="en-US" sz="2000" dirty="0" smtClean="0">
                <a:solidFill>
                  <a:srgbClr val="2A2A2A"/>
                </a:solidFill>
              </a:rPr>
              <a:t>Abraham Maslow </a:t>
            </a:r>
            <a:r>
              <a:rPr lang="en-US" sz="2000" dirty="0">
                <a:solidFill>
                  <a:srgbClr val="2A2A2A"/>
                </a:solidFill>
              </a:rPr>
              <a:t>(1970) suggests that all individuals have an in-built need for personal development which occurs through a process called self-actualisation</a:t>
            </a:r>
            <a:r>
              <a:rPr lang="en-US" dirty="0">
                <a:solidFill>
                  <a:srgbClr val="2A2A2A"/>
                </a:solidFill>
              </a:rPr>
              <a:t>.</a:t>
            </a:r>
            <a:endParaRPr lang="en-US" i="0" u="none" strike="noStrike" dirty="0">
              <a:solidFill>
                <a:srgbClr val="2A2A2A"/>
              </a:solidFill>
              <a:effectLst/>
            </a:endParaRPr>
          </a:p>
        </p:txBody>
      </p:sp>
      <p:pic>
        <p:nvPicPr>
          <p:cNvPr id="1026" name="Picture 2" descr="aslow's Hierarchy of Needs. Physiological Needs, Safety Needs, Love and Bel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7900" y="0"/>
            <a:ext cx="61341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457485" y="2144700"/>
            <a:ext cx="5333716" cy="440120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Wingdings" charset="2"/>
              <a:buChar char="ü"/>
            </a:pPr>
            <a:r>
              <a:rPr lang="en-US" sz="2000" b="1" dirty="0"/>
              <a:t>Self-actualisation</a:t>
            </a:r>
            <a:r>
              <a:rPr lang="en-US" sz="2000" dirty="0"/>
              <a:t> refers to the desire that everybody has ‘</a:t>
            </a:r>
            <a:r>
              <a:rPr lang="en-US" sz="2000" i="1" dirty="0"/>
              <a:t>to become everything that they are capable of becoming’</a:t>
            </a:r>
            <a:r>
              <a:rPr lang="en-US" sz="2000" dirty="0"/>
              <a:t>. In other words, it refers to </a:t>
            </a:r>
            <a:r>
              <a:rPr lang="en-US" sz="2000" dirty="0" smtClean="0"/>
              <a:t>self-fulfillment </a:t>
            </a:r>
            <a:r>
              <a:rPr lang="en-US" sz="2000" dirty="0"/>
              <a:t>and the need to reach full potential as a unique human </a:t>
            </a:r>
            <a:r>
              <a:rPr lang="en-US" sz="2000" dirty="0" smtClean="0"/>
              <a:t>being</a:t>
            </a:r>
          </a:p>
          <a:p>
            <a:pPr marL="285750" indent="-285750">
              <a:buFont typeface="Wingdings" charset="2"/>
              <a:buChar char="ü"/>
            </a:pPr>
            <a:endParaRPr lang="en-US" sz="2000" dirty="0" smtClean="0"/>
          </a:p>
          <a:p>
            <a:endParaRPr lang="en-US" sz="2000" dirty="0"/>
          </a:p>
          <a:p>
            <a:pPr marL="285750" indent="-285750">
              <a:buFont typeface="Wingdings" charset="2"/>
              <a:buChar char="ü"/>
            </a:pPr>
            <a:r>
              <a:rPr lang="en-US" sz="2000" dirty="0" smtClean="0"/>
              <a:t>The </a:t>
            </a:r>
            <a:r>
              <a:rPr lang="en-US" sz="2000" dirty="0"/>
              <a:t>extent to which people are able to develop depends on certain needs being met and these needs form a hierarchy.  </a:t>
            </a:r>
            <a:endParaRPr lang="en-US" sz="2000" dirty="0" smtClean="0"/>
          </a:p>
          <a:p>
            <a:endParaRPr lang="en-US" sz="2000" dirty="0"/>
          </a:p>
          <a:p>
            <a:pPr marL="285750" indent="-285750">
              <a:buFont typeface="Wingdings" charset="2"/>
              <a:buChar char="ü"/>
            </a:pPr>
            <a:r>
              <a:rPr lang="en-US" sz="2000" dirty="0" smtClean="0"/>
              <a:t>Only </a:t>
            </a:r>
            <a:r>
              <a:rPr lang="en-US" sz="2000" dirty="0"/>
              <a:t>when one level of need is satisfied can a higher one be developed. </a:t>
            </a:r>
            <a:endParaRPr lang="en-US" sz="2000" dirty="0" smtClean="0"/>
          </a:p>
          <a:p>
            <a:r>
              <a:rPr lang="en-US" sz="2000" dirty="0" smtClean="0"/>
              <a:t>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048240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898902" y="256638"/>
            <a:ext cx="11293097" cy="611268"/>
          </a:xfrm>
          <a:solidFill>
            <a:schemeClr val="accent6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US" sz="2800" b="1" dirty="0" smtClean="0"/>
              <a:t>Identifying Your Learning Needs</a:t>
            </a:r>
            <a:endParaRPr lang="en-US" sz="28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898902" y="1397000"/>
            <a:ext cx="245389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 smtClean="0"/>
          </a:p>
          <a:p>
            <a:r>
              <a:rPr lang="en-US" sz="2800" b="1" dirty="0" smtClean="0"/>
              <a:t>Example PDP</a:t>
            </a:r>
          </a:p>
        </p:txBody>
      </p:sp>
      <p:pic>
        <p:nvPicPr>
          <p:cNvPr id="4099" name="Picture 3" descr="DP life cycl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1397000"/>
            <a:ext cx="7670800" cy="48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6451599" y="1378635"/>
            <a:ext cx="2552794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/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5531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07523580"/>
              </p:ext>
            </p:extLst>
          </p:nvPr>
        </p:nvGraphicFramePr>
        <p:xfrm>
          <a:off x="5283200" y="1651000"/>
          <a:ext cx="8128000" cy="49191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838200" y="1651000"/>
            <a:ext cx="489373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SWOT – Professional Development Analysis</a:t>
            </a:r>
            <a:endParaRPr lang="en-US" sz="3200" dirty="0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1353800" cy="633942"/>
          </a:xfrm>
          <a:solidFill>
            <a:schemeClr val="accent6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US" sz="3200" dirty="0" smtClean="0">
                <a:latin typeface="+mn-lt"/>
              </a:rPr>
              <a:t>Identifying Your Learning needs</a:t>
            </a:r>
            <a:endParaRPr lang="en-US" sz="32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87765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898902" y="256638"/>
            <a:ext cx="11293097" cy="611268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b="1" dirty="0" smtClean="0"/>
              <a:t>Identifying Your Learning Needs</a:t>
            </a:r>
            <a:endParaRPr lang="en-US" sz="28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990600" y="1346200"/>
            <a:ext cx="11201400" cy="415498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smtClean="0"/>
              <a:t>Exercise 2 – Completing Your Professional Development SWOT Analysis	(15 mins)</a:t>
            </a:r>
          </a:p>
          <a:p>
            <a:endParaRPr lang="en-US" sz="2400" b="1" dirty="0"/>
          </a:p>
          <a:p>
            <a:r>
              <a:rPr lang="en-US" sz="2400" dirty="0" smtClean="0"/>
              <a:t>Consider your future vision for your career and what you hope to achieve my the end of your MA.</a:t>
            </a:r>
          </a:p>
          <a:p>
            <a:endParaRPr lang="en-US" sz="2400" dirty="0"/>
          </a:p>
          <a:p>
            <a:r>
              <a:rPr lang="en-US" sz="2400" dirty="0" smtClean="0"/>
              <a:t>Use the SWOT to identify what learning needs you might have during the course:</a:t>
            </a:r>
          </a:p>
          <a:p>
            <a:endParaRPr lang="en-US" sz="2400" dirty="0"/>
          </a:p>
          <a:p>
            <a:pPr marL="342900" indent="-342900">
              <a:buFont typeface="Arial" charset="0"/>
              <a:buChar char="•"/>
            </a:pPr>
            <a:r>
              <a:rPr lang="en-US" sz="2400" b="1" dirty="0" smtClean="0"/>
              <a:t>Think about any transferable skills you may need to develop further</a:t>
            </a:r>
          </a:p>
          <a:p>
            <a:pPr marL="342900" indent="-342900">
              <a:buFont typeface="Arial" charset="0"/>
              <a:buChar char="•"/>
            </a:pPr>
            <a:r>
              <a:rPr lang="en-US" sz="2400" b="1" dirty="0" smtClean="0"/>
              <a:t>What academic and study skills you might need to further develop to complete your assignments</a:t>
            </a:r>
            <a:endParaRPr lang="en-US" sz="2400" b="1" dirty="0"/>
          </a:p>
          <a:p>
            <a:pPr marL="342900" indent="-342900">
              <a:buFont typeface="Arial" charset="0"/>
              <a:buChar char="•"/>
            </a:pPr>
            <a:r>
              <a:rPr lang="en-US" sz="2400" b="1" dirty="0" smtClean="0"/>
              <a:t>Use the SWOT headings as a guide </a:t>
            </a:r>
          </a:p>
        </p:txBody>
      </p:sp>
    </p:spTree>
    <p:extLst>
      <p:ext uri="{BB962C8B-B14F-4D97-AF65-F5344CB8AC3E}">
        <p14:creationId xmlns:p14="http://schemas.microsoft.com/office/powerpoint/2010/main" val="112326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898902" y="256638"/>
            <a:ext cx="11293097" cy="611268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b="1" dirty="0" smtClean="0"/>
              <a:t>Support Available</a:t>
            </a:r>
            <a:endParaRPr lang="en-US" sz="28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898902" y="1200150"/>
            <a:ext cx="4892298" cy="526297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smtClean="0"/>
              <a:t>Academic Study Skills Tutorials: </a:t>
            </a:r>
          </a:p>
          <a:p>
            <a:r>
              <a:rPr lang="en-US" sz="2400" b="1" dirty="0" smtClean="0"/>
              <a:t>(Myself, Steve Cole, Ciaran Robinson) </a:t>
            </a:r>
          </a:p>
          <a:p>
            <a:endParaRPr lang="en-US" sz="2400" dirty="0"/>
          </a:p>
          <a:p>
            <a:r>
              <a:rPr lang="en-US" sz="2400" dirty="0" smtClean="0"/>
              <a:t>Bookable via Beebop.  </a:t>
            </a:r>
          </a:p>
          <a:p>
            <a:endParaRPr lang="en-US" sz="2400" dirty="0"/>
          </a:p>
          <a:p>
            <a:r>
              <a:rPr lang="en-US" sz="2400" dirty="0" smtClean="0"/>
              <a:t>Mondays till 7.30pm  (Me)</a:t>
            </a:r>
          </a:p>
          <a:p>
            <a:r>
              <a:rPr lang="en-US" sz="2400" dirty="0" smtClean="0"/>
              <a:t>Tuesdays till 3.30pm</a:t>
            </a:r>
          </a:p>
          <a:p>
            <a:endParaRPr lang="en-US" sz="2400" dirty="0"/>
          </a:p>
          <a:p>
            <a:r>
              <a:rPr lang="en-US" sz="2400" dirty="0" smtClean="0"/>
              <a:t>Steve/Ciaran</a:t>
            </a:r>
          </a:p>
          <a:p>
            <a:r>
              <a:rPr lang="en-US" sz="2400" dirty="0" smtClean="0"/>
              <a:t>Wednesdays/Thursdays</a:t>
            </a:r>
          </a:p>
          <a:p>
            <a:endParaRPr lang="en-US" sz="2400" dirty="0"/>
          </a:p>
          <a:p>
            <a:r>
              <a:rPr lang="en-US" sz="2400" b="1" dirty="0" smtClean="0"/>
              <a:t>All PDP’s to be completed by Friday October 26th 5pm and submitted via Beebop to me.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153150" y="1200150"/>
            <a:ext cx="6038849" cy="34163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400" b="1" dirty="0" smtClean="0"/>
              <a:t>UWTSD:</a:t>
            </a:r>
          </a:p>
          <a:p>
            <a:endParaRPr lang="en-US" b="1" dirty="0"/>
          </a:p>
          <a:p>
            <a:pPr lvl="0"/>
            <a:r>
              <a:rPr lang="en-US" dirty="0"/>
              <a:t>- </a:t>
            </a:r>
            <a:r>
              <a:rPr lang="en-US" dirty="0">
                <a:hlinkClick r:id="rId2"/>
              </a:rPr>
              <a:t>http://www.uwtsd.ac.uk/study-skills/</a:t>
            </a:r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r>
              <a:rPr lang="en-US" sz="2400" b="1" dirty="0" smtClean="0"/>
              <a:t>NTU/Confetti:</a:t>
            </a:r>
          </a:p>
          <a:p>
            <a:endParaRPr lang="en-US" sz="2400" b="1" dirty="0"/>
          </a:p>
          <a:p>
            <a:pPr lvl="0"/>
            <a:r>
              <a:rPr lang="en-US" dirty="0">
                <a:hlinkClick r:id="rId3"/>
              </a:rPr>
              <a:t>https://</a:t>
            </a:r>
            <a:r>
              <a:rPr lang="en-US" dirty="0" smtClean="0">
                <a:hlinkClick r:id="rId3"/>
              </a:rPr>
              <a:t>now.ntu.ac.uk/content/enforced/52836-XXLIBCS10001_00001_SEM-GUIDE/NOW_SUPPORT_PAGES/SUPPORT_Students.html</a:t>
            </a:r>
            <a:endParaRPr lang="en-US" b="1" dirty="0"/>
          </a:p>
          <a:p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34224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1353800" cy="684742"/>
          </a:xfrm>
          <a:solidFill>
            <a:schemeClr val="accent6"/>
          </a:solidFill>
        </p:spPr>
        <p:txBody>
          <a:bodyPr>
            <a:normAutofit/>
          </a:bodyPr>
          <a:lstStyle/>
          <a:p>
            <a:r>
              <a:rPr lang="en-US" sz="3200" b="1" dirty="0" smtClean="0"/>
              <a:t>References</a:t>
            </a:r>
            <a:endParaRPr lang="en-US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54692"/>
            <a:ext cx="10515600" cy="4351338"/>
          </a:xfrm>
        </p:spPr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dirty="0" smtClean="0"/>
              <a:t>CIPD – Chartered Institute of Professional Development (2018, website)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dirty="0" smtClean="0"/>
              <a:t>(2018, www.media-match.com)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dirty="0" smtClean="0"/>
              <a:t>Outliers – Malcolm Gladwell (2008)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dirty="0" smtClean="0"/>
              <a:t>Who are your best People? How to Find, Measure and Manage </a:t>
            </a:r>
            <a:r>
              <a:rPr lang="en-US" sz="2400" dirty="0"/>
              <a:t>Y</a:t>
            </a:r>
            <a:r>
              <a:rPr lang="en-US" sz="2400" dirty="0" smtClean="0"/>
              <a:t>our </a:t>
            </a:r>
            <a:r>
              <a:rPr lang="en-US" sz="2400" dirty="0"/>
              <a:t>T</a:t>
            </a:r>
            <a:r>
              <a:rPr lang="en-US" sz="2400" dirty="0" smtClean="0"/>
              <a:t>op </a:t>
            </a:r>
            <a:r>
              <a:rPr lang="en-US" sz="2400" dirty="0"/>
              <a:t>T</a:t>
            </a:r>
            <a:r>
              <a:rPr lang="en-US" sz="2400" dirty="0" smtClean="0"/>
              <a:t>alent (2008, Robin Stuart Kotze, Chris Dunn)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dirty="0" smtClean="0"/>
              <a:t>Career Opportunities in the Music Industry (2009,Shelly Field)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400" b="1" dirty="0"/>
              <a:t>‪</a:t>
            </a:r>
            <a:r>
              <a:rPr lang="en-US" sz="2400" dirty="0"/>
              <a:t>Beyond Talent: Creating a Successful Career in Music</a:t>
            </a:r>
            <a:r>
              <a:rPr lang="en-US" sz="2400" dirty="0" smtClean="0"/>
              <a:t>‬ (2010,Angela Myles Beeching)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400" dirty="0"/>
              <a:t>Career </a:t>
            </a:r>
            <a:r>
              <a:rPr lang="en-US" sz="2400" dirty="0" smtClean="0"/>
              <a:t>Planning- How To-Play-To-Your-Strengths (HBR 2005)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400" dirty="0"/>
              <a:t>Developing </a:t>
            </a:r>
            <a:r>
              <a:rPr lang="en-US" sz="2400" dirty="0" smtClean="0"/>
              <a:t>Creativities in Higher Music </a:t>
            </a:r>
            <a:r>
              <a:rPr lang="en-US" sz="2400" dirty="0"/>
              <a:t>E</a:t>
            </a:r>
            <a:r>
              <a:rPr lang="en-US" sz="2400" dirty="0" smtClean="0"/>
              <a:t>ducation – (Routledge 2014)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400" dirty="0" smtClean="0"/>
              <a:t>Kaizen – </a:t>
            </a:r>
            <a:r>
              <a:rPr lang="en-US" sz="2400" dirty="0" smtClean="0">
                <a:hlinkClick r:id="rId2"/>
              </a:rPr>
              <a:t>www.kanbanchi.com</a:t>
            </a:r>
            <a:endParaRPr lang="en-US" sz="2400" dirty="0" smtClean="0"/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400" dirty="0" smtClean="0">
                <a:hlinkClick r:id="rId3"/>
              </a:rPr>
              <a:t>www.studyskillsyouneed.com</a:t>
            </a:r>
            <a:r>
              <a:rPr lang="en-US" sz="2400" dirty="0" smtClean="0"/>
              <a:t> (2015)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19106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535</TotalTime>
  <Words>782</Words>
  <Application>Microsoft Macintosh PowerPoint</Application>
  <PresentationFormat>Widescreen</PresentationFormat>
  <Paragraphs>135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Calibri</vt:lpstr>
      <vt:lpstr>Calibri Light</vt:lpstr>
      <vt:lpstr>Wingdings</vt:lpstr>
      <vt:lpstr>Arial</vt:lpstr>
      <vt:lpstr>Office Theme</vt:lpstr>
      <vt:lpstr>Professional Development Planning Workshop</vt:lpstr>
      <vt:lpstr>PowerPoint Presentation</vt:lpstr>
      <vt:lpstr>Aims and Objectives </vt:lpstr>
      <vt:lpstr>Professional Development Plans (PDP) and why they are important</vt:lpstr>
      <vt:lpstr>Professional Development Plans (PDP) and why they are important</vt:lpstr>
      <vt:lpstr>Professional Development Plan (PDP) and why they are important</vt:lpstr>
      <vt:lpstr>Professional Development Planning</vt:lpstr>
      <vt:lpstr>Professional Development Planning</vt:lpstr>
      <vt:lpstr>PowerPoint Presentation</vt:lpstr>
      <vt:lpstr>Identifying Your Learning Needs</vt:lpstr>
      <vt:lpstr>Identifying Your Learning needs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15.0027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PDP Session</dc:title>
  <dc:creator>Amanda Gentle</dc:creator>
  <cp:lastModifiedBy>Amanda Gentle</cp:lastModifiedBy>
  <cp:revision>171</cp:revision>
  <dcterms:created xsi:type="dcterms:W3CDTF">2018-02-20T15:41:39Z</dcterms:created>
  <dcterms:modified xsi:type="dcterms:W3CDTF">2018-10-03T10:00:11Z</dcterms:modified>
</cp:coreProperties>
</file>