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5" r:id="rId5"/>
    <p:sldId id="266" r:id="rId6"/>
    <p:sldId id="267" r:id="rId7"/>
    <p:sldId id="268" r:id="rId8"/>
    <p:sldId id="269" r:id="rId9"/>
    <p:sldId id="270" r:id="rId10"/>
    <p:sldId id="271" r:id="rId11"/>
    <p:sldId id="272" r:id="rId12"/>
    <p:sldId id="27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3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pPr/>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7A13B8-8E71-4EE9-9F75-18F6EC516C33}" type="datetimeFigureOut">
              <a:rPr lang="en-GB" smtClean="0"/>
              <a:pPr/>
              <a:t>31/03/2015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C89BA-1237-4B2A-95D9-F43C452F77C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Electrical Machines</a:t>
            </a:r>
            <a:endParaRPr lang="en-GB" dirty="0"/>
          </a:p>
        </p:txBody>
      </p:sp>
      <p:sp>
        <p:nvSpPr>
          <p:cNvPr id="3" name="Subtitle 2"/>
          <p:cNvSpPr>
            <a:spLocks noGrp="1"/>
          </p:cNvSpPr>
          <p:nvPr>
            <p:ph type="subTitle" idx="1"/>
          </p:nvPr>
        </p:nvSpPr>
        <p:spPr/>
        <p:txBody>
          <a:bodyPr/>
          <a:lstStyle/>
          <a:p>
            <a:r>
              <a:rPr lang="en-GB" dirty="0" smtClean="0"/>
              <a:t>Induction Motors </a:t>
            </a:r>
            <a:r>
              <a:rPr lang="en-GB" dirty="0" smtClean="0"/>
              <a:t>Overview</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9" name="Rectangle 8"/>
          <p:cNvSpPr/>
          <p:nvPr/>
        </p:nvSpPr>
        <p:spPr>
          <a:xfrm>
            <a:off x="683568" y="980728"/>
            <a:ext cx="6984776" cy="1477328"/>
          </a:xfrm>
          <a:prstGeom prst="rect">
            <a:avLst/>
          </a:prstGeom>
        </p:spPr>
        <p:txBody>
          <a:bodyPr wrap="square">
            <a:spAutoFit/>
          </a:bodyPr>
          <a:lstStyle/>
          <a:p>
            <a:r>
              <a:rPr lang="en-GB" b="1" dirty="0" smtClean="0"/>
              <a:t>How does an Induction Motor Work </a:t>
            </a:r>
            <a:r>
              <a:rPr lang="en-GB" b="1" dirty="0" smtClean="0"/>
              <a:t>?</a:t>
            </a:r>
            <a:endParaRPr lang="en-GB" dirty="0" smtClean="0"/>
          </a:p>
          <a:p>
            <a:r>
              <a:rPr lang="en-GB" dirty="0" smtClean="0"/>
              <a:t>Induction </a:t>
            </a:r>
            <a:r>
              <a:rPr lang="en-GB" dirty="0" smtClean="0"/>
              <a:t>motors are the most commonly used electrical machines. They are cheaper, more rugged and easier to maintain compared to other alternatives.</a:t>
            </a:r>
          </a:p>
          <a:p>
            <a:endParaRPr lang="en-GB" dirty="0"/>
          </a:p>
        </p:txBody>
      </p:sp>
      <p:sp>
        <p:nvSpPr>
          <p:cNvPr id="12" name="Rectangle 11"/>
          <p:cNvSpPr/>
          <p:nvPr/>
        </p:nvSpPr>
        <p:spPr>
          <a:xfrm>
            <a:off x="683568" y="2095688"/>
            <a:ext cx="7920880" cy="1477328"/>
          </a:xfrm>
          <a:prstGeom prst="rect">
            <a:avLst/>
          </a:prstGeom>
        </p:spPr>
        <p:txBody>
          <a:bodyPr wrap="square">
            <a:spAutoFit/>
          </a:bodyPr>
          <a:lstStyle/>
          <a:p>
            <a:r>
              <a:rPr lang="en-GB" b="1" dirty="0" smtClean="0"/>
              <a:t>Parts of an Induction Motor</a:t>
            </a:r>
          </a:p>
          <a:p>
            <a:r>
              <a:rPr lang="en-GB" dirty="0" smtClean="0"/>
              <a:t>An induction motor has 2 main parts; the Stator and Rotor. The Stator is the stationary part and the rotor is the rotating part. The Rotor sits inside the Stator. There will be a small gap between rotor and stator, known as air-gap. The value of the radial air-gap may vary from 0.5 to 2 mm. </a:t>
            </a:r>
            <a:endParaRPr lang="en-GB" dirty="0"/>
          </a:p>
        </p:txBody>
      </p:sp>
      <p:pic>
        <p:nvPicPr>
          <p:cNvPr id="1026" name="Picture 2" descr="https://lh5.googleusercontent.com/-0KsVXZx1Ho0/Ug-5yDyd-wI/AAAAAAAACco/Tfg0VVpYKzI/s1600/Rotor_Stator_Induction_Motor.jpg"/>
          <p:cNvPicPr>
            <a:picLocks noChangeAspect="1" noChangeArrowheads="1"/>
          </p:cNvPicPr>
          <p:nvPr/>
        </p:nvPicPr>
        <p:blipFill>
          <a:blip r:embed="rId2" cstate="print"/>
          <a:srcRect/>
          <a:stretch>
            <a:fillRect/>
          </a:stretch>
        </p:blipFill>
        <p:spPr bwMode="auto">
          <a:xfrm>
            <a:off x="1791419" y="3573016"/>
            <a:ext cx="5876925" cy="28575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6" name="Rectangle 5"/>
          <p:cNvSpPr/>
          <p:nvPr/>
        </p:nvSpPr>
        <p:spPr>
          <a:xfrm>
            <a:off x="683568" y="1052736"/>
            <a:ext cx="7992888" cy="1477328"/>
          </a:xfrm>
          <a:prstGeom prst="rect">
            <a:avLst/>
          </a:prstGeom>
        </p:spPr>
        <p:txBody>
          <a:bodyPr wrap="square">
            <a:spAutoFit/>
          </a:bodyPr>
          <a:lstStyle/>
          <a:p>
            <a:r>
              <a:rPr lang="en-GB" b="1" dirty="0" smtClean="0"/>
              <a:t>Construction details of a Stator</a:t>
            </a:r>
          </a:p>
          <a:p>
            <a:r>
              <a:rPr lang="en-GB" dirty="0" smtClean="0"/>
              <a:t>A Stator is made by stacking thin-slotted highly permeable steel laminations inside a steel or cast iron frame. The way the steel laminations are arranged inside the frame is shown in the following figure. Here only few of the steel laminations are shown. Winding passes through slots of the stator. </a:t>
            </a:r>
            <a:endParaRPr lang="en-GB" dirty="0"/>
          </a:p>
        </p:txBody>
      </p:sp>
      <p:pic>
        <p:nvPicPr>
          <p:cNvPr id="15362" name="Picture 2" descr="https://lh6.googleusercontent.com/-85_aUXoOaq0/UhAiLtNv7EI/AAAAAAAACeA/7WhZsOv2qn8/s1600/motor_frame_steel_laminations.jpg"/>
          <p:cNvPicPr>
            <a:picLocks noChangeAspect="1" noChangeArrowheads="1"/>
          </p:cNvPicPr>
          <p:nvPr/>
        </p:nvPicPr>
        <p:blipFill>
          <a:blip r:embed="rId2" cstate="print"/>
          <a:srcRect/>
          <a:stretch>
            <a:fillRect/>
          </a:stretch>
        </p:blipFill>
        <p:spPr bwMode="auto">
          <a:xfrm>
            <a:off x="1475656" y="3068960"/>
            <a:ext cx="6610350" cy="23812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5" name="Rectangle 4"/>
          <p:cNvSpPr/>
          <p:nvPr/>
        </p:nvSpPr>
        <p:spPr>
          <a:xfrm>
            <a:off x="683568" y="980728"/>
            <a:ext cx="8136904" cy="1477328"/>
          </a:xfrm>
          <a:prstGeom prst="rect">
            <a:avLst/>
          </a:prstGeom>
        </p:spPr>
        <p:txBody>
          <a:bodyPr wrap="square">
            <a:spAutoFit/>
          </a:bodyPr>
          <a:lstStyle/>
          <a:p>
            <a:r>
              <a:rPr lang="en-GB" b="1" dirty="0" smtClean="0"/>
              <a:t>Effect of 3 Phase Current Passing Through a Stator Winding</a:t>
            </a:r>
          </a:p>
          <a:p>
            <a:r>
              <a:rPr lang="en-GB" dirty="0" smtClean="0"/>
              <a:t>When a 3 phase AC current passes through the winding something very interesting happens. It produces a rotating magnetic field </a:t>
            </a:r>
            <a:r>
              <a:rPr lang="en-GB" i="1" dirty="0" smtClean="0"/>
              <a:t>(RMF)</a:t>
            </a:r>
            <a:r>
              <a:rPr lang="en-GB" dirty="0" smtClean="0"/>
              <a:t>. As shown in the figure below a magnetic field is produced which is rotating in nature. RMF is an important concept in electrical machines.</a:t>
            </a:r>
            <a:endParaRPr lang="en-GB" dirty="0"/>
          </a:p>
        </p:txBody>
      </p:sp>
      <p:pic>
        <p:nvPicPr>
          <p:cNvPr id="16386" name="Picture 2" descr="https://lh5.googleusercontent.com/-_Lvr4-zokEs/Ug-5tDbpATI/AAAAAAAACcg/WaJj5WWYad4/s1600/Rotating_magnetic_filed_induction_motor.jpg"/>
          <p:cNvPicPr>
            <a:picLocks noChangeAspect="1" noChangeArrowheads="1"/>
          </p:cNvPicPr>
          <p:nvPr/>
        </p:nvPicPr>
        <p:blipFill>
          <a:blip r:embed="rId2" cstate="print"/>
          <a:srcRect/>
          <a:stretch>
            <a:fillRect/>
          </a:stretch>
        </p:blipFill>
        <p:spPr bwMode="auto">
          <a:xfrm>
            <a:off x="3203848" y="2924944"/>
            <a:ext cx="2371725" cy="257175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6" name="Rectangle 5"/>
          <p:cNvSpPr/>
          <p:nvPr/>
        </p:nvSpPr>
        <p:spPr>
          <a:xfrm>
            <a:off x="683568" y="980728"/>
            <a:ext cx="7920880" cy="1754326"/>
          </a:xfrm>
          <a:prstGeom prst="rect">
            <a:avLst/>
          </a:prstGeom>
        </p:spPr>
        <p:txBody>
          <a:bodyPr wrap="square">
            <a:spAutoFit/>
          </a:bodyPr>
          <a:lstStyle/>
          <a:p>
            <a:r>
              <a:rPr lang="en-GB" b="1" dirty="0" smtClean="0"/>
              <a:t>The Concept of a Rotating Magnetic Field</a:t>
            </a:r>
          </a:p>
          <a:p>
            <a:r>
              <a:rPr lang="en-GB" dirty="0" smtClean="0"/>
              <a:t>To understand the phenomenon of a rotating magnetic field, it is much better to consider a simplified 3 phase winding with just 3 coils. A wire carrying current produces a magnetic field around it. Now for this special arrangement, the magnetic field produced by 3 phase A.C current will be as shown at a particular instant. </a:t>
            </a:r>
            <a:endParaRPr lang="en-GB" dirty="0"/>
          </a:p>
        </p:txBody>
      </p:sp>
      <p:pic>
        <p:nvPicPr>
          <p:cNvPr id="17410" name="Picture 2" descr="https://lh4.googleusercontent.com/-xdbCgs4OZt4/Ug-8WXKb3EI/AAAAAAAACdc/WQOczGuWsDo/s431/simple_wind_magnetic_filed_around_conductor.jpg"/>
          <p:cNvPicPr>
            <a:picLocks noChangeAspect="1" noChangeArrowheads="1"/>
          </p:cNvPicPr>
          <p:nvPr/>
        </p:nvPicPr>
        <p:blipFill>
          <a:blip r:embed="rId2" cstate="print"/>
          <a:srcRect/>
          <a:stretch>
            <a:fillRect/>
          </a:stretch>
        </p:blipFill>
        <p:spPr bwMode="auto">
          <a:xfrm>
            <a:off x="2555776" y="3284984"/>
            <a:ext cx="4105275" cy="200025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5" name="Rectangle 4"/>
          <p:cNvSpPr/>
          <p:nvPr/>
        </p:nvSpPr>
        <p:spPr>
          <a:xfrm>
            <a:off x="611560" y="908720"/>
            <a:ext cx="7776864" cy="1754326"/>
          </a:xfrm>
          <a:prstGeom prst="rect">
            <a:avLst/>
          </a:prstGeom>
        </p:spPr>
        <p:txBody>
          <a:bodyPr wrap="square">
            <a:spAutoFit/>
          </a:bodyPr>
          <a:lstStyle/>
          <a:p>
            <a:r>
              <a:rPr lang="en-GB" dirty="0" smtClean="0"/>
              <a:t>The components of A.C current will vary with time. Two more instances are shown in the following figure, where due to the variation in the A.C current, the magnetic field also varies. It is clear that the magnetic field just takes a different orientation, but its magnitude remains the same. From these 3 positions it’s clear that it is like a magnetic field of uniform strength rotating. The speed of rotation of the magnetic field is known as </a:t>
            </a:r>
            <a:r>
              <a:rPr lang="en-GB" i="1" dirty="0" smtClean="0"/>
              <a:t>synchronous speed</a:t>
            </a:r>
            <a:r>
              <a:rPr lang="en-GB" dirty="0" smtClean="0"/>
              <a:t>. </a:t>
            </a:r>
            <a:endParaRPr lang="en-GB" dirty="0"/>
          </a:p>
        </p:txBody>
      </p:sp>
      <p:pic>
        <p:nvPicPr>
          <p:cNvPr id="18434" name="Picture 2" descr="https://lh4.googleusercontent.com/-LAsK-N__VX4/Ug-8MCegdiI/AAAAAAAACdM/Y-qo30jEkbY/s1600/Rotating_Magnetic_filed.jpg"/>
          <p:cNvPicPr>
            <a:picLocks noChangeAspect="1" noChangeArrowheads="1"/>
          </p:cNvPicPr>
          <p:nvPr/>
        </p:nvPicPr>
        <p:blipFill>
          <a:blip r:embed="rId2" cstate="print"/>
          <a:srcRect/>
          <a:stretch>
            <a:fillRect/>
          </a:stretch>
        </p:blipFill>
        <p:spPr bwMode="auto">
          <a:xfrm>
            <a:off x="1403648" y="3284984"/>
            <a:ext cx="6600825" cy="200977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6" name="Rectangle 5"/>
          <p:cNvSpPr/>
          <p:nvPr/>
        </p:nvSpPr>
        <p:spPr>
          <a:xfrm>
            <a:off x="683568" y="1052736"/>
            <a:ext cx="7920880" cy="2031325"/>
          </a:xfrm>
          <a:prstGeom prst="rect">
            <a:avLst/>
          </a:prstGeom>
        </p:spPr>
        <p:txBody>
          <a:bodyPr wrap="square">
            <a:spAutoFit/>
          </a:bodyPr>
          <a:lstStyle/>
          <a:p>
            <a:r>
              <a:rPr lang="en-GB" b="1" dirty="0" smtClean="0"/>
              <a:t>The Effect of RMF on a Closed Conductor</a:t>
            </a:r>
          </a:p>
          <a:p>
            <a:r>
              <a:rPr lang="en-GB" dirty="0" smtClean="0"/>
              <a:t>Assume you are putting a closed conductor inside such a rotating magnetic field. Since the magnetic field is fluctuating an E.M.F will be induced in the loop according to </a:t>
            </a:r>
            <a:r>
              <a:rPr lang="en-GB" i="1" dirty="0" smtClean="0"/>
              <a:t>Faraday’s law</a:t>
            </a:r>
            <a:r>
              <a:rPr lang="en-GB" dirty="0" smtClean="0"/>
              <a:t>. The E.M.F will produce a current through the loop. So the situation has become as if a current carrying loop is situated in a magnetic field. This will produce a magnetic force in the loop according to </a:t>
            </a:r>
            <a:r>
              <a:rPr lang="en-GB" i="1" dirty="0" smtClean="0"/>
              <a:t>Lorentz law</a:t>
            </a:r>
            <a:r>
              <a:rPr lang="en-GB" dirty="0" smtClean="0"/>
              <a:t>, So the loop will start to rotate. </a:t>
            </a:r>
            <a:endParaRPr lang="en-GB" dirty="0"/>
          </a:p>
        </p:txBody>
      </p:sp>
      <p:pic>
        <p:nvPicPr>
          <p:cNvPr id="19458" name="Picture 2" descr="https://lh5.googleusercontent.com/-e5EpswJPSvI/Ug-9J8oyNVI/AAAAAAAACdo/3hOBFFvmqaE/s1600/simple_coil_rotating_induced_current.jpg"/>
          <p:cNvPicPr>
            <a:picLocks noChangeAspect="1" noChangeArrowheads="1"/>
          </p:cNvPicPr>
          <p:nvPr/>
        </p:nvPicPr>
        <p:blipFill>
          <a:blip r:embed="rId2" cstate="print"/>
          <a:srcRect/>
          <a:stretch>
            <a:fillRect/>
          </a:stretch>
        </p:blipFill>
        <p:spPr bwMode="auto">
          <a:xfrm>
            <a:off x="2771800" y="3429000"/>
            <a:ext cx="4429431" cy="259228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5" name="Rectangle 4"/>
          <p:cNvSpPr/>
          <p:nvPr/>
        </p:nvSpPr>
        <p:spPr>
          <a:xfrm>
            <a:off x="683568" y="1052736"/>
            <a:ext cx="7848872" cy="1200329"/>
          </a:xfrm>
          <a:prstGeom prst="rect">
            <a:avLst/>
          </a:prstGeom>
        </p:spPr>
        <p:txBody>
          <a:bodyPr wrap="square">
            <a:spAutoFit/>
          </a:bodyPr>
          <a:lstStyle/>
          <a:p>
            <a:r>
              <a:rPr lang="en-GB" b="1" dirty="0" smtClean="0"/>
              <a:t>The Working of an Induction Motor</a:t>
            </a:r>
          </a:p>
          <a:p>
            <a:r>
              <a:rPr lang="en-GB" dirty="0" smtClean="0"/>
              <a:t>A similar phenomenon also happens inside an induction motor. Here instead of a simple loop, something very similar to a squirrel cage is used. A squirrel cage has got bars which are shorted by end rings.</a:t>
            </a:r>
            <a:endParaRPr lang="en-GB" dirty="0"/>
          </a:p>
        </p:txBody>
      </p:sp>
      <p:pic>
        <p:nvPicPr>
          <p:cNvPr id="20482" name="Picture 2" descr="https://lh5.googleusercontent.com/-yS4FXtxkfXE/Ug-6CtRvuTI/AAAAAAAACc4/CA_gKpOvARE/s1600/Squirrel_cage_rotor.jpg"/>
          <p:cNvPicPr>
            <a:picLocks noChangeAspect="1" noChangeArrowheads="1"/>
          </p:cNvPicPr>
          <p:nvPr/>
        </p:nvPicPr>
        <p:blipFill>
          <a:blip r:embed="rId2" cstate="print"/>
          <a:srcRect/>
          <a:stretch>
            <a:fillRect/>
          </a:stretch>
        </p:blipFill>
        <p:spPr bwMode="auto">
          <a:xfrm>
            <a:off x="2771800" y="2924944"/>
            <a:ext cx="3571875" cy="23812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6" name="Rectangle 5"/>
          <p:cNvSpPr/>
          <p:nvPr/>
        </p:nvSpPr>
        <p:spPr>
          <a:xfrm>
            <a:off x="683568" y="980728"/>
            <a:ext cx="7992888" cy="1754326"/>
          </a:xfrm>
          <a:prstGeom prst="rect">
            <a:avLst/>
          </a:prstGeom>
        </p:spPr>
        <p:txBody>
          <a:bodyPr wrap="square">
            <a:spAutoFit/>
          </a:bodyPr>
          <a:lstStyle/>
          <a:p>
            <a:r>
              <a:rPr lang="en-GB" dirty="0" smtClean="0"/>
              <a:t>A 3 phase AC current passing through a Stator winding produces a rotating magnetic field. So as in the previous case, current will be induced in the bars of the squirrel cage and it will start to rotate. You can note variation of the induced current in squirrel cage bars. This is due to the rate of change of magnetic flux in one squirrel bar pair which is different from another, due to its different orientation. This variation of current in the bar will change over time.</a:t>
            </a:r>
            <a:endParaRPr lang="en-GB" dirty="0"/>
          </a:p>
        </p:txBody>
      </p:sp>
      <p:pic>
        <p:nvPicPr>
          <p:cNvPr id="21506" name="Picture 2" descr="https://lh4.googleusercontent.com/-hkpP2QcWzFk/UhAtEfNCowI/AAAAAAAACeQ/fzxvwBmtR14/s1600/force_on_rotor.jpg"/>
          <p:cNvPicPr>
            <a:picLocks noChangeAspect="1" noChangeArrowheads="1"/>
          </p:cNvPicPr>
          <p:nvPr/>
        </p:nvPicPr>
        <p:blipFill>
          <a:blip r:embed="rId2" cstate="print"/>
          <a:srcRect/>
          <a:stretch>
            <a:fillRect/>
          </a:stretch>
        </p:blipFill>
        <p:spPr bwMode="auto">
          <a:xfrm>
            <a:off x="827584" y="2852936"/>
            <a:ext cx="2333625" cy="3048001"/>
          </a:xfrm>
          <a:prstGeom prst="rect">
            <a:avLst/>
          </a:prstGeom>
          <a:noFill/>
        </p:spPr>
      </p:pic>
      <p:sp>
        <p:nvSpPr>
          <p:cNvPr id="7" name="Rectangle 6"/>
          <p:cNvSpPr/>
          <p:nvPr/>
        </p:nvSpPr>
        <p:spPr>
          <a:xfrm>
            <a:off x="4499992" y="3284984"/>
            <a:ext cx="3456384" cy="1477328"/>
          </a:xfrm>
          <a:prstGeom prst="rect">
            <a:avLst/>
          </a:prstGeom>
        </p:spPr>
        <p:txBody>
          <a:bodyPr wrap="square">
            <a:spAutoFit/>
          </a:bodyPr>
          <a:lstStyle/>
          <a:p>
            <a:r>
              <a:rPr lang="en-GB" dirty="0" smtClean="0"/>
              <a:t>That's why the name </a:t>
            </a:r>
            <a:r>
              <a:rPr lang="en-GB" i="1" dirty="0" smtClean="0"/>
              <a:t>induction motor</a:t>
            </a:r>
            <a:r>
              <a:rPr lang="en-GB" dirty="0" smtClean="0"/>
              <a:t> is used, electricity is induced in rotor by magnetic induction rather than direct electric connection.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9" name="Rectangle 8"/>
          <p:cNvSpPr/>
          <p:nvPr/>
        </p:nvSpPr>
        <p:spPr>
          <a:xfrm>
            <a:off x="683568" y="908720"/>
            <a:ext cx="7920880" cy="646331"/>
          </a:xfrm>
          <a:prstGeom prst="rect">
            <a:avLst/>
          </a:prstGeom>
        </p:spPr>
        <p:txBody>
          <a:bodyPr wrap="square">
            <a:spAutoFit/>
          </a:bodyPr>
          <a:lstStyle/>
          <a:p>
            <a:r>
              <a:rPr lang="en-GB" dirty="0" smtClean="0"/>
              <a:t>To </a:t>
            </a:r>
            <a:r>
              <a:rPr lang="en-GB" dirty="0" smtClean="0"/>
              <a:t>aid such electromagnetic induction, insulated iron core lamina are packed inside the rotor.</a:t>
            </a:r>
            <a:endParaRPr lang="en-GB" dirty="0"/>
          </a:p>
        </p:txBody>
      </p:sp>
      <p:pic>
        <p:nvPicPr>
          <p:cNvPr id="22530" name="Picture 2" descr="https://lh5.googleusercontent.com/-H0jLymL3wbE/Ug-53I_Rl4I/AAAAAAAACcw/C-QyfBnBgGw/s1600/Rotor_construction.jpg"/>
          <p:cNvPicPr>
            <a:picLocks noChangeAspect="1" noChangeArrowheads="1"/>
          </p:cNvPicPr>
          <p:nvPr/>
        </p:nvPicPr>
        <p:blipFill>
          <a:blip r:embed="rId2" cstate="print"/>
          <a:srcRect/>
          <a:stretch>
            <a:fillRect/>
          </a:stretch>
        </p:blipFill>
        <p:spPr bwMode="auto">
          <a:xfrm>
            <a:off x="1115616" y="1628800"/>
            <a:ext cx="7077075" cy="2181226"/>
          </a:xfrm>
          <a:prstGeom prst="rect">
            <a:avLst/>
          </a:prstGeom>
          <a:noFill/>
        </p:spPr>
      </p:pic>
      <p:sp>
        <p:nvSpPr>
          <p:cNvPr id="10" name="Rectangle 9"/>
          <p:cNvSpPr/>
          <p:nvPr/>
        </p:nvSpPr>
        <p:spPr>
          <a:xfrm>
            <a:off x="683568" y="4077072"/>
            <a:ext cx="8064896" cy="2585323"/>
          </a:xfrm>
          <a:prstGeom prst="rect">
            <a:avLst/>
          </a:prstGeom>
        </p:spPr>
        <p:txBody>
          <a:bodyPr wrap="square">
            <a:spAutoFit/>
          </a:bodyPr>
          <a:lstStyle/>
          <a:p>
            <a:r>
              <a:rPr lang="en-GB" dirty="0" smtClean="0"/>
              <a:t>Such small slices of iron layers make sure that eddy current losses are at a minimum. You can note one big advantage of 3 phase induction motors, as it is inherently self starting.</a:t>
            </a:r>
          </a:p>
          <a:p>
            <a:r>
              <a:rPr lang="en-GB" dirty="0" smtClean="0"/>
              <a:t>You can also note that the </a:t>
            </a:r>
            <a:r>
              <a:rPr lang="en-GB" dirty="0" smtClean="0"/>
              <a:t>bars of a squirrel cage are inclined to the axis of rotation, or it has got a skew. This is to prevent torque fluctuation. If the bars were straight there would have been a small time gap for the torque in the rotor bar pair to get transferred to the next pair. This will cause torque fluctuation and vibration in the rotor. By providing a skew in the rotor bars, before the torque in one bar pair dies out, the next pair comes into action. Thus it avoids torque fluctuation.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6" name="Rectangle 5"/>
          <p:cNvSpPr/>
          <p:nvPr/>
        </p:nvSpPr>
        <p:spPr>
          <a:xfrm>
            <a:off x="539552" y="980728"/>
            <a:ext cx="8280920" cy="5355312"/>
          </a:xfrm>
          <a:prstGeom prst="rect">
            <a:avLst/>
          </a:prstGeom>
        </p:spPr>
        <p:txBody>
          <a:bodyPr wrap="square">
            <a:spAutoFit/>
          </a:bodyPr>
          <a:lstStyle/>
          <a:p>
            <a:r>
              <a:rPr lang="en-GB" b="1" dirty="0" smtClean="0"/>
              <a:t>The Speed of Rotation of a Rotor &amp; the Concept of Slip</a:t>
            </a:r>
          </a:p>
          <a:p>
            <a:r>
              <a:rPr lang="en-GB" dirty="0" smtClean="0"/>
              <a:t>You can notice here that the both the magnetic field and rotor are rotating. But at what speed will the rotor </a:t>
            </a:r>
            <a:r>
              <a:rPr lang="en-GB" dirty="0" smtClean="0"/>
              <a:t>rotate? To </a:t>
            </a:r>
            <a:r>
              <a:rPr lang="en-GB" dirty="0" smtClean="0"/>
              <a:t>obtain an answer for this let's consider different cases. </a:t>
            </a:r>
          </a:p>
          <a:p>
            <a:endParaRPr lang="en-GB" dirty="0" smtClean="0"/>
          </a:p>
          <a:p>
            <a:r>
              <a:rPr lang="en-GB" dirty="0" smtClean="0"/>
              <a:t>Consider </a:t>
            </a:r>
            <a:r>
              <a:rPr lang="en-GB" dirty="0" smtClean="0"/>
              <a:t>a case where the rotor speed is same as the magnetic field speed. The rotor experiences a magnetic field in a relative reference frame. Since both the magnetic field and the rotor are rotating at same speed, relative to the rotor, the magnetic field is stationary. The rotor will experience a constant magnetic field, so there won’t be any induced </a:t>
            </a:r>
            <a:r>
              <a:rPr lang="en-GB" dirty="0" err="1" smtClean="0"/>
              <a:t>e.m.f</a:t>
            </a:r>
            <a:r>
              <a:rPr lang="en-GB" dirty="0" smtClean="0"/>
              <a:t> and current. This means zero force on the rotor bars, so the rotor will gradually slow down.</a:t>
            </a:r>
          </a:p>
          <a:p>
            <a:endParaRPr lang="en-GB" dirty="0" smtClean="0"/>
          </a:p>
          <a:p>
            <a:r>
              <a:rPr lang="en-GB" dirty="0" smtClean="0"/>
              <a:t>But </a:t>
            </a:r>
            <a:r>
              <a:rPr lang="en-GB" dirty="0" smtClean="0"/>
              <a:t>as it slows down, the rotor loops will experience a varying magnetic field, so induced current and force will rise again and the rotor will speed up.</a:t>
            </a:r>
          </a:p>
          <a:p>
            <a:endParaRPr lang="en-GB" dirty="0" smtClean="0"/>
          </a:p>
          <a:p>
            <a:r>
              <a:rPr lang="en-GB" dirty="0" smtClean="0"/>
              <a:t>In </a:t>
            </a:r>
            <a:r>
              <a:rPr lang="en-GB" dirty="0" smtClean="0"/>
              <a:t>short, the rotor will never be able to catch up with the speed of the magnetic field. It rotates at a specific speed which is slightly less than synchronous </a:t>
            </a:r>
            <a:r>
              <a:rPr lang="en-GB" dirty="0" smtClean="0"/>
              <a:t>speed.</a:t>
            </a:r>
          </a:p>
          <a:p>
            <a:endParaRPr lang="en-GB" dirty="0" smtClean="0"/>
          </a:p>
          <a:p>
            <a:r>
              <a:rPr lang="en-GB" dirty="0" smtClean="0"/>
              <a:t>The </a:t>
            </a:r>
            <a:r>
              <a:rPr lang="en-GB" dirty="0" smtClean="0"/>
              <a:t>difference in synchronous and rotor speed is known as </a:t>
            </a:r>
            <a:r>
              <a:rPr lang="en-GB" i="1" dirty="0" smtClean="0"/>
              <a:t>slip</a:t>
            </a:r>
            <a:r>
              <a:rPr lang="en-GB" dirty="0" smtClean="0"/>
              <a: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845120" cy="369332"/>
          </a:xfrm>
          <a:prstGeom prst="rect">
            <a:avLst/>
          </a:prstGeom>
        </p:spPr>
        <p:txBody>
          <a:bodyPr wrap="none">
            <a:spAutoFit/>
          </a:bodyPr>
          <a:lstStyle/>
          <a:p>
            <a:r>
              <a:rPr lang="en-GB" b="1" u="sng" dirty="0" smtClean="0"/>
              <a:t>Induction Motors</a:t>
            </a:r>
            <a:endParaRPr lang="en-GB" b="1" u="sng" dirty="0"/>
          </a:p>
        </p:txBody>
      </p:sp>
      <p:sp>
        <p:nvSpPr>
          <p:cNvPr id="4" name="Rectangle 3"/>
          <p:cNvSpPr/>
          <p:nvPr/>
        </p:nvSpPr>
        <p:spPr>
          <a:xfrm>
            <a:off x="683568" y="1052736"/>
            <a:ext cx="4572000" cy="2031325"/>
          </a:xfrm>
          <a:prstGeom prst="rect">
            <a:avLst/>
          </a:prstGeom>
        </p:spPr>
        <p:txBody>
          <a:bodyPr>
            <a:spAutoFit/>
          </a:bodyPr>
          <a:lstStyle/>
          <a:p>
            <a:r>
              <a:rPr lang="en-GB" b="1" dirty="0" smtClean="0"/>
              <a:t>Energy Transfer in the Motor</a:t>
            </a:r>
          </a:p>
          <a:p>
            <a:r>
              <a:rPr lang="en-GB" dirty="0" smtClean="0"/>
              <a:t>The rotational mechanical power obtained from the rotor is transferred through a power shaft. In short in an induction motor, electrical energy is enters via the Stator and output from the </a:t>
            </a:r>
            <a:r>
              <a:rPr lang="en-GB" dirty="0" err="1" smtClean="0"/>
              <a:t>motor,the</a:t>
            </a:r>
            <a:r>
              <a:rPr lang="en-GB" dirty="0" smtClean="0"/>
              <a:t> mechanical rotation is received from the rotor. </a:t>
            </a:r>
            <a:endParaRPr lang="en-GB" dirty="0"/>
          </a:p>
        </p:txBody>
      </p:sp>
      <p:sp>
        <p:nvSpPr>
          <p:cNvPr id="5" name="Rectangle 4"/>
          <p:cNvSpPr/>
          <p:nvPr/>
        </p:nvSpPr>
        <p:spPr>
          <a:xfrm>
            <a:off x="755576" y="3284984"/>
            <a:ext cx="4572000" cy="2308324"/>
          </a:xfrm>
          <a:prstGeom prst="rect">
            <a:avLst/>
          </a:prstGeom>
        </p:spPr>
        <p:txBody>
          <a:bodyPr>
            <a:spAutoFit/>
          </a:bodyPr>
          <a:lstStyle/>
          <a:p>
            <a:r>
              <a:rPr lang="en-GB" dirty="0" smtClean="0"/>
              <a:t>But between the power input and output, there will be numerous energy losses associated with the motor. Various components of these losses are friction loss, copper loss, eddy current and hysteresis loss. Such energy loss during the motor operation is dissipated as heat, so a fan at the other end helps in cooling down the motor. </a:t>
            </a:r>
            <a:endParaRPr lang="en-GB" dirty="0"/>
          </a:p>
        </p:txBody>
      </p:sp>
      <p:pic>
        <p:nvPicPr>
          <p:cNvPr id="23554" name="Picture 2" descr="https://lh3.googleusercontent.com/-xxJrlq2_Oe4/Ug-6JdrymPI/AAAAAAAACdA/pu_jmEBbdCA/s1600/power_out.jpg"/>
          <p:cNvPicPr>
            <a:picLocks noChangeAspect="1" noChangeArrowheads="1"/>
          </p:cNvPicPr>
          <p:nvPr/>
        </p:nvPicPr>
        <p:blipFill>
          <a:blip r:embed="rId2" cstate="print"/>
          <a:srcRect/>
          <a:stretch>
            <a:fillRect/>
          </a:stretch>
        </p:blipFill>
        <p:spPr bwMode="auto">
          <a:xfrm>
            <a:off x="5436096" y="1052736"/>
            <a:ext cx="3240360" cy="1884774"/>
          </a:xfrm>
          <a:prstGeom prst="rect">
            <a:avLst/>
          </a:prstGeom>
          <a:noFill/>
        </p:spPr>
      </p:pic>
      <p:pic>
        <p:nvPicPr>
          <p:cNvPr id="23556" name="Picture 4" descr="https://lh5.googleusercontent.com/-rQcw4UFyvQw/UhAiLkP6ApI/AAAAAAAACd8/CySIW16ppt4/s1600/cooling_fan.jpg"/>
          <p:cNvPicPr>
            <a:picLocks noChangeAspect="1" noChangeArrowheads="1"/>
          </p:cNvPicPr>
          <p:nvPr/>
        </p:nvPicPr>
        <p:blipFill>
          <a:blip r:embed="rId3" cstate="print"/>
          <a:srcRect/>
          <a:stretch>
            <a:fillRect/>
          </a:stretch>
        </p:blipFill>
        <p:spPr bwMode="auto">
          <a:xfrm>
            <a:off x="5436096" y="3284984"/>
            <a:ext cx="3141290" cy="2072933"/>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1135</Words>
  <Application>Microsoft Office PowerPoint</Application>
  <PresentationFormat>On-screen Show (4:3)</PresentationFormat>
  <Paragraphs>46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Electrical Machines</vt:lpstr>
      <vt:lpstr>Slide 2</vt:lpstr>
      <vt:lpstr>Slide 3</vt:lpstr>
      <vt:lpstr>Slide 4</vt:lpstr>
      <vt:lpstr>Slide 5</vt:lpstr>
      <vt:lpstr>Slide 6</vt:lpstr>
      <vt:lpstr>Slide 7</vt:lpstr>
      <vt:lpstr>Slide 8</vt:lpstr>
      <vt:lpstr>Slide 9</vt:lpstr>
      <vt:lpstr>Slide 10</vt:lpstr>
      <vt:lpstr>Slide 11</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Electrical Machines</dc:title>
  <dc:creator>fad-pc</dc:creator>
  <cp:lastModifiedBy>fad-pc</cp:lastModifiedBy>
  <cp:revision>17</cp:revision>
  <dcterms:created xsi:type="dcterms:W3CDTF">2015-03-31T08:16:13Z</dcterms:created>
  <dcterms:modified xsi:type="dcterms:W3CDTF">2015-03-31T09:45:31Z</dcterms:modified>
</cp:coreProperties>
</file>