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sldIdLst>
    <p:sldId id="256" r:id="rId2"/>
    <p:sldId id="257" r:id="rId3"/>
    <p:sldId id="277" r:id="rId4"/>
    <p:sldId id="278" r:id="rId5"/>
    <p:sldId id="274" r:id="rId6"/>
    <p:sldId id="275" r:id="rId7"/>
    <p:sldId id="276" r:id="rId8"/>
    <p:sldId id="273" r:id="rId9"/>
    <p:sldId id="258" r:id="rId10"/>
    <p:sldId id="279" r:id="rId11"/>
    <p:sldId id="266" r:id="rId12"/>
    <p:sldId id="262" r:id="rId13"/>
    <p:sldId id="263" r:id="rId14"/>
    <p:sldId id="264" r:id="rId15"/>
    <p:sldId id="265"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BAF556D0-B758-4B9B-9975-90A6A761EFD0}">
          <p14:sldIdLst>
            <p14:sldId id="256"/>
            <p14:sldId id="257"/>
            <p14:sldId id="277"/>
            <p14:sldId id="278"/>
            <p14:sldId id="274"/>
            <p14:sldId id="275"/>
            <p14:sldId id="276"/>
            <p14:sldId id="273"/>
            <p14:sldId id="258"/>
            <p14:sldId id="279"/>
            <p14:sldId id="266"/>
            <p14:sldId id="262"/>
            <p14:sldId id="263"/>
            <p14:sldId id="264"/>
            <p14:sldId id="265"/>
          </p14:sldIdLst>
        </p14:section>
      </p14:sectionLst>
    </p:ex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Admin" initials="A" lastIdx="11" clrIdx="0">
    <p:extLst>
      <p:ext uri="{19B8F6BF-5375-455C-9EA6-DF929625EA0E}">
        <p15:presenceInfo xmlns:p15="http://schemas.microsoft.com/office/powerpoint/2012/main" userId="Admin"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clrMru>
    <a:srgbClr val="ED8FD9"/>
    <a:srgbClr val="B42298"/>
    <a:srgbClr val="F60AC3"/>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10" autoAdjust="0"/>
    <p:restoredTop sz="94660"/>
  </p:normalViewPr>
  <p:slideViewPr>
    <p:cSldViewPr snapToGrid="0">
      <p:cViewPr>
        <p:scale>
          <a:sx n="75" d="100"/>
          <a:sy n="75" d="100"/>
        </p:scale>
        <p:origin x="132" y="-1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commentAuthors" Target="commentAuthor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E7D9237-2FD8-463D-88FD-68F7C4085ECE}" type="doc">
      <dgm:prSet loTypeId="urn:microsoft.com/office/officeart/2005/8/layout/hList9" loCatId="list" qsTypeId="urn:microsoft.com/office/officeart/2005/8/quickstyle/simple1" qsCatId="simple" csTypeId="urn:microsoft.com/office/officeart/2005/8/colors/accent1_2" csCatId="accent1" phldr="1"/>
      <dgm:spPr/>
      <dgm:t>
        <a:bodyPr/>
        <a:lstStyle/>
        <a:p>
          <a:endParaRPr lang="en-GB"/>
        </a:p>
      </dgm:t>
    </dgm:pt>
    <dgm:pt modelId="{47889BB5-2728-439F-B3B0-4492E9E54D39}">
      <dgm:prSet phldrT="[Text]" custT="1"/>
      <dgm:spPr>
        <a:solidFill>
          <a:schemeClr val="accent2">
            <a:lumMod val="60000"/>
            <a:lumOff val="40000"/>
          </a:schemeClr>
        </a:solidFill>
      </dgm:spPr>
      <dgm:t>
        <a:bodyPr/>
        <a:lstStyle/>
        <a:p>
          <a:r>
            <a:rPr lang="en-GB" sz="1600" b="1" dirty="0">
              <a:solidFill>
                <a:schemeClr val="tx1"/>
              </a:solidFill>
              <a:latin typeface="Times New Roman" panose="02020603050405020304" pitchFamily="18" charset="0"/>
              <a:ea typeface="Segoe UI Black" panose="020B0A02040204020203" pitchFamily="34" charset="0"/>
              <a:cs typeface="Times New Roman" panose="02020603050405020304" pitchFamily="18" charset="0"/>
            </a:rPr>
            <a:t>Power</a:t>
          </a:r>
          <a:r>
            <a:rPr lang="en-GB" sz="1800" b="1" dirty="0">
              <a:latin typeface="Times New Roman" panose="02020603050405020304" pitchFamily="18" charset="0"/>
              <a:ea typeface="Segoe UI Black" panose="020B0A02040204020203" pitchFamily="34" charset="0"/>
              <a:cs typeface="Times New Roman" panose="02020603050405020304" pitchFamily="18" charset="0"/>
            </a:rPr>
            <a:t> </a:t>
          </a:r>
          <a:r>
            <a:rPr lang="en-GB" sz="1800" b="1" dirty="0">
              <a:solidFill>
                <a:schemeClr val="tx1"/>
              </a:solidFill>
              <a:latin typeface="Times New Roman" panose="02020603050405020304" pitchFamily="18" charset="0"/>
              <a:ea typeface="Segoe UI Black" panose="020B0A02040204020203" pitchFamily="34" charset="0"/>
              <a:cs typeface="Times New Roman" panose="02020603050405020304" pitchFamily="18" charset="0"/>
            </a:rPr>
            <a:t>distance</a:t>
          </a:r>
        </a:p>
      </dgm:t>
    </dgm:pt>
    <dgm:pt modelId="{B3317D1F-AD6A-4E6D-8AC0-FDABCB7449CC}" type="parTrans" cxnId="{56181678-4A62-47E8-945B-899AD6FA4258}">
      <dgm:prSet/>
      <dgm:spPr/>
      <dgm:t>
        <a:bodyPr/>
        <a:lstStyle/>
        <a:p>
          <a:endParaRPr lang="en-GB"/>
        </a:p>
      </dgm:t>
    </dgm:pt>
    <dgm:pt modelId="{32005BB0-4924-4706-80E7-B89225274CF2}" type="sibTrans" cxnId="{56181678-4A62-47E8-945B-899AD6FA4258}">
      <dgm:prSet/>
      <dgm:spPr/>
      <dgm:t>
        <a:bodyPr/>
        <a:lstStyle/>
        <a:p>
          <a:endParaRPr lang="en-GB"/>
        </a:p>
      </dgm:t>
    </dgm:pt>
    <dgm:pt modelId="{BEF51527-50B3-4A7A-9AD2-0D58C38A92A9}">
      <dgm:prSet phldrT="[Text]" custT="1">
        <dgm:style>
          <a:lnRef idx="0">
            <a:scrgbClr r="0" g="0" b="0"/>
          </a:lnRef>
          <a:fillRef idx="0">
            <a:scrgbClr r="0" g="0" b="0"/>
          </a:fillRef>
          <a:effectRef idx="0">
            <a:scrgbClr r="0" g="0" b="0"/>
          </a:effectRef>
          <a:fontRef idx="minor">
            <a:schemeClr val="lt1"/>
          </a:fontRef>
        </dgm:style>
      </dgm:prSet>
      <dgm:spPr>
        <a:solidFill>
          <a:schemeClr val="bg1">
            <a:lumMod val="85000"/>
          </a:schemeClr>
        </a:solidFill>
        <a:ln>
          <a:solidFill>
            <a:schemeClr val="accent1">
              <a:lumMod val="60000"/>
              <a:lumOff val="40000"/>
            </a:schemeClr>
          </a:solidFill>
        </a:ln>
      </dgm:spPr>
      <dgm:t>
        <a:bodyPr/>
        <a:lstStyle/>
        <a:p>
          <a:r>
            <a:rPr lang="en-GB" sz="1300" b="0" i="0" dirty="0"/>
            <a:t>Germany tends to have a lower </a:t>
          </a:r>
          <a:r>
            <a:rPr lang="en-GB" sz="1300" b="0" i="0" dirty="0">
              <a:latin typeface="Times New Roman" panose="02020603050405020304" pitchFamily="18" charset="0"/>
              <a:cs typeface="Times New Roman" panose="02020603050405020304" pitchFamily="18" charset="0"/>
            </a:rPr>
            <a:t>power</a:t>
          </a:r>
          <a:r>
            <a:rPr lang="en-GB" sz="1300" b="0" i="0" dirty="0"/>
            <a:t> distance, meaning there is a preference for more </a:t>
          </a:r>
          <a:r>
            <a:rPr lang="en-GB" sz="1300" b="0" i="0" dirty="0">
              <a:latin typeface="Times New Roman" panose="02020603050405020304" pitchFamily="18" charset="0"/>
              <a:cs typeface="Times New Roman" panose="02020603050405020304" pitchFamily="18" charset="0"/>
            </a:rPr>
            <a:t>egalitarian</a:t>
          </a:r>
          <a:r>
            <a:rPr lang="en-GB" sz="1300" b="0" i="0" dirty="0"/>
            <a:t> relationships and less emphasis on hierarchy.</a:t>
          </a:r>
          <a:endParaRPr lang="en-GB" sz="1300" dirty="0"/>
        </a:p>
      </dgm:t>
    </dgm:pt>
    <dgm:pt modelId="{81E36A6D-AD49-48A2-A304-A3DB970F61C8}" type="parTrans" cxnId="{15E45118-0FF0-435C-A6C5-9514CA44243F}">
      <dgm:prSet/>
      <dgm:spPr/>
      <dgm:t>
        <a:bodyPr/>
        <a:lstStyle/>
        <a:p>
          <a:endParaRPr lang="en-GB"/>
        </a:p>
      </dgm:t>
    </dgm:pt>
    <dgm:pt modelId="{0E8CB57B-4B1A-49B3-9A27-19A3B50BEA4B}" type="sibTrans" cxnId="{15E45118-0FF0-435C-A6C5-9514CA44243F}">
      <dgm:prSet/>
      <dgm:spPr/>
      <dgm:t>
        <a:bodyPr/>
        <a:lstStyle/>
        <a:p>
          <a:endParaRPr lang="en-GB"/>
        </a:p>
      </dgm:t>
    </dgm:pt>
    <dgm:pt modelId="{72EC61CF-C78A-43FE-A59E-FDE418916F4A}">
      <dgm:prSet phldrT="[Text]" custT="1"/>
      <dgm:spPr>
        <a:solidFill>
          <a:schemeClr val="accent2">
            <a:lumMod val="60000"/>
            <a:lumOff val="40000"/>
          </a:schemeClr>
        </a:solidFill>
      </dgm:spPr>
      <dgm:t>
        <a:bodyPr/>
        <a:lstStyle/>
        <a:p>
          <a:r>
            <a:rPr lang="en-GB" sz="1600" b="1" i="0" dirty="0">
              <a:solidFill>
                <a:schemeClr val="tx1"/>
              </a:solidFill>
              <a:latin typeface="Times New Roman" panose="02020603050405020304" pitchFamily="18" charset="0"/>
              <a:ea typeface="Segoe UI Black" panose="020B0A02040204020203" pitchFamily="34" charset="0"/>
              <a:cs typeface="Times New Roman" panose="02020603050405020304" pitchFamily="18" charset="0"/>
            </a:rPr>
            <a:t>Individualism</a:t>
          </a:r>
          <a:endParaRPr lang="en-GB" sz="1600" dirty="0">
            <a:solidFill>
              <a:schemeClr val="tx1"/>
            </a:solidFill>
            <a:latin typeface="Times New Roman" panose="02020603050405020304" pitchFamily="18" charset="0"/>
            <a:ea typeface="Segoe UI Black" panose="020B0A02040204020203" pitchFamily="34" charset="0"/>
            <a:cs typeface="Times New Roman" panose="02020603050405020304" pitchFamily="18" charset="0"/>
          </a:endParaRPr>
        </a:p>
      </dgm:t>
    </dgm:pt>
    <dgm:pt modelId="{0CB9DEFD-32B3-4BF9-B5ED-AAC3F7B97191}" type="parTrans" cxnId="{E15F4B9B-1944-45D8-8F36-519F519445C8}">
      <dgm:prSet/>
      <dgm:spPr/>
      <dgm:t>
        <a:bodyPr/>
        <a:lstStyle/>
        <a:p>
          <a:endParaRPr lang="en-GB"/>
        </a:p>
      </dgm:t>
    </dgm:pt>
    <dgm:pt modelId="{9C9A40B0-F5B9-4231-9CDF-3BB38C8CC121}" type="sibTrans" cxnId="{E15F4B9B-1944-45D8-8F36-519F519445C8}">
      <dgm:prSet/>
      <dgm:spPr/>
      <dgm:t>
        <a:bodyPr/>
        <a:lstStyle/>
        <a:p>
          <a:endParaRPr lang="en-GB"/>
        </a:p>
      </dgm:t>
    </dgm:pt>
    <dgm:pt modelId="{505DAC9E-1091-435A-ABBD-9F163761280C}">
      <dgm:prSet phldrT="[Text]" custT="1"/>
      <dgm:spPr>
        <a:solidFill>
          <a:schemeClr val="bg1">
            <a:lumMod val="85000"/>
          </a:schemeClr>
        </a:solidFill>
        <a:ln>
          <a:solidFill>
            <a:schemeClr val="accent1">
              <a:lumMod val="60000"/>
              <a:lumOff val="40000"/>
            </a:schemeClr>
          </a:solidFill>
        </a:ln>
      </dgm:spPr>
      <dgm:t>
        <a:bodyPr/>
        <a:lstStyle/>
        <a:p>
          <a:r>
            <a:rPr lang="en-GB" sz="1400" b="0" i="0" dirty="0">
              <a:latin typeface="Times New Roman" panose="02020603050405020304" pitchFamily="18" charset="0"/>
              <a:cs typeface="Times New Roman" panose="02020603050405020304" pitchFamily="18" charset="0"/>
            </a:rPr>
            <a:t>Germany leans more towards collectivism, emphasizing group harmony, cooperation, and loyalty to the organization or community</a:t>
          </a:r>
          <a:endParaRPr lang="en-GB" sz="1400" b="0" dirty="0">
            <a:latin typeface="Times New Roman" panose="02020603050405020304" pitchFamily="18" charset="0"/>
            <a:cs typeface="Times New Roman" panose="02020603050405020304" pitchFamily="18" charset="0"/>
          </a:endParaRPr>
        </a:p>
      </dgm:t>
    </dgm:pt>
    <dgm:pt modelId="{000B030F-160D-45BD-BD4C-2049B7D57295}" type="parTrans" cxnId="{89796C56-2F6C-4B47-99EE-DBFC3BF73FB8}">
      <dgm:prSet/>
      <dgm:spPr/>
      <dgm:t>
        <a:bodyPr/>
        <a:lstStyle/>
        <a:p>
          <a:endParaRPr lang="en-GB"/>
        </a:p>
      </dgm:t>
    </dgm:pt>
    <dgm:pt modelId="{0433B605-C05A-4B41-8819-039DE6160729}" type="sibTrans" cxnId="{89796C56-2F6C-4B47-99EE-DBFC3BF73FB8}">
      <dgm:prSet/>
      <dgm:spPr/>
      <dgm:t>
        <a:bodyPr/>
        <a:lstStyle/>
        <a:p>
          <a:endParaRPr lang="en-GB"/>
        </a:p>
      </dgm:t>
    </dgm:pt>
    <dgm:pt modelId="{A23716AA-B4A6-4F51-B25A-2E553D5E823A}">
      <dgm:prSet phldrT="[Text]" custT="1"/>
      <dgm:spPr>
        <a:ln>
          <a:solidFill>
            <a:schemeClr val="accent1">
              <a:lumMod val="60000"/>
              <a:lumOff val="40000"/>
            </a:schemeClr>
          </a:solidFill>
        </a:ln>
      </dgm:spPr>
      <dgm:t>
        <a:bodyPr/>
        <a:lstStyle/>
        <a:p>
          <a:r>
            <a:rPr lang="en-GB" sz="1300" b="0" i="0" dirty="0">
              <a:latin typeface="+mj-lt"/>
            </a:rPr>
            <a:t>The UK exhibits a stronger inclination </a:t>
          </a:r>
          <a:r>
            <a:rPr lang="en-GB" sz="1300" b="0" i="0" dirty="0">
              <a:latin typeface="Times New Roman" panose="02020603050405020304" pitchFamily="18" charset="0"/>
              <a:cs typeface="Times New Roman" panose="02020603050405020304" pitchFamily="18" charset="0"/>
            </a:rPr>
            <a:t>towards</a:t>
          </a:r>
          <a:r>
            <a:rPr lang="en-GB" sz="1300" b="0" i="0" dirty="0">
              <a:latin typeface="+mj-lt"/>
            </a:rPr>
            <a:t> individualism, valuing personal autonomy, self-expression, and individual achievement</a:t>
          </a:r>
          <a:endParaRPr lang="en-GB" sz="1300" dirty="0">
            <a:latin typeface="+mj-lt"/>
          </a:endParaRPr>
        </a:p>
      </dgm:t>
    </dgm:pt>
    <dgm:pt modelId="{6428B364-3D85-4B1D-8DFE-6EA6ABC1B363}" type="parTrans" cxnId="{45354503-0981-4E76-8A42-16B7CB7E708D}">
      <dgm:prSet/>
      <dgm:spPr/>
      <dgm:t>
        <a:bodyPr/>
        <a:lstStyle/>
        <a:p>
          <a:endParaRPr lang="en-GB"/>
        </a:p>
      </dgm:t>
    </dgm:pt>
    <dgm:pt modelId="{A62EF189-F7CD-4320-95F2-B1484D455E41}" type="sibTrans" cxnId="{45354503-0981-4E76-8A42-16B7CB7E708D}">
      <dgm:prSet/>
      <dgm:spPr/>
      <dgm:t>
        <a:bodyPr/>
        <a:lstStyle/>
        <a:p>
          <a:endParaRPr lang="en-GB"/>
        </a:p>
      </dgm:t>
    </dgm:pt>
    <dgm:pt modelId="{973FD711-DD8B-4FEF-8568-400F6C844A73}">
      <dgm:prSet phldrT="[Text]" custT="1"/>
      <dgm:spPr>
        <a:ln>
          <a:solidFill>
            <a:schemeClr val="accent1">
              <a:lumMod val="60000"/>
              <a:lumOff val="40000"/>
            </a:schemeClr>
          </a:solidFill>
        </a:ln>
      </dgm:spPr>
      <dgm:t>
        <a:bodyPr/>
        <a:lstStyle/>
        <a:p>
          <a:r>
            <a:rPr lang="en-GB" sz="1300" b="0" i="0" dirty="0">
              <a:latin typeface="Times New Roman" panose="02020603050405020304" pitchFamily="18" charset="0"/>
              <a:cs typeface="Times New Roman" panose="02020603050405020304" pitchFamily="18" charset="0"/>
            </a:rPr>
            <a:t>The UK also has a relatively low power distance, with a similar preference for flatter organizational structures and informal communication between individuals and authority figures.</a:t>
          </a:r>
          <a:endParaRPr lang="en-GB" sz="1300" dirty="0">
            <a:latin typeface="Times New Roman" panose="02020603050405020304" pitchFamily="18" charset="0"/>
            <a:cs typeface="Times New Roman" panose="02020603050405020304" pitchFamily="18" charset="0"/>
          </a:endParaRPr>
        </a:p>
      </dgm:t>
    </dgm:pt>
    <dgm:pt modelId="{FEEAC941-1BD6-47E8-BDCD-FF6FD66377F1}" type="sibTrans" cxnId="{33570843-2947-418B-B63B-693EABA37FE9}">
      <dgm:prSet/>
      <dgm:spPr/>
      <dgm:t>
        <a:bodyPr/>
        <a:lstStyle/>
        <a:p>
          <a:endParaRPr lang="en-GB"/>
        </a:p>
      </dgm:t>
    </dgm:pt>
    <dgm:pt modelId="{9DDE1D2F-F39B-4B32-8125-EDB29308ADE4}" type="parTrans" cxnId="{33570843-2947-418B-B63B-693EABA37FE9}">
      <dgm:prSet/>
      <dgm:spPr/>
      <dgm:t>
        <a:bodyPr/>
        <a:lstStyle/>
        <a:p>
          <a:endParaRPr lang="en-GB"/>
        </a:p>
      </dgm:t>
    </dgm:pt>
    <dgm:pt modelId="{0320203C-7FCE-4617-9756-AF32822058F9}" type="pres">
      <dgm:prSet presAssocID="{DE7D9237-2FD8-463D-88FD-68F7C4085ECE}" presName="list" presStyleCnt="0">
        <dgm:presLayoutVars>
          <dgm:dir/>
          <dgm:animLvl val="lvl"/>
        </dgm:presLayoutVars>
      </dgm:prSet>
      <dgm:spPr/>
    </dgm:pt>
    <dgm:pt modelId="{10049C45-3DA8-434F-89E0-CDCA4331FEEA}" type="pres">
      <dgm:prSet presAssocID="{47889BB5-2728-439F-B3B0-4492E9E54D39}" presName="posSpace" presStyleCnt="0"/>
      <dgm:spPr/>
    </dgm:pt>
    <dgm:pt modelId="{C46E187C-FF77-4FD2-B6E1-2CC4B08AD1D3}" type="pres">
      <dgm:prSet presAssocID="{47889BB5-2728-439F-B3B0-4492E9E54D39}" presName="vertFlow" presStyleCnt="0"/>
      <dgm:spPr/>
    </dgm:pt>
    <dgm:pt modelId="{BD5F9AAD-FAA9-4424-849B-739945C27249}" type="pres">
      <dgm:prSet presAssocID="{47889BB5-2728-439F-B3B0-4492E9E54D39}" presName="topSpace" presStyleCnt="0"/>
      <dgm:spPr/>
    </dgm:pt>
    <dgm:pt modelId="{7B5D931C-A3C3-4E45-9B87-2C6F915DBF23}" type="pres">
      <dgm:prSet presAssocID="{47889BB5-2728-439F-B3B0-4492E9E54D39}" presName="firstComp" presStyleCnt="0"/>
      <dgm:spPr/>
    </dgm:pt>
    <dgm:pt modelId="{D3C06E31-BB98-4A8D-96A3-342A33AA0835}" type="pres">
      <dgm:prSet presAssocID="{47889BB5-2728-439F-B3B0-4492E9E54D39}" presName="firstChild" presStyleLbl="bgAccFollowNode1" presStyleIdx="0" presStyleCnt="4" custScaleX="103280" custScaleY="99070" custLinFactNeighborX="-34946" custLinFactNeighborY="-668"/>
      <dgm:spPr/>
    </dgm:pt>
    <dgm:pt modelId="{99464719-5E0A-45A9-9B30-23F7BB11E1E8}" type="pres">
      <dgm:prSet presAssocID="{47889BB5-2728-439F-B3B0-4492E9E54D39}" presName="firstChildTx" presStyleLbl="bgAccFollowNode1" presStyleIdx="0" presStyleCnt="4">
        <dgm:presLayoutVars>
          <dgm:bulletEnabled val="1"/>
        </dgm:presLayoutVars>
      </dgm:prSet>
      <dgm:spPr/>
    </dgm:pt>
    <dgm:pt modelId="{F1AD5CF2-F105-4116-AD90-53853828A71F}" type="pres">
      <dgm:prSet presAssocID="{973FD711-DD8B-4FEF-8568-400F6C844A73}" presName="comp" presStyleCnt="0"/>
      <dgm:spPr/>
    </dgm:pt>
    <dgm:pt modelId="{CE527EC0-DAD3-4171-80FB-B646AF9C2AE4}" type="pres">
      <dgm:prSet presAssocID="{973FD711-DD8B-4FEF-8568-400F6C844A73}" presName="child" presStyleLbl="bgAccFollowNode1" presStyleIdx="1" presStyleCnt="4" custScaleX="101276" custScaleY="112770" custLinFactNeighborX="-33857" custLinFactNeighborY="141"/>
      <dgm:spPr/>
    </dgm:pt>
    <dgm:pt modelId="{E85054F8-1B26-46BF-85AB-C2B1120D9B11}" type="pres">
      <dgm:prSet presAssocID="{973FD711-DD8B-4FEF-8568-400F6C844A73}" presName="childTx" presStyleLbl="bgAccFollowNode1" presStyleIdx="1" presStyleCnt="4">
        <dgm:presLayoutVars>
          <dgm:bulletEnabled val="1"/>
        </dgm:presLayoutVars>
      </dgm:prSet>
      <dgm:spPr/>
    </dgm:pt>
    <dgm:pt modelId="{1FFD8226-66FD-4B91-8120-4D0B38896DAD}" type="pres">
      <dgm:prSet presAssocID="{47889BB5-2728-439F-B3B0-4492E9E54D39}" presName="negSpace" presStyleCnt="0"/>
      <dgm:spPr/>
    </dgm:pt>
    <dgm:pt modelId="{D0329D1A-5861-4E4B-A85C-664D2C6622AB}" type="pres">
      <dgm:prSet presAssocID="{47889BB5-2728-439F-B3B0-4492E9E54D39}" presName="circle" presStyleLbl="node1" presStyleIdx="0" presStyleCnt="2" custScaleX="134233" custScaleY="129585" custLinFactNeighborX="-64921" custLinFactNeighborY="1717"/>
      <dgm:spPr/>
    </dgm:pt>
    <dgm:pt modelId="{2B47AD03-7762-44F5-8D7A-7C986D32D445}" type="pres">
      <dgm:prSet presAssocID="{32005BB0-4924-4706-80E7-B89225274CF2}" presName="transSpace" presStyleCnt="0"/>
      <dgm:spPr/>
    </dgm:pt>
    <dgm:pt modelId="{0CB3CF36-998D-4F4F-BC89-9209960EE71B}" type="pres">
      <dgm:prSet presAssocID="{72EC61CF-C78A-43FE-A59E-FDE418916F4A}" presName="posSpace" presStyleCnt="0"/>
      <dgm:spPr/>
    </dgm:pt>
    <dgm:pt modelId="{D7826B3E-883E-4F67-B084-7265050F81AF}" type="pres">
      <dgm:prSet presAssocID="{72EC61CF-C78A-43FE-A59E-FDE418916F4A}" presName="vertFlow" presStyleCnt="0"/>
      <dgm:spPr/>
    </dgm:pt>
    <dgm:pt modelId="{253D11E3-4968-4124-AF1A-6C88A4EA5A9B}" type="pres">
      <dgm:prSet presAssocID="{72EC61CF-C78A-43FE-A59E-FDE418916F4A}" presName="topSpace" presStyleCnt="0"/>
      <dgm:spPr/>
    </dgm:pt>
    <dgm:pt modelId="{EA9D1BC3-1B69-408A-85C3-2F97984A9892}" type="pres">
      <dgm:prSet presAssocID="{72EC61CF-C78A-43FE-A59E-FDE418916F4A}" presName="firstComp" presStyleCnt="0"/>
      <dgm:spPr/>
    </dgm:pt>
    <dgm:pt modelId="{6883A536-E4D7-4967-8EDE-FD31014152F2}" type="pres">
      <dgm:prSet presAssocID="{72EC61CF-C78A-43FE-A59E-FDE418916F4A}" presName="firstChild" presStyleLbl="bgAccFollowNode1" presStyleIdx="2" presStyleCnt="4" custScaleX="101554" custScaleY="111552" custLinFactNeighborX="-22050" custLinFactNeighborY="-9409"/>
      <dgm:spPr/>
    </dgm:pt>
    <dgm:pt modelId="{E43935DA-8AC2-43AF-ACA0-E1C79CF92F07}" type="pres">
      <dgm:prSet presAssocID="{72EC61CF-C78A-43FE-A59E-FDE418916F4A}" presName="firstChildTx" presStyleLbl="bgAccFollowNode1" presStyleIdx="2" presStyleCnt="4">
        <dgm:presLayoutVars>
          <dgm:bulletEnabled val="1"/>
        </dgm:presLayoutVars>
      </dgm:prSet>
      <dgm:spPr/>
    </dgm:pt>
    <dgm:pt modelId="{6F86F610-A71B-47CC-8A5E-08AAF3932B18}" type="pres">
      <dgm:prSet presAssocID="{A23716AA-B4A6-4F51-B25A-2E553D5E823A}" presName="comp" presStyleCnt="0"/>
      <dgm:spPr/>
    </dgm:pt>
    <dgm:pt modelId="{A0A0505F-DBE2-4644-9BC1-FB4C9C8E126D}" type="pres">
      <dgm:prSet presAssocID="{A23716AA-B4A6-4F51-B25A-2E553D5E823A}" presName="child" presStyleLbl="bgAccFollowNode1" presStyleIdx="3" presStyleCnt="4" custScaleX="101149" custScaleY="112755" custLinFactNeighborX="-23054" custLinFactNeighborY="-8741"/>
      <dgm:spPr/>
    </dgm:pt>
    <dgm:pt modelId="{8F5BEA9B-AC6F-4636-B5E6-3A0DFE3FF3BA}" type="pres">
      <dgm:prSet presAssocID="{A23716AA-B4A6-4F51-B25A-2E553D5E823A}" presName="childTx" presStyleLbl="bgAccFollowNode1" presStyleIdx="3" presStyleCnt="4">
        <dgm:presLayoutVars>
          <dgm:bulletEnabled val="1"/>
        </dgm:presLayoutVars>
      </dgm:prSet>
      <dgm:spPr/>
    </dgm:pt>
    <dgm:pt modelId="{F5D49F4A-C941-4465-B2CA-05C995D938BC}" type="pres">
      <dgm:prSet presAssocID="{72EC61CF-C78A-43FE-A59E-FDE418916F4A}" presName="negSpace" presStyleCnt="0"/>
      <dgm:spPr/>
    </dgm:pt>
    <dgm:pt modelId="{F3BFA2E1-7FD7-4F77-A152-88C99A5EF315}" type="pres">
      <dgm:prSet presAssocID="{72EC61CF-C78A-43FE-A59E-FDE418916F4A}" presName="circle" presStyleLbl="node1" presStyleIdx="1" presStyleCnt="2" custScaleX="127957" custScaleY="126537" custLinFactNeighborX="-28777" custLinFactNeighborY="-144"/>
      <dgm:spPr/>
    </dgm:pt>
  </dgm:ptLst>
  <dgm:cxnLst>
    <dgm:cxn modelId="{6BFFF902-EFC2-45FA-982D-6CCF5D91AEF6}" type="presOf" srcId="{BEF51527-50B3-4A7A-9AD2-0D58C38A92A9}" destId="{99464719-5E0A-45A9-9B30-23F7BB11E1E8}" srcOrd="1" destOrd="0" presId="urn:microsoft.com/office/officeart/2005/8/layout/hList9"/>
    <dgm:cxn modelId="{45354503-0981-4E76-8A42-16B7CB7E708D}" srcId="{72EC61CF-C78A-43FE-A59E-FDE418916F4A}" destId="{A23716AA-B4A6-4F51-B25A-2E553D5E823A}" srcOrd="1" destOrd="0" parTransId="{6428B364-3D85-4B1D-8DFE-6EA6ABC1B363}" sibTransId="{A62EF189-F7CD-4320-95F2-B1484D455E41}"/>
    <dgm:cxn modelId="{890B8D09-391C-4DD0-A853-7B723A3A325C}" type="presOf" srcId="{505DAC9E-1091-435A-ABBD-9F163761280C}" destId="{E43935DA-8AC2-43AF-ACA0-E1C79CF92F07}" srcOrd="1" destOrd="0" presId="urn:microsoft.com/office/officeart/2005/8/layout/hList9"/>
    <dgm:cxn modelId="{15E45118-0FF0-435C-A6C5-9514CA44243F}" srcId="{47889BB5-2728-439F-B3B0-4492E9E54D39}" destId="{BEF51527-50B3-4A7A-9AD2-0D58C38A92A9}" srcOrd="0" destOrd="0" parTransId="{81E36A6D-AD49-48A2-A304-A3DB970F61C8}" sibTransId="{0E8CB57B-4B1A-49B3-9A27-19A3B50BEA4B}"/>
    <dgm:cxn modelId="{8078AC20-F678-47DB-92FD-E07FBBABCCBA}" type="presOf" srcId="{47889BB5-2728-439F-B3B0-4492E9E54D39}" destId="{D0329D1A-5861-4E4B-A85C-664D2C6622AB}" srcOrd="0" destOrd="0" presId="urn:microsoft.com/office/officeart/2005/8/layout/hList9"/>
    <dgm:cxn modelId="{34121021-EB15-466F-9323-ADE93B7595FB}" type="presOf" srcId="{973FD711-DD8B-4FEF-8568-400F6C844A73}" destId="{CE527EC0-DAD3-4171-80FB-B646AF9C2AE4}" srcOrd="0" destOrd="0" presId="urn:microsoft.com/office/officeart/2005/8/layout/hList9"/>
    <dgm:cxn modelId="{DFB81E5F-BF0C-48E4-AE90-4FCF8A09375B}" type="presOf" srcId="{72EC61CF-C78A-43FE-A59E-FDE418916F4A}" destId="{F3BFA2E1-7FD7-4F77-A152-88C99A5EF315}" srcOrd="0" destOrd="0" presId="urn:microsoft.com/office/officeart/2005/8/layout/hList9"/>
    <dgm:cxn modelId="{33570843-2947-418B-B63B-693EABA37FE9}" srcId="{47889BB5-2728-439F-B3B0-4492E9E54D39}" destId="{973FD711-DD8B-4FEF-8568-400F6C844A73}" srcOrd="1" destOrd="0" parTransId="{9DDE1D2F-F39B-4B32-8125-EDB29308ADE4}" sibTransId="{FEEAC941-1BD6-47E8-BDCD-FF6FD66377F1}"/>
    <dgm:cxn modelId="{CBEC226B-6731-4F97-9AD3-A9AB56754DB9}" type="presOf" srcId="{BEF51527-50B3-4A7A-9AD2-0D58C38A92A9}" destId="{D3C06E31-BB98-4A8D-96A3-342A33AA0835}" srcOrd="0" destOrd="0" presId="urn:microsoft.com/office/officeart/2005/8/layout/hList9"/>
    <dgm:cxn modelId="{89796C56-2F6C-4B47-99EE-DBFC3BF73FB8}" srcId="{72EC61CF-C78A-43FE-A59E-FDE418916F4A}" destId="{505DAC9E-1091-435A-ABBD-9F163761280C}" srcOrd="0" destOrd="0" parTransId="{000B030F-160D-45BD-BD4C-2049B7D57295}" sibTransId="{0433B605-C05A-4B41-8819-039DE6160729}"/>
    <dgm:cxn modelId="{56181678-4A62-47E8-945B-899AD6FA4258}" srcId="{DE7D9237-2FD8-463D-88FD-68F7C4085ECE}" destId="{47889BB5-2728-439F-B3B0-4492E9E54D39}" srcOrd="0" destOrd="0" parTransId="{B3317D1F-AD6A-4E6D-8AC0-FDABCB7449CC}" sibTransId="{32005BB0-4924-4706-80E7-B89225274CF2}"/>
    <dgm:cxn modelId="{2A44D37E-29E6-46C7-93C7-04A284E0707D}" type="presOf" srcId="{A23716AA-B4A6-4F51-B25A-2E553D5E823A}" destId="{A0A0505F-DBE2-4644-9BC1-FB4C9C8E126D}" srcOrd="0" destOrd="0" presId="urn:microsoft.com/office/officeart/2005/8/layout/hList9"/>
    <dgm:cxn modelId="{E15F4B9B-1944-45D8-8F36-519F519445C8}" srcId="{DE7D9237-2FD8-463D-88FD-68F7C4085ECE}" destId="{72EC61CF-C78A-43FE-A59E-FDE418916F4A}" srcOrd="1" destOrd="0" parTransId="{0CB9DEFD-32B3-4BF9-B5ED-AAC3F7B97191}" sibTransId="{9C9A40B0-F5B9-4231-9CDF-3BB38C8CC121}"/>
    <dgm:cxn modelId="{118A9FA5-A646-43C0-B35B-F08B1FBFF425}" type="presOf" srcId="{A23716AA-B4A6-4F51-B25A-2E553D5E823A}" destId="{8F5BEA9B-AC6F-4636-B5E6-3A0DFE3FF3BA}" srcOrd="1" destOrd="0" presId="urn:microsoft.com/office/officeart/2005/8/layout/hList9"/>
    <dgm:cxn modelId="{19CED2AA-CBDC-4185-8732-467952FCFABC}" type="presOf" srcId="{505DAC9E-1091-435A-ABBD-9F163761280C}" destId="{6883A536-E4D7-4967-8EDE-FD31014152F2}" srcOrd="0" destOrd="0" presId="urn:microsoft.com/office/officeart/2005/8/layout/hList9"/>
    <dgm:cxn modelId="{4837C6B3-C0B3-49D5-886B-2BA88419959D}" type="presOf" srcId="{973FD711-DD8B-4FEF-8568-400F6C844A73}" destId="{E85054F8-1B26-46BF-85AB-C2B1120D9B11}" srcOrd="1" destOrd="0" presId="urn:microsoft.com/office/officeart/2005/8/layout/hList9"/>
    <dgm:cxn modelId="{C06664FC-4D0D-4A8D-9EDB-354C89A7A1E3}" type="presOf" srcId="{DE7D9237-2FD8-463D-88FD-68F7C4085ECE}" destId="{0320203C-7FCE-4617-9756-AF32822058F9}" srcOrd="0" destOrd="0" presId="urn:microsoft.com/office/officeart/2005/8/layout/hList9"/>
    <dgm:cxn modelId="{9DC37E83-A75A-4227-A215-FF51A0FB2F6F}" type="presParOf" srcId="{0320203C-7FCE-4617-9756-AF32822058F9}" destId="{10049C45-3DA8-434F-89E0-CDCA4331FEEA}" srcOrd="0" destOrd="0" presId="urn:microsoft.com/office/officeart/2005/8/layout/hList9"/>
    <dgm:cxn modelId="{DD0BD0A5-E891-4769-B728-9BC9A1C22DA2}" type="presParOf" srcId="{0320203C-7FCE-4617-9756-AF32822058F9}" destId="{C46E187C-FF77-4FD2-B6E1-2CC4B08AD1D3}" srcOrd="1" destOrd="0" presId="urn:microsoft.com/office/officeart/2005/8/layout/hList9"/>
    <dgm:cxn modelId="{52AE3C66-327E-4057-BB09-48F09F8E3DAB}" type="presParOf" srcId="{C46E187C-FF77-4FD2-B6E1-2CC4B08AD1D3}" destId="{BD5F9AAD-FAA9-4424-849B-739945C27249}" srcOrd="0" destOrd="0" presId="urn:microsoft.com/office/officeart/2005/8/layout/hList9"/>
    <dgm:cxn modelId="{7BD4AC85-D2DE-48F2-BD0C-33C177E1343B}" type="presParOf" srcId="{C46E187C-FF77-4FD2-B6E1-2CC4B08AD1D3}" destId="{7B5D931C-A3C3-4E45-9B87-2C6F915DBF23}" srcOrd="1" destOrd="0" presId="urn:microsoft.com/office/officeart/2005/8/layout/hList9"/>
    <dgm:cxn modelId="{ECF94278-1194-4E43-B14D-0F62BAB38965}" type="presParOf" srcId="{7B5D931C-A3C3-4E45-9B87-2C6F915DBF23}" destId="{D3C06E31-BB98-4A8D-96A3-342A33AA0835}" srcOrd="0" destOrd="0" presId="urn:microsoft.com/office/officeart/2005/8/layout/hList9"/>
    <dgm:cxn modelId="{9AA2F63A-D47F-4C44-82C3-006EBAC41F4F}" type="presParOf" srcId="{7B5D931C-A3C3-4E45-9B87-2C6F915DBF23}" destId="{99464719-5E0A-45A9-9B30-23F7BB11E1E8}" srcOrd="1" destOrd="0" presId="urn:microsoft.com/office/officeart/2005/8/layout/hList9"/>
    <dgm:cxn modelId="{8A3913FD-AC62-4BA8-BC93-ABF8BA3CB1EB}" type="presParOf" srcId="{C46E187C-FF77-4FD2-B6E1-2CC4B08AD1D3}" destId="{F1AD5CF2-F105-4116-AD90-53853828A71F}" srcOrd="2" destOrd="0" presId="urn:microsoft.com/office/officeart/2005/8/layout/hList9"/>
    <dgm:cxn modelId="{8F8B0DB8-2D57-4460-931B-A63308F0DA6C}" type="presParOf" srcId="{F1AD5CF2-F105-4116-AD90-53853828A71F}" destId="{CE527EC0-DAD3-4171-80FB-B646AF9C2AE4}" srcOrd="0" destOrd="0" presId="urn:microsoft.com/office/officeart/2005/8/layout/hList9"/>
    <dgm:cxn modelId="{482A3C89-AB1D-4E16-AEDE-0E6A9B2E7BFF}" type="presParOf" srcId="{F1AD5CF2-F105-4116-AD90-53853828A71F}" destId="{E85054F8-1B26-46BF-85AB-C2B1120D9B11}" srcOrd="1" destOrd="0" presId="urn:microsoft.com/office/officeart/2005/8/layout/hList9"/>
    <dgm:cxn modelId="{5C38CAC8-6EA9-4138-9F19-A7286BACD1D6}" type="presParOf" srcId="{0320203C-7FCE-4617-9756-AF32822058F9}" destId="{1FFD8226-66FD-4B91-8120-4D0B38896DAD}" srcOrd="2" destOrd="0" presId="urn:microsoft.com/office/officeart/2005/8/layout/hList9"/>
    <dgm:cxn modelId="{F9A666A4-BC59-41C0-B8B6-F207BB21F774}" type="presParOf" srcId="{0320203C-7FCE-4617-9756-AF32822058F9}" destId="{D0329D1A-5861-4E4B-A85C-664D2C6622AB}" srcOrd="3" destOrd="0" presId="urn:microsoft.com/office/officeart/2005/8/layout/hList9"/>
    <dgm:cxn modelId="{782CFB74-50C3-4924-8583-0CADA06F1B87}" type="presParOf" srcId="{0320203C-7FCE-4617-9756-AF32822058F9}" destId="{2B47AD03-7762-44F5-8D7A-7C986D32D445}" srcOrd="4" destOrd="0" presId="urn:microsoft.com/office/officeart/2005/8/layout/hList9"/>
    <dgm:cxn modelId="{3FE79FEC-34EA-46A4-A418-31C9F67A69DA}" type="presParOf" srcId="{0320203C-7FCE-4617-9756-AF32822058F9}" destId="{0CB3CF36-998D-4F4F-BC89-9209960EE71B}" srcOrd="5" destOrd="0" presId="urn:microsoft.com/office/officeart/2005/8/layout/hList9"/>
    <dgm:cxn modelId="{FFB68BD0-00A5-4DC6-9EE6-E6637F54B5E7}" type="presParOf" srcId="{0320203C-7FCE-4617-9756-AF32822058F9}" destId="{D7826B3E-883E-4F67-B084-7265050F81AF}" srcOrd="6" destOrd="0" presId="urn:microsoft.com/office/officeart/2005/8/layout/hList9"/>
    <dgm:cxn modelId="{808FD241-058B-4BCF-AEAE-BF0306A1C3D2}" type="presParOf" srcId="{D7826B3E-883E-4F67-B084-7265050F81AF}" destId="{253D11E3-4968-4124-AF1A-6C88A4EA5A9B}" srcOrd="0" destOrd="0" presId="urn:microsoft.com/office/officeart/2005/8/layout/hList9"/>
    <dgm:cxn modelId="{D9AE7B49-4F8A-4CD8-B03B-B6F9812C0933}" type="presParOf" srcId="{D7826B3E-883E-4F67-B084-7265050F81AF}" destId="{EA9D1BC3-1B69-408A-85C3-2F97984A9892}" srcOrd="1" destOrd="0" presId="urn:microsoft.com/office/officeart/2005/8/layout/hList9"/>
    <dgm:cxn modelId="{5BB3D2B2-461E-4FFA-AAC8-D4AD5D42973D}" type="presParOf" srcId="{EA9D1BC3-1B69-408A-85C3-2F97984A9892}" destId="{6883A536-E4D7-4967-8EDE-FD31014152F2}" srcOrd="0" destOrd="0" presId="urn:microsoft.com/office/officeart/2005/8/layout/hList9"/>
    <dgm:cxn modelId="{2A5464B5-2874-4C63-8671-09CD5D5D3ED4}" type="presParOf" srcId="{EA9D1BC3-1B69-408A-85C3-2F97984A9892}" destId="{E43935DA-8AC2-43AF-ACA0-E1C79CF92F07}" srcOrd="1" destOrd="0" presId="urn:microsoft.com/office/officeart/2005/8/layout/hList9"/>
    <dgm:cxn modelId="{8D8994E5-6F1F-4585-9169-816DA124EF3E}" type="presParOf" srcId="{D7826B3E-883E-4F67-B084-7265050F81AF}" destId="{6F86F610-A71B-47CC-8A5E-08AAF3932B18}" srcOrd="2" destOrd="0" presId="urn:microsoft.com/office/officeart/2005/8/layout/hList9"/>
    <dgm:cxn modelId="{A21AEFFD-F08A-4D73-888F-6FA34215F72F}" type="presParOf" srcId="{6F86F610-A71B-47CC-8A5E-08AAF3932B18}" destId="{A0A0505F-DBE2-4644-9BC1-FB4C9C8E126D}" srcOrd="0" destOrd="0" presId="urn:microsoft.com/office/officeart/2005/8/layout/hList9"/>
    <dgm:cxn modelId="{AC8B42AA-B633-40A4-A4F5-20218A85FCE9}" type="presParOf" srcId="{6F86F610-A71B-47CC-8A5E-08AAF3932B18}" destId="{8F5BEA9B-AC6F-4636-B5E6-3A0DFE3FF3BA}" srcOrd="1" destOrd="0" presId="urn:microsoft.com/office/officeart/2005/8/layout/hList9"/>
    <dgm:cxn modelId="{829B520F-148B-4BFA-B229-59089D54CE06}" type="presParOf" srcId="{0320203C-7FCE-4617-9756-AF32822058F9}" destId="{F5D49F4A-C941-4465-B2CA-05C995D938BC}" srcOrd="7" destOrd="0" presId="urn:microsoft.com/office/officeart/2005/8/layout/hList9"/>
    <dgm:cxn modelId="{9F3E8CB2-971E-4783-AD47-0BD7E1BF3722}" type="presParOf" srcId="{0320203C-7FCE-4617-9756-AF32822058F9}" destId="{F3BFA2E1-7FD7-4F77-A152-88C99A5EF315}" srcOrd="8" destOrd="0" presId="urn:microsoft.com/office/officeart/2005/8/layout/hList9"/>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694ED94-E010-472C-A82D-380226E26261}" type="doc">
      <dgm:prSet loTypeId="urn:microsoft.com/office/officeart/2005/8/layout/hList9" loCatId="list" qsTypeId="urn:microsoft.com/office/officeart/2005/8/quickstyle/simple1" qsCatId="simple" csTypeId="urn:microsoft.com/office/officeart/2005/8/colors/accent1_2" csCatId="accent1" phldr="1"/>
      <dgm:spPr/>
      <dgm:t>
        <a:bodyPr/>
        <a:lstStyle/>
        <a:p>
          <a:endParaRPr lang="en-GB"/>
        </a:p>
      </dgm:t>
    </dgm:pt>
    <dgm:pt modelId="{E09981DD-1B63-4C49-B598-1C44A2A5095E}">
      <dgm:prSet phldrT="[Text]"/>
      <dgm:spPr>
        <a:solidFill>
          <a:schemeClr val="accent2">
            <a:lumMod val="60000"/>
            <a:lumOff val="40000"/>
          </a:schemeClr>
        </a:solidFill>
        <a:ln>
          <a:solidFill>
            <a:schemeClr val="accent1">
              <a:lumMod val="60000"/>
              <a:lumOff val="40000"/>
            </a:schemeClr>
          </a:solidFill>
        </a:ln>
      </dgm:spPr>
      <dgm:t>
        <a:bodyPr/>
        <a:lstStyle/>
        <a:p>
          <a:r>
            <a:rPr lang="en-GB" b="1" i="0" dirty="0">
              <a:solidFill>
                <a:schemeClr val="tx1"/>
              </a:solidFill>
              <a:latin typeface="Times New Roman" panose="02020603050405020304" pitchFamily="18" charset="0"/>
              <a:cs typeface="Times New Roman" panose="02020603050405020304" pitchFamily="18" charset="0"/>
            </a:rPr>
            <a:t>Motivation toward Achievement</a:t>
          </a:r>
          <a:endParaRPr lang="en-GB" dirty="0">
            <a:solidFill>
              <a:schemeClr val="tx1"/>
            </a:solidFill>
            <a:latin typeface="Times New Roman" panose="02020603050405020304" pitchFamily="18" charset="0"/>
            <a:cs typeface="Times New Roman" panose="02020603050405020304" pitchFamily="18" charset="0"/>
          </a:endParaRPr>
        </a:p>
      </dgm:t>
    </dgm:pt>
    <dgm:pt modelId="{D4DA4C11-2D22-44B6-83F9-82C2192D954E}" type="parTrans" cxnId="{D10F268E-FDF1-454C-8092-ADCD1943F6C7}">
      <dgm:prSet/>
      <dgm:spPr/>
      <dgm:t>
        <a:bodyPr/>
        <a:lstStyle/>
        <a:p>
          <a:endParaRPr lang="en-GB"/>
        </a:p>
      </dgm:t>
    </dgm:pt>
    <dgm:pt modelId="{0B77F86B-2612-4333-B647-4F1BE482ADF0}" type="sibTrans" cxnId="{D10F268E-FDF1-454C-8092-ADCD1943F6C7}">
      <dgm:prSet/>
      <dgm:spPr/>
      <dgm:t>
        <a:bodyPr/>
        <a:lstStyle/>
        <a:p>
          <a:endParaRPr lang="en-GB"/>
        </a:p>
      </dgm:t>
    </dgm:pt>
    <dgm:pt modelId="{E7C4295B-BBF3-4794-ABC4-4C4040041AED}">
      <dgm:prSet phldrT="[Text]" custT="1"/>
      <dgm:spPr>
        <a:solidFill>
          <a:schemeClr val="bg1">
            <a:lumMod val="85000"/>
          </a:schemeClr>
        </a:solidFill>
        <a:ln>
          <a:solidFill>
            <a:schemeClr val="accent1">
              <a:lumMod val="60000"/>
              <a:lumOff val="40000"/>
            </a:schemeClr>
          </a:solidFill>
        </a:ln>
      </dgm:spPr>
      <dgm:t>
        <a:bodyPr/>
        <a:lstStyle/>
        <a:p>
          <a:r>
            <a:rPr lang="en-GB" sz="1300" b="0" i="0" dirty="0">
              <a:latin typeface="Times New Roman" panose="02020603050405020304" pitchFamily="18" charset="0"/>
              <a:cs typeface="Times New Roman" panose="02020603050405020304" pitchFamily="18" charset="0"/>
            </a:rPr>
            <a:t>Germans typically have a strong motivation toward achievement, focusing on setting and attaining goals, often through meticulous planning and perseverance</a:t>
          </a:r>
          <a:r>
            <a:rPr lang="en-GB" sz="1300" b="0" i="0" dirty="0"/>
            <a:t>.</a:t>
          </a:r>
          <a:endParaRPr lang="en-GB" sz="1300" dirty="0"/>
        </a:p>
      </dgm:t>
    </dgm:pt>
    <dgm:pt modelId="{C1A41ABE-C924-4A51-BC81-D90F5C46549E}" type="parTrans" cxnId="{DA332EA8-A548-402C-8167-C0AEC6317F99}">
      <dgm:prSet/>
      <dgm:spPr/>
      <dgm:t>
        <a:bodyPr/>
        <a:lstStyle/>
        <a:p>
          <a:endParaRPr lang="en-GB"/>
        </a:p>
      </dgm:t>
    </dgm:pt>
    <dgm:pt modelId="{8212B336-256B-4073-985F-21CA194F1F41}" type="sibTrans" cxnId="{DA332EA8-A548-402C-8167-C0AEC6317F99}">
      <dgm:prSet/>
      <dgm:spPr/>
      <dgm:t>
        <a:bodyPr/>
        <a:lstStyle/>
        <a:p>
          <a:endParaRPr lang="en-GB"/>
        </a:p>
      </dgm:t>
    </dgm:pt>
    <dgm:pt modelId="{5B80C355-2217-4CBC-821D-02FB3F7A822A}">
      <dgm:prSet phldrT="[Text]" custT="1"/>
      <dgm:spPr>
        <a:ln>
          <a:solidFill>
            <a:schemeClr val="accent1">
              <a:lumMod val="60000"/>
              <a:lumOff val="40000"/>
            </a:schemeClr>
          </a:solidFill>
        </a:ln>
      </dgm:spPr>
      <dgm:t>
        <a:bodyPr/>
        <a:lstStyle/>
        <a:p>
          <a:r>
            <a:rPr lang="en-GB" sz="1200" b="0" i="0" dirty="0">
              <a:latin typeface="Times New Roman" panose="02020603050405020304" pitchFamily="18" charset="0"/>
              <a:cs typeface="Times New Roman" panose="02020603050405020304" pitchFamily="18" charset="0"/>
            </a:rPr>
            <a:t>The UK shares a similar motivation toward achievement, with individuals driven by personal success, career advancement, and recognition of their accomplishments.</a:t>
          </a:r>
          <a:endParaRPr lang="en-GB" sz="1200" dirty="0">
            <a:latin typeface="Times New Roman" panose="02020603050405020304" pitchFamily="18" charset="0"/>
            <a:cs typeface="Times New Roman" panose="02020603050405020304" pitchFamily="18" charset="0"/>
          </a:endParaRPr>
        </a:p>
      </dgm:t>
    </dgm:pt>
    <dgm:pt modelId="{A5B94F69-BF72-4911-BD20-DF6ECDD49A4E}" type="parTrans" cxnId="{2CA0AA96-6EBA-494A-927C-39BE09C2670B}">
      <dgm:prSet/>
      <dgm:spPr/>
      <dgm:t>
        <a:bodyPr/>
        <a:lstStyle/>
        <a:p>
          <a:endParaRPr lang="en-GB"/>
        </a:p>
      </dgm:t>
    </dgm:pt>
    <dgm:pt modelId="{B1EC09DE-6BDA-4F8A-AA8D-47BA76694E64}" type="sibTrans" cxnId="{2CA0AA96-6EBA-494A-927C-39BE09C2670B}">
      <dgm:prSet/>
      <dgm:spPr/>
      <dgm:t>
        <a:bodyPr/>
        <a:lstStyle/>
        <a:p>
          <a:endParaRPr lang="en-GB"/>
        </a:p>
      </dgm:t>
    </dgm:pt>
    <dgm:pt modelId="{56A7094D-3B40-48BC-A826-E289F82B2FD4}">
      <dgm:prSet phldrT="[Text]" custT="1"/>
      <dgm:spPr>
        <a:solidFill>
          <a:schemeClr val="accent2">
            <a:lumMod val="60000"/>
            <a:lumOff val="40000"/>
          </a:schemeClr>
        </a:solidFill>
      </dgm:spPr>
      <dgm:t>
        <a:bodyPr/>
        <a:lstStyle/>
        <a:p>
          <a:r>
            <a:rPr lang="en-GB" sz="1600" b="1" i="0" dirty="0">
              <a:solidFill>
                <a:schemeClr val="tx1"/>
              </a:solidFill>
              <a:latin typeface="Times New Roman" panose="02020603050405020304" pitchFamily="18" charset="0"/>
              <a:cs typeface="Times New Roman" panose="02020603050405020304" pitchFamily="18" charset="0"/>
            </a:rPr>
            <a:t>Uncertainty Avoidance</a:t>
          </a:r>
          <a:endParaRPr lang="en-GB" sz="1600" dirty="0">
            <a:solidFill>
              <a:schemeClr val="tx1"/>
            </a:solidFill>
            <a:latin typeface="Times New Roman" panose="02020603050405020304" pitchFamily="18" charset="0"/>
            <a:cs typeface="Times New Roman" panose="02020603050405020304" pitchFamily="18" charset="0"/>
          </a:endParaRPr>
        </a:p>
      </dgm:t>
    </dgm:pt>
    <dgm:pt modelId="{DB191640-F965-4DFB-82D7-0FB61CE5676B}" type="parTrans" cxnId="{0B61A316-E2E0-4337-8A4C-86F41F834FF2}">
      <dgm:prSet/>
      <dgm:spPr/>
      <dgm:t>
        <a:bodyPr/>
        <a:lstStyle/>
        <a:p>
          <a:endParaRPr lang="en-GB"/>
        </a:p>
      </dgm:t>
    </dgm:pt>
    <dgm:pt modelId="{95CAD2CD-E770-49E6-8D99-63899339EB91}" type="sibTrans" cxnId="{0B61A316-E2E0-4337-8A4C-86F41F834FF2}">
      <dgm:prSet/>
      <dgm:spPr/>
      <dgm:t>
        <a:bodyPr/>
        <a:lstStyle/>
        <a:p>
          <a:endParaRPr lang="en-GB"/>
        </a:p>
      </dgm:t>
    </dgm:pt>
    <dgm:pt modelId="{12B22A98-057C-4F51-9B70-0E802A71E549}">
      <dgm:prSet phldrT="[Text]" custT="1"/>
      <dgm:spPr>
        <a:solidFill>
          <a:schemeClr val="bg1">
            <a:lumMod val="85000"/>
          </a:schemeClr>
        </a:solidFill>
        <a:ln>
          <a:solidFill>
            <a:schemeClr val="accent1">
              <a:lumMod val="60000"/>
              <a:lumOff val="40000"/>
              <a:alpha val="90000"/>
            </a:schemeClr>
          </a:solidFill>
        </a:ln>
      </dgm:spPr>
      <dgm:t>
        <a:bodyPr/>
        <a:lstStyle/>
        <a:p>
          <a:r>
            <a:rPr lang="en-GB" sz="1300" b="0" i="0" dirty="0">
              <a:latin typeface="Times New Roman" panose="02020603050405020304" pitchFamily="18" charset="0"/>
              <a:cs typeface="Times New Roman" panose="02020603050405020304" pitchFamily="18" charset="0"/>
            </a:rPr>
            <a:t>Germany tends to have a higher uncertainty avoidance, preferring clear rules, structured processes, and careful planning to mitigate risks and uncertainties.</a:t>
          </a:r>
          <a:endParaRPr lang="en-GB" sz="1300" dirty="0">
            <a:latin typeface="Times New Roman" panose="02020603050405020304" pitchFamily="18" charset="0"/>
            <a:cs typeface="Times New Roman" panose="02020603050405020304" pitchFamily="18" charset="0"/>
          </a:endParaRPr>
        </a:p>
      </dgm:t>
    </dgm:pt>
    <dgm:pt modelId="{69560F92-71F9-4178-8F19-CD34076BF1EB}" type="parTrans" cxnId="{4D0B9C64-7486-4999-806F-D1E5389ACB5F}">
      <dgm:prSet/>
      <dgm:spPr/>
      <dgm:t>
        <a:bodyPr/>
        <a:lstStyle/>
        <a:p>
          <a:endParaRPr lang="en-GB"/>
        </a:p>
      </dgm:t>
    </dgm:pt>
    <dgm:pt modelId="{99C5FAC1-256A-4A9B-8751-43DB8607AE9D}" type="sibTrans" cxnId="{4D0B9C64-7486-4999-806F-D1E5389ACB5F}">
      <dgm:prSet/>
      <dgm:spPr/>
      <dgm:t>
        <a:bodyPr/>
        <a:lstStyle/>
        <a:p>
          <a:endParaRPr lang="en-GB"/>
        </a:p>
      </dgm:t>
    </dgm:pt>
    <dgm:pt modelId="{5D9618E4-056A-4403-B81B-C5F6D2DDEA97}">
      <dgm:prSet phldrT="[Text]" custT="1"/>
      <dgm:spPr>
        <a:ln>
          <a:solidFill>
            <a:schemeClr val="accent1">
              <a:lumMod val="60000"/>
              <a:lumOff val="40000"/>
              <a:alpha val="90000"/>
            </a:schemeClr>
          </a:solidFill>
        </a:ln>
      </dgm:spPr>
      <dgm:t>
        <a:bodyPr/>
        <a:lstStyle/>
        <a:p>
          <a:r>
            <a:rPr lang="en-GB" sz="1400" b="0" i="0" dirty="0">
              <a:latin typeface="Times New Roman" panose="02020603050405020304" pitchFamily="18" charset="0"/>
              <a:cs typeface="Times New Roman" panose="02020603050405020304" pitchFamily="18" charset="0"/>
            </a:rPr>
            <a:t>The UK displays a lower uncertainty avoidance, showing more flexibility, adaptability, and tolerance for ambiguity in various situations</a:t>
          </a:r>
          <a:endParaRPr lang="en-GB" sz="1400" dirty="0">
            <a:latin typeface="Times New Roman" panose="02020603050405020304" pitchFamily="18" charset="0"/>
            <a:cs typeface="Times New Roman" panose="02020603050405020304" pitchFamily="18" charset="0"/>
          </a:endParaRPr>
        </a:p>
      </dgm:t>
    </dgm:pt>
    <dgm:pt modelId="{4C893404-D44E-4D9F-A503-AF85DB77E480}" type="parTrans" cxnId="{BEF836D2-002D-4A31-B93F-E5A234B93B57}">
      <dgm:prSet/>
      <dgm:spPr/>
      <dgm:t>
        <a:bodyPr/>
        <a:lstStyle/>
        <a:p>
          <a:endParaRPr lang="en-GB"/>
        </a:p>
      </dgm:t>
    </dgm:pt>
    <dgm:pt modelId="{3690FBFE-B786-4290-B343-C8553F62FF56}" type="sibTrans" cxnId="{BEF836D2-002D-4A31-B93F-E5A234B93B57}">
      <dgm:prSet/>
      <dgm:spPr/>
      <dgm:t>
        <a:bodyPr/>
        <a:lstStyle/>
        <a:p>
          <a:endParaRPr lang="en-GB"/>
        </a:p>
      </dgm:t>
    </dgm:pt>
    <dgm:pt modelId="{A7744F98-5995-41EC-A82D-4F8A90E76D28}" type="pres">
      <dgm:prSet presAssocID="{9694ED94-E010-472C-A82D-380226E26261}" presName="list" presStyleCnt="0">
        <dgm:presLayoutVars>
          <dgm:dir/>
          <dgm:animLvl val="lvl"/>
        </dgm:presLayoutVars>
      </dgm:prSet>
      <dgm:spPr/>
    </dgm:pt>
    <dgm:pt modelId="{6D2644CC-F92F-4045-806E-9DC6D0818A26}" type="pres">
      <dgm:prSet presAssocID="{E09981DD-1B63-4C49-B598-1C44A2A5095E}" presName="posSpace" presStyleCnt="0"/>
      <dgm:spPr/>
    </dgm:pt>
    <dgm:pt modelId="{B7AA6FD6-99C9-4104-91D1-FF8DB3785CCA}" type="pres">
      <dgm:prSet presAssocID="{E09981DD-1B63-4C49-B598-1C44A2A5095E}" presName="vertFlow" presStyleCnt="0"/>
      <dgm:spPr/>
    </dgm:pt>
    <dgm:pt modelId="{098D8D4A-D457-4043-926E-DF0F15887478}" type="pres">
      <dgm:prSet presAssocID="{E09981DD-1B63-4C49-B598-1C44A2A5095E}" presName="topSpace" presStyleCnt="0"/>
      <dgm:spPr/>
    </dgm:pt>
    <dgm:pt modelId="{4640EFD2-F6E8-44CE-983B-84BFD35A5D7E}" type="pres">
      <dgm:prSet presAssocID="{E09981DD-1B63-4C49-B598-1C44A2A5095E}" presName="firstComp" presStyleCnt="0"/>
      <dgm:spPr/>
    </dgm:pt>
    <dgm:pt modelId="{178C0F1C-4C34-4305-91F3-35A5A1A00F16}" type="pres">
      <dgm:prSet presAssocID="{E09981DD-1B63-4C49-B598-1C44A2A5095E}" presName="firstChild" presStyleLbl="bgAccFollowNode1" presStyleIdx="0" presStyleCnt="4" custLinFactNeighborX="-41204" custLinFactNeighborY="1249"/>
      <dgm:spPr/>
    </dgm:pt>
    <dgm:pt modelId="{55D575F3-B939-4A25-B51B-215ECB696147}" type="pres">
      <dgm:prSet presAssocID="{E09981DD-1B63-4C49-B598-1C44A2A5095E}" presName="firstChildTx" presStyleLbl="bgAccFollowNode1" presStyleIdx="0" presStyleCnt="4">
        <dgm:presLayoutVars>
          <dgm:bulletEnabled val="1"/>
        </dgm:presLayoutVars>
      </dgm:prSet>
      <dgm:spPr/>
    </dgm:pt>
    <dgm:pt modelId="{5D80B314-01EC-467E-A9AC-C60C6528A32E}" type="pres">
      <dgm:prSet presAssocID="{5B80C355-2217-4CBC-821D-02FB3F7A822A}" presName="comp" presStyleCnt="0"/>
      <dgm:spPr/>
    </dgm:pt>
    <dgm:pt modelId="{147D3397-0CB8-4EC8-B852-BC11760CA2BE}" type="pres">
      <dgm:prSet presAssocID="{5B80C355-2217-4CBC-821D-02FB3F7A822A}" presName="child" presStyleLbl="bgAccFollowNode1" presStyleIdx="1" presStyleCnt="4" custLinFactNeighborX="-41595" custLinFactNeighborY="663"/>
      <dgm:spPr/>
    </dgm:pt>
    <dgm:pt modelId="{B44EBC1B-ED91-464C-A633-E13A65F50CBC}" type="pres">
      <dgm:prSet presAssocID="{5B80C355-2217-4CBC-821D-02FB3F7A822A}" presName="childTx" presStyleLbl="bgAccFollowNode1" presStyleIdx="1" presStyleCnt="4">
        <dgm:presLayoutVars>
          <dgm:bulletEnabled val="1"/>
        </dgm:presLayoutVars>
      </dgm:prSet>
      <dgm:spPr/>
    </dgm:pt>
    <dgm:pt modelId="{4545751A-9457-46E1-A75E-558F55DA6104}" type="pres">
      <dgm:prSet presAssocID="{E09981DD-1B63-4C49-B598-1C44A2A5095E}" presName="negSpace" presStyleCnt="0"/>
      <dgm:spPr/>
    </dgm:pt>
    <dgm:pt modelId="{C4CE08A2-427C-4EB6-8F01-D1FBE6A9B1B9}" type="pres">
      <dgm:prSet presAssocID="{E09981DD-1B63-4C49-B598-1C44A2A5095E}" presName="circle" presStyleLbl="node1" presStyleIdx="0" presStyleCnt="2" custScaleX="113128" custScaleY="112122" custLinFactNeighborX="-52370" custLinFactNeighborY="3838"/>
      <dgm:spPr/>
    </dgm:pt>
    <dgm:pt modelId="{470609F1-99CC-4867-8A6F-F7897494B4BF}" type="pres">
      <dgm:prSet presAssocID="{0B77F86B-2612-4333-B647-4F1BE482ADF0}" presName="transSpace" presStyleCnt="0"/>
      <dgm:spPr/>
    </dgm:pt>
    <dgm:pt modelId="{7696ADB7-9917-48A8-8ED1-C67406BD5A6B}" type="pres">
      <dgm:prSet presAssocID="{56A7094D-3B40-48BC-A826-E289F82B2FD4}" presName="posSpace" presStyleCnt="0"/>
      <dgm:spPr/>
    </dgm:pt>
    <dgm:pt modelId="{675B6E90-F8CC-4557-BAFE-AE46557245D1}" type="pres">
      <dgm:prSet presAssocID="{56A7094D-3B40-48BC-A826-E289F82B2FD4}" presName="vertFlow" presStyleCnt="0"/>
      <dgm:spPr/>
    </dgm:pt>
    <dgm:pt modelId="{86D7BF02-A199-403F-8A2A-C3141B44A8C9}" type="pres">
      <dgm:prSet presAssocID="{56A7094D-3B40-48BC-A826-E289F82B2FD4}" presName="topSpace" presStyleCnt="0"/>
      <dgm:spPr/>
    </dgm:pt>
    <dgm:pt modelId="{5ED39404-6A62-4BF8-9FCF-E5D5F20CA60F}" type="pres">
      <dgm:prSet presAssocID="{56A7094D-3B40-48BC-A826-E289F82B2FD4}" presName="firstComp" presStyleCnt="0"/>
      <dgm:spPr/>
    </dgm:pt>
    <dgm:pt modelId="{B399D67A-BF98-4995-9AF5-8384BF1A8100}" type="pres">
      <dgm:prSet presAssocID="{56A7094D-3B40-48BC-A826-E289F82B2FD4}" presName="firstChild" presStyleLbl="bgAccFollowNode1" presStyleIdx="2" presStyleCnt="4" custLinFactNeighborX="-5310" custLinFactNeighborY="-663"/>
      <dgm:spPr/>
    </dgm:pt>
    <dgm:pt modelId="{76D41577-9434-4B75-9EAF-705B6DAFD4CF}" type="pres">
      <dgm:prSet presAssocID="{56A7094D-3B40-48BC-A826-E289F82B2FD4}" presName="firstChildTx" presStyleLbl="bgAccFollowNode1" presStyleIdx="2" presStyleCnt="4">
        <dgm:presLayoutVars>
          <dgm:bulletEnabled val="1"/>
        </dgm:presLayoutVars>
      </dgm:prSet>
      <dgm:spPr/>
    </dgm:pt>
    <dgm:pt modelId="{BF96B686-2788-4C49-B088-BC87B5A8B4D6}" type="pres">
      <dgm:prSet presAssocID="{5D9618E4-056A-4403-B81B-C5F6D2DDEA97}" presName="comp" presStyleCnt="0"/>
      <dgm:spPr/>
    </dgm:pt>
    <dgm:pt modelId="{E271C6D3-F880-48D3-9C59-B41F7A4CA4C9}" type="pres">
      <dgm:prSet presAssocID="{5D9618E4-056A-4403-B81B-C5F6D2DDEA97}" presName="child" presStyleLbl="bgAccFollowNode1" presStyleIdx="3" presStyleCnt="4" custLinFactNeighborX="-5752" custLinFactNeighborY="-1327"/>
      <dgm:spPr/>
    </dgm:pt>
    <dgm:pt modelId="{B8D286D2-3760-4CA3-85AC-6499665EC175}" type="pres">
      <dgm:prSet presAssocID="{5D9618E4-056A-4403-B81B-C5F6D2DDEA97}" presName="childTx" presStyleLbl="bgAccFollowNode1" presStyleIdx="3" presStyleCnt="4">
        <dgm:presLayoutVars>
          <dgm:bulletEnabled val="1"/>
        </dgm:presLayoutVars>
      </dgm:prSet>
      <dgm:spPr/>
    </dgm:pt>
    <dgm:pt modelId="{9A569099-2259-4B71-974D-6B87839D21C5}" type="pres">
      <dgm:prSet presAssocID="{56A7094D-3B40-48BC-A826-E289F82B2FD4}" presName="negSpace" presStyleCnt="0"/>
      <dgm:spPr/>
    </dgm:pt>
    <dgm:pt modelId="{3CC22688-012A-4E34-9D44-631C353448E6}" type="pres">
      <dgm:prSet presAssocID="{56A7094D-3B40-48BC-A826-E289F82B2FD4}" presName="circle" presStyleLbl="node1" presStyleIdx="1" presStyleCnt="2" custScaleX="115916" custScaleY="115497" custLinFactNeighborX="-11106" custLinFactNeighborY="519"/>
      <dgm:spPr/>
    </dgm:pt>
  </dgm:ptLst>
  <dgm:cxnLst>
    <dgm:cxn modelId="{5E0F7D05-55B9-4EAE-BA8B-AD248DB1B7E2}" type="presOf" srcId="{5B80C355-2217-4CBC-821D-02FB3F7A822A}" destId="{147D3397-0CB8-4EC8-B852-BC11760CA2BE}" srcOrd="0" destOrd="0" presId="urn:microsoft.com/office/officeart/2005/8/layout/hList9"/>
    <dgm:cxn modelId="{0359B305-B4B5-422C-836B-6F92963BCABD}" type="presOf" srcId="{5B80C355-2217-4CBC-821D-02FB3F7A822A}" destId="{B44EBC1B-ED91-464C-A633-E13A65F50CBC}" srcOrd="1" destOrd="0" presId="urn:microsoft.com/office/officeart/2005/8/layout/hList9"/>
    <dgm:cxn modelId="{0B61A316-E2E0-4337-8A4C-86F41F834FF2}" srcId="{9694ED94-E010-472C-A82D-380226E26261}" destId="{56A7094D-3B40-48BC-A826-E289F82B2FD4}" srcOrd="1" destOrd="0" parTransId="{DB191640-F965-4DFB-82D7-0FB61CE5676B}" sibTransId="{95CAD2CD-E770-49E6-8D99-63899339EB91}"/>
    <dgm:cxn modelId="{E514731A-A27A-4139-A2A0-D8C244CA4236}" type="presOf" srcId="{E7C4295B-BBF3-4794-ABC4-4C4040041AED}" destId="{178C0F1C-4C34-4305-91F3-35A5A1A00F16}" srcOrd="0" destOrd="0" presId="urn:microsoft.com/office/officeart/2005/8/layout/hList9"/>
    <dgm:cxn modelId="{1BBE2E43-689A-4EB6-A6EE-185A5328ABF7}" type="presOf" srcId="{5D9618E4-056A-4403-B81B-C5F6D2DDEA97}" destId="{E271C6D3-F880-48D3-9C59-B41F7A4CA4C9}" srcOrd="0" destOrd="0" presId="urn:microsoft.com/office/officeart/2005/8/layout/hList9"/>
    <dgm:cxn modelId="{1AF4DA63-25DF-4B4C-B805-4A2305331E30}" type="presOf" srcId="{E7C4295B-BBF3-4794-ABC4-4C4040041AED}" destId="{55D575F3-B939-4A25-B51B-215ECB696147}" srcOrd="1" destOrd="0" presId="urn:microsoft.com/office/officeart/2005/8/layout/hList9"/>
    <dgm:cxn modelId="{4D0B9C64-7486-4999-806F-D1E5389ACB5F}" srcId="{56A7094D-3B40-48BC-A826-E289F82B2FD4}" destId="{12B22A98-057C-4F51-9B70-0E802A71E549}" srcOrd="0" destOrd="0" parTransId="{69560F92-71F9-4178-8F19-CD34076BF1EB}" sibTransId="{99C5FAC1-256A-4A9B-8751-43DB8607AE9D}"/>
    <dgm:cxn modelId="{556E3B76-3354-463F-B174-D2EC916B33FB}" type="presOf" srcId="{12B22A98-057C-4F51-9B70-0E802A71E549}" destId="{B399D67A-BF98-4995-9AF5-8384BF1A8100}" srcOrd="0" destOrd="0" presId="urn:microsoft.com/office/officeart/2005/8/layout/hList9"/>
    <dgm:cxn modelId="{D34BBD80-3B0D-4FB2-BE6B-1051039FB6B9}" type="presOf" srcId="{56A7094D-3B40-48BC-A826-E289F82B2FD4}" destId="{3CC22688-012A-4E34-9D44-631C353448E6}" srcOrd="0" destOrd="0" presId="urn:microsoft.com/office/officeart/2005/8/layout/hList9"/>
    <dgm:cxn modelId="{94B99E86-71C3-479D-9731-B537D7397C89}" type="presOf" srcId="{9694ED94-E010-472C-A82D-380226E26261}" destId="{A7744F98-5995-41EC-A82D-4F8A90E76D28}" srcOrd="0" destOrd="0" presId="urn:microsoft.com/office/officeart/2005/8/layout/hList9"/>
    <dgm:cxn modelId="{D10F268E-FDF1-454C-8092-ADCD1943F6C7}" srcId="{9694ED94-E010-472C-A82D-380226E26261}" destId="{E09981DD-1B63-4C49-B598-1C44A2A5095E}" srcOrd="0" destOrd="0" parTransId="{D4DA4C11-2D22-44B6-83F9-82C2192D954E}" sibTransId="{0B77F86B-2612-4333-B647-4F1BE482ADF0}"/>
    <dgm:cxn modelId="{2CA0AA96-6EBA-494A-927C-39BE09C2670B}" srcId="{E09981DD-1B63-4C49-B598-1C44A2A5095E}" destId="{5B80C355-2217-4CBC-821D-02FB3F7A822A}" srcOrd="1" destOrd="0" parTransId="{A5B94F69-BF72-4911-BD20-DF6ECDD49A4E}" sibTransId="{B1EC09DE-6BDA-4F8A-AA8D-47BA76694E64}"/>
    <dgm:cxn modelId="{D863A3A5-D338-4F30-9C5B-6BCE05B5F0C1}" type="presOf" srcId="{E09981DD-1B63-4C49-B598-1C44A2A5095E}" destId="{C4CE08A2-427C-4EB6-8F01-D1FBE6A9B1B9}" srcOrd="0" destOrd="0" presId="urn:microsoft.com/office/officeart/2005/8/layout/hList9"/>
    <dgm:cxn modelId="{DA332EA8-A548-402C-8167-C0AEC6317F99}" srcId="{E09981DD-1B63-4C49-B598-1C44A2A5095E}" destId="{E7C4295B-BBF3-4794-ABC4-4C4040041AED}" srcOrd="0" destOrd="0" parTransId="{C1A41ABE-C924-4A51-BC81-D90F5C46549E}" sibTransId="{8212B336-256B-4073-985F-21CA194F1F41}"/>
    <dgm:cxn modelId="{9087E9B7-F4FD-41E6-B4D6-A0FEDC2D1E3E}" type="presOf" srcId="{12B22A98-057C-4F51-9B70-0E802A71E549}" destId="{76D41577-9434-4B75-9EAF-705B6DAFD4CF}" srcOrd="1" destOrd="0" presId="urn:microsoft.com/office/officeart/2005/8/layout/hList9"/>
    <dgm:cxn modelId="{BEF836D2-002D-4A31-B93F-E5A234B93B57}" srcId="{56A7094D-3B40-48BC-A826-E289F82B2FD4}" destId="{5D9618E4-056A-4403-B81B-C5F6D2DDEA97}" srcOrd="1" destOrd="0" parTransId="{4C893404-D44E-4D9F-A503-AF85DB77E480}" sibTransId="{3690FBFE-B786-4290-B343-C8553F62FF56}"/>
    <dgm:cxn modelId="{1D526BDF-2D03-4012-8DC1-565A05DB2FBD}" type="presOf" srcId="{5D9618E4-056A-4403-B81B-C5F6D2DDEA97}" destId="{B8D286D2-3760-4CA3-85AC-6499665EC175}" srcOrd="1" destOrd="0" presId="urn:microsoft.com/office/officeart/2005/8/layout/hList9"/>
    <dgm:cxn modelId="{49E68955-53BE-49E4-9C79-F15D13F5DFDC}" type="presParOf" srcId="{A7744F98-5995-41EC-A82D-4F8A90E76D28}" destId="{6D2644CC-F92F-4045-806E-9DC6D0818A26}" srcOrd="0" destOrd="0" presId="urn:microsoft.com/office/officeart/2005/8/layout/hList9"/>
    <dgm:cxn modelId="{8C97AED9-B32E-449C-946A-E1CFE76BC374}" type="presParOf" srcId="{A7744F98-5995-41EC-A82D-4F8A90E76D28}" destId="{B7AA6FD6-99C9-4104-91D1-FF8DB3785CCA}" srcOrd="1" destOrd="0" presId="urn:microsoft.com/office/officeart/2005/8/layout/hList9"/>
    <dgm:cxn modelId="{DFF39721-11C8-4B3A-ABDF-802016A544EC}" type="presParOf" srcId="{B7AA6FD6-99C9-4104-91D1-FF8DB3785CCA}" destId="{098D8D4A-D457-4043-926E-DF0F15887478}" srcOrd="0" destOrd="0" presId="urn:microsoft.com/office/officeart/2005/8/layout/hList9"/>
    <dgm:cxn modelId="{7369CAF9-A164-418F-8397-1BD769490D56}" type="presParOf" srcId="{B7AA6FD6-99C9-4104-91D1-FF8DB3785CCA}" destId="{4640EFD2-F6E8-44CE-983B-84BFD35A5D7E}" srcOrd="1" destOrd="0" presId="urn:microsoft.com/office/officeart/2005/8/layout/hList9"/>
    <dgm:cxn modelId="{EE5B5A18-0F45-48FF-90EC-86E689E27B11}" type="presParOf" srcId="{4640EFD2-F6E8-44CE-983B-84BFD35A5D7E}" destId="{178C0F1C-4C34-4305-91F3-35A5A1A00F16}" srcOrd="0" destOrd="0" presId="urn:microsoft.com/office/officeart/2005/8/layout/hList9"/>
    <dgm:cxn modelId="{23A346DC-B888-49A1-ABD6-343D6541B6CF}" type="presParOf" srcId="{4640EFD2-F6E8-44CE-983B-84BFD35A5D7E}" destId="{55D575F3-B939-4A25-B51B-215ECB696147}" srcOrd="1" destOrd="0" presId="urn:microsoft.com/office/officeart/2005/8/layout/hList9"/>
    <dgm:cxn modelId="{46E5761D-EBC7-4C26-98DB-7798FF2CB964}" type="presParOf" srcId="{B7AA6FD6-99C9-4104-91D1-FF8DB3785CCA}" destId="{5D80B314-01EC-467E-A9AC-C60C6528A32E}" srcOrd="2" destOrd="0" presId="urn:microsoft.com/office/officeart/2005/8/layout/hList9"/>
    <dgm:cxn modelId="{9275A5EE-2DDD-4ADE-A44A-913540DB235C}" type="presParOf" srcId="{5D80B314-01EC-467E-A9AC-C60C6528A32E}" destId="{147D3397-0CB8-4EC8-B852-BC11760CA2BE}" srcOrd="0" destOrd="0" presId="urn:microsoft.com/office/officeart/2005/8/layout/hList9"/>
    <dgm:cxn modelId="{F7BD43E3-1F28-47D9-AA63-F28488A649E5}" type="presParOf" srcId="{5D80B314-01EC-467E-A9AC-C60C6528A32E}" destId="{B44EBC1B-ED91-464C-A633-E13A65F50CBC}" srcOrd="1" destOrd="0" presId="urn:microsoft.com/office/officeart/2005/8/layout/hList9"/>
    <dgm:cxn modelId="{511F0BA2-74DE-4E4C-9BD3-185EF03F5C6B}" type="presParOf" srcId="{A7744F98-5995-41EC-A82D-4F8A90E76D28}" destId="{4545751A-9457-46E1-A75E-558F55DA6104}" srcOrd="2" destOrd="0" presId="urn:microsoft.com/office/officeart/2005/8/layout/hList9"/>
    <dgm:cxn modelId="{D9ADAF9F-4049-4383-A7E9-960216CD23D9}" type="presParOf" srcId="{A7744F98-5995-41EC-A82D-4F8A90E76D28}" destId="{C4CE08A2-427C-4EB6-8F01-D1FBE6A9B1B9}" srcOrd="3" destOrd="0" presId="urn:microsoft.com/office/officeart/2005/8/layout/hList9"/>
    <dgm:cxn modelId="{E2542BE2-9284-430E-8657-2748F8859447}" type="presParOf" srcId="{A7744F98-5995-41EC-A82D-4F8A90E76D28}" destId="{470609F1-99CC-4867-8A6F-F7897494B4BF}" srcOrd="4" destOrd="0" presId="urn:microsoft.com/office/officeart/2005/8/layout/hList9"/>
    <dgm:cxn modelId="{9F8DDEF8-5576-424C-8790-4E3514BCDED2}" type="presParOf" srcId="{A7744F98-5995-41EC-A82D-4F8A90E76D28}" destId="{7696ADB7-9917-48A8-8ED1-C67406BD5A6B}" srcOrd="5" destOrd="0" presId="urn:microsoft.com/office/officeart/2005/8/layout/hList9"/>
    <dgm:cxn modelId="{BAC97D3D-F80F-4C0A-A002-5C6F720008A5}" type="presParOf" srcId="{A7744F98-5995-41EC-A82D-4F8A90E76D28}" destId="{675B6E90-F8CC-4557-BAFE-AE46557245D1}" srcOrd="6" destOrd="0" presId="urn:microsoft.com/office/officeart/2005/8/layout/hList9"/>
    <dgm:cxn modelId="{94D75D9B-30A1-49A2-84C2-C779059071D4}" type="presParOf" srcId="{675B6E90-F8CC-4557-BAFE-AE46557245D1}" destId="{86D7BF02-A199-403F-8A2A-C3141B44A8C9}" srcOrd="0" destOrd="0" presId="urn:microsoft.com/office/officeart/2005/8/layout/hList9"/>
    <dgm:cxn modelId="{360213FA-6161-43D4-8A1F-CF51D45DB583}" type="presParOf" srcId="{675B6E90-F8CC-4557-BAFE-AE46557245D1}" destId="{5ED39404-6A62-4BF8-9FCF-E5D5F20CA60F}" srcOrd="1" destOrd="0" presId="urn:microsoft.com/office/officeart/2005/8/layout/hList9"/>
    <dgm:cxn modelId="{29EA5124-8CAC-4B75-A604-DF14AFD6D7C1}" type="presParOf" srcId="{5ED39404-6A62-4BF8-9FCF-E5D5F20CA60F}" destId="{B399D67A-BF98-4995-9AF5-8384BF1A8100}" srcOrd="0" destOrd="0" presId="urn:microsoft.com/office/officeart/2005/8/layout/hList9"/>
    <dgm:cxn modelId="{8B6EF459-DDAA-49F7-BC02-A9360D94F768}" type="presParOf" srcId="{5ED39404-6A62-4BF8-9FCF-E5D5F20CA60F}" destId="{76D41577-9434-4B75-9EAF-705B6DAFD4CF}" srcOrd="1" destOrd="0" presId="urn:microsoft.com/office/officeart/2005/8/layout/hList9"/>
    <dgm:cxn modelId="{0832C75E-DF98-46AE-8F54-A319586B7154}" type="presParOf" srcId="{675B6E90-F8CC-4557-BAFE-AE46557245D1}" destId="{BF96B686-2788-4C49-B088-BC87B5A8B4D6}" srcOrd="2" destOrd="0" presId="urn:microsoft.com/office/officeart/2005/8/layout/hList9"/>
    <dgm:cxn modelId="{72E23CBF-94A1-4284-A2E3-E5A87AE2E8D2}" type="presParOf" srcId="{BF96B686-2788-4C49-B088-BC87B5A8B4D6}" destId="{E271C6D3-F880-48D3-9C59-B41F7A4CA4C9}" srcOrd="0" destOrd="0" presId="urn:microsoft.com/office/officeart/2005/8/layout/hList9"/>
    <dgm:cxn modelId="{13E3908A-E822-4E20-BDCB-B25570065567}" type="presParOf" srcId="{BF96B686-2788-4C49-B088-BC87B5A8B4D6}" destId="{B8D286D2-3760-4CA3-85AC-6499665EC175}" srcOrd="1" destOrd="0" presId="urn:microsoft.com/office/officeart/2005/8/layout/hList9"/>
    <dgm:cxn modelId="{407D825F-41AB-4E60-9137-BD23E73F9D11}" type="presParOf" srcId="{A7744F98-5995-41EC-A82D-4F8A90E76D28}" destId="{9A569099-2259-4B71-974D-6B87839D21C5}" srcOrd="7" destOrd="0" presId="urn:microsoft.com/office/officeart/2005/8/layout/hList9"/>
    <dgm:cxn modelId="{E43AE1D2-3074-4C87-B449-AD5257EFF5BC}" type="presParOf" srcId="{A7744F98-5995-41EC-A82D-4F8A90E76D28}" destId="{3CC22688-012A-4E34-9D44-631C353448E6}" srcOrd="8" destOrd="0" presId="urn:microsoft.com/office/officeart/2005/8/layout/hList9"/>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DAE05A1-061F-4168-95D0-33DD4010723E}" type="doc">
      <dgm:prSet loTypeId="urn:microsoft.com/office/officeart/2005/8/layout/hList9" loCatId="list" qsTypeId="urn:microsoft.com/office/officeart/2005/8/quickstyle/simple1" qsCatId="simple" csTypeId="urn:microsoft.com/office/officeart/2005/8/colors/accent1_2" csCatId="accent1" phldr="1"/>
      <dgm:spPr/>
      <dgm:t>
        <a:bodyPr/>
        <a:lstStyle/>
        <a:p>
          <a:endParaRPr lang="en-GB"/>
        </a:p>
      </dgm:t>
    </dgm:pt>
    <dgm:pt modelId="{C1D7373F-B7D5-4033-A6EB-B8DFA842219E}">
      <dgm:prSet phldrT="[Text]" custT="1"/>
      <dgm:spPr>
        <a:solidFill>
          <a:schemeClr val="accent2">
            <a:lumMod val="60000"/>
            <a:lumOff val="40000"/>
          </a:schemeClr>
        </a:solidFill>
        <a:ln>
          <a:solidFill>
            <a:srgbClr val="F60AC3"/>
          </a:solidFill>
        </a:ln>
      </dgm:spPr>
      <dgm:t>
        <a:bodyPr/>
        <a:lstStyle/>
        <a:p>
          <a:r>
            <a:rPr lang="en-GB" sz="1600" b="1" i="0" dirty="0">
              <a:solidFill>
                <a:schemeClr val="tx1"/>
              </a:solidFill>
              <a:latin typeface="Times New Roman" panose="02020603050405020304" pitchFamily="18" charset="0"/>
              <a:cs typeface="Times New Roman" panose="02020603050405020304" pitchFamily="18" charset="0"/>
            </a:rPr>
            <a:t>Long-Term Orientation</a:t>
          </a:r>
          <a:endParaRPr lang="en-GB" sz="1600" dirty="0">
            <a:solidFill>
              <a:schemeClr val="tx1"/>
            </a:solidFill>
            <a:latin typeface="Times New Roman" panose="02020603050405020304" pitchFamily="18" charset="0"/>
            <a:cs typeface="Times New Roman" panose="02020603050405020304" pitchFamily="18" charset="0"/>
          </a:endParaRPr>
        </a:p>
      </dgm:t>
    </dgm:pt>
    <dgm:pt modelId="{E64FCB48-EE19-4A36-BF07-2D9C14BF8B02}" type="parTrans" cxnId="{2B6A8D2B-6F08-420A-8AEF-CBCE28AABB2F}">
      <dgm:prSet/>
      <dgm:spPr/>
      <dgm:t>
        <a:bodyPr/>
        <a:lstStyle/>
        <a:p>
          <a:endParaRPr lang="en-GB"/>
        </a:p>
      </dgm:t>
    </dgm:pt>
    <dgm:pt modelId="{6CC872AD-6F38-4825-989A-A444C327CEA6}" type="sibTrans" cxnId="{2B6A8D2B-6F08-420A-8AEF-CBCE28AABB2F}">
      <dgm:prSet/>
      <dgm:spPr/>
      <dgm:t>
        <a:bodyPr/>
        <a:lstStyle/>
        <a:p>
          <a:endParaRPr lang="en-GB"/>
        </a:p>
      </dgm:t>
    </dgm:pt>
    <dgm:pt modelId="{BAC919AF-B675-40E6-8BE5-4ED5D9C0D8F7}">
      <dgm:prSet phldrT="[Text]" custT="1"/>
      <dgm:spPr>
        <a:solidFill>
          <a:schemeClr val="bg1">
            <a:lumMod val="85000"/>
          </a:schemeClr>
        </a:solidFill>
        <a:ln>
          <a:solidFill>
            <a:schemeClr val="accent1">
              <a:lumMod val="60000"/>
              <a:lumOff val="40000"/>
            </a:schemeClr>
          </a:solidFill>
        </a:ln>
      </dgm:spPr>
      <dgm:t>
        <a:bodyPr/>
        <a:lstStyle/>
        <a:p>
          <a:r>
            <a:rPr lang="en-GB" sz="1300" b="0" i="0" dirty="0">
              <a:latin typeface="Times New Roman" panose="02020603050405020304" pitchFamily="18" charset="0"/>
              <a:cs typeface="Times New Roman" panose="02020603050405020304" pitchFamily="18" charset="0"/>
            </a:rPr>
            <a:t>Germany generally exhibits a long-term orientation, prioritizing persistence, thriftiness, and planning for the future, often evidenced by strong commitment to long-term goals and relationships.</a:t>
          </a:r>
          <a:endParaRPr lang="en-GB" sz="1300" dirty="0">
            <a:latin typeface="Times New Roman" panose="02020603050405020304" pitchFamily="18" charset="0"/>
            <a:cs typeface="Times New Roman" panose="02020603050405020304" pitchFamily="18" charset="0"/>
          </a:endParaRPr>
        </a:p>
      </dgm:t>
    </dgm:pt>
    <dgm:pt modelId="{70622E4E-93EC-48EA-982C-D6AAAD65301D}" type="parTrans" cxnId="{7CAE3DDB-9625-404F-A6EC-879F428D8FE8}">
      <dgm:prSet/>
      <dgm:spPr/>
      <dgm:t>
        <a:bodyPr/>
        <a:lstStyle/>
        <a:p>
          <a:endParaRPr lang="en-GB"/>
        </a:p>
      </dgm:t>
    </dgm:pt>
    <dgm:pt modelId="{D2A4A75D-95D5-41C5-ACE6-DB6869F39D4F}" type="sibTrans" cxnId="{7CAE3DDB-9625-404F-A6EC-879F428D8FE8}">
      <dgm:prSet/>
      <dgm:spPr/>
      <dgm:t>
        <a:bodyPr/>
        <a:lstStyle/>
        <a:p>
          <a:endParaRPr lang="en-GB"/>
        </a:p>
      </dgm:t>
    </dgm:pt>
    <dgm:pt modelId="{A27E0843-5444-43CB-816B-D468C57072B1}">
      <dgm:prSet phldrT="[Text]" custT="1"/>
      <dgm:spPr>
        <a:ln>
          <a:solidFill>
            <a:schemeClr val="accent1">
              <a:lumMod val="60000"/>
              <a:lumOff val="40000"/>
              <a:alpha val="90000"/>
            </a:schemeClr>
          </a:solidFill>
        </a:ln>
      </dgm:spPr>
      <dgm:t>
        <a:bodyPr/>
        <a:lstStyle/>
        <a:p>
          <a:r>
            <a:rPr lang="en-GB" sz="1400" b="0" i="0" dirty="0">
              <a:latin typeface="Times New Roman" panose="02020603050405020304" pitchFamily="18" charset="0"/>
              <a:cs typeface="Times New Roman" panose="02020603050405020304" pitchFamily="18" charset="0"/>
            </a:rPr>
            <a:t>The UK also demonstrates a long-term orientation, valuing tradition, stability, and sustainability in business and personal </a:t>
          </a:r>
          <a:r>
            <a:rPr lang="en-GB" sz="1400" b="0" i="0" dirty="0" err="1">
              <a:latin typeface="Times New Roman" panose="02020603050405020304" pitchFamily="18" charset="0"/>
              <a:cs typeface="Times New Roman" panose="02020603050405020304" pitchFamily="18" charset="0"/>
            </a:rPr>
            <a:t>endeavors</a:t>
          </a:r>
          <a:r>
            <a:rPr lang="en-GB" sz="1400" b="0" i="0" dirty="0">
              <a:latin typeface="Times New Roman" panose="02020603050405020304" pitchFamily="18" charset="0"/>
              <a:cs typeface="Times New Roman" panose="02020603050405020304" pitchFamily="18" charset="0"/>
            </a:rPr>
            <a:t>.</a:t>
          </a:r>
          <a:endParaRPr lang="en-GB" sz="1400" dirty="0">
            <a:latin typeface="Times New Roman" panose="02020603050405020304" pitchFamily="18" charset="0"/>
            <a:cs typeface="Times New Roman" panose="02020603050405020304" pitchFamily="18" charset="0"/>
          </a:endParaRPr>
        </a:p>
      </dgm:t>
    </dgm:pt>
    <dgm:pt modelId="{DD7D7106-7EE8-4073-BB97-1DC940878C76}" type="parTrans" cxnId="{374BB00C-06FC-4F49-92EF-73DD03993D93}">
      <dgm:prSet/>
      <dgm:spPr/>
      <dgm:t>
        <a:bodyPr/>
        <a:lstStyle/>
        <a:p>
          <a:endParaRPr lang="en-GB"/>
        </a:p>
      </dgm:t>
    </dgm:pt>
    <dgm:pt modelId="{91B182B4-D936-43E5-A753-69A48E9884AF}" type="sibTrans" cxnId="{374BB00C-06FC-4F49-92EF-73DD03993D93}">
      <dgm:prSet/>
      <dgm:spPr/>
      <dgm:t>
        <a:bodyPr/>
        <a:lstStyle/>
        <a:p>
          <a:endParaRPr lang="en-GB"/>
        </a:p>
      </dgm:t>
    </dgm:pt>
    <dgm:pt modelId="{F46F916A-3E1C-4F19-A571-F71F485DE978}">
      <dgm:prSet phldrT="[Text]" custT="1"/>
      <dgm:spPr>
        <a:solidFill>
          <a:schemeClr val="accent2">
            <a:lumMod val="60000"/>
            <a:lumOff val="40000"/>
          </a:schemeClr>
        </a:solidFill>
      </dgm:spPr>
      <dgm:t>
        <a:bodyPr/>
        <a:lstStyle/>
        <a:p>
          <a:r>
            <a:rPr lang="en-GB" sz="1800" b="1" i="0" dirty="0">
              <a:solidFill>
                <a:schemeClr val="tx1"/>
              </a:solidFill>
              <a:latin typeface="Times New Roman" panose="02020603050405020304" pitchFamily="18" charset="0"/>
              <a:cs typeface="Times New Roman" panose="02020603050405020304" pitchFamily="18" charset="0"/>
            </a:rPr>
            <a:t>Indulgence</a:t>
          </a:r>
          <a:endParaRPr lang="en-GB" sz="1800" dirty="0">
            <a:solidFill>
              <a:schemeClr val="tx1"/>
            </a:solidFill>
            <a:latin typeface="Times New Roman" panose="02020603050405020304" pitchFamily="18" charset="0"/>
            <a:cs typeface="Times New Roman" panose="02020603050405020304" pitchFamily="18" charset="0"/>
          </a:endParaRPr>
        </a:p>
      </dgm:t>
    </dgm:pt>
    <dgm:pt modelId="{24D2E5CC-480E-427F-8398-244E89EF445E}" type="parTrans" cxnId="{A964DB3D-CA3B-4E71-B94F-7F7D686D646B}">
      <dgm:prSet/>
      <dgm:spPr/>
      <dgm:t>
        <a:bodyPr/>
        <a:lstStyle/>
        <a:p>
          <a:endParaRPr lang="en-GB"/>
        </a:p>
      </dgm:t>
    </dgm:pt>
    <dgm:pt modelId="{75E9A40E-4008-4EB1-8D78-A5B71489B736}" type="sibTrans" cxnId="{A964DB3D-CA3B-4E71-B94F-7F7D686D646B}">
      <dgm:prSet/>
      <dgm:spPr/>
      <dgm:t>
        <a:bodyPr/>
        <a:lstStyle/>
        <a:p>
          <a:endParaRPr lang="en-GB"/>
        </a:p>
      </dgm:t>
    </dgm:pt>
    <dgm:pt modelId="{CF790DDD-0809-448D-AC2A-E6FD933F0710}">
      <dgm:prSet phldrT="[Text]" custT="1"/>
      <dgm:spPr>
        <a:solidFill>
          <a:schemeClr val="bg1">
            <a:lumMod val="85000"/>
          </a:schemeClr>
        </a:solidFill>
        <a:ln>
          <a:solidFill>
            <a:schemeClr val="accent1">
              <a:lumMod val="60000"/>
              <a:lumOff val="40000"/>
            </a:schemeClr>
          </a:solidFill>
        </a:ln>
      </dgm:spPr>
      <dgm:t>
        <a:bodyPr/>
        <a:lstStyle/>
        <a:p>
          <a:r>
            <a:rPr lang="en-GB" sz="1400" b="0" i="0" dirty="0">
              <a:latin typeface="Times New Roman" panose="02020603050405020304" pitchFamily="18" charset="0"/>
              <a:cs typeface="Times New Roman" panose="02020603050405020304" pitchFamily="18" charset="0"/>
            </a:rPr>
            <a:t>Germany tends to score lower on indulgence, reflecting a society that values restraint, discipline, and self-control, with an emphasis on fulfilling social obligations.</a:t>
          </a:r>
          <a:endParaRPr lang="en-GB" sz="1400" dirty="0">
            <a:latin typeface="Times New Roman" panose="02020603050405020304" pitchFamily="18" charset="0"/>
            <a:cs typeface="Times New Roman" panose="02020603050405020304" pitchFamily="18" charset="0"/>
          </a:endParaRPr>
        </a:p>
      </dgm:t>
    </dgm:pt>
    <dgm:pt modelId="{F3C950CD-B2DD-45FC-ABD6-458AA1431513}" type="parTrans" cxnId="{6D9BE0E1-277A-495B-B5A9-7B1049B46C72}">
      <dgm:prSet/>
      <dgm:spPr/>
      <dgm:t>
        <a:bodyPr/>
        <a:lstStyle/>
        <a:p>
          <a:endParaRPr lang="en-GB"/>
        </a:p>
      </dgm:t>
    </dgm:pt>
    <dgm:pt modelId="{7BD040FB-9345-43E9-A13C-17EA22A14AB8}" type="sibTrans" cxnId="{6D9BE0E1-277A-495B-B5A9-7B1049B46C72}">
      <dgm:prSet/>
      <dgm:spPr/>
      <dgm:t>
        <a:bodyPr/>
        <a:lstStyle/>
        <a:p>
          <a:endParaRPr lang="en-GB"/>
        </a:p>
      </dgm:t>
    </dgm:pt>
    <dgm:pt modelId="{721D17AA-EDAC-4B27-AC5A-C7596ED9D823}">
      <dgm:prSet phldrT="[Text]" custT="1"/>
      <dgm:spPr>
        <a:ln>
          <a:solidFill>
            <a:schemeClr val="accent1">
              <a:lumMod val="60000"/>
              <a:lumOff val="40000"/>
            </a:schemeClr>
          </a:solidFill>
        </a:ln>
      </dgm:spPr>
      <dgm:t>
        <a:bodyPr/>
        <a:lstStyle/>
        <a:p>
          <a:r>
            <a:rPr lang="en-GB" sz="1200" b="0" i="0" dirty="0">
              <a:latin typeface="Times New Roman" panose="02020603050405020304" pitchFamily="18" charset="0"/>
              <a:cs typeface="Times New Roman" panose="02020603050405020304" pitchFamily="18" charset="0"/>
            </a:rPr>
            <a:t>The UK also has a relatively low score on indulgence, emphasizing restraint and moderation in </a:t>
          </a:r>
          <a:r>
            <a:rPr lang="en-GB" sz="1200" b="0" i="0" dirty="0" err="1">
              <a:latin typeface="Times New Roman" panose="02020603050405020304" pitchFamily="18" charset="0"/>
              <a:cs typeface="Times New Roman" panose="02020603050405020304" pitchFamily="18" charset="0"/>
            </a:rPr>
            <a:t>behavior</a:t>
          </a:r>
          <a:r>
            <a:rPr lang="en-GB" sz="1200" b="0" i="0" dirty="0">
              <a:latin typeface="Times New Roman" panose="02020603050405020304" pitchFamily="18" charset="0"/>
              <a:cs typeface="Times New Roman" panose="02020603050405020304" pitchFamily="18" charset="0"/>
            </a:rPr>
            <a:t>, particularly in professional settings, although there may be more openness to leisure and enjoyment in personal lives.</a:t>
          </a:r>
          <a:endParaRPr lang="en-GB" sz="1200" dirty="0">
            <a:latin typeface="Times New Roman" panose="02020603050405020304" pitchFamily="18" charset="0"/>
            <a:cs typeface="Times New Roman" panose="02020603050405020304" pitchFamily="18" charset="0"/>
          </a:endParaRPr>
        </a:p>
      </dgm:t>
    </dgm:pt>
    <dgm:pt modelId="{5866A0B4-F02E-4BA8-BCE6-77FA49E0D51C}" type="parTrans" cxnId="{82BCB1D9-5FD5-4713-A537-A5C5085C4E7E}">
      <dgm:prSet/>
      <dgm:spPr/>
      <dgm:t>
        <a:bodyPr/>
        <a:lstStyle/>
        <a:p>
          <a:endParaRPr lang="en-GB"/>
        </a:p>
      </dgm:t>
    </dgm:pt>
    <dgm:pt modelId="{BBACF59F-721E-45B1-9EAF-B21D22625A0F}" type="sibTrans" cxnId="{82BCB1D9-5FD5-4713-A537-A5C5085C4E7E}">
      <dgm:prSet/>
      <dgm:spPr/>
      <dgm:t>
        <a:bodyPr/>
        <a:lstStyle/>
        <a:p>
          <a:endParaRPr lang="en-GB"/>
        </a:p>
      </dgm:t>
    </dgm:pt>
    <dgm:pt modelId="{E3E2043F-8ED1-4324-A771-7523C5473E63}" type="pres">
      <dgm:prSet presAssocID="{BDAE05A1-061F-4168-95D0-33DD4010723E}" presName="list" presStyleCnt="0">
        <dgm:presLayoutVars>
          <dgm:dir/>
          <dgm:animLvl val="lvl"/>
        </dgm:presLayoutVars>
      </dgm:prSet>
      <dgm:spPr/>
    </dgm:pt>
    <dgm:pt modelId="{281046AC-C7AD-49E5-B197-DE29E164B0A3}" type="pres">
      <dgm:prSet presAssocID="{C1D7373F-B7D5-4033-A6EB-B8DFA842219E}" presName="posSpace" presStyleCnt="0"/>
      <dgm:spPr/>
    </dgm:pt>
    <dgm:pt modelId="{4EDD2222-93E1-4CE0-83AE-5DAB2585C7D8}" type="pres">
      <dgm:prSet presAssocID="{C1D7373F-B7D5-4033-A6EB-B8DFA842219E}" presName="vertFlow" presStyleCnt="0"/>
      <dgm:spPr/>
    </dgm:pt>
    <dgm:pt modelId="{7E458C07-BF50-4F37-818C-020C1911D634}" type="pres">
      <dgm:prSet presAssocID="{C1D7373F-B7D5-4033-A6EB-B8DFA842219E}" presName="topSpace" presStyleCnt="0"/>
      <dgm:spPr/>
    </dgm:pt>
    <dgm:pt modelId="{9E8D9D59-26B1-431C-B6B0-FDA3A67D33C5}" type="pres">
      <dgm:prSet presAssocID="{C1D7373F-B7D5-4033-A6EB-B8DFA842219E}" presName="firstComp" presStyleCnt="0"/>
      <dgm:spPr/>
    </dgm:pt>
    <dgm:pt modelId="{8CF465B8-CA3D-4899-B39F-AFF85246896C}" type="pres">
      <dgm:prSet presAssocID="{C1D7373F-B7D5-4033-A6EB-B8DFA842219E}" presName="firstChild" presStyleLbl="bgAccFollowNode1" presStyleIdx="0" presStyleCnt="4" custScaleX="107645" custScaleY="102810" custLinFactNeighborX="-20098" custLinFactNeighborY="-1241"/>
      <dgm:spPr/>
    </dgm:pt>
    <dgm:pt modelId="{1B6A4228-0B4A-4DB3-A849-60E477810E8D}" type="pres">
      <dgm:prSet presAssocID="{C1D7373F-B7D5-4033-A6EB-B8DFA842219E}" presName="firstChildTx" presStyleLbl="bgAccFollowNode1" presStyleIdx="0" presStyleCnt="4">
        <dgm:presLayoutVars>
          <dgm:bulletEnabled val="1"/>
        </dgm:presLayoutVars>
      </dgm:prSet>
      <dgm:spPr/>
    </dgm:pt>
    <dgm:pt modelId="{7CFDDEB4-251F-49F9-9C1A-48900BBE30D3}" type="pres">
      <dgm:prSet presAssocID="{A27E0843-5444-43CB-816B-D468C57072B1}" presName="comp" presStyleCnt="0"/>
      <dgm:spPr/>
    </dgm:pt>
    <dgm:pt modelId="{045F1DED-4824-45FB-976D-6D0DF0F309EA}" type="pres">
      <dgm:prSet presAssocID="{A27E0843-5444-43CB-816B-D468C57072B1}" presName="child" presStyleLbl="bgAccFollowNode1" presStyleIdx="1" presStyleCnt="4" custScaleX="105463" custLinFactNeighborX="-20606" custLinFactNeighborY="-3302"/>
      <dgm:spPr/>
    </dgm:pt>
    <dgm:pt modelId="{60E66462-B83F-4816-B678-39783DBA13FB}" type="pres">
      <dgm:prSet presAssocID="{A27E0843-5444-43CB-816B-D468C57072B1}" presName="childTx" presStyleLbl="bgAccFollowNode1" presStyleIdx="1" presStyleCnt="4">
        <dgm:presLayoutVars>
          <dgm:bulletEnabled val="1"/>
        </dgm:presLayoutVars>
      </dgm:prSet>
      <dgm:spPr/>
    </dgm:pt>
    <dgm:pt modelId="{7EF23D13-5E71-46C6-82BA-A069A128DCA7}" type="pres">
      <dgm:prSet presAssocID="{C1D7373F-B7D5-4033-A6EB-B8DFA842219E}" presName="negSpace" presStyleCnt="0"/>
      <dgm:spPr/>
    </dgm:pt>
    <dgm:pt modelId="{7ADC0C2A-B338-4F6D-8E1D-CF924EB0B8C1}" type="pres">
      <dgm:prSet presAssocID="{C1D7373F-B7D5-4033-A6EB-B8DFA842219E}" presName="circle" presStyleLbl="node1" presStyleIdx="0" presStyleCnt="2" custScaleX="118812" custScaleY="115489" custLinFactNeighborX="-49560" custLinFactNeighborY="3319"/>
      <dgm:spPr/>
    </dgm:pt>
    <dgm:pt modelId="{A5B3A86A-6288-455F-9A92-C2AAD959C931}" type="pres">
      <dgm:prSet presAssocID="{6CC872AD-6F38-4825-989A-A444C327CEA6}" presName="transSpace" presStyleCnt="0"/>
      <dgm:spPr/>
    </dgm:pt>
    <dgm:pt modelId="{C0E69F7B-69CB-422A-B194-F655DC14D8F2}" type="pres">
      <dgm:prSet presAssocID="{F46F916A-3E1C-4F19-A571-F71F485DE978}" presName="posSpace" presStyleCnt="0"/>
      <dgm:spPr/>
    </dgm:pt>
    <dgm:pt modelId="{DBF87212-76C3-462B-ABB9-D33B70D7D797}" type="pres">
      <dgm:prSet presAssocID="{F46F916A-3E1C-4F19-A571-F71F485DE978}" presName="vertFlow" presStyleCnt="0"/>
      <dgm:spPr/>
    </dgm:pt>
    <dgm:pt modelId="{1D91391E-B29B-4C20-B479-BA09CB2CBF66}" type="pres">
      <dgm:prSet presAssocID="{F46F916A-3E1C-4F19-A571-F71F485DE978}" presName="topSpace" presStyleCnt="0"/>
      <dgm:spPr/>
    </dgm:pt>
    <dgm:pt modelId="{8995CE0F-94B2-472D-83EC-1945AD69B9C8}" type="pres">
      <dgm:prSet presAssocID="{F46F916A-3E1C-4F19-A571-F71F485DE978}" presName="firstComp" presStyleCnt="0"/>
      <dgm:spPr/>
    </dgm:pt>
    <dgm:pt modelId="{39F68F57-DC33-4CEF-8AFE-8FB429079CCE}" type="pres">
      <dgm:prSet presAssocID="{F46F916A-3E1C-4F19-A571-F71F485DE978}" presName="firstChild" presStyleLbl="bgAccFollowNode1" presStyleIdx="2" presStyleCnt="4" custScaleX="107939"/>
      <dgm:spPr/>
    </dgm:pt>
    <dgm:pt modelId="{D30DDF55-6DD4-41D4-B840-A417C960AD76}" type="pres">
      <dgm:prSet presAssocID="{F46F916A-3E1C-4F19-A571-F71F485DE978}" presName="firstChildTx" presStyleLbl="bgAccFollowNode1" presStyleIdx="2" presStyleCnt="4">
        <dgm:presLayoutVars>
          <dgm:bulletEnabled val="1"/>
        </dgm:presLayoutVars>
      </dgm:prSet>
      <dgm:spPr/>
    </dgm:pt>
    <dgm:pt modelId="{B5FB7A4F-4630-46B2-8BE2-B6BA61F52E32}" type="pres">
      <dgm:prSet presAssocID="{721D17AA-EDAC-4B27-AC5A-C7596ED9D823}" presName="comp" presStyleCnt="0"/>
      <dgm:spPr/>
    </dgm:pt>
    <dgm:pt modelId="{9F087932-3BDC-41A1-A55E-5F17CE0CB7B4}" type="pres">
      <dgm:prSet presAssocID="{721D17AA-EDAC-4B27-AC5A-C7596ED9D823}" presName="child" presStyleLbl="bgAccFollowNode1" presStyleIdx="3" presStyleCnt="4" custScaleX="106375"/>
      <dgm:spPr/>
    </dgm:pt>
    <dgm:pt modelId="{2593AB0F-51F5-4630-B97D-D5A2819513CC}" type="pres">
      <dgm:prSet presAssocID="{721D17AA-EDAC-4B27-AC5A-C7596ED9D823}" presName="childTx" presStyleLbl="bgAccFollowNode1" presStyleIdx="3" presStyleCnt="4">
        <dgm:presLayoutVars>
          <dgm:bulletEnabled val="1"/>
        </dgm:presLayoutVars>
      </dgm:prSet>
      <dgm:spPr/>
    </dgm:pt>
    <dgm:pt modelId="{E2DB8BFE-518F-49AC-A9CD-57D0017262C3}" type="pres">
      <dgm:prSet presAssocID="{F46F916A-3E1C-4F19-A571-F71F485DE978}" presName="negSpace" presStyleCnt="0"/>
      <dgm:spPr/>
    </dgm:pt>
    <dgm:pt modelId="{ADE2560C-DF41-4BBA-BD28-CD24FD80729A}" type="pres">
      <dgm:prSet presAssocID="{F46F916A-3E1C-4F19-A571-F71F485DE978}" presName="circle" presStyleLbl="node1" presStyleIdx="1" presStyleCnt="2" custScaleX="119006" custScaleY="119084" custLinFactNeighborX="-18995" custLinFactNeighborY="2869"/>
      <dgm:spPr/>
    </dgm:pt>
  </dgm:ptLst>
  <dgm:cxnLst>
    <dgm:cxn modelId="{374BB00C-06FC-4F49-92EF-73DD03993D93}" srcId="{C1D7373F-B7D5-4033-A6EB-B8DFA842219E}" destId="{A27E0843-5444-43CB-816B-D468C57072B1}" srcOrd="1" destOrd="0" parTransId="{DD7D7106-7EE8-4073-BB97-1DC940878C76}" sibTransId="{91B182B4-D936-43E5-A753-69A48E9884AF}"/>
    <dgm:cxn modelId="{2B6A8D2B-6F08-420A-8AEF-CBCE28AABB2F}" srcId="{BDAE05A1-061F-4168-95D0-33DD4010723E}" destId="{C1D7373F-B7D5-4033-A6EB-B8DFA842219E}" srcOrd="0" destOrd="0" parTransId="{E64FCB48-EE19-4A36-BF07-2D9C14BF8B02}" sibTransId="{6CC872AD-6F38-4825-989A-A444C327CEA6}"/>
    <dgm:cxn modelId="{A964DB3D-CA3B-4E71-B94F-7F7D686D646B}" srcId="{BDAE05A1-061F-4168-95D0-33DD4010723E}" destId="{F46F916A-3E1C-4F19-A571-F71F485DE978}" srcOrd="1" destOrd="0" parTransId="{24D2E5CC-480E-427F-8398-244E89EF445E}" sibTransId="{75E9A40E-4008-4EB1-8D78-A5B71489B736}"/>
    <dgm:cxn modelId="{7525245C-7148-477A-A139-57E13DEDEC9E}" type="presOf" srcId="{A27E0843-5444-43CB-816B-D468C57072B1}" destId="{045F1DED-4824-45FB-976D-6D0DF0F309EA}" srcOrd="0" destOrd="0" presId="urn:microsoft.com/office/officeart/2005/8/layout/hList9"/>
    <dgm:cxn modelId="{00D45766-4E72-4313-B711-9FD80E6F8F93}" type="presOf" srcId="{721D17AA-EDAC-4B27-AC5A-C7596ED9D823}" destId="{9F087932-3BDC-41A1-A55E-5F17CE0CB7B4}" srcOrd="0" destOrd="0" presId="urn:microsoft.com/office/officeart/2005/8/layout/hList9"/>
    <dgm:cxn modelId="{B2639A59-EC14-4FE5-89FD-04B493F814F2}" type="presOf" srcId="{BAC919AF-B675-40E6-8BE5-4ED5D9C0D8F7}" destId="{1B6A4228-0B4A-4DB3-A849-60E477810E8D}" srcOrd="1" destOrd="0" presId="urn:microsoft.com/office/officeart/2005/8/layout/hList9"/>
    <dgm:cxn modelId="{C7611E7A-2A7F-48ED-8D3F-05A4D5719033}" type="presOf" srcId="{CF790DDD-0809-448D-AC2A-E6FD933F0710}" destId="{D30DDF55-6DD4-41D4-B840-A417C960AD76}" srcOrd="1" destOrd="0" presId="urn:microsoft.com/office/officeart/2005/8/layout/hList9"/>
    <dgm:cxn modelId="{BE72E27B-138E-40D7-A5FA-B96FDE17390E}" type="presOf" srcId="{C1D7373F-B7D5-4033-A6EB-B8DFA842219E}" destId="{7ADC0C2A-B338-4F6D-8E1D-CF924EB0B8C1}" srcOrd="0" destOrd="0" presId="urn:microsoft.com/office/officeart/2005/8/layout/hList9"/>
    <dgm:cxn modelId="{68637D7F-74E4-4C89-A0DE-FB2E61788B76}" type="presOf" srcId="{F46F916A-3E1C-4F19-A571-F71F485DE978}" destId="{ADE2560C-DF41-4BBA-BD28-CD24FD80729A}" srcOrd="0" destOrd="0" presId="urn:microsoft.com/office/officeart/2005/8/layout/hList9"/>
    <dgm:cxn modelId="{7AA5718B-3758-4D4E-83C6-A6E01D4ABAA3}" type="presOf" srcId="{A27E0843-5444-43CB-816B-D468C57072B1}" destId="{60E66462-B83F-4816-B678-39783DBA13FB}" srcOrd="1" destOrd="0" presId="urn:microsoft.com/office/officeart/2005/8/layout/hList9"/>
    <dgm:cxn modelId="{E279D092-D895-4CF6-BF43-C72070247448}" type="presOf" srcId="{721D17AA-EDAC-4B27-AC5A-C7596ED9D823}" destId="{2593AB0F-51F5-4630-B97D-D5A2819513CC}" srcOrd="1" destOrd="0" presId="urn:microsoft.com/office/officeart/2005/8/layout/hList9"/>
    <dgm:cxn modelId="{CB131C9F-FFD0-418E-B4DE-ADA47E569415}" type="presOf" srcId="{CF790DDD-0809-448D-AC2A-E6FD933F0710}" destId="{39F68F57-DC33-4CEF-8AFE-8FB429079CCE}" srcOrd="0" destOrd="0" presId="urn:microsoft.com/office/officeart/2005/8/layout/hList9"/>
    <dgm:cxn modelId="{39E5CEB3-10CF-417F-B511-9D0DD08D685B}" type="presOf" srcId="{BDAE05A1-061F-4168-95D0-33DD4010723E}" destId="{E3E2043F-8ED1-4324-A771-7523C5473E63}" srcOrd="0" destOrd="0" presId="urn:microsoft.com/office/officeart/2005/8/layout/hList9"/>
    <dgm:cxn modelId="{82BCB1D9-5FD5-4713-A537-A5C5085C4E7E}" srcId="{F46F916A-3E1C-4F19-A571-F71F485DE978}" destId="{721D17AA-EDAC-4B27-AC5A-C7596ED9D823}" srcOrd="1" destOrd="0" parTransId="{5866A0B4-F02E-4BA8-BCE6-77FA49E0D51C}" sibTransId="{BBACF59F-721E-45B1-9EAF-B21D22625A0F}"/>
    <dgm:cxn modelId="{7CAE3DDB-9625-404F-A6EC-879F428D8FE8}" srcId="{C1D7373F-B7D5-4033-A6EB-B8DFA842219E}" destId="{BAC919AF-B675-40E6-8BE5-4ED5D9C0D8F7}" srcOrd="0" destOrd="0" parTransId="{70622E4E-93EC-48EA-982C-D6AAAD65301D}" sibTransId="{D2A4A75D-95D5-41C5-ACE6-DB6869F39D4F}"/>
    <dgm:cxn modelId="{BBC600DD-7C39-4406-809C-34FD31DAC6F4}" type="presOf" srcId="{BAC919AF-B675-40E6-8BE5-4ED5D9C0D8F7}" destId="{8CF465B8-CA3D-4899-B39F-AFF85246896C}" srcOrd="0" destOrd="0" presId="urn:microsoft.com/office/officeart/2005/8/layout/hList9"/>
    <dgm:cxn modelId="{6D9BE0E1-277A-495B-B5A9-7B1049B46C72}" srcId="{F46F916A-3E1C-4F19-A571-F71F485DE978}" destId="{CF790DDD-0809-448D-AC2A-E6FD933F0710}" srcOrd="0" destOrd="0" parTransId="{F3C950CD-B2DD-45FC-ABD6-458AA1431513}" sibTransId="{7BD040FB-9345-43E9-A13C-17EA22A14AB8}"/>
    <dgm:cxn modelId="{970C04F2-E690-4FD9-BE97-0F6DB4B031B6}" type="presParOf" srcId="{E3E2043F-8ED1-4324-A771-7523C5473E63}" destId="{281046AC-C7AD-49E5-B197-DE29E164B0A3}" srcOrd="0" destOrd="0" presId="urn:microsoft.com/office/officeart/2005/8/layout/hList9"/>
    <dgm:cxn modelId="{840998A5-E979-41E0-B630-10DEEEF86EA5}" type="presParOf" srcId="{E3E2043F-8ED1-4324-A771-7523C5473E63}" destId="{4EDD2222-93E1-4CE0-83AE-5DAB2585C7D8}" srcOrd="1" destOrd="0" presId="urn:microsoft.com/office/officeart/2005/8/layout/hList9"/>
    <dgm:cxn modelId="{780E97AA-32AA-4B86-A33C-4ABE61EC9C8F}" type="presParOf" srcId="{4EDD2222-93E1-4CE0-83AE-5DAB2585C7D8}" destId="{7E458C07-BF50-4F37-818C-020C1911D634}" srcOrd="0" destOrd="0" presId="urn:microsoft.com/office/officeart/2005/8/layout/hList9"/>
    <dgm:cxn modelId="{C1F1074A-06F3-4E29-AB4A-1E8E9B57BE52}" type="presParOf" srcId="{4EDD2222-93E1-4CE0-83AE-5DAB2585C7D8}" destId="{9E8D9D59-26B1-431C-B6B0-FDA3A67D33C5}" srcOrd="1" destOrd="0" presId="urn:microsoft.com/office/officeart/2005/8/layout/hList9"/>
    <dgm:cxn modelId="{04DB9152-89D6-497C-996D-E562DE2D7FCE}" type="presParOf" srcId="{9E8D9D59-26B1-431C-B6B0-FDA3A67D33C5}" destId="{8CF465B8-CA3D-4899-B39F-AFF85246896C}" srcOrd="0" destOrd="0" presId="urn:microsoft.com/office/officeart/2005/8/layout/hList9"/>
    <dgm:cxn modelId="{81F7A3FE-D99F-4C21-B76D-D7A26A04FCFE}" type="presParOf" srcId="{9E8D9D59-26B1-431C-B6B0-FDA3A67D33C5}" destId="{1B6A4228-0B4A-4DB3-A849-60E477810E8D}" srcOrd="1" destOrd="0" presId="urn:microsoft.com/office/officeart/2005/8/layout/hList9"/>
    <dgm:cxn modelId="{6F8C3421-9EB6-437B-ACCB-24B3B5FBB6F9}" type="presParOf" srcId="{4EDD2222-93E1-4CE0-83AE-5DAB2585C7D8}" destId="{7CFDDEB4-251F-49F9-9C1A-48900BBE30D3}" srcOrd="2" destOrd="0" presId="urn:microsoft.com/office/officeart/2005/8/layout/hList9"/>
    <dgm:cxn modelId="{37B9C4BD-B727-4599-A1F1-0C43DA7D155D}" type="presParOf" srcId="{7CFDDEB4-251F-49F9-9C1A-48900BBE30D3}" destId="{045F1DED-4824-45FB-976D-6D0DF0F309EA}" srcOrd="0" destOrd="0" presId="urn:microsoft.com/office/officeart/2005/8/layout/hList9"/>
    <dgm:cxn modelId="{D8D37676-92D7-4DD7-90CB-7720B2571A30}" type="presParOf" srcId="{7CFDDEB4-251F-49F9-9C1A-48900BBE30D3}" destId="{60E66462-B83F-4816-B678-39783DBA13FB}" srcOrd="1" destOrd="0" presId="urn:microsoft.com/office/officeart/2005/8/layout/hList9"/>
    <dgm:cxn modelId="{27B77C64-A450-4F55-8CDB-AFC63F589B38}" type="presParOf" srcId="{E3E2043F-8ED1-4324-A771-7523C5473E63}" destId="{7EF23D13-5E71-46C6-82BA-A069A128DCA7}" srcOrd="2" destOrd="0" presId="urn:microsoft.com/office/officeart/2005/8/layout/hList9"/>
    <dgm:cxn modelId="{585CE54D-4071-4263-9654-CFC3239EC325}" type="presParOf" srcId="{E3E2043F-8ED1-4324-A771-7523C5473E63}" destId="{7ADC0C2A-B338-4F6D-8E1D-CF924EB0B8C1}" srcOrd="3" destOrd="0" presId="urn:microsoft.com/office/officeart/2005/8/layout/hList9"/>
    <dgm:cxn modelId="{5A7B9305-13F1-45DE-BE3E-18A69182FB80}" type="presParOf" srcId="{E3E2043F-8ED1-4324-A771-7523C5473E63}" destId="{A5B3A86A-6288-455F-9A92-C2AAD959C931}" srcOrd="4" destOrd="0" presId="urn:microsoft.com/office/officeart/2005/8/layout/hList9"/>
    <dgm:cxn modelId="{EF721E45-E625-4F59-833E-ECEDC476C5C4}" type="presParOf" srcId="{E3E2043F-8ED1-4324-A771-7523C5473E63}" destId="{C0E69F7B-69CB-422A-B194-F655DC14D8F2}" srcOrd="5" destOrd="0" presId="urn:microsoft.com/office/officeart/2005/8/layout/hList9"/>
    <dgm:cxn modelId="{48DBA8DA-6489-457E-A0FD-44537F85C4FC}" type="presParOf" srcId="{E3E2043F-8ED1-4324-A771-7523C5473E63}" destId="{DBF87212-76C3-462B-ABB9-D33B70D7D797}" srcOrd="6" destOrd="0" presId="urn:microsoft.com/office/officeart/2005/8/layout/hList9"/>
    <dgm:cxn modelId="{867DE033-4158-4E7A-8698-E293A9D56C33}" type="presParOf" srcId="{DBF87212-76C3-462B-ABB9-D33B70D7D797}" destId="{1D91391E-B29B-4C20-B479-BA09CB2CBF66}" srcOrd="0" destOrd="0" presId="urn:microsoft.com/office/officeart/2005/8/layout/hList9"/>
    <dgm:cxn modelId="{3C9F7A10-ECD5-47FE-B7E9-A6B3591C3741}" type="presParOf" srcId="{DBF87212-76C3-462B-ABB9-D33B70D7D797}" destId="{8995CE0F-94B2-472D-83EC-1945AD69B9C8}" srcOrd="1" destOrd="0" presId="urn:microsoft.com/office/officeart/2005/8/layout/hList9"/>
    <dgm:cxn modelId="{4050E1D5-2A3E-4017-BD90-13D3453ADF88}" type="presParOf" srcId="{8995CE0F-94B2-472D-83EC-1945AD69B9C8}" destId="{39F68F57-DC33-4CEF-8AFE-8FB429079CCE}" srcOrd="0" destOrd="0" presId="urn:microsoft.com/office/officeart/2005/8/layout/hList9"/>
    <dgm:cxn modelId="{580CBFAD-2BE2-4E52-B11E-224711196CC2}" type="presParOf" srcId="{8995CE0F-94B2-472D-83EC-1945AD69B9C8}" destId="{D30DDF55-6DD4-41D4-B840-A417C960AD76}" srcOrd="1" destOrd="0" presId="urn:microsoft.com/office/officeart/2005/8/layout/hList9"/>
    <dgm:cxn modelId="{12128E47-139E-416F-9F65-39314E1C5C6A}" type="presParOf" srcId="{DBF87212-76C3-462B-ABB9-D33B70D7D797}" destId="{B5FB7A4F-4630-46B2-8BE2-B6BA61F52E32}" srcOrd="2" destOrd="0" presId="urn:microsoft.com/office/officeart/2005/8/layout/hList9"/>
    <dgm:cxn modelId="{7322605B-D0EE-47E9-8C76-B2FA8BC8762E}" type="presParOf" srcId="{B5FB7A4F-4630-46B2-8BE2-B6BA61F52E32}" destId="{9F087932-3BDC-41A1-A55E-5F17CE0CB7B4}" srcOrd="0" destOrd="0" presId="urn:microsoft.com/office/officeart/2005/8/layout/hList9"/>
    <dgm:cxn modelId="{E60360F4-BEEB-454B-AF84-D53CFE772A46}" type="presParOf" srcId="{B5FB7A4F-4630-46B2-8BE2-B6BA61F52E32}" destId="{2593AB0F-51F5-4630-B97D-D5A2819513CC}" srcOrd="1" destOrd="0" presId="urn:microsoft.com/office/officeart/2005/8/layout/hList9"/>
    <dgm:cxn modelId="{D06D8D78-BE6B-48D5-B7EE-C83A6BA65F0E}" type="presParOf" srcId="{E3E2043F-8ED1-4324-A771-7523C5473E63}" destId="{E2DB8BFE-518F-49AC-A9CD-57D0017262C3}" srcOrd="7" destOrd="0" presId="urn:microsoft.com/office/officeart/2005/8/layout/hList9"/>
    <dgm:cxn modelId="{F50EE6CA-FB52-4710-AFE1-730E5F9AC518}" type="presParOf" srcId="{E3E2043F-8ED1-4324-A771-7523C5473E63}" destId="{ADE2560C-DF41-4BBA-BD28-CD24FD80729A}" srcOrd="8" destOrd="0" presId="urn:microsoft.com/office/officeart/2005/8/layout/hList9"/>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DA8AE9DC-6FC0-4154-BBCE-B0A179441F0F}" type="doc">
      <dgm:prSet loTypeId="urn:microsoft.com/office/officeart/2005/8/layout/hProcess9" loCatId="process" qsTypeId="urn:microsoft.com/office/officeart/2005/8/quickstyle/simple1" qsCatId="simple" csTypeId="urn:microsoft.com/office/officeart/2005/8/colors/accent1_2" csCatId="accent1" phldr="1"/>
      <dgm:spPr/>
      <dgm:t>
        <a:bodyPr/>
        <a:lstStyle/>
        <a:p>
          <a:endParaRPr lang="en-GB"/>
        </a:p>
      </dgm:t>
    </dgm:pt>
    <dgm:pt modelId="{E1E53203-7CFD-4E06-B4DE-34680160D5E8}">
      <dgm:prSet custT="1"/>
      <dgm:spPr>
        <a:solidFill>
          <a:schemeClr val="accent2">
            <a:lumMod val="60000"/>
            <a:lumOff val="40000"/>
          </a:schemeClr>
        </a:solidFill>
        <a:ln>
          <a:solidFill>
            <a:srgbClr val="ED8FD9"/>
          </a:solidFill>
        </a:ln>
      </dgm:spPr>
      <dgm:t>
        <a:bodyPr/>
        <a:lstStyle/>
        <a:p>
          <a:r>
            <a:rPr lang="en-GB" sz="1600" b="1" dirty="0">
              <a:solidFill>
                <a:schemeClr val="tx1"/>
              </a:solidFill>
              <a:latin typeface="Times New Roman" panose="02020603050405020304" pitchFamily="18" charset="0"/>
              <a:cs typeface="Times New Roman" panose="02020603050405020304" pitchFamily="18" charset="0"/>
            </a:rPr>
            <a:t>1. </a:t>
          </a:r>
          <a:r>
            <a:rPr lang="en-GB" sz="1600" b="1" i="0" dirty="0">
              <a:solidFill>
                <a:schemeClr val="tx1"/>
              </a:solidFill>
              <a:latin typeface="Times New Roman" panose="02020603050405020304" pitchFamily="18" charset="0"/>
              <a:cs typeface="Times New Roman" panose="02020603050405020304" pitchFamily="18" charset="0"/>
            </a:rPr>
            <a:t>Communication Style:</a:t>
          </a:r>
          <a:r>
            <a:rPr lang="en-GB" sz="1600" b="0" i="0" dirty="0">
              <a:solidFill>
                <a:schemeClr val="tx1"/>
              </a:solidFill>
              <a:latin typeface="Times New Roman" panose="02020603050405020304" pitchFamily="18" charset="0"/>
              <a:cs typeface="Times New Roman" panose="02020603050405020304" pitchFamily="18" charset="0"/>
            </a:rPr>
            <a:t> Germans tend to be more direct and formal in their communication, whereas the British often use indirect language and </a:t>
          </a:r>
          <a:r>
            <a:rPr lang="en-GB" sz="1600" b="0" i="0" dirty="0" err="1">
              <a:solidFill>
                <a:schemeClr val="tx1"/>
              </a:solidFill>
              <a:latin typeface="Times New Roman" panose="02020603050405020304" pitchFamily="18" charset="0"/>
              <a:cs typeface="Times New Roman" panose="02020603050405020304" pitchFamily="18" charset="0"/>
            </a:rPr>
            <a:t>humor</a:t>
          </a:r>
          <a:r>
            <a:rPr lang="en-GB" sz="1600" b="0" i="0" dirty="0">
              <a:solidFill>
                <a:schemeClr val="tx1"/>
              </a:solidFill>
              <a:latin typeface="Times New Roman" panose="02020603050405020304" pitchFamily="18" charset="0"/>
              <a:cs typeface="Times New Roman" panose="02020603050405020304" pitchFamily="18" charset="0"/>
            </a:rPr>
            <a:t>.</a:t>
          </a:r>
          <a:endParaRPr lang="en-GB" sz="1600" dirty="0">
            <a:solidFill>
              <a:schemeClr val="tx1"/>
            </a:solidFill>
            <a:latin typeface="Times New Roman" panose="02020603050405020304" pitchFamily="18" charset="0"/>
            <a:cs typeface="Times New Roman" panose="02020603050405020304" pitchFamily="18" charset="0"/>
          </a:endParaRPr>
        </a:p>
      </dgm:t>
    </dgm:pt>
    <dgm:pt modelId="{2E9831FC-5DBA-4A62-B1CF-B2B505C53514}" type="parTrans" cxnId="{4ADAEDE7-ACE6-40DB-98B2-BB745760E8AC}">
      <dgm:prSet/>
      <dgm:spPr/>
      <dgm:t>
        <a:bodyPr/>
        <a:lstStyle/>
        <a:p>
          <a:endParaRPr lang="en-GB"/>
        </a:p>
      </dgm:t>
    </dgm:pt>
    <dgm:pt modelId="{38903CAE-F945-4D2A-AF26-26423B3C4045}" type="sibTrans" cxnId="{4ADAEDE7-ACE6-40DB-98B2-BB745760E8AC}">
      <dgm:prSet/>
      <dgm:spPr/>
      <dgm:t>
        <a:bodyPr/>
        <a:lstStyle/>
        <a:p>
          <a:endParaRPr lang="en-GB"/>
        </a:p>
      </dgm:t>
    </dgm:pt>
    <dgm:pt modelId="{80C9F880-F981-4DA2-861F-CEBC895D36CF}">
      <dgm:prSet custT="1"/>
      <dgm:spPr>
        <a:solidFill>
          <a:schemeClr val="accent2">
            <a:lumMod val="60000"/>
            <a:lumOff val="40000"/>
          </a:schemeClr>
        </a:solidFill>
        <a:ln>
          <a:solidFill>
            <a:schemeClr val="accent1">
              <a:lumMod val="40000"/>
              <a:lumOff val="60000"/>
            </a:schemeClr>
          </a:solidFill>
        </a:ln>
      </dgm:spPr>
      <dgm:t>
        <a:bodyPr/>
        <a:lstStyle/>
        <a:p>
          <a:r>
            <a:rPr lang="en-GB" sz="1500" b="1" i="0" dirty="0">
              <a:solidFill>
                <a:schemeClr val="tx1"/>
              </a:solidFill>
              <a:latin typeface="Times New Roman" panose="02020603050405020304" pitchFamily="18" charset="0"/>
              <a:cs typeface="Times New Roman" panose="02020603050405020304" pitchFamily="18" charset="0"/>
            </a:rPr>
            <a:t>2. Hierarchy and Formality: </a:t>
          </a:r>
          <a:r>
            <a:rPr lang="en-GB" sz="1500" b="0" i="0" dirty="0">
              <a:solidFill>
                <a:schemeClr val="tx1"/>
              </a:solidFill>
              <a:latin typeface="Times New Roman" panose="02020603050405020304" pitchFamily="18" charset="0"/>
              <a:cs typeface="Times New Roman" panose="02020603050405020304" pitchFamily="18" charset="0"/>
            </a:rPr>
            <a:t>Germany has a higher preference for hierarchical structures and formal titles, whereas the UK may adopt a more egalitarian approach with </a:t>
          </a:r>
          <a:r>
            <a:rPr lang="en-GB" sz="1500" dirty="0">
              <a:solidFill>
                <a:schemeClr val="tx1"/>
              </a:solidFill>
              <a:latin typeface="Times New Roman" panose="02020603050405020304" pitchFamily="18" charset="0"/>
              <a:cs typeface="Times New Roman" panose="02020603050405020304" pitchFamily="18" charset="0"/>
            </a:rPr>
            <a:t>diverse population  and less rigid social hierarchy. </a:t>
          </a:r>
          <a:br>
            <a:rPr lang="en-GB" sz="1300" dirty="0"/>
          </a:br>
          <a:endParaRPr lang="en-GB" sz="1300" dirty="0"/>
        </a:p>
      </dgm:t>
    </dgm:pt>
    <dgm:pt modelId="{4DACAF27-DB46-4A6C-A8B2-C42C4D57DF6F}" type="parTrans" cxnId="{43360F88-5049-48A1-9DD5-37D14BEC0301}">
      <dgm:prSet/>
      <dgm:spPr/>
      <dgm:t>
        <a:bodyPr/>
        <a:lstStyle/>
        <a:p>
          <a:endParaRPr lang="en-GB"/>
        </a:p>
      </dgm:t>
    </dgm:pt>
    <dgm:pt modelId="{3D8E59A5-846D-4D44-9156-D927BEF34AAD}" type="sibTrans" cxnId="{43360F88-5049-48A1-9DD5-37D14BEC0301}">
      <dgm:prSet/>
      <dgm:spPr/>
      <dgm:t>
        <a:bodyPr/>
        <a:lstStyle/>
        <a:p>
          <a:endParaRPr lang="en-GB"/>
        </a:p>
      </dgm:t>
    </dgm:pt>
    <dgm:pt modelId="{53DF6A57-F8F3-45E9-A6BC-345AD1D0D6D6}">
      <dgm:prSet/>
      <dgm:spPr>
        <a:solidFill>
          <a:schemeClr val="accent2">
            <a:lumMod val="60000"/>
            <a:lumOff val="40000"/>
          </a:schemeClr>
        </a:solidFill>
      </dgm:spPr>
      <dgm:t>
        <a:bodyPr/>
        <a:lstStyle/>
        <a:p>
          <a:r>
            <a:rPr lang="en-GB" b="1" dirty="0">
              <a:solidFill>
                <a:schemeClr val="tx1"/>
              </a:solidFill>
              <a:latin typeface="Times New Roman" panose="02020603050405020304" pitchFamily="18" charset="0"/>
              <a:cs typeface="Times New Roman" panose="02020603050405020304" pitchFamily="18" charset="0"/>
            </a:rPr>
            <a:t>3.</a:t>
          </a:r>
          <a:r>
            <a:rPr lang="en-GB" b="1" i="0" dirty="0">
              <a:solidFill>
                <a:schemeClr val="tx1"/>
              </a:solidFill>
              <a:latin typeface="Times New Roman" panose="02020603050405020304" pitchFamily="18" charset="0"/>
              <a:cs typeface="Times New Roman" panose="02020603050405020304" pitchFamily="18" charset="0"/>
            </a:rPr>
            <a:t> Decision-Making Process: </a:t>
          </a:r>
          <a:r>
            <a:rPr lang="en-GB" b="0" i="0" dirty="0">
              <a:solidFill>
                <a:schemeClr val="tx1"/>
              </a:solidFill>
              <a:latin typeface="Times New Roman" panose="02020603050405020304" pitchFamily="18" charset="0"/>
              <a:cs typeface="Times New Roman" panose="02020603050405020304" pitchFamily="18" charset="0"/>
            </a:rPr>
            <a:t>Germans may prefer a more consensus-driven decision-making process, while the British may value individual autonomy.</a:t>
          </a:r>
          <a:endParaRPr lang="en-GB" dirty="0">
            <a:solidFill>
              <a:schemeClr val="tx1"/>
            </a:solidFill>
            <a:latin typeface="Times New Roman" panose="02020603050405020304" pitchFamily="18" charset="0"/>
            <a:cs typeface="Times New Roman" panose="02020603050405020304" pitchFamily="18" charset="0"/>
          </a:endParaRPr>
        </a:p>
      </dgm:t>
    </dgm:pt>
    <dgm:pt modelId="{C51ECDBA-176E-4E04-A253-4ADAAA655952}" type="parTrans" cxnId="{4EE404F6-B013-47C8-A312-9F4A3C76660E}">
      <dgm:prSet/>
      <dgm:spPr/>
      <dgm:t>
        <a:bodyPr/>
        <a:lstStyle/>
        <a:p>
          <a:endParaRPr lang="en-GB"/>
        </a:p>
      </dgm:t>
    </dgm:pt>
    <dgm:pt modelId="{CFE24203-30C3-4F02-BFF5-01140BFEC5C7}" type="sibTrans" cxnId="{4EE404F6-B013-47C8-A312-9F4A3C76660E}">
      <dgm:prSet/>
      <dgm:spPr/>
      <dgm:t>
        <a:bodyPr/>
        <a:lstStyle/>
        <a:p>
          <a:endParaRPr lang="en-GB"/>
        </a:p>
      </dgm:t>
    </dgm:pt>
    <dgm:pt modelId="{59145A00-3E7E-470E-8ACD-19A57A5E2669}" type="pres">
      <dgm:prSet presAssocID="{DA8AE9DC-6FC0-4154-BBCE-B0A179441F0F}" presName="CompostProcess" presStyleCnt="0">
        <dgm:presLayoutVars>
          <dgm:dir/>
          <dgm:resizeHandles val="exact"/>
        </dgm:presLayoutVars>
      </dgm:prSet>
      <dgm:spPr/>
    </dgm:pt>
    <dgm:pt modelId="{1E131AFB-21F6-4BD7-995B-C06BFB30F35C}" type="pres">
      <dgm:prSet presAssocID="{DA8AE9DC-6FC0-4154-BBCE-B0A179441F0F}" presName="arrow" presStyleLbl="bgShp" presStyleIdx="0" presStyleCnt="1"/>
      <dgm:spPr/>
    </dgm:pt>
    <dgm:pt modelId="{6DC5CD53-4073-4895-BE18-3FD3FB7F6762}" type="pres">
      <dgm:prSet presAssocID="{DA8AE9DC-6FC0-4154-BBCE-B0A179441F0F}" presName="linearProcess" presStyleCnt="0"/>
      <dgm:spPr/>
    </dgm:pt>
    <dgm:pt modelId="{12E07A89-F15C-4786-8FA6-A0482B40DBEB}" type="pres">
      <dgm:prSet presAssocID="{E1E53203-7CFD-4E06-B4DE-34680160D5E8}" presName="textNode" presStyleLbl="node1" presStyleIdx="0" presStyleCnt="3">
        <dgm:presLayoutVars>
          <dgm:bulletEnabled val="1"/>
        </dgm:presLayoutVars>
      </dgm:prSet>
      <dgm:spPr/>
    </dgm:pt>
    <dgm:pt modelId="{BC1C82D7-910F-4960-B3E1-A20919656263}" type="pres">
      <dgm:prSet presAssocID="{38903CAE-F945-4D2A-AF26-26423B3C4045}" presName="sibTrans" presStyleCnt="0"/>
      <dgm:spPr/>
    </dgm:pt>
    <dgm:pt modelId="{71CB082E-4D12-45D6-AE86-E81CEB200181}" type="pres">
      <dgm:prSet presAssocID="{80C9F880-F981-4DA2-861F-CEBC895D36CF}" presName="textNode" presStyleLbl="node1" presStyleIdx="1" presStyleCnt="3">
        <dgm:presLayoutVars>
          <dgm:bulletEnabled val="1"/>
        </dgm:presLayoutVars>
      </dgm:prSet>
      <dgm:spPr/>
    </dgm:pt>
    <dgm:pt modelId="{91F7B83D-04C6-4740-9789-11D4DE5EA87E}" type="pres">
      <dgm:prSet presAssocID="{3D8E59A5-846D-4D44-9156-D927BEF34AAD}" presName="sibTrans" presStyleCnt="0"/>
      <dgm:spPr/>
    </dgm:pt>
    <dgm:pt modelId="{7187198A-683D-4EDD-B610-B40A8491D824}" type="pres">
      <dgm:prSet presAssocID="{53DF6A57-F8F3-45E9-A6BC-345AD1D0D6D6}" presName="textNode" presStyleLbl="node1" presStyleIdx="2" presStyleCnt="3">
        <dgm:presLayoutVars>
          <dgm:bulletEnabled val="1"/>
        </dgm:presLayoutVars>
      </dgm:prSet>
      <dgm:spPr/>
    </dgm:pt>
  </dgm:ptLst>
  <dgm:cxnLst>
    <dgm:cxn modelId="{7F4A4C30-42AB-41BE-8282-0DE1615C4541}" type="presOf" srcId="{80C9F880-F981-4DA2-861F-CEBC895D36CF}" destId="{71CB082E-4D12-45D6-AE86-E81CEB200181}" srcOrd="0" destOrd="0" presId="urn:microsoft.com/office/officeart/2005/8/layout/hProcess9"/>
    <dgm:cxn modelId="{7342F551-E464-4F9F-8288-8BB5AB4221FC}" type="presOf" srcId="{53DF6A57-F8F3-45E9-A6BC-345AD1D0D6D6}" destId="{7187198A-683D-4EDD-B610-B40A8491D824}" srcOrd="0" destOrd="0" presId="urn:microsoft.com/office/officeart/2005/8/layout/hProcess9"/>
    <dgm:cxn modelId="{43360F88-5049-48A1-9DD5-37D14BEC0301}" srcId="{DA8AE9DC-6FC0-4154-BBCE-B0A179441F0F}" destId="{80C9F880-F981-4DA2-861F-CEBC895D36CF}" srcOrd="1" destOrd="0" parTransId="{4DACAF27-DB46-4A6C-A8B2-C42C4D57DF6F}" sibTransId="{3D8E59A5-846D-4D44-9156-D927BEF34AAD}"/>
    <dgm:cxn modelId="{E1177794-AAB1-4000-9B07-30C847CD00D2}" type="presOf" srcId="{DA8AE9DC-6FC0-4154-BBCE-B0A179441F0F}" destId="{59145A00-3E7E-470E-8ACD-19A57A5E2669}" srcOrd="0" destOrd="0" presId="urn:microsoft.com/office/officeart/2005/8/layout/hProcess9"/>
    <dgm:cxn modelId="{B03E8BB5-8CE4-43F2-95BD-D117A9B9A71F}" type="presOf" srcId="{E1E53203-7CFD-4E06-B4DE-34680160D5E8}" destId="{12E07A89-F15C-4786-8FA6-A0482B40DBEB}" srcOrd="0" destOrd="0" presId="urn:microsoft.com/office/officeart/2005/8/layout/hProcess9"/>
    <dgm:cxn modelId="{4ADAEDE7-ACE6-40DB-98B2-BB745760E8AC}" srcId="{DA8AE9DC-6FC0-4154-BBCE-B0A179441F0F}" destId="{E1E53203-7CFD-4E06-B4DE-34680160D5E8}" srcOrd="0" destOrd="0" parTransId="{2E9831FC-5DBA-4A62-B1CF-B2B505C53514}" sibTransId="{38903CAE-F945-4D2A-AF26-26423B3C4045}"/>
    <dgm:cxn modelId="{4EE404F6-B013-47C8-A312-9F4A3C76660E}" srcId="{DA8AE9DC-6FC0-4154-BBCE-B0A179441F0F}" destId="{53DF6A57-F8F3-45E9-A6BC-345AD1D0D6D6}" srcOrd="2" destOrd="0" parTransId="{C51ECDBA-176E-4E04-A253-4ADAAA655952}" sibTransId="{CFE24203-30C3-4F02-BFF5-01140BFEC5C7}"/>
    <dgm:cxn modelId="{2B9AB6DC-0AB4-4C09-9CDA-7B4904AA1055}" type="presParOf" srcId="{59145A00-3E7E-470E-8ACD-19A57A5E2669}" destId="{1E131AFB-21F6-4BD7-995B-C06BFB30F35C}" srcOrd="0" destOrd="0" presId="urn:microsoft.com/office/officeart/2005/8/layout/hProcess9"/>
    <dgm:cxn modelId="{11D10A20-3B57-4F94-B442-435BF9E218C2}" type="presParOf" srcId="{59145A00-3E7E-470E-8ACD-19A57A5E2669}" destId="{6DC5CD53-4073-4895-BE18-3FD3FB7F6762}" srcOrd="1" destOrd="0" presId="urn:microsoft.com/office/officeart/2005/8/layout/hProcess9"/>
    <dgm:cxn modelId="{110FE208-1183-4F00-B926-D7B60E5DBB68}" type="presParOf" srcId="{6DC5CD53-4073-4895-BE18-3FD3FB7F6762}" destId="{12E07A89-F15C-4786-8FA6-A0482B40DBEB}" srcOrd="0" destOrd="0" presId="urn:microsoft.com/office/officeart/2005/8/layout/hProcess9"/>
    <dgm:cxn modelId="{DC282F52-1DB6-4B74-85C8-51DBAD236D73}" type="presParOf" srcId="{6DC5CD53-4073-4895-BE18-3FD3FB7F6762}" destId="{BC1C82D7-910F-4960-B3E1-A20919656263}" srcOrd="1" destOrd="0" presId="urn:microsoft.com/office/officeart/2005/8/layout/hProcess9"/>
    <dgm:cxn modelId="{8B7C5C10-8F12-4E09-A6C0-DF64CC2ADC09}" type="presParOf" srcId="{6DC5CD53-4073-4895-BE18-3FD3FB7F6762}" destId="{71CB082E-4D12-45D6-AE86-E81CEB200181}" srcOrd="2" destOrd="0" presId="urn:microsoft.com/office/officeart/2005/8/layout/hProcess9"/>
    <dgm:cxn modelId="{777CB099-086E-4BD5-BDD2-4B2423D4DB19}" type="presParOf" srcId="{6DC5CD53-4073-4895-BE18-3FD3FB7F6762}" destId="{91F7B83D-04C6-4740-9789-11D4DE5EA87E}" srcOrd="3" destOrd="0" presId="urn:microsoft.com/office/officeart/2005/8/layout/hProcess9"/>
    <dgm:cxn modelId="{C495912E-2830-4A6A-89C3-21B9CED88487}" type="presParOf" srcId="{6DC5CD53-4073-4895-BE18-3FD3FB7F6762}" destId="{7187198A-683D-4EDD-B610-B40A8491D824}" srcOrd="4" destOrd="0" presId="urn:microsoft.com/office/officeart/2005/8/layout/hProcess9"/>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72EDCE61-9EDA-41E5-9C62-16F6D233826A}" type="doc">
      <dgm:prSet loTypeId="urn:microsoft.com/office/officeart/2005/8/layout/cycle2" loCatId="cycle" qsTypeId="urn:microsoft.com/office/officeart/2005/8/quickstyle/simple1" qsCatId="simple" csTypeId="urn:microsoft.com/office/officeart/2005/8/colors/accent1_2" csCatId="accent1" phldr="1"/>
      <dgm:spPr/>
      <dgm:t>
        <a:bodyPr/>
        <a:lstStyle/>
        <a:p>
          <a:endParaRPr lang="en-GB"/>
        </a:p>
      </dgm:t>
    </dgm:pt>
    <dgm:pt modelId="{C3D7BB30-F4C0-4CB0-86E7-93E851F89C75}">
      <dgm:prSet custT="1"/>
      <dgm:spPr>
        <a:solidFill>
          <a:schemeClr val="accent2">
            <a:lumMod val="60000"/>
            <a:lumOff val="40000"/>
          </a:schemeClr>
        </a:solidFill>
      </dgm:spPr>
      <dgm:t>
        <a:bodyPr/>
        <a:lstStyle/>
        <a:p>
          <a:r>
            <a:rPr lang="en-GB" sz="800" b="1" dirty="0">
              <a:solidFill>
                <a:schemeClr val="tx1"/>
              </a:solidFill>
              <a:latin typeface="Times New Roman" panose="02020603050405020304" pitchFamily="18" charset="0"/>
              <a:cs typeface="Times New Roman" panose="02020603050405020304" pitchFamily="18" charset="0"/>
            </a:rPr>
            <a:t>4.</a:t>
          </a:r>
          <a:r>
            <a:rPr lang="en-GB" sz="800" b="1" i="0" dirty="0">
              <a:solidFill>
                <a:schemeClr val="tx1"/>
              </a:solidFill>
              <a:latin typeface="Times New Roman" panose="02020603050405020304" pitchFamily="18" charset="0"/>
              <a:cs typeface="Times New Roman" panose="02020603050405020304" pitchFamily="18" charset="0"/>
            </a:rPr>
            <a:t> Language Barriers: </a:t>
          </a:r>
          <a:r>
            <a:rPr lang="en-GB" sz="800" b="0" i="0" dirty="0">
              <a:solidFill>
                <a:schemeClr val="tx1"/>
              </a:solidFill>
              <a:latin typeface="Times New Roman" panose="02020603050405020304" pitchFamily="18" charset="0"/>
              <a:cs typeface="Times New Roman" panose="02020603050405020304" pitchFamily="18" charset="0"/>
            </a:rPr>
            <a:t>While English is widely spoken in both the UK and Germany, language proficiency levels may vary among individuals, translated incorrectly., the meaning is not the same. </a:t>
          </a:r>
          <a:r>
            <a:rPr lang="en-GB" sz="800" dirty="0">
              <a:solidFill>
                <a:schemeClr val="tx1"/>
              </a:solidFill>
              <a:latin typeface="Times New Roman" panose="02020603050405020304" pitchFamily="18" charset="0"/>
              <a:cs typeface="Times New Roman" panose="02020603050405020304" pitchFamily="18" charset="0"/>
            </a:rPr>
            <a:t>L</a:t>
          </a:r>
          <a:r>
            <a:rPr lang="en-GB" sz="800" b="0" i="0" dirty="0">
              <a:solidFill>
                <a:schemeClr val="tx1"/>
              </a:solidFill>
              <a:latin typeface="Times New Roman" panose="02020603050405020304" pitchFamily="18" charset="0"/>
              <a:cs typeface="Times New Roman" panose="02020603050405020304" pitchFamily="18" charset="0"/>
            </a:rPr>
            <a:t>anguage barriers can significantly impact various aspects of setting up the management office of M&amp;S in Germany, including planning, timelines, decision-making, cultural integration, legal compliance, and employee engagement. Addressing these challenges requires proactive measures, such as providing language training, hiring bilingual staff, utilizing professional translators, and fostering a culture of open communication and collaboration across language barriers. </a:t>
          </a:r>
          <a:br>
            <a:rPr lang="en-GB" sz="700" dirty="0"/>
          </a:br>
          <a:br>
            <a:rPr lang="en-GB" sz="700" b="1" dirty="0"/>
          </a:br>
          <a:endParaRPr lang="en-GB" sz="700" dirty="0"/>
        </a:p>
      </dgm:t>
    </dgm:pt>
    <dgm:pt modelId="{0D1C3FB6-5691-4056-8013-4DD9662E98A0}" type="parTrans" cxnId="{A8013820-E93E-4C72-A3C7-8AD901EF0219}">
      <dgm:prSet/>
      <dgm:spPr/>
      <dgm:t>
        <a:bodyPr/>
        <a:lstStyle/>
        <a:p>
          <a:endParaRPr lang="en-GB"/>
        </a:p>
      </dgm:t>
    </dgm:pt>
    <dgm:pt modelId="{E39CB2C0-79C1-4DA7-BDCF-4AC666E5CC9F}" type="sibTrans" cxnId="{A8013820-E93E-4C72-A3C7-8AD901EF0219}">
      <dgm:prSet/>
      <dgm:spPr/>
      <dgm:t>
        <a:bodyPr/>
        <a:lstStyle/>
        <a:p>
          <a:endParaRPr lang="en-GB"/>
        </a:p>
      </dgm:t>
    </dgm:pt>
    <dgm:pt modelId="{1E89361C-DB3F-4666-BC00-E515B4D69F1A}">
      <dgm:prSet/>
      <dgm:spPr>
        <a:solidFill>
          <a:schemeClr val="accent2">
            <a:lumMod val="60000"/>
            <a:lumOff val="40000"/>
          </a:schemeClr>
        </a:solidFill>
      </dgm:spPr>
      <dgm:t>
        <a:bodyPr/>
        <a:lstStyle/>
        <a:p>
          <a:r>
            <a:rPr lang="en-GB" b="1" dirty="0">
              <a:solidFill>
                <a:schemeClr val="tx1"/>
              </a:solidFill>
              <a:latin typeface="Times New Roman" panose="02020603050405020304" pitchFamily="18" charset="0"/>
              <a:cs typeface="Times New Roman" panose="02020603050405020304" pitchFamily="18" charset="0"/>
            </a:rPr>
            <a:t>6. Religious Values</a:t>
          </a:r>
          <a:r>
            <a:rPr lang="en-GB" b="0" dirty="0">
              <a:solidFill>
                <a:schemeClr val="tx1"/>
              </a:solidFill>
              <a:latin typeface="Times New Roman" panose="02020603050405020304" pitchFamily="18" charset="0"/>
              <a:cs typeface="Times New Roman" panose="02020603050405020304" pitchFamily="18" charset="0"/>
            </a:rPr>
            <a:t>: </a:t>
          </a:r>
          <a:r>
            <a:rPr lang="en-GB" b="0" i="0" dirty="0">
              <a:solidFill>
                <a:schemeClr val="tx1"/>
              </a:solidFill>
              <a:latin typeface="Times New Roman" panose="02020603050405020304" pitchFamily="18" charset="0"/>
              <a:cs typeface="Times New Roman" panose="02020603050405020304" pitchFamily="18" charset="0"/>
            </a:rPr>
            <a:t>Germany has diverse religious affiliations, with a significant Christian population. Incorporating these values into our business practices will resonate positively with German consumers and stakeholders.</a:t>
          </a:r>
          <a:endParaRPr lang="en-GB" b="0" dirty="0">
            <a:solidFill>
              <a:schemeClr val="tx1"/>
            </a:solidFill>
            <a:latin typeface="Times New Roman" panose="02020603050405020304" pitchFamily="18" charset="0"/>
            <a:cs typeface="Times New Roman" panose="02020603050405020304" pitchFamily="18" charset="0"/>
          </a:endParaRPr>
        </a:p>
      </dgm:t>
    </dgm:pt>
    <dgm:pt modelId="{047EE0F1-913F-416E-B6B0-AF37150D4E59}" type="parTrans" cxnId="{8F8E320A-D9B2-44DD-ADC3-ECAEC3D6E6D9}">
      <dgm:prSet/>
      <dgm:spPr/>
      <dgm:t>
        <a:bodyPr/>
        <a:lstStyle/>
        <a:p>
          <a:endParaRPr lang="en-GB"/>
        </a:p>
      </dgm:t>
    </dgm:pt>
    <dgm:pt modelId="{666BD1BB-9B8F-48CE-A968-C8DD35E4B196}" type="sibTrans" cxnId="{8F8E320A-D9B2-44DD-ADC3-ECAEC3D6E6D9}">
      <dgm:prSet/>
      <dgm:spPr/>
      <dgm:t>
        <a:bodyPr/>
        <a:lstStyle/>
        <a:p>
          <a:endParaRPr lang="en-GB"/>
        </a:p>
      </dgm:t>
    </dgm:pt>
    <dgm:pt modelId="{CD20A853-3B84-40BC-8A32-C4D98501A00C}">
      <dgm:prSet/>
      <dgm:spPr>
        <a:solidFill>
          <a:schemeClr val="accent2">
            <a:lumMod val="60000"/>
            <a:lumOff val="40000"/>
          </a:schemeClr>
        </a:solidFill>
      </dgm:spPr>
      <dgm:t>
        <a:bodyPr/>
        <a:lstStyle/>
        <a:p>
          <a:r>
            <a:rPr lang="en-GB" b="1" dirty="0">
              <a:solidFill>
                <a:schemeClr val="tx1"/>
              </a:solidFill>
              <a:latin typeface="Times New Roman" panose="02020603050405020304" pitchFamily="18" charset="0"/>
              <a:cs typeface="Times New Roman" panose="02020603050405020304" pitchFamily="18" charset="0"/>
            </a:rPr>
            <a:t>5. Ethnic Makeup and Social Structures: </a:t>
          </a:r>
          <a:r>
            <a:rPr lang="en-GB" dirty="0">
              <a:solidFill>
                <a:schemeClr val="tx1"/>
              </a:solidFill>
              <a:latin typeface="Times New Roman" panose="02020603050405020304" pitchFamily="18" charset="0"/>
              <a:cs typeface="Times New Roman" panose="02020603050405020304" pitchFamily="18" charset="0"/>
            </a:rPr>
            <a:t>Social structures in Germany tend to be hierarchical, with clear lines of authority and respect for seniority. In contrast, the UK has a more diverse population with a less rigid social hierarchy. </a:t>
          </a:r>
        </a:p>
      </dgm:t>
    </dgm:pt>
    <dgm:pt modelId="{C7724B49-DA17-4044-A9B3-C5C60234BE6A}" type="parTrans" cxnId="{CDB756B5-ADB5-4A27-B7FA-2BA74C1675F9}">
      <dgm:prSet/>
      <dgm:spPr/>
      <dgm:t>
        <a:bodyPr/>
        <a:lstStyle/>
        <a:p>
          <a:endParaRPr lang="en-GB"/>
        </a:p>
      </dgm:t>
    </dgm:pt>
    <dgm:pt modelId="{13F2BDF6-F26E-431A-8C41-5E7E6A91AA10}" type="sibTrans" cxnId="{CDB756B5-ADB5-4A27-B7FA-2BA74C1675F9}">
      <dgm:prSet/>
      <dgm:spPr/>
      <dgm:t>
        <a:bodyPr/>
        <a:lstStyle/>
        <a:p>
          <a:endParaRPr lang="en-GB" dirty="0"/>
        </a:p>
      </dgm:t>
    </dgm:pt>
    <dgm:pt modelId="{11A596DC-252D-4600-A183-2CDD0616BF2B}" type="pres">
      <dgm:prSet presAssocID="{72EDCE61-9EDA-41E5-9C62-16F6D233826A}" presName="cycle" presStyleCnt="0">
        <dgm:presLayoutVars>
          <dgm:dir/>
          <dgm:resizeHandles val="exact"/>
        </dgm:presLayoutVars>
      </dgm:prSet>
      <dgm:spPr/>
    </dgm:pt>
    <dgm:pt modelId="{D0641753-EAAD-42FE-B9B4-3DC4FD7F59BD}" type="pres">
      <dgm:prSet presAssocID="{C3D7BB30-F4C0-4CB0-86E7-93E851F89C75}" presName="node" presStyleLbl="node1" presStyleIdx="0" presStyleCnt="3" custScaleX="157096" custScaleY="161409" custRadScaleRad="256608" custRadScaleInc="-135736">
        <dgm:presLayoutVars>
          <dgm:bulletEnabled val="1"/>
        </dgm:presLayoutVars>
      </dgm:prSet>
      <dgm:spPr/>
    </dgm:pt>
    <dgm:pt modelId="{F1A97AA9-95D3-4BE6-A2F8-8E9ACEF70571}" type="pres">
      <dgm:prSet presAssocID="{E39CB2C0-79C1-4DA7-BDCF-4AC666E5CC9F}" presName="sibTrans" presStyleLbl="sibTrans2D1" presStyleIdx="0" presStyleCnt="3"/>
      <dgm:spPr/>
    </dgm:pt>
    <dgm:pt modelId="{895CFBFB-E45D-456F-8E9D-73EA8D098A96}" type="pres">
      <dgm:prSet presAssocID="{E39CB2C0-79C1-4DA7-BDCF-4AC666E5CC9F}" presName="connectorText" presStyleLbl="sibTrans2D1" presStyleIdx="0" presStyleCnt="3"/>
      <dgm:spPr/>
    </dgm:pt>
    <dgm:pt modelId="{4A42080A-8E4D-4A36-86B2-78E5104A412F}" type="pres">
      <dgm:prSet presAssocID="{1E89361C-DB3F-4666-BC00-E515B4D69F1A}" presName="node" presStyleLbl="node1" presStyleIdx="1" presStyleCnt="3" custScaleX="152019" custScaleY="155923" custRadScaleRad="244475" custRadScaleInc="-64942">
        <dgm:presLayoutVars>
          <dgm:bulletEnabled val="1"/>
        </dgm:presLayoutVars>
      </dgm:prSet>
      <dgm:spPr/>
    </dgm:pt>
    <dgm:pt modelId="{F6B3DA02-035D-49B6-B972-AE8A26A5F29B}" type="pres">
      <dgm:prSet presAssocID="{666BD1BB-9B8F-48CE-A968-C8DD35E4B196}" presName="sibTrans" presStyleLbl="sibTrans2D1" presStyleIdx="1" presStyleCnt="3" custAng="10734210" custScaleX="165579" custScaleY="153024" custLinFactNeighborX="-6810" custLinFactNeighborY="-2547"/>
      <dgm:spPr/>
    </dgm:pt>
    <dgm:pt modelId="{94EBF306-8677-4CB6-8E23-48189555C9A7}" type="pres">
      <dgm:prSet presAssocID="{666BD1BB-9B8F-48CE-A968-C8DD35E4B196}" presName="connectorText" presStyleLbl="sibTrans2D1" presStyleIdx="1" presStyleCnt="3"/>
      <dgm:spPr/>
    </dgm:pt>
    <dgm:pt modelId="{E3FCC42A-405E-4A5F-AA34-DCAC2DF265D2}" type="pres">
      <dgm:prSet presAssocID="{CD20A853-3B84-40BC-8A32-C4D98501A00C}" presName="node" presStyleLbl="node1" presStyleIdx="2" presStyleCnt="3" custScaleX="154528" custScaleY="155300" custRadScaleRad="38924" custRadScaleInc="176389">
        <dgm:presLayoutVars>
          <dgm:bulletEnabled val="1"/>
        </dgm:presLayoutVars>
      </dgm:prSet>
      <dgm:spPr/>
    </dgm:pt>
    <dgm:pt modelId="{529DA102-3285-4E65-8851-D8C7C7AE0E53}" type="pres">
      <dgm:prSet presAssocID="{13F2BDF6-F26E-431A-8C41-5E7E6A91AA10}" presName="sibTrans" presStyleLbl="sibTrans2D1" presStyleIdx="2" presStyleCnt="3" custAng="10774037" custScaleX="187066" custScaleY="153030" custLinFactNeighborX="5257" custLinFactNeighborY="2355"/>
      <dgm:spPr/>
    </dgm:pt>
    <dgm:pt modelId="{2AE885CC-E1B8-43D8-8681-4AD013ABB541}" type="pres">
      <dgm:prSet presAssocID="{13F2BDF6-F26E-431A-8C41-5E7E6A91AA10}" presName="connectorText" presStyleLbl="sibTrans2D1" presStyleIdx="2" presStyleCnt="3"/>
      <dgm:spPr/>
    </dgm:pt>
  </dgm:ptLst>
  <dgm:cxnLst>
    <dgm:cxn modelId="{8F8E320A-D9B2-44DD-ADC3-ECAEC3D6E6D9}" srcId="{72EDCE61-9EDA-41E5-9C62-16F6D233826A}" destId="{1E89361C-DB3F-4666-BC00-E515B4D69F1A}" srcOrd="1" destOrd="0" parTransId="{047EE0F1-913F-416E-B6B0-AF37150D4E59}" sibTransId="{666BD1BB-9B8F-48CE-A968-C8DD35E4B196}"/>
    <dgm:cxn modelId="{A57DE20A-86A2-410C-8514-1E7B7D2AB33B}" type="presOf" srcId="{13F2BDF6-F26E-431A-8C41-5E7E6A91AA10}" destId="{2AE885CC-E1B8-43D8-8681-4AD013ABB541}" srcOrd="1" destOrd="0" presId="urn:microsoft.com/office/officeart/2005/8/layout/cycle2"/>
    <dgm:cxn modelId="{A8013820-E93E-4C72-A3C7-8AD901EF0219}" srcId="{72EDCE61-9EDA-41E5-9C62-16F6D233826A}" destId="{C3D7BB30-F4C0-4CB0-86E7-93E851F89C75}" srcOrd="0" destOrd="0" parTransId="{0D1C3FB6-5691-4056-8013-4DD9662E98A0}" sibTransId="{E39CB2C0-79C1-4DA7-BDCF-4AC666E5CC9F}"/>
    <dgm:cxn modelId="{8F041025-E176-4434-9289-6F37BDC42BDC}" type="presOf" srcId="{13F2BDF6-F26E-431A-8C41-5E7E6A91AA10}" destId="{529DA102-3285-4E65-8851-D8C7C7AE0E53}" srcOrd="0" destOrd="0" presId="urn:microsoft.com/office/officeart/2005/8/layout/cycle2"/>
    <dgm:cxn modelId="{6A9FD760-4875-480B-B503-86D719DF553B}" type="presOf" srcId="{E39CB2C0-79C1-4DA7-BDCF-4AC666E5CC9F}" destId="{895CFBFB-E45D-456F-8E9D-73EA8D098A96}" srcOrd="1" destOrd="0" presId="urn:microsoft.com/office/officeart/2005/8/layout/cycle2"/>
    <dgm:cxn modelId="{23CABD64-ED02-490F-940C-65D76964E9E0}" type="presOf" srcId="{C3D7BB30-F4C0-4CB0-86E7-93E851F89C75}" destId="{D0641753-EAAD-42FE-B9B4-3DC4FD7F59BD}" srcOrd="0" destOrd="0" presId="urn:microsoft.com/office/officeart/2005/8/layout/cycle2"/>
    <dgm:cxn modelId="{3FB82F4E-8234-4A9A-A7B1-9BEAEDB8E7C6}" type="presOf" srcId="{E39CB2C0-79C1-4DA7-BDCF-4AC666E5CC9F}" destId="{F1A97AA9-95D3-4BE6-A2F8-8E9ACEF70571}" srcOrd="0" destOrd="0" presId="urn:microsoft.com/office/officeart/2005/8/layout/cycle2"/>
    <dgm:cxn modelId="{6CFB254F-1F03-4D66-A510-2DD76C8F3D76}" type="presOf" srcId="{72EDCE61-9EDA-41E5-9C62-16F6D233826A}" destId="{11A596DC-252D-4600-A183-2CDD0616BF2B}" srcOrd="0" destOrd="0" presId="urn:microsoft.com/office/officeart/2005/8/layout/cycle2"/>
    <dgm:cxn modelId="{07A76350-7C1D-479F-AA2F-ACA903039974}" type="presOf" srcId="{666BD1BB-9B8F-48CE-A968-C8DD35E4B196}" destId="{F6B3DA02-035D-49B6-B972-AE8A26A5F29B}" srcOrd="0" destOrd="0" presId="urn:microsoft.com/office/officeart/2005/8/layout/cycle2"/>
    <dgm:cxn modelId="{94571476-A6A5-455B-9B7D-BB232EF136DD}" type="presOf" srcId="{1E89361C-DB3F-4666-BC00-E515B4D69F1A}" destId="{4A42080A-8E4D-4A36-86B2-78E5104A412F}" srcOrd="0" destOrd="0" presId="urn:microsoft.com/office/officeart/2005/8/layout/cycle2"/>
    <dgm:cxn modelId="{CDB756B5-ADB5-4A27-B7FA-2BA74C1675F9}" srcId="{72EDCE61-9EDA-41E5-9C62-16F6D233826A}" destId="{CD20A853-3B84-40BC-8A32-C4D98501A00C}" srcOrd="2" destOrd="0" parTransId="{C7724B49-DA17-4044-A9B3-C5C60234BE6A}" sibTransId="{13F2BDF6-F26E-431A-8C41-5E7E6A91AA10}"/>
    <dgm:cxn modelId="{713013BD-262C-435D-BCAF-33EC741AB7C0}" type="presOf" srcId="{CD20A853-3B84-40BC-8A32-C4D98501A00C}" destId="{E3FCC42A-405E-4A5F-AA34-DCAC2DF265D2}" srcOrd="0" destOrd="0" presId="urn:microsoft.com/office/officeart/2005/8/layout/cycle2"/>
    <dgm:cxn modelId="{2A7BE6D0-505D-484E-96CE-5230A506EB2F}" type="presOf" srcId="{666BD1BB-9B8F-48CE-A968-C8DD35E4B196}" destId="{94EBF306-8677-4CB6-8E23-48189555C9A7}" srcOrd="1" destOrd="0" presId="urn:microsoft.com/office/officeart/2005/8/layout/cycle2"/>
    <dgm:cxn modelId="{D04B0DD4-67AE-4167-ACFE-43FC9B0A286B}" type="presParOf" srcId="{11A596DC-252D-4600-A183-2CDD0616BF2B}" destId="{D0641753-EAAD-42FE-B9B4-3DC4FD7F59BD}" srcOrd="0" destOrd="0" presId="urn:microsoft.com/office/officeart/2005/8/layout/cycle2"/>
    <dgm:cxn modelId="{8B3256FF-7AC8-4B0E-847E-0CB39E1F369A}" type="presParOf" srcId="{11A596DC-252D-4600-A183-2CDD0616BF2B}" destId="{F1A97AA9-95D3-4BE6-A2F8-8E9ACEF70571}" srcOrd="1" destOrd="0" presId="urn:microsoft.com/office/officeart/2005/8/layout/cycle2"/>
    <dgm:cxn modelId="{A5DE0647-AE61-48D7-B9A5-E73154876142}" type="presParOf" srcId="{F1A97AA9-95D3-4BE6-A2F8-8E9ACEF70571}" destId="{895CFBFB-E45D-456F-8E9D-73EA8D098A96}" srcOrd="0" destOrd="0" presId="urn:microsoft.com/office/officeart/2005/8/layout/cycle2"/>
    <dgm:cxn modelId="{9452279D-FF58-4D33-8FB7-E8214F5989E3}" type="presParOf" srcId="{11A596DC-252D-4600-A183-2CDD0616BF2B}" destId="{4A42080A-8E4D-4A36-86B2-78E5104A412F}" srcOrd="2" destOrd="0" presId="urn:microsoft.com/office/officeart/2005/8/layout/cycle2"/>
    <dgm:cxn modelId="{D160FE99-29FE-4AF6-8CA8-B44CAE1920A2}" type="presParOf" srcId="{11A596DC-252D-4600-A183-2CDD0616BF2B}" destId="{F6B3DA02-035D-49B6-B972-AE8A26A5F29B}" srcOrd="3" destOrd="0" presId="urn:microsoft.com/office/officeart/2005/8/layout/cycle2"/>
    <dgm:cxn modelId="{909B7BC7-3D95-42E7-B0C9-4C81ED5DC928}" type="presParOf" srcId="{F6B3DA02-035D-49B6-B972-AE8A26A5F29B}" destId="{94EBF306-8677-4CB6-8E23-48189555C9A7}" srcOrd="0" destOrd="0" presId="urn:microsoft.com/office/officeart/2005/8/layout/cycle2"/>
    <dgm:cxn modelId="{98E21483-504F-4F8F-9168-04109029C639}" type="presParOf" srcId="{11A596DC-252D-4600-A183-2CDD0616BF2B}" destId="{E3FCC42A-405E-4A5F-AA34-DCAC2DF265D2}" srcOrd="4" destOrd="0" presId="urn:microsoft.com/office/officeart/2005/8/layout/cycle2"/>
    <dgm:cxn modelId="{08C1F156-F181-4F27-A796-53B855343FC7}" type="presParOf" srcId="{11A596DC-252D-4600-A183-2CDD0616BF2B}" destId="{529DA102-3285-4E65-8851-D8C7C7AE0E53}" srcOrd="5" destOrd="0" presId="urn:microsoft.com/office/officeart/2005/8/layout/cycle2"/>
    <dgm:cxn modelId="{5051EA13-8E46-4F18-93C0-81325E750EBA}" type="presParOf" srcId="{529DA102-3285-4E65-8851-D8C7C7AE0E53}" destId="{2AE885CC-E1B8-43D8-8681-4AD013ABB541}" srcOrd="0" destOrd="0" presId="urn:microsoft.com/office/officeart/2005/8/layout/cycle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D1D2E533-3A7B-4E8A-A54E-2C6BE1B3A6B6}" type="doc">
      <dgm:prSet loTypeId="urn:microsoft.com/office/officeart/2005/8/layout/vList5" loCatId="list" qsTypeId="urn:microsoft.com/office/officeart/2005/8/quickstyle/simple1" qsCatId="simple" csTypeId="urn:microsoft.com/office/officeart/2005/8/colors/accent1_2" csCatId="accent1" phldr="1"/>
      <dgm:spPr/>
      <dgm:t>
        <a:bodyPr/>
        <a:lstStyle/>
        <a:p>
          <a:endParaRPr lang="en-GB"/>
        </a:p>
      </dgm:t>
    </dgm:pt>
    <dgm:pt modelId="{2B0C9658-E64E-4351-8EC1-51D420756EC9}">
      <dgm:prSet custT="1"/>
      <dgm:spPr>
        <a:solidFill>
          <a:schemeClr val="accent2">
            <a:lumMod val="60000"/>
            <a:lumOff val="40000"/>
          </a:schemeClr>
        </a:solidFill>
      </dgm:spPr>
      <dgm:t>
        <a:bodyPr/>
        <a:lstStyle/>
        <a:p>
          <a:r>
            <a:rPr lang="en-GB" sz="2400" b="1" i="0" dirty="0">
              <a:solidFill>
                <a:schemeClr val="tx1"/>
              </a:solidFill>
              <a:latin typeface="Times New Roman" panose="02020603050405020304" pitchFamily="18" charset="0"/>
              <a:cs typeface="Times New Roman" panose="02020603050405020304" pitchFamily="18" charset="0"/>
            </a:rPr>
            <a:t>Language and Communication</a:t>
          </a:r>
          <a:r>
            <a:rPr lang="en-GB" sz="2400" b="1" i="0" dirty="0">
              <a:latin typeface="Times New Roman" panose="02020603050405020304" pitchFamily="18" charset="0"/>
              <a:cs typeface="Times New Roman" panose="02020603050405020304" pitchFamily="18" charset="0"/>
            </a:rPr>
            <a:t>:</a:t>
          </a:r>
          <a:endParaRPr lang="en-GB" sz="2400" dirty="0">
            <a:latin typeface="Times New Roman" panose="02020603050405020304" pitchFamily="18" charset="0"/>
            <a:cs typeface="Times New Roman" panose="02020603050405020304" pitchFamily="18" charset="0"/>
          </a:endParaRPr>
        </a:p>
      </dgm:t>
    </dgm:pt>
    <dgm:pt modelId="{453BFE24-D414-4B5E-A0A5-51B8D91902D0}" type="parTrans" cxnId="{A096D94C-C665-4E64-9378-6228234EA2A9}">
      <dgm:prSet/>
      <dgm:spPr/>
      <dgm:t>
        <a:bodyPr/>
        <a:lstStyle/>
        <a:p>
          <a:endParaRPr lang="en-GB"/>
        </a:p>
      </dgm:t>
    </dgm:pt>
    <dgm:pt modelId="{3941CC25-A409-4809-B859-F093F1A50DB3}" type="sibTrans" cxnId="{A096D94C-C665-4E64-9378-6228234EA2A9}">
      <dgm:prSet/>
      <dgm:spPr/>
      <dgm:t>
        <a:bodyPr/>
        <a:lstStyle/>
        <a:p>
          <a:endParaRPr lang="en-GB"/>
        </a:p>
      </dgm:t>
    </dgm:pt>
    <dgm:pt modelId="{EF331D79-6F48-4A47-987B-EDDF21B11072}">
      <dgm:prSet/>
      <dgm:spPr/>
      <dgm:t>
        <a:bodyPr/>
        <a:lstStyle/>
        <a:p>
          <a:r>
            <a:rPr lang="en-GB" b="0" i="0" baseline="0" dirty="0">
              <a:latin typeface="Times New Roman" panose="02020603050405020304" pitchFamily="18" charset="0"/>
              <a:cs typeface="Times New Roman" panose="02020603050405020304" pitchFamily="18" charset="0"/>
            </a:rPr>
            <a:t>Challenge: Language barriers can impede effective communication.</a:t>
          </a:r>
          <a:endParaRPr lang="en-GB" dirty="0">
            <a:latin typeface="Times New Roman" panose="02020603050405020304" pitchFamily="18" charset="0"/>
            <a:cs typeface="Times New Roman" panose="02020603050405020304" pitchFamily="18" charset="0"/>
          </a:endParaRPr>
        </a:p>
      </dgm:t>
    </dgm:pt>
    <dgm:pt modelId="{AC8B9567-C51B-476F-98FD-8F697CCCF931}" type="parTrans" cxnId="{D2BCF0A5-6798-4C09-B15B-99F7517331C6}">
      <dgm:prSet/>
      <dgm:spPr/>
      <dgm:t>
        <a:bodyPr/>
        <a:lstStyle/>
        <a:p>
          <a:endParaRPr lang="en-GB"/>
        </a:p>
      </dgm:t>
    </dgm:pt>
    <dgm:pt modelId="{767C71BF-4EE3-45C5-AA99-5983F2D8B98A}" type="sibTrans" cxnId="{D2BCF0A5-6798-4C09-B15B-99F7517331C6}">
      <dgm:prSet/>
      <dgm:spPr/>
      <dgm:t>
        <a:bodyPr/>
        <a:lstStyle/>
        <a:p>
          <a:endParaRPr lang="en-GB"/>
        </a:p>
      </dgm:t>
    </dgm:pt>
    <dgm:pt modelId="{443D149D-C81A-427A-951E-460414862CF3}">
      <dgm:prSet/>
      <dgm:spPr/>
      <dgm:t>
        <a:bodyPr/>
        <a:lstStyle/>
        <a:p>
          <a:r>
            <a:rPr lang="en-GB" b="0" i="0" baseline="0" dirty="0">
              <a:latin typeface="Times New Roman" panose="02020603050405020304" pitchFamily="18" charset="0"/>
              <a:cs typeface="Times New Roman" panose="02020603050405020304" pitchFamily="18" charset="0"/>
            </a:rPr>
            <a:t>Solution: Providing language training and hiring bilingual staff can bridge this gap. Additionally, using professional translators for critical documents ensures clarity.</a:t>
          </a:r>
          <a:endParaRPr lang="en-GB" dirty="0">
            <a:latin typeface="Times New Roman" panose="02020603050405020304" pitchFamily="18" charset="0"/>
            <a:cs typeface="Times New Roman" panose="02020603050405020304" pitchFamily="18" charset="0"/>
          </a:endParaRPr>
        </a:p>
      </dgm:t>
    </dgm:pt>
    <dgm:pt modelId="{7DB9A624-DCEF-43E6-A8ED-77A41E625ADE}" type="parTrans" cxnId="{820B104D-A1B4-417F-A62A-EE44C7D1870F}">
      <dgm:prSet/>
      <dgm:spPr/>
      <dgm:t>
        <a:bodyPr/>
        <a:lstStyle/>
        <a:p>
          <a:endParaRPr lang="en-GB"/>
        </a:p>
      </dgm:t>
    </dgm:pt>
    <dgm:pt modelId="{2D1285A0-0E30-4074-B243-B0079D98DEA4}" type="sibTrans" cxnId="{820B104D-A1B4-417F-A62A-EE44C7D1870F}">
      <dgm:prSet/>
      <dgm:spPr/>
      <dgm:t>
        <a:bodyPr/>
        <a:lstStyle/>
        <a:p>
          <a:endParaRPr lang="en-GB"/>
        </a:p>
      </dgm:t>
    </dgm:pt>
    <dgm:pt modelId="{ABB7507A-DF92-4A5D-8EA8-B86BFDED4AD3}">
      <dgm:prSet custT="1"/>
      <dgm:spPr>
        <a:solidFill>
          <a:schemeClr val="accent2">
            <a:lumMod val="60000"/>
            <a:lumOff val="40000"/>
          </a:schemeClr>
        </a:solidFill>
      </dgm:spPr>
      <dgm:t>
        <a:bodyPr/>
        <a:lstStyle/>
        <a:p>
          <a:r>
            <a:rPr lang="en-GB" sz="2400" b="1" i="0" dirty="0">
              <a:solidFill>
                <a:schemeClr val="tx1"/>
              </a:solidFill>
              <a:latin typeface="Times New Roman" panose="02020603050405020304" pitchFamily="18" charset="0"/>
              <a:cs typeface="Times New Roman" panose="02020603050405020304" pitchFamily="18" charset="0"/>
            </a:rPr>
            <a:t>Social Structures and Business Attitudes:</a:t>
          </a:r>
          <a:endParaRPr lang="en-GB" sz="2400" dirty="0">
            <a:solidFill>
              <a:schemeClr val="tx1"/>
            </a:solidFill>
            <a:latin typeface="Times New Roman" panose="02020603050405020304" pitchFamily="18" charset="0"/>
            <a:cs typeface="Times New Roman" panose="02020603050405020304" pitchFamily="18" charset="0"/>
          </a:endParaRPr>
        </a:p>
      </dgm:t>
    </dgm:pt>
    <dgm:pt modelId="{34FF61F3-60BD-4014-A473-FD64F700979C}" type="parTrans" cxnId="{7045E2FA-073B-4C0C-8C25-2A9A374A58AD}">
      <dgm:prSet/>
      <dgm:spPr/>
      <dgm:t>
        <a:bodyPr/>
        <a:lstStyle/>
        <a:p>
          <a:endParaRPr lang="en-GB"/>
        </a:p>
      </dgm:t>
    </dgm:pt>
    <dgm:pt modelId="{EF0A252E-3B8E-4821-AF11-78F26E9AC474}" type="sibTrans" cxnId="{7045E2FA-073B-4C0C-8C25-2A9A374A58AD}">
      <dgm:prSet/>
      <dgm:spPr/>
      <dgm:t>
        <a:bodyPr/>
        <a:lstStyle/>
        <a:p>
          <a:endParaRPr lang="en-GB"/>
        </a:p>
      </dgm:t>
    </dgm:pt>
    <dgm:pt modelId="{D9D3A128-42CB-4930-B936-32204D589E82}">
      <dgm:prSet/>
      <dgm:spPr/>
      <dgm:t>
        <a:bodyPr/>
        <a:lstStyle/>
        <a:p>
          <a:r>
            <a:rPr lang="en-GB" b="0" i="0" baseline="0" dirty="0">
              <a:latin typeface="Times New Roman" panose="02020603050405020304" pitchFamily="18" charset="0"/>
              <a:cs typeface="Times New Roman" panose="02020603050405020304" pitchFamily="18" charset="0"/>
            </a:rPr>
            <a:t>Challenge: Differences in social hierarchies and business attitudes may lead to misunderstandings.</a:t>
          </a:r>
          <a:endParaRPr lang="en-GB" dirty="0">
            <a:latin typeface="Times New Roman" panose="02020603050405020304" pitchFamily="18" charset="0"/>
            <a:cs typeface="Times New Roman" panose="02020603050405020304" pitchFamily="18" charset="0"/>
          </a:endParaRPr>
        </a:p>
      </dgm:t>
    </dgm:pt>
    <dgm:pt modelId="{7EAAFB0C-D2E9-4B69-822E-4D1424F13690}" type="parTrans" cxnId="{2414206A-51D9-4B8B-AD26-4AC3790F0696}">
      <dgm:prSet/>
      <dgm:spPr/>
      <dgm:t>
        <a:bodyPr/>
        <a:lstStyle/>
        <a:p>
          <a:endParaRPr lang="en-GB"/>
        </a:p>
      </dgm:t>
    </dgm:pt>
    <dgm:pt modelId="{35D75226-7CA5-4206-8158-D3D6B822F099}" type="sibTrans" cxnId="{2414206A-51D9-4B8B-AD26-4AC3790F0696}">
      <dgm:prSet/>
      <dgm:spPr/>
      <dgm:t>
        <a:bodyPr/>
        <a:lstStyle/>
        <a:p>
          <a:endParaRPr lang="en-GB"/>
        </a:p>
      </dgm:t>
    </dgm:pt>
    <dgm:pt modelId="{8AC2C30F-174A-4A1E-A19D-24B952DDDAA4}">
      <dgm:prSet/>
      <dgm:spPr/>
      <dgm:t>
        <a:bodyPr/>
        <a:lstStyle/>
        <a:p>
          <a:r>
            <a:rPr lang="en-GB" b="0" i="0" baseline="0" dirty="0">
              <a:latin typeface="Times New Roman" panose="02020603050405020304" pitchFamily="18" charset="0"/>
              <a:cs typeface="Times New Roman" panose="02020603050405020304" pitchFamily="18" charset="0"/>
            </a:rPr>
            <a:t>Solution: Implementing cross-cultural training programs to foster mutual understanding and respect for diverse work styles. Encouraging open dialogue and feedback channels can also facilitate smoother collaboration.</a:t>
          </a:r>
          <a:endParaRPr lang="en-GB" dirty="0">
            <a:latin typeface="Times New Roman" panose="02020603050405020304" pitchFamily="18" charset="0"/>
            <a:cs typeface="Times New Roman" panose="02020603050405020304" pitchFamily="18" charset="0"/>
          </a:endParaRPr>
        </a:p>
      </dgm:t>
    </dgm:pt>
    <dgm:pt modelId="{10C27BEC-5BE3-429E-8DD9-926D5A498FC0}" type="parTrans" cxnId="{C2875D78-5A21-4718-8B27-E8E667BDAC6D}">
      <dgm:prSet/>
      <dgm:spPr/>
      <dgm:t>
        <a:bodyPr/>
        <a:lstStyle/>
        <a:p>
          <a:endParaRPr lang="en-GB"/>
        </a:p>
      </dgm:t>
    </dgm:pt>
    <dgm:pt modelId="{3C5B1A02-A23A-476E-BF6C-7FE307DA73F5}" type="sibTrans" cxnId="{C2875D78-5A21-4718-8B27-E8E667BDAC6D}">
      <dgm:prSet/>
      <dgm:spPr/>
      <dgm:t>
        <a:bodyPr/>
        <a:lstStyle/>
        <a:p>
          <a:endParaRPr lang="en-GB"/>
        </a:p>
      </dgm:t>
    </dgm:pt>
    <dgm:pt modelId="{7DC771F9-13B7-49AA-9E46-119C928CD728}">
      <dgm:prSet custT="1"/>
      <dgm:spPr>
        <a:solidFill>
          <a:schemeClr val="accent2">
            <a:lumMod val="60000"/>
            <a:lumOff val="40000"/>
          </a:schemeClr>
        </a:solidFill>
      </dgm:spPr>
      <dgm:t>
        <a:bodyPr/>
        <a:lstStyle/>
        <a:p>
          <a:r>
            <a:rPr lang="en-GB" sz="2400" b="1" i="0" dirty="0">
              <a:solidFill>
                <a:schemeClr val="tx1"/>
              </a:solidFill>
              <a:latin typeface="Times New Roman" panose="02020603050405020304" pitchFamily="18" charset="0"/>
              <a:cs typeface="Times New Roman" panose="02020603050405020304" pitchFamily="18" charset="0"/>
            </a:rPr>
            <a:t>Religious and Social Values:</a:t>
          </a:r>
          <a:endParaRPr lang="en-GB" sz="2400" dirty="0">
            <a:solidFill>
              <a:schemeClr val="tx1"/>
            </a:solidFill>
            <a:latin typeface="Times New Roman" panose="02020603050405020304" pitchFamily="18" charset="0"/>
            <a:cs typeface="Times New Roman" panose="02020603050405020304" pitchFamily="18" charset="0"/>
          </a:endParaRPr>
        </a:p>
      </dgm:t>
    </dgm:pt>
    <dgm:pt modelId="{27B007CF-AF25-4D67-88B7-DEF77EEDB9CD}" type="parTrans" cxnId="{8204DF37-AFF1-4159-9217-6078788429E5}">
      <dgm:prSet/>
      <dgm:spPr/>
      <dgm:t>
        <a:bodyPr/>
        <a:lstStyle/>
        <a:p>
          <a:endParaRPr lang="en-GB"/>
        </a:p>
      </dgm:t>
    </dgm:pt>
    <dgm:pt modelId="{14006F10-6D91-44B5-8D39-40A2F879739B}" type="sibTrans" cxnId="{8204DF37-AFF1-4159-9217-6078788429E5}">
      <dgm:prSet/>
      <dgm:spPr/>
      <dgm:t>
        <a:bodyPr/>
        <a:lstStyle/>
        <a:p>
          <a:endParaRPr lang="en-GB"/>
        </a:p>
      </dgm:t>
    </dgm:pt>
    <dgm:pt modelId="{C92E2EDB-BF95-4FA3-98CA-4A690D508B38}">
      <dgm:prSet/>
      <dgm:spPr/>
      <dgm:t>
        <a:bodyPr/>
        <a:lstStyle/>
        <a:p>
          <a:r>
            <a:rPr lang="en-GB" b="0" i="0" baseline="0" dirty="0">
              <a:latin typeface="Times New Roman" panose="02020603050405020304" pitchFamily="18" charset="0"/>
              <a:cs typeface="Times New Roman" panose="02020603050405020304" pitchFamily="18" charset="0"/>
            </a:rPr>
            <a:t>Challenge: Varied religious and social values may impact business practices and interactions.</a:t>
          </a:r>
          <a:endParaRPr lang="en-GB" dirty="0">
            <a:latin typeface="Times New Roman" panose="02020603050405020304" pitchFamily="18" charset="0"/>
            <a:cs typeface="Times New Roman" panose="02020603050405020304" pitchFamily="18" charset="0"/>
          </a:endParaRPr>
        </a:p>
      </dgm:t>
    </dgm:pt>
    <dgm:pt modelId="{1CB38FD9-9F1A-4973-AE85-6A62DBBEEAD8}" type="parTrans" cxnId="{0614B849-081C-460D-9D5E-6C85F29F80A1}">
      <dgm:prSet/>
      <dgm:spPr/>
      <dgm:t>
        <a:bodyPr/>
        <a:lstStyle/>
        <a:p>
          <a:endParaRPr lang="en-GB"/>
        </a:p>
      </dgm:t>
    </dgm:pt>
    <dgm:pt modelId="{A289AFF8-1277-4CC4-A6B1-3620B2653491}" type="sibTrans" cxnId="{0614B849-081C-460D-9D5E-6C85F29F80A1}">
      <dgm:prSet/>
      <dgm:spPr/>
      <dgm:t>
        <a:bodyPr/>
        <a:lstStyle/>
        <a:p>
          <a:endParaRPr lang="en-GB"/>
        </a:p>
      </dgm:t>
    </dgm:pt>
    <dgm:pt modelId="{8D905E6F-A969-4F8D-ACAB-5692ED14D9F4}">
      <dgm:prSet/>
      <dgm:spPr/>
      <dgm:t>
        <a:bodyPr/>
        <a:lstStyle/>
        <a:p>
          <a:r>
            <a:rPr lang="en-GB" b="0" i="0" baseline="0" dirty="0">
              <a:latin typeface="Times New Roman" panose="02020603050405020304" pitchFamily="18" charset="0"/>
              <a:cs typeface="Times New Roman" panose="02020603050405020304" pitchFamily="18" charset="0"/>
            </a:rPr>
            <a:t>Solution: Conducting thorough research on German customs and etiquette to avoid cultural faux pas. Demonstrating cultural sensitivity and flexibility in our approach can foster positive relationships with local stakeholders.</a:t>
          </a:r>
          <a:endParaRPr lang="en-GB" dirty="0">
            <a:latin typeface="Times New Roman" panose="02020603050405020304" pitchFamily="18" charset="0"/>
            <a:cs typeface="Times New Roman" panose="02020603050405020304" pitchFamily="18" charset="0"/>
          </a:endParaRPr>
        </a:p>
      </dgm:t>
    </dgm:pt>
    <dgm:pt modelId="{D36FFFAB-DEE4-4D45-AE81-D5CC6A5D7582}" type="parTrans" cxnId="{17015F29-BD5E-478F-8B09-0636387CE296}">
      <dgm:prSet/>
      <dgm:spPr/>
      <dgm:t>
        <a:bodyPr/>
        <a:lstStyle/>
        <a:p>
          <a:endParaRPr lang="en-GB"/>
        </a:p>
      </dgm:t>
    </dgm:pt>
    <dgm:pt modelId="{31F1A78F-7687-4CAF-864D-DA5CBE1DF0E7}" type="sibTrans" cxnId="{17015F29-BD5E-478F-8B09-0636387CE296}">
      <dgm:prSet/>
      <dgm:spPr/>
      <dgm:t>
        <a:bodyPr/>
        <a:lstStyle/>
        <a:p>
          <a:endParaRPr lang="en-GB"/>
        </a:p>
      </dgm:t>
    </dgm:pt>
    <dgm:pt modelId="{F08FF693-9E06-4A57-9CBD-2BB640C8D7F7}" type="pres">
      <dgm:prSet presAssocID="{D1D2E533-3A7B-4E8A-A54E-2C6BE1B3A6B6}" presName="Name0" presStyleCnt="0">
        <dgm:presLayoutVars>
          <dgm:dir/>
          <dgm:animLvl val="lvl"/>
          <dgm:resizeHandles val="exact"/>
        </dgm:presLayoutVars>
      </dgm:prSet>
      <dgm:spPr/>
    </dgm:pt>
    <dgm:pt modelId="{F91F324C-A840-48B2-AF3A-93FC36D8015F}" type="pres">
      <dgm:prSet presAssocID="{2B0C9658-E64E-4351-8EC1-51D420756EC9}" presName="linNode" presStyleCnt="0"/>
      <dgm:spPr/>
    </dgm:pt>
    <dgm:pt modelId="{4C0A3154-88AE-41CF-AECE-0EAE75150378}" type="pres">
      <dgm:prSet presAssocID="{2B0C9658-E64E-4351-8EC1-51D420756EC9}" presName="parentText" presStyleLbl="node1" presStyleIdx="0" presStyleCnt="3" custLinFactNeighborY="-152">
        <dgm:presLayoutVars>
          <dgm:chMax val="1"/>
          <dgm:bulletEnabled val="1"/>
        </dgm:presLayoutVars>
      </dgm:prSet>
      <dgm:spPr/>
    </dgm:pt>
    <dgm:pt modelId="{3E366238-4C75-422F-BB6E-B47F437E5DA6}" type="pres">
      <dgm:prSet presAssocID="{2B0C9658-E64E-4351-8EC1-51D420756EC9}" presName="descendantText" presStyleLbl="alignAccFollowNode1" presStyleIdx="0" presStyleCnt="3">
        <dgm:presLayoutVars>
          <dgm:bulletEnabled val="1"/>
        </dgm:presLayoutVars>
      </dgm:prSet>
      <dgm:spPr/>
    </dgm:pt>
    <dgm:pt modelId="{B1E80170-5899-4438-8DDB-22719FD3AE8E}" type="pres">
      <dgm:prSet presAssocID="{3941CC25-A409-4809-B859-F093F1A50DB3}" presName="sp" presStyleCnt="0"/>
      <dgm:spPr/>
    </dgm:pt>
    <dgm:pt modelId="{4E6C0B83-0469-489C-8C11-B8252355DA69}" type="pres">
      <dgm:prSet presAssocID="{ABB7507A-DF92-4A5D-8EA8-B86BFDED4AD3}" presName="linNode" presStyleCnt="0"/>
      <dgm:spPr/>
    </dgm:pt>
    <dgm:pt modelId="{D8AAA88D-CFC7-4FFC-B7F6-FD7C41B4FF7E}" type="pres">
      <dgm:prSet presAssocID="{ABB7507A-DF92-4A5D-8EA8-B86BFDED4AD3}" presName="parentText" presStyleLbl="node1" presStyleIdx="1" presStyleCnt="3">
        <dgm:presLayoutVars>
          <dgm:chMax val="1"/>
          <dgm:bulletEnabled val="1"/>
        </dgm:presLayoutVars>
      </dgm:prSet>
      <dgm:spPr/>
    </dgm:pt>
    <dgm:pt modelId="{AF28ED49-C01E-4F52-A308-96BBB319DE55}" type="pres">
      <dgm:prSet presAssocID="{ABB7507A-DF92-4A5D-8EA8-B86BFDED4AD3}" presName="descendantText" presStyleLbl="alignAccFollowNode1" presStyleIdx="1" presStyleCnt="3">
        <dgm:presLayoutVars>
          <dgm:bulletEnabled val="1"/>
        </dgm:presLayoutVars>
      </dgm:prSet>
      <dgm:spPr/>
    </dgm:pt>
    <dgm:pt modelId="{A268A42E-83C6-4D45-B801-444DCAB5D880}" type="pres">
      <dgm:prSet presAssocID="{EF0A252E-3B8E-4821-AF11-78F26E9AC474}" presName="sp" presStyleCnt="0"/>
      <dgm:spPr/>
    </dgm:pt>
    <dgm:pt modelId="{8C10AD2E-B31D-4A95-911D-DAE5413519BB}" type="pres">
      <dgm:prSet presAssocID="{7DC771F9-13B7-49AA-9E46-119C928CD728}" presName="linNode" presStyleCnt="0"/>
      <dgm:spPr/>
    </dgm:pt>
    <dgm:pt modelId="{8E8C6DDE-6600-488B-84DA-9095454D0812}" type="pres">
      <dgm:prSet presAssocID="{7DC771F9-13B7-49AA-9E46-119C928CD728}" presName="parentText" presStyleLbl="node1" presStyleIdx="2" presStyleCnt="3" custLinFactNeighborY="1827">
        <dgm:presLayoutVars>
          <dgm:chMax val="1"/>
          <dgm:bulletEnabled val="1"/>
        </dgm:presLayoutVars>
      </dgm:prSet>
      <dgm:spPr/>
    </dgm:pt>
    <dgm:pt modelId="{24A2ECD9-C6A6-43B4-8952-42A6A4EBF7BF}" type="pres">
      <dgm:prSet presAssocID="{7DC771F9-13B7-49AA-9E46-119C928CD728}" presName="descendantText" presStyleLbl="alignAccFollowNode1" presStyleIdx="2" presStyleCnt="3">
        <dgm:presLayoutVars>
          <dgm:bulletEnabled val="1"/>
        </dgm:presLayoutVars>
      </dgm:prSet>
      <dgm:spPr/>
    </dgm:pt>
  </dgm:ptLst>
  <dgm:cxnLst>
    <dgm:cxn modelId="{C4228617-3E2A-40B6-A9F7-DE11B805B67B}" type="presOf" srcId="{8D905E6F-A969-4F8D-ACAB-5692ED14D9F4}" destId="{24A2ECD9-C6A6-43B4-8952-42A6A4EBF7BF}" srcOrd="0" destOrd="1" presId="urn:microsoft.com/office/officeart/2005/8/layout/vList5"/>
    <dgm:cxn modelId="{F9B80B1C-B64A-47FC-861C-5449101F1C1A}" type="presOf" srcId="{443D149D-C81A-427A-951E-460414862CF3}" destId="{3E366238-4C75-422F-BB6E-B47F437E5DA6}" srcOrd="0" destOrd="1" presId="urn:microsoft.com/office/officeart/2005/8/layout/vList5"/>
    <dgm:cxn modelId="{17015F29-BD5E-478F-8B09-0636387CE296}" srcId="{7DC771F9-13B7-49AA-9E46-119C928CD728}" destId="{8D905E6F-A969-4F8D-ACAB-5692ED14D9F4}" srcOrd="1" destOrd="0" parTransId="{D36FFFAB-DEE4-4D45-AE81-D5CC6A5D7582}" sibTransId="{31F1A78F-7687-4CAF-864D-DA5CBE1DF0E7}"/>
    <dgm:cxn modelId="{8204DF37-AFF1-4159-9217-6078788429E5}" srcId="{D1D2E533-3A7B-4E8A-A54E-2C6BE1B3A6B6}" destId="{7DC771F9-13B7-49AA-9E46-119C928CD728}" srcOrd="2" destOrd="0" parTransId="{27B007CF-AF25-4D67-88B7-DEF77EEDB9CD}" sibTransId="{14006F10-6D91-44B5-8D39-40A2F879739B}"/>
    <dgm:cxn modelId="{446ABD3F-9ADF-44A2-BC8F-08A316A7B549}" type="presOf" srcId="{2B0C9658-E64E-4351-8EC1-51D420756EC9}" destId="{4C0A3154-88AE-41CF-AECE-0EAE75150378}" srcOrd="0" destOrd="0" presId="urn:microsoft.com/office/officeart/2005/8/layout/vList5"/>
    <dgm:cxn modelId="{962FF842-6C1D-42E3-B454-CBBBF1D1910B}" type="presOf" srcId="{D1D2E533-3A7B-4E8A-A54E-2C6BE1B3A6B6}" destId="{F08FF693-9E06-4A57-9CBD-2BB640C8D7F7}" srcOrd="0" destOrd="0" presId="urn:microsoft.com/office/officeart/2005/8/layout/vList5"/>
    <dgm:cxn modelId="{0614B849-081C-460D-9D5E-6C85F29F80A1}" srcId="{7DC771F9-13B7-49AA-9E46-119C928CD728}" destId="{C92E2EDB-BF95-4FA3-98CA-4A690D508B38}" srcOrd="0" destOrd="0" parTransId="{1CB38FD9-9F1A-4973-AE85-6A62DBBEEAD8}" sibTransId="{A289AFF8-1277-4CC4-A6B1-3620B2653491}"/>
    <dgm:cxn modelId="{2414206A-51D9-4B8B-AD26-4AC3790F0696}" srcId="{ABB7507A-DF92-4A5D-8EA8-B86BFDED4AD3}" destId="{D9D3A128-42CB-4930-B936-32204D589E82}" srcOrd="0" destOrd="0" parTransId="{7EAAFB0C-D2E9-4B69-822E-4D1424F13690}" sibTransId="{35D75226-7CA5-4206-8158-D3D6B822F099}"/>
    <dgm:cxn modelId="{A096D94C-C665-4E64-9378-6228234EA2A9}" srcId="{D1D2E533-3A7B-4E8A-A54E-2C6BE1B3A6B6}" destId="{2B0C9658-E64E-4351-8EC1-51D420756EC9}" srcOrd="0" destOrd="0" parTransId="{453BFE24-D414-4B5E-A0A5-51B8D91902D0}" sibTransId="{3941CC25-A409-4809-B859-F093F1A50DB3}"/>
    <dgm:cxn modelId="{820B104D-A1B4-417F-A62A-EE44C7D1870F}" srcId="{2B0C9658-E64E-4351-8EC1-51D420756EC9}" destId="{443D149D-C81A-427A-951E-460414862CF3}" srcOrd="1" destOrd="0" parTransId="{7DB9A624-DCEF-43E6-A8ED-77A41E625ADE}" sibTransId="{2D1285A0-0E30-4074-B243-B0079D98DEA4}"/>
    <dgm:cxn modelId="{47228676-A46E-48DA-911D-1AF52CC5D1F9}" type="presOf" srcId="{EF331D79-6F48-4A47-987B-EDDF21B11072}" destId="{3E366238-4C75-422F-BB6E-B47F437E5DA6}" srcOrd="0" destOrd="0" presId="urn:microsoft.com/office/officeart/2005/8/layout/vList5"/>
    <dgm:cxn modelId="{D9F79C77-ABD2-4E76-9D0B-CF7E551FC9AF}" type="presOf" srcId="{ABB7507A-DF92-4A5D-8EA8-B86BFDED4AD3}" destId="{D8AAA88D-CFC7-4FFC-B7F6-FD7C41B4FF7E}" srcOrd="0" destOrd="0" presId="urn:microsoft.com/office/officeart/2005/8/layout/vList5"/>
    <dgm:cxn modelId="{C2875D78-5A21-4718-8B27-E8E667BDAC6D}" srcId="{ABB7507A-DF92-4A5D-8EA8-B86BFDED4AD3}" destId="{8AC2C30F-174A-4A1E-A19D-24B952DDDAA4}" srcOrd="1" destOrd="0" parTransId="{10C27BEC-5BE3-429E-8DD9-926D5A498FC0}" sibTransId="{3C5B1A02-A23A-476E-BF6C-7FE307DA73F5}"/>
    <dgm:cxn modelId="{A99DD682-B2B8-452C-BFE5-225C0F3C5F4A}" type="presOf" srcId="{7DC771F9-13B7-49AA-9E46-119C928CD728}" destId="{8E8C6DDE-6600-488B-84DA-9095454D0812}" srcOrd="0" destOrd="0" presId="urn:microsoft.com/office/officeart/2005/8/layout/vList5"/>
    <dgm:cxn modelId="{EE6AD793-F3B4-4954-8D82-CF27030C1799}" type="presOf" srcId="{D9D3A128-42CB-4930-B936-32204D589E82}" destId="{AF28ED49-C01E-4F52-A308-96BBB319DE55}" srcOrd="0" destOrd="0" presId="urn:microsoft.com/office/officeart/2005/8/layout/vList5"/>
    <dgm:cxn modelId="{3427A89F-E3D5-4BCC-9E8E-DE4B3444B376}" type="presOf" srcId="{C92E2EDB-BF95-4FA3-98CA-4A690D508B38}" destId="{24A2ECD9-C6A6-43B4-8952-42A6A4EBF7BF}" srcOrd="0" destOrd="0" presId="urn:microsoft.com/office/officeart/2005/8/layout/vList5"/>
    <dgm:cxn modelId="{D2BCF0A5-6798-4C09-B15B-99F7517331C6}" srcId="{2B0C9658-E64E-4351-8EC1-51D420756EC9}" destId="{EF331D79-6F48-4A47-987B-EDDF21B11072}" srcOrd="0" destOrd="0" parTransId="{AC8B9567-C51B-476F-98FD-8F697CCCF931}" sibTransId="{767C71BF-4EE3-45C5-AA99-5983F2D8B98A}"/>
    <dgm:cxn modelId="{0DF757C0-5EAD-4DA9-8F8F-558B6877003D}" type="presOf" srcId="{8AC2C30F-174A-4A1E-A19D-24B952DDDAA4}" destId="{AF28ED49-C01E-4F52-A308-96BBB319DE55}" srcOrd="0" destOrd="1" presId="urn:microsoft.com/office/officeart/2005/8/layout/vList5"/>
    <dgm:cxn modelId="{7045E2FA-073B-4C0C-8C25-2A9A374A58AD}" srcId="{D1D2E533-3A7B-4E8A-A54E-2C6BE1B3A6B6}" destId="{ABB7507A-DF92-4A5D-8EA8-B86BFDED4AD3}" srcOrd="1" destOrd="0" parTransId="{34FF61F3-60BD-4014-A473-FD64F700979C}" sibTransId="{EF0A252E-3B8E-4821-AF11-78F26E9AC474}"/>
    <dgm:cxn modelId="{3E19B42E-807B-4566-B1EA-587093A9E534}" type="presParOf" srcId="{F08FF693-9E06-4A57-9CBD-2BB640C8D7F7}" destId="{F91F324C-A840-48B2-AF3A-93FC36D8015F}" srcOrd="0" destOrd="0" presId="urn:microsoft.com/office/officeart/2005/8/layout/vList5"/>
    <dgm:cxn modelId="{7E4F03FD-DD30-4944-A8C5-222DC02852FD}" type="presParOf" srcId="{F91F324C-A840-48B2-AF3A-93FC36D8015F}" destId="{4C0A3154-88AE-41CF-AECE-0EAE75150378}" srcOrd="0" destOrd="0" presId="urn:microsoft.com/office/officeart/2005/8/layout/vList5"/>
    <dgm:cxn modelId="{06B6E3D2-8FC4-414B-B7AE-EEDEB815C76A}" type="presParOf" srcId="{F91F324C-A840-48B2-AF3A-93FC36D8015F}" destId="{3E366238-4C75-422F-BB6E-B47F437E5DA6}" srcOrd="1" destOrd="0" presId="urn:microsoft.com/office/officeart/2005/8/layout/vList5"/>
    <dgm:cxn modelId="{011A5593-9D75-4FEE-9DDE-A88F690FBFF3}" type="presParOf" srcId="{F08FF693-9E06-4A57-9CBD-2BB640C8D7F7}" destId="{B1E80170-5899-4438-8DDB-22719FD3AE8E}" srcOrd="1" destOrd="0" presId="urn:microsoft.com/office/officeart/2005/8/layout/vList5"/>
    <dgm:cxn modelId="{5C697F46-A43F-4418-AA43-D998D3B4BA11}" type="presParOf" srcId="{F08FF693-9E06-4A57-9CBD-2BB640C8D7F7}" destId="{4E6C0B83-0469-489C-8C11-B8252355DA69}" srcOrd="2" destOrd="0" presId="urn:microsoft.com/office/officeart/2005/8/layout/vList5"/>
    <dgm:cxn modelId="{A904BDAE-2C79-482E-9952-470AE015B4FD}" type="presParOf" srcId="{4E6C0B83-0469-489C-8C11-B8252355DA69}" destId="{D8AAA88D-CFC7-4FFC-B7F6-FD7C41B4FF7E}" srcOrd="0" destOrd="0" presId="urn:microsoft.com/office/officeart/2005/8/layout/vList5"/>
    <dgm:cxn modelId="{60341F4B-CAA4-4B98-9B17-ACDBEE560695}" type="presParOf" srcId="{4E6C0B83-0469-489C-8C11-B8252355DA69}" destId="{AF28ED49-C01E-4F52-A308-96BBB319DE55}" srcOrd="1" destOrd="0" presId="urn:microsoft.com/office/officeart/2005/8/layout/vList5"/>
    <dgm:cxn modelId="{D9452992-2B05-42CC-96D9-77DEB72D1DAA}" type="presParOf" srcId="{F08FF693-9E06-4A57-9CBD-2BB640C8D7F7}" destId="{A268A42E-83C6-4D45-B801-444DCAB5D880}" srcOrd="3" destOrd="0" presId="urn:microsoft.com/office/officeart/2005/8/layout/vList5"/>
    <dgm:cxn modelId="{F2646DC8-6109-4C32-86BB-AA12E5796037}" type="presParOf" srcId="{F08FF693-9E06-4A57-9CBD-2BB640C8D7F7}" destId="{8C10AD2E-B31D-4A95-911D-DAE5413519BB}" srcOrd="4" destOrd="0" presId="urn:microsoft.com/office/officeart/2005/8/layout/vList5"/>
    <dgm:cxn modelId="{4E9CC8F4-2E12-409D-811B-EBD5814F6B2D}" type="presParOf" srcId="{8C10AD2E-B31D-4A95-911D-DAE5413519BB}" destId="{8E8C6DDE-6600-488B-84DA-9095454D0812}" srcOrd="0" destOrd="0" presId="urn:microsoft.com/office/officeart/2005/8/layout/vList5"/>
    <dgm:cxn modelId="{2092F1C6-ABEB-4694-9AE2-6CD8B32AAA44}" type="presParOf" srcId="{8C10AD2E-B31D-4A95-911D-DAE5413519BB}" destId="{24A2ECD9-C6A6-43B4-8952-42A6A4EBF7BF}" srcOrd="1" destOrd="0" presId="urn:microsoft.com/office/officeart/2005/8/layout/vList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3C06E31-BB98-4A8D-96A3-342A33AA0835}">
      <dsp:nvSpPr>
        <dsp:cNvPr id="0" name=""/>
        <dsp:cNvSpPr/>
      </dsp:nvSpPr>
      <dsp:spPr>
        <a:xfrm>
          <a:off x="1545810" y="538659"/>
          <a:ext cx="2183263" cy="1352513"/>
        </a:xfrm>
        <a:prstGeom prst="rect">
          <a:avLst/>
        </a:prstGeom>
        <a:solidFill>
          <a:schemeClr val="bg1">
            <a:lumMod val="85000"/>
          </a:schemeClr>
        </a:solidFill>
        <a:ln>
          <a:solidFill>
            <a:schemeClr val="accent1">
              <a:lumMod val="60000"/>
              <a:lumOff val="40000"/>
            </a:schemeClr>
          </a:solidFill>
        </a:ln>
        <a:effectLst/>
      </dsp:spPr>
      <dsp:style>
        <a:lnRef idx="0">
          <a:scrgbClr r="0" g="0" b="0"/>
        </a:lnRef>
        <a:fillRef idx="0">
          <a:scrgbClr r="0" g="0" b="0"/>
        </a:fillRef>
        <a:effectRef idx="0">
          <a:scrgbClr r="0" g="0" b="0"/>
        </a:effectRef>
        <a:fontRef idx="minor">
          <a:schemeClr val="lt1"/>
        </a:fontRef>
      </dsp:style>
      <dsp:txBody>
        <a:bodyPr spcFirstLastPara="0" vert="horz" wrap="square" lIns="0" tIns="92456" rIns="92456" bIns="92456" numCol="1" spcCol="1270" anchor="ctr" anchorCtr="0">
          <a:noAutofit/>
        </a:bodyPr>
        <a:lstStyle/>
        <a:p>
          <a:pPr marL="0" lvl="0" indent="0" algn="l" defTabSz="577850">
            <a:lnSpc>
              <a:spcPct val="90000"/>
            </a:lnSpc>
            <a:spcBef>
              <a:spcPct val="0"/>
            </a:spcBef>
            <a:spcAft>
              <a:spcPct val="35000"/>
            </a:spcAft>
            <a:buNone/>
          </a:pPr>
          <a:r>
            <a:rPr lang="en-GB" sz="1300" b="0" i="0" kern="1200" dirty="0"/>
            <a:t>Germany tends to have a lower </a:t>
          </a:r>
          <a:r>
            <a:rPr lang="en-GB" sz="1300" b="0" i="0" kern="1200" dirty="0">
              <a:latin typeface="Times New Roman" panose="02020603050405020304" pitchFamily="18" charset="0"/>
              <a:cs typeface="Times New Roman" panose="02020603050405020304" pitchFamily="18" charset="0"/>
            </a:rPr>
            <a:t>power</a:t>
          </a:r>
          <a:r>
            <a:rPr lang="en-GB" sz="1300" b="0" i="0" kern="1200" dirty="0"/>
            <a:t> distance, meaning there is a preference for more </a:t>
          </a:r>
          <a:r>
            <a:rPr lang="en-GB" sz="1300" b="0" i="0" kern="1200" dirty="0">
              <a:latin typeface="Times New Roman" panose="02020603050405020304" pitchFamily="18" charset="0"/>
              <a:cs typeface="Times New Roman" panose="02020603050405020304" pitchFamily="18" charset="0"/>
            </a:rPr>
            <a:t>egalitarian</a:t>
          </a:r>
          <a:r>
            <a:rPr lang="en-GB" sz="1300" b="0" i="0" kern="1200" dirty="0"/>
            <a:t> relationships and less emphasis on hierarchy.</a:t>
          </a:r>
          <a:endParaRPr lang="en-GB" sz="1300" kern="1200" dirty="0"/>
        </a:p>
      </dsp:txBody>
      <dsp:txXfrm>
        <a:off x="1895132" y="538659"/>
        <a:ext cx="1833941" cy="1352513"/>
      </dsp:txXfrm>
    </dsp:sp>
    <dsp:sp modelId="{CE527EC0-DAD3-4171-80FB-B646AF9C2AE4}">
      <dsp:nvSpPr>
        <dsp:cNvPr id="0" name=""/>
        <dsp:cNvSpPr/>
      </dsp:nvSpPr>
      <dsp:spPr>
        <a:xfrm>
          <a:off x="1590012" y="1902217"/>
          <a:ext cx="2140900" cy="1539547"/>
        </a:xfrm>
        <a:prstGeom prst="rect">
          <a:avLst/>
        </a:prstGeom>
        <a:solidFill>
          <a:schemeClr val="accent1">
            <a:alpha val="90000"/>
            <a:tint val="40000"/>
            <a:hueOff val="0"/>
            <a:satOff val="0"/>
            <a:lumOff val="0"/>
            <a:alphaOff val="0"/>
          </a:schemeClr>
        </a:solidFill>
        <a:ln w="15875" cap="flat" cmpd="sng" algn="ctr">
          <a:solidFill>
            <a:schemeClr val="accent1">
              <a:lumMod val="60000"/>
              <a:lumOff val="4000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0" tIns="92456" rIns="92456" bIns="92456" numCol="1" spcCol="1270" anchor="ctr" anchorCtr="0">
          <a:noAutofit/>
        </a:bodyPr>
        <a:lstStyle/>
        <a:p>
          <a:pPr marL="0" lvl="0" indent="0" algn="l" defTabSz="577850">
            <a:lnSpc>
              <a:spcPct val="90000"/>
            </a:lnSpc>
            <a:spcBef>
              <a:spcPct val="0"/>
            </a:spcBef>
            <a:spcAft>
              <a:spcPct val="35000"/>
            </a:spcAft>
            <a:buNone/>
          </a:pPr>
          <a:r>
            <a:rPr lang="en-GB" sz="1300" b="0" i="0" kern="1200" dirty="0">
              <a:latin typeface="Times New Roman" panose="02020603050405020304" pitchFamily="18" charset="0"/>
              <a:cs typeface="Times New Roman" panose="02020603050405020304" pitchFamily="18" charset="0"/>
            </a:rPr>
            <a:t>The UK also has a relatively low power distance, with a similar preference for flatter organizational structures and informal communication between individuals and authority figures.</a:t>
          </a:r>
          <a:endParaRPr lang="en-GB" sz="1300" kern="1200" dirty="0">
            <a:latin typeface="Times New Roman" panose="02020603050405020304" pitchFamily="18" charset="0"/>
            <a:cs typeface="Times New Roman" panose="02020603050405020304" pitchFamily="18" charset="0"/>
          </a:endParaRPr>
        </a:p>
      </dsp:txBody>
      <dsp:txXfrm>
        <a:off x="1932556" y="1902217"/>
        <a:ext cx="1798356" cy="1539547"/>
      </dsp:txXfrm>
    </dsp:sp>
    <dsp:sp modelId="{D0329D1A-5861-4E4B-A85C-664D2C6622AB}">
      <dsp:nvSpPr>
        <dsp:cNvPr id="0" name=""/>
        <dsp:cNvSpPr/>
      </dsp:nvSpPr>
      <dsp:spPr>
        <a:xfrm>
          <a:off x="595" y="25396"/>
          <a:ext cx="1831646" cy="1768223"/>
        </a:xfrm>
        <a:prstGeom prst="ellipse">
          <a:avLst/>
        </a:prstGeom>
        <a:solidFill>
          <a:schemeClr val="accent2">
            <a:lumMod val="60000"/>
            <a:lumOff val="4000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r>
            <a:rPr lang="en-GB" sz="1600" b="1" kern="1200" dirty="0">
              <a:solidFill>
                <a:schemeClr val="tx1"/>
              </a:solidFill>
              <a:latin typeface="Times New Roman" panose="02020603050405020304" pitchFamily="18" charset="0"/>
              <a:ea typeface="Segoe UI Black" panose="020B0A02040204020203" pitchFamily="34" charset="0"/>
              <a:cs typeface="Times New Roman" panose="02020603050405020304" pitchFamily="18" charset="0"/>
            </a:rPr>
            <a:t>Power</a:t>
          </a:r>
          <a:r>
            <a:rPr lang="en-GB" sz="1800" b="1" kern="1200" dirty="0">
              <a:latin typeface="Times New Roman" panose="02020603050405020304" pitchFamily="18" charset="0"/>
              <a:ea typeface="Segoe UI Black" panose="020B0A02040204020203" pitchFamily="34" charset="0"/>
              <a:cs typeface="Times New Roman" panose="02020603050405020304" pitchFamily="18" charset="0"/>
            </a:rPr>
            <a:t> </a:t>
          </a:r>
          <a:r>
            <a:rPr lang="en-GB" sz="1800" b="1" kern="1200" dirty="0">
              <a:solidFill>
                <a:schemeClr val="tx1"/>
              </a:solidFill>
              <a:latin typeface="Times New Roman" panose="02020603050405020304" pitchFamily="18" charset="0"/>
              <a:ea typeface="Segoe UI Black" panose="020B0A02040204020203" pitchFamily="34" charset="0"/>
              <a:cs typeface="Times New Roman" panose="02020603050405020304" pitchFamily="18" charset="0"/>
            </a:rPr>
            <a:t>distance</a:t>
          </a:r>
        </a:p>
      </dsp:txBody>
      <dsp:txXfrm>
        <a:off x="268833" y="284346"/>
        <a:ext cx="1295170" cy="1250323"/>
      </dsp:txXfrm>
    </dsp:sp>
    <dsp:sp modelId="{6883A536-E4D7-4967-8EDE-FD31014152F2}">
      <dsp:nvSpPr>
        <dsp:cNvPr id="0" name=""/>
        <dsp:cNvSpPr/>
      </dsp:nvSpPr>
      <dsp:spPr>
        <a:xfrm>
          <a:off x="5841122" y="419326"/>
          <a:ext cx="2110900" cy="1522919"/>
        </a:xfrm>
        <a:prstGeom prst="rect">
          <a:avLst/>
        </a:prstGeom>
        <a:solidFill>
          <a:schemeClr val="bg1">
            <a:lumMod val="85000"/>
          </a:schemeClr>
        </a:solidFill>
        <a:ln w="15875" cap="flat" cmpd="sng" algn="ctr">
          <a:solidFill>
            <a:schemeClr val="accent1">
              <a:lumMod val="60000"/>
              <a:lumOff val="4000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0" tIns="99568" rIns="99568" bIns="99568" numCol="1" spcCol="1270" anchor="ctr" anchorCtr="0">
          <a:noAutofit/>
        </a:bodyPr>
        <a:lstStyle/>
        <a:p>
          <a:pPr marL="0" lvl="0" indent="0" algn="l" defTabSz="622300">
            <a:lnSpc>
              <a:spcPct val="90000"/>
            </a:lnSpc>
            <a:spcBef>
              <a:spcPct val="0"/>
            </a:spcBef>
            <a:spcAft>
              <a:spcPct val="35000"/>
            </a:spcAft>
            <a:buNone/>
          </a:pPr>
          <a:r>
            <a:rPr lang="en-GB" sz="1400" b="0" i="0" kern="1200" dirty="0">
              <a:latin typeface="Times New Roman" panose="02020603050405020304" pitchFamily="18" charset="0"/>
              <a:cs typeface="Times New Roman" panose="02020603050405020304" pitchFamily="18" charset="0"/>
            </a:rPr>
            <a:t>Germany leans more towards collectivism, emphasizing group harmony, cooperation, and loyalty to the organization or community</a:t>
          </a:r>
          <a:endParaRPr lang="en-GB" sz="1400" b="0" kern="1200" dirty="0">
            <a:latin typeface="Times New Roman" panose="02020603050405020304" pitchFamily="18" charset="0"/>
            <a:cs typeface="Times New Roman" panose="02020603050405020304" pitchFamily="18" charset="0"/>
          </a:endParaRPr>
        </a:p>
      </dsp:txBody>
      <dsp:txXfrm>
        <a:off x="6178866" y="419326"/>
        <a:ext cx="1773156" cy="1522919"/>
      </dsp:txXfrm>
    </dsp:sp>
    <dsp:sp modelId="{A0A0505F-DBE2-4644-9BC1-FB4C9C8E126D}">
      <dsp:nvSpPr>
        <dsp:cNvPr id="0" name=""/>
        <dsp:cNvSpPr/>
      </dsp:nvSpPr>
      <dsp:spPr>
        <a:xfrm>
          <a:off x="5824462" y="1951365"/>
          <a:ext cx="2102482" cy="1539342"/>
        </a:xfrm>
        <a:prstGeom prst="rect">
          <a:avLst/>
        </a:prstGeom>
        <a:solidFill>
          <a:schemeClr val="accent1">
            <a:alpha val="90000"/>
            <a:tint val="40000"/>
            <a:hueOff val="0"/>
            <a:satOff val="0"/>
            <a:lumOff val="0"/>
            <a:alphaOff val="0"/>
          </a:schemeClr>
        </a:solidFill>
        <a:ln w="15875" cap="flat" cmpd="sng" algn="ctr">
          <a:solidFill>
            <a:schemeClr val="accent1">
              <a:lumMod val="60000"/>
              <a:lumOff val="4000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0" tIns="92456" rIns="92456" bIns="92456" numCol="1" spcCol="1270" anchor="ctr" anchorCtr="0">
          <a:noAutofit/>
        </a:bodyPr>
        <a:lstStyle/>
        <a:p>
          <a:pPr marL="0" lvl="0" indent="0" algn="l" defTabSz="577850">
            <a:lnSpc>
              <a:spcPct val="90000"/>
            </a:lnSpc>
            <a:spcBef>
              <a:spcPct val="0"/>
            </a:spcBef>
            <a:spcAft>
              <a:spcPct val="35000"/>
            </a:spcAft>
            <a:buNone/>
          </a:pPr>
          <a:r>
            <a:rPr lang="en-GB" sz="1300" b="0" i="0" kern="1200" dirty="0">
              <a:latin typeface="+mj-lt"/>
            </a:rPr>
            <a:t>The UK exhibits a stronger inclination </a:t>
          </a:r>
          <a:r>
            <a:rPr lang="en-GB" sz="1300" b="0" i="0" kern="1200" dirty="0">
              <a:latin typeface="Times New Roman" panose="02020603050405020304" pitchFamily="18" charset="0"/>
              <a:cs typeface="Times New Roman" panose="02020603050405020304" pitchFamily="18" charset="0"/>
            </a:rPr>
            <a:t>towards</a:t>
          </a:r>
          <a:r>
            <a:rPr lang="en-GB" sz="1300" b="0" i="0" kern="1200" dirty="0">
              <a:latin typeface="+mj-lt"/>
            </a:rPr>
            <a:t> individualism, valuing personal autonomy, self-expression, and individual achievement</a:t>
          </a:r>
          <a:endParaRPr lang="en-GB" sz="1300" kern="1200" dirty="0">
            <a:latin typeface="+mj-lt"/>
          </a:endParaRPr>
        </a:p>
      </dsp:txBody>
      <dsp:txXfrm>
        <a:off x="6160859" y="1951365"/>
        <a:ext cx="1766084" cy="1539342"/>
      </dsp:txXfrm>
    </dsp:sp>
    <dsp:sp modelId="{F3BFA2E1-7FD7-4F77-A152-88C99A5EF315}">
      <dsp:nvSpPr>
        <dsp:cNvPr id="0" name=""/>
        <dsp:cNvSpPr/>
      </dsp:nvSpPr>
      <dsp:spPr>
        <a:xfrm>
          <a:off x="4368798" y="3"/>
          <a:ext cx="1746008" cy="1726632"/>
        </a:xfrm>
        <a:prstGeom prst="ellipse">
          <a:avLst/>
        </a:prstGeom>
        <a:solidFill>
          <a:schemeClr val="accent2">
            <a:lumMod val="60000"/>
            <a:lumOff val="4000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r>
            <a:rPr lang="en-GB" sz="1600" b="1" i="0" kern="1200" dirty="0">
              <a:solidFill>
                <a:schemeClr val="tx1"/>
              </a:solidFill>
              <a:latin typeface="Times New Roman" panose="02020603050405020304" pitchFamily="18" charset="0"/>
              <a:ea typeface="Segoe UI Black" panose="020B0A02040204020203" pitchFamily="34" charset="0"/>
              <a:cs typeface="Times New Roman" panose="02020603050405020304" pitchFamily="18" charset="0"/>
            </a:rPr>
            <a:t>Individualism</a:t>
          </a:r>
          <a:endParaRPr lang="en-GB" sz="1600" kern="1200" dirty="0">
            <a:solidFill>
              <a:schemeClr val="tx1"/>
            </a:solidFill>
            <a:latin typeface="Times New Roman" panose="02020603050405020304" pitchFamily="18" charset="0"/>
            <a:ea typeface="Segoe UI Black" panose="020B0A02040204020203" pitchFamily="34" charset="0"/>
            <a:cs typeface="Times New Roman" panose="02020603050405020304" pitchFamily="18" charset="0"/>
          </a:endParaRPr>
        </a:p>
      </dsp:txBody>
      <dsp:txXfrm>
        <a:off x="4624495" y="252862"/>
        <a:ext cx="1234614" cy="122091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78C0F1C-4C34-4305-91F3-35A5A1A00F16}">
      <dsp:nvSpPr>
        <dsp:cNvPr id="0" name=""/>
        <dsp:cNvSpPr/>
      </dsp:nvSpPr>
      <dsp:spPr>
        <a:xfrm>
          <a:off x="1525012" y="594011"/>
          <a:ext cx="2152543" cy="1435746"/>
        </a:xfrm>
        <a:prstGeom prst="rect">
          <a:avLst/>
        </a:prstGeom>
        <a:solidFill>
          <a:schemeClr val="bg1">
            <a:lumMod val="85000"/>
          </a:schemeClr>
        </a:solidFill>
        <a:ln w="15875" cap="flat" cmpd="sng" algn="ctr">
          <a:solidFill>
            <a:schemeClr val="accent1">
              <a:lumMod val="60000"/>
              <a:lumOff val="4000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0" tIns="92456" rIns="92456" bIns="92456" numCol="1" spcCol="1270" anchor="ctr" anchorCtr="0">
          <a:noAutofit/>
        </a:bodyPr>
        <a:lstStyle/>
        <a:p>
          <a:pPr marL="0" lvl="0" indent="0" algn="l" defTabSz="577850">
            <a:lnSpc>
              <a:spcPct val="90000"/>
            </a:lnSpc>
            <a:spcBef>
              <a:spcPct val="0"/>
            </a:spcBef>
            <a:spcAft>
              <a:spcPct val="35000"/>
            </a:spcAft>
            <a:buNone/>
          </a:pPr>
          <a:r>
            <a:rPr lang="en-GB" sz="1300" b="0" i="0" kern="1200" dirty="0">
              <a:latin typeface="Times New Roman" panose="02020603050405020304" pitchFamily="18" charset="0"/>
              <a:cs typeface="Times New Roman" panose="02020603050405020304" pitchFamily="18" charset="0"/>
            </a:rPr>
            <a:t>Germans typically have a strong motivation toward achievement, focusing on setting and attaining goals, often through meticulous planning and perseverance</a:t>
          </a:r>
          <a:r>
            <a:rPr lang="en-GB" sz="1300" b="0" i="0" kern="1200" dirty="0"/>
            <a:t>.</a:t>
          </a:r>
          <a:endParaRPr lang="en-GB" sz="1300" kern="1200" dirty="0"/>
        </a:p>
      </dsp:txBody>
      <dsp:txXfrm>
        <a:off x="1869419" y="594011"/>
        <a:ext cx="1808136" cy="1435746"/>
      </dsp:txXfrm>
    </dsp:sp>
    <dsp:sp modelId="{147D3397-0CB8-4EC8-B852-BC11760CA2BE}">
      <dsp:nvSpPr>
        <dsp:cNvPr id="0" name=""/>
        <dsp:cNvSpPr/>
      </dsp:nvSpPr>
      <dsp:spPr>
        <a:xfrm>
          <a:off x="1516596" y="2013891"/>
          <a:ext cx="2152543" cy="1435746"/>
        </a:xfrm>
        <a:prstGeom prst="rect">
          <a:avLst/>
        </a:prstGeom>
        <a:solidFill>
          <a:schemeClr val="accent1">
            <a:alpha val="90000"/>
            <a:tint val="40000"/>
            <a:hueOff val="0"/>
            <a:satOff val="0"/>
            <a:lumOff val="0"/>
            <a:alphaOff val="0"/>
          </a:schemeClr>
        </a:solidFill>
        <a:ln w="15875" cap="flat" cmpd="sng" algn="ctr">
          <a:solidFill>
            <a:schemeClr val="accent1">
              <a:lumMod val="60000"/>
              <a:lumOff val="4000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0" tIns="85344" rIns="85344" bIns="85344" numCol="1" spcCol="1270" anchor="ctr" anchorCtr="0">
          <a:noAutofit/>
        </a:bodyPr>
        <a:lstStyle/>
        <a:p>
          <a:pPr marL="0" lvl="0" indent="0" algn="l" defTabSz="533400">
            <a:lnSpc>
              <a:spcPct val="90000"/>
            </a:lnSpc>
            <a:spcBef>
              <a:spcPct val="0"/>
            </a:spcBef>
            <a:spcAft>
              <a:spcPct val="35000"/>
            </a:spcAft>
            <a:buNone/>
          </a:pPr>
          <a:r>
            <a:rPr lang="en-GB" sz="1200" b="0" i="0" kern="1200" dirty="0">
              <a:latin typeface="Times New Roman" panose="02020603050405020304" pitchFamily="18" charset="0"/>
              <a:cs typeface="Times New Roman" panose="02020603050405020304" pitchFamily="18" charset="0"/>
            </a:rPr>
            <a:t>The UK shares a similar motivation toward achievement, with individuals driven by personal success, career advancement, and recognition of their accomplishments.</a:t>
          </a:r>
          <a:endParaRPr lang="en-GB" sz="1200" kern="1200" dirty="0">
            <a:latin typeface="Times New Roman" panose="02020603050405020304" pitchFamily="18" charset="0"/>
            <a:cs typeface="Times New Roman" panose="02020603050405020304" pitchFamily="18" charset="0"/>
          </a:endParaRPr>
        </a:p>
      </dsp:txBody>
      <dsp:txXfrm>
        <a:off x="1861002" y="2013891"/>
        <a:ext cx="1808136" cy="1435746"/>
      </dsp:txXfrm>
    </dsp:sp>
    <dsp:sp modelId="{C4CE08A2-427C-4EB6-8F01-D1FBE6A9B1B9}">
      <dsp:nvSpPr>
        <dsp:cNvPr id="0" name=""/>
        <dsp:cNvSpPr/>
      </dsp:nvSpPr>
      <dsp:spPr>
        <a:xfrm>
          <a:off x="136636" y="57143"/>
          <a:ext cx="1623419" cy="1608982"/>
        </a:xfrm>
        <a:prstGeom prst="ellipse">
          <a:avLst/>
        </a:prstGeom>
        <a:solidFill>
          <a:schemeClr val="accent2">
            <a:lumMod val="60000"/>
            <a:lumOff val="40000"/>
          </a:schemeClr>
        </a:solidFill>
        <a:ln w="15875" cap="flat" cmpd="sng" algn="ctr">
          <a:solidFill>
            <a:schemeClr val="accent1">
              <a:lumMod val="60000"/>
              <a:lumOff val="4000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r>
            <a:rPr lang="en-GB" sz="1600" b="1" i="0" kern="1200" dirty="0">
              <a:solidFill>
                <a:schemeClr val="tx1"/>
              </a:solidFill>
              <a:latin typeface="Times New Roman" panose="02020603050405020304" pitchFamily="18" charset="0"/>
              <a:cs typeface="Times New Roman" panose="02020603050405020304" pitchFamily="18" charset="0"/>
            </a:rPr>
            <a:t>Motivation toward Achievement</a:t>
          </a:r>
          <a:endParaRPr lang="en-GB" sz="1600" kern="1200" dirty="0">
            <a:solidFill>
              <a:schemeClr val="tx1"/>
            </a:solidFill>
            <a:latin typeface="Times New Roman" panose="02020603050405020304" pitchFamily="18" charset="0"/>
            <a:cs typeface="Times New Roman" panose="02020603050405020304" pitchFamily="18" charset="0"/>
          </a:endParaRPr>
        </a:p>
      </dsp:txBody>
      <dsp:txXfrm>
        <a:off x="374380" y="292773"/>
        <a:ext cx="1147931" cy="1137722"/>
      </dsp:txXfrm>
    </dsp:sp>
    <dsp:sp modelId="{B399D67A-BF98-4995-9AF5-8384BF1A8100}">
      <dsp:nvSpPr>
        <dsp:cNvPr id="0" name=""/>
        <dsp:cNvSpPr/>
      </dsp:nvSpPr>
      <dsp:spPr>
        <a:xfrm>
          <a:off x="6073608" y="566559"/>
          <a:ext cx="2152543" cy="1435746"/>
        </a:xfrm>
        <a:prstGeom prst="rect">
          <a:avLst/>
        </a:prstGeom>
        <a:solidFill>
          <a:schemeClr val="bg1">
            <a:lumMod val="85000"/>
          </a:schemeClr>
        </a:solidFill>
        <a:ln w="15875" cap="flat" cmpd="sng" algn="ctr">
          <a:solidFill>
            <a:schemeClr val="accent1">
              <a:lumMod val="60000"/>
              <a:lumOff val="40000"/>
              <a:alpha val="9000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0" tIns="92456" rIns="92456" bIns="92456" numCol="1" spcCol="1270" anchor="ctr" anchorCtr="0">
          <a:noAutofit/>
        </a:bodyPr>
        <a:lstStyle/>
        <a:p>
          <a:pPr marL="0" lvl="0" indent="0" algn="l" defTabSz="577850">
            <a:lnSpc>
              <a:spcPct val="90000"/>
            </a:lnSpc>
            <a:spcBef>
              <a:spcPct val="0"/>
            </a:spcBef>
            <a:spcAft>
              <a:spcPct val="35000"/>
            </a:spcAft>
            <a:buNone/>
          </a:pPr>
          <a:r>
            <a:rPr lang="en-GB" sz="1300" b="0" i="0" kern="1200" dirty="0">
              <a:latin typeface="Times New Roman" panose="02020603050405020304" pitchFamily="18" charset="0"/>
              <a:cs typeface="Times New Roman" panose="02020603050405020304" pitchFamily="18" charset="0"/>
            </a:rPr>
            <a:t>Germany tends to have a higher uncertainty avoidance, preferring clear rules, structured processes, and careful planning to mitigate risks and uncertainties.</a:t>
          </a:r>
          <a:endParaRPr lang="en-GB" sz="1300" kern="1200" dirty="0">
            <a:latin typeface="Times New Roman" panose="02020603050405020304" pitchFamily="18" charset="0"/>
            <a:cs typeface="Times New Roman" panose="02020603050405020304" pitchFamily="18" charset="0"/>
          </a:endParaRPr>
        </a:p>
      </dsp:txBody>
      <dsp:txXfrm>
        <a:off x="6418015" y="566559"/>
        <a:ext cx="1808136" cy="1435746"/>
      </dsp:txXfrm>
    </dsp:sp>
    <dsp:sp modelId="{E271C6D3-F880-48D3-9C59-B41F7A4CA4C9}">
      <dsp:nvSpPr>
        <dsp:cNvPr id="0" name=""/>
        <dsp:cNvSpPr/>
      </dsp:nvSpPr>
      <dsp:spPr>
        <a:xfrm>
          <a:off x="6064094" y="1992772"/>
          <a:ext cx="2152543" cy="1435746"/>
        </a:xfrm>
        <a:prstGeom prst="rect">
          <a:avLst/>
        </a:prstGeom>
        <a:solidFill>
          <a:schemeClr val="accent1">
            <a:alpha val="90000"/>
            <a:tint val="40000"/>
            <a:hueOff val="0"/>
            <a:satOff val="0"/>
            <a:lumOff val="0"/>
            <a:alphaOff val="0"/>
          </a:schemeClr>
        </a:solidFill>
        <a:ln w="15875" cap="flat" cmpd="sng" algn="ctr">
          <a:solidFill>
            <a:schemeClr val="accent1">
              <a:lumMod val="60000"/>
              <a:lumOff val="40000"/>
              <a:alpha val="9000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0" tIns="99568" rIns="99568" bIns="99568" numCol="1" spcCol="1270" anchor="ctr" anchorCtr="0">
          <a:noAutofit/>
        </a:bodyPr>
        <a:lstStyle/>
        <a:p>
          <a:pPr marL="0" lvl="0" indent="0" algn="l" defTabSz="622300">
            <a:lnSpc>
              <a:spcPct val="90000"/>
            </a:lnSpc>
            <a:spcBef>
              <a:spcPct val="0"/>
            </a:spcBef>
            <a:spcAft>
              <a:spcPct val="35000"/>
            </a:spcAft>
            <a:buNone/>
          </a:pPr>
          <a:r>
            <a:rPr lang="en-GB" sz="1400" b="0" i="0" kern="1200" dirty="0">
              <a:latin typeface="Times New Roman" panose="02020603050405020304" pitchFamily="18" charset="0"/>
              <a:cs typeface="Times New Roman" panose="02020603050405020304" pitchFamily="18" charset="0"/>
            </a:rPr>
            <a:t>The UK displays a lower uncertainty avoidance, showing more flexibility, adaptability, and tolerance for ambiguity in various situations</a:t>
          </a:r>
          <a:endParaRPr lang="en-GB" sz="1400" kern="1200" dirty="0">
            <a:latin typeface="Times New Roman" panose="02020603050405020304" pitchFamily="18" charset="0"/>
            <a:cs typeface="Times New Roman" panose="02020603050405020304" pitchFamily="18" charset="0"/>
          </a:endParaRPr>
        </a:p>
      </dsp:txBody>
      <dsp:txXfrm>
        <a:off x="6408501" y="1992772"/>
        <a:ext cx="1808136" cy="1435746"/>
      </dsp:txXfrm>
    </dsp:sp>
    <dsp:sp modelId="{3CC22688-012A-4E34-9D44-631C353448E6}">
      <dsp:nvSpPr>
        <dsp:cNvPr id="0" name=""/>
        <dsp:cNvSpPr/>
      </dsp:nvSpPr>
      <dsp:spPr>
        <a:xfrm>
          <a:off x="4673324" y="9514"/>
          <a:ext cx="1663427" cy="1657415"/>
        </a:xfrm>
        <a:prstGeom prst="ellipse">
          <a:avLst/>
        </a:prstGeom>
        <a:solidFill>
          <a:schemeClr val="accent2">
            <a:lumMod val="60000"/>
            <a:lumOff val="4000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r>
            <a:rPr lang="en-GB" sz="1600" b="1" i="0" kern="1200" dirty="0">
              <a:solidFill>
                <a:schemeClr val="tx1"/>
              </a:solidFill>
              <a:latin typeface="Times New Roman" panose="02020603050405020304" pitchFamily="18" charset="0"/>
              <a:cs typeface="Times New Roman" panose="02020603050405020304" pitchFamily="18" charset="0"/>
            </a:rPr>
            <a:t>Uncertainty Avoidance</a:t>
          </a:r>
          <a:endParaRPr lang="en-GB" sz="1600" kern="1200" dirty="0">
            <a:solidFill>
              <a:schemeClr val="tx1"/>
            </a:solidFill>
            <a:latin typeface="Times New Roman" panose="02020603050405020304" pitchFamily="18" charset="0"/>
            <a:cs typeface="Times New Roman" panose="02020603050405020304" pitchFamily="18" charset="0"/>
          </a:endParaRPr>
        </a:p>
      </dsp:txBody>
      <dsp:txXfrm>
        <a:off x="4916927" y="252237"/>
        <a:ext cx="1176221" cy="117196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CF465B8-CA3D-4899-B39F-AFF85246896C}">
      <dsp:nvSpPr>
        <dsp:cNvPr id="0" name=""/>
        <dsp:cNvSpPr/>
      </dsp:nvSpPr>
      <dsp:spPr>
        <a:xfrm>
          <a:off x="1594063" y="551662"/>
          <a:ext cx="2465718" cy="1459207"/>
        </a:xfrm>
        <a:prstGeom prst="rect">
          <a:avLst/>
        </a:prstGeom>
        <a:solidFill>
          <a:schemeClr val="bg1">
            <a:lumMod val="85000"/>
          </a:schemeClr>
        </a:solidFill>
        <a:ln w="15875" cap="flat" cmpd="sng" algn="ctr">
          <a:solidFill>
            <a:schemeClr val="accent1">
              <a:lumMod val="60000"/>
              <a:lumOff val="4000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0" tIns="92456" rIns="92456" bIns="92456" numCol="1" spcCol="1270" anchor="ctr" anchorCtr="0">
          <a:noAutofit/>
        </a:bodyPr>
        <a:lstStyle/>
        <a:p>
          <a:pPr marL="0" lvl="0" indent="0" algn="l" defTabSz="577850">
            <a:lnSpc>
              <a:spcPct val="90000"/>
            </a:lnSpc>
            <a:spcBef>
              <a:spcPct val="0"/>
            </a:spcBef>
            <a:spcAft>
              <a:spcPct val="35000"/>
            </a:spcAft>
            <a:buNone/>
          </a:pPr>
          <a:r>
            <a:rPr lang="en-GB" sz="1300" b="0" i="0" kern="1200" dirty="0">
              <a:latin typeface="Times New Roman" panose="02020603050405020304" pitchFamily="18" charset="0"/>
              <a:cs typeface="Times New Roman" panose="02020603050405020304" pitchFamily="18" charset="0"/>
            </a:rPr>
            <a:t>Germany generally exhibits a long-term orientation, prioritizing persistence, thriftiness, and planning for the future, often evidenced by strong commitment to long-term goals and relationships.</a:t>
          </a:r>
          <a:endParaRPr lang="en-GB" sz="1300" kern="1200" dirty="0">
            <a:latin typeface="Times New Roman" panose="02020603050405020304" pitchFamily="18" charset="0"/>
            <a:cs typeface="Times New Roman" panose="02020603050405020304" pitchFamily="18" charset="0"/>
          </a:endParaRPr>
        </a:p>
      </dsp:txBody>
      <dsp:txXfrm>
        <a:off x="1988578" y="551662"/>
        <a:ext cx="2071203" cy="1459207"/>
      </dsp:txXfrm>
    </dsp:sp>
    <dsp:sp modelId="{045F1DED-4824-45FB-976D-6D0DF0F309EA}">
      <dsp:nvSpPr>
        <dsp:cNvPr id="0" name=""/>
        <dsp:cNvSpPr/>
      </dsp:nvSpPr>
      <dsp:spPr>
        <a:xfrm>
          <a:off x="1607417" y="1981617"/>
          <a:ext cx="2415737" cy="1419324"/>
        </a:xfrm>
        <a:prstGeom prst="rect">
          <a:avLst/>
        </a:prstGeom>
        <a:solidFill>
          <a:schemeClr val="accent1">
            <a:alpha val="90000"/>
            <a:tint val="40000"/>
            <a:hueOff val="0"/>
            <a:satOff val="0"/>
            <a:lumOff val="0"/>
            <a:alphaOff val="0"/>
          </a:schemeClr>
        </a:solidFill>
        <a:ln w="15875" cap="flat" cmpd="sng" algn="ctr">
          <a:solidFill>
            <a:schemeClr val="accent1">
              <a:lumMod val="60000"/>
              <a:lumOff val="40000"/>
              <a:alpha val="9000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0" tIns="99568" rIns="99568" bIns="99568" numCol="1" spcCol="1270" anchor="ctr" anchorCtr="0">
          <a:noAutofit/>
        </a:bodyPr>
        <a:lstStyle/>
        <a:p>
          <a:pPr marL="0" lvl="0" indent="0" algn="l" defTabSz="622300">
            <a:lnSpc>
              <a:spcPct val="90000"/>
            </a:lnSpc>
            <a:spcBef>
              <a:spcPct val="0"/>
            </a:spcBef>
            <a:spcAft>
              <a:spcPct val="35000"/>
            </a:spcAft>
            <a:buNone/>
          </a:pPr>
          <a:r>
            <a:rPr lang="en-GB" sz="1400" b="0" i="0" kern="1200" dirty="0">
              <a:latin typeface="Times New Roman" panose="02020603050405020304" pitchFamily="18" charset="0"/>
              <a:cs typeface="Times New Roman" panose="02020603050405020304" pitchFamily="18" charset="0"/>
            </a:rPr>
            <a:t>The UK also demonstrates a long-term orientation, valuing tradition, stability, and sustainability in business and personal </a:t>
          </a:r>
          <a:r>
            <a:rPr lang="en-GB" sz="1400" b="0" i="0" kern="1200" dirty="0" err="1">
              <a:latin typeface="Times New Roman" panose="02020603050405020304" pitchFamily="18" charset="0"/>
              <a:cs typeface="Times New Roman" panose="02020603050405020304" pitchFamily="18" charset="0"/>
            </a:rPr>
            <a:t>endeavors</a:t>
          </a:r>
          <a:r>
            <a:rPr lang="en-GB" sz="1400" b="0" i="0" kern="1200" dirty="0">
              <a:latin typeface="Times New Roman" panose="02020603050405020304" pitchFamily="18" charset="0"/>
              <a:cs typeface="Times New Roman" panose="02020603050405020304" pitchFamily="18" charset="0"/>
            </a:rPr>
            <a:t>.</a:t>
          </a:r>
          <a:endParaRPr lang="en-GB" sz="1400" kern="1200" dirty="0">
            <a:latin typeface="Times New Roman" panose="02020603050405020304" pitchFamily="18" charset="0"/>
            <a:cs typeface="Times New Roman" panose="02020603050405020304" pitchFamily="18" charset="0"/>
          </a:endParaRPr>
        </a:p>
      </dsp:txBody>
      <dsp:txXfrm>
        <a:off x="1993935" y="1981617"/>
        <a:ext cx="2029219" cy="1419324"/>
      </dsp:txXfrm>
    </dsp:sp>
    <dsp:sp modelId="{7ADC0C2A-B338-4F6D-8E1D-CF924EB0B8C1}">
      <dsp:nvSpPr>
        <dsp:cNvPr id="0" name=""/>
        <dsp:cNvSpPr/>
      </dsp:nvSpPr>
      <dsp:spPr>
        <a:xfrm>
          <a:off x="202734" y="48914"/>
          <a:ext cx="1685484" cy="1638344"/>
        </a:xfrm>
        <a:prstGeom prst="ellipse">
          <a:avLst/>
        </a:prstGeom>
        <a:solidFill>
          <a:schemeClr val="accent2">
            <a:lumMod val="60000"/>
            <a:lumOff val="40000"/>
          </a:schemeClr>
        </a:solidFill>
        <a:ln w="15875" cap="flat" cmpd="sng" algn="ctr">
          <a:solidFill>
            <a:srgbClr val="F60AC3"/>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r>
            <a:rPr lang="en-GB" sz="1600" b="1" i="0" kern="1200" dirty="0">
              <a:solidFill>
                <a:schemeClr val="tx1"/>
              </a:solidFill>
              <a:latin typeface="Times New Roman" panose="02020603050405020304" pitchFamily="18" charset="0"/>
              <a:cs typeface="Times New Roman" panose="02020603050405020304" pitchFamily="18" charset="0"/>
            </a:rPr>
            <a:t>Long-Term Orientation</a:t>
          </a:r>
          <a:endParaRPr lang="en-GB" sz="1600" kern="1200" dirty="0">
            <a:solidFill>
              <a:schemeClr val="tx1"/>
            </a:solidFill>
            <a:latin typeface="Times New Roman" panose="02020603050405020304" pitchFamily="18" charset="0"/>
            <a:cs typeface="Times New Roman" panose="02020603050405020304" pitchFamily="18" charset="0"/>
          </a:endParaRPr>
        </a:p>
      </dsp:txBody>
      <dsp:txXfrm>
        <a:off x="449567" y="288844"/>
        <a:ext cx="1191818" cy="1158484"/>
      </dsp:txXfrm>
    </dsp:sp>
    <dsp:sp modelId="{39F68F57-DC33-4CEF-8AFE-8FB429079CCE}">
      <dsp:nvSpPr>
        <dsp:cNvPr id="0" name=""/>
        <dsp:cNvSpPr/>
      </dsp:nvSpPr>
      <dsp:spPr>
        <a:xfrm>
          <a:off x="6205632" y="569276"/>
          <a:ext cx="2479205" cy="1419324"/>
        </a:xfrm>
        <a:prstGeom prst="rect">
          <a:avLst/>
        </a:prstGeom>
        <a:solidFill>
          <a:schemeClr val="bg1">
            <a:lumMod val="85000"/>
          </a:schemeClr>
        </a:solidFill>
        <a:ln w="15875" cap="flat" cmpd="sng" algn="ctr">
          <a:solidFill>
            <a:schemeClr val="accent1">
              <a:lumMod val="60000"/>
              <a:lumOff val="4000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0" tIns="99568" rIns="99568" bIns="99568" numCol="1" spcCol="1270" anchor="ctr" anchorCtr="0">
          <a:noAutofit/>
        </a:bodyPr>
        <a:lstStyle/>
        <a:p>
          <a:pPr marL="0" lvl="0" indent="0" algn="l" defTabSz="622300">
            <a:lnSpc>
              <a:spcPct val="90000"/>
            </a:lnSpc>
            <a:spcBef>
              <a:spcPct val="0"/>
            </a:spcBef>
            <a:spcAft>
              <a:spcPct val="35000"/>
            </a:spcAft>
            <a:buNone/>
          </a:pPr>
          <a:r>
            <a:rPr lang="en-GB" sz="1400" b="0" i="0" kern="1200" dirty="0">
              <a:latin typeface="Times New Roman" panose="02020603050405020304" pitchFamily="18" charset="0"/>
              <a:cs typeface="Times New Roman" panose="02020603050405020304" pitchFamily="18" charset="0"/>
            </a:rPr>
            <a:t>Germany tends to score lower on indulgence, reflecting a society that values restraint, discipline, and self-control, with an emphasis on fulfilling social obligations.</a:t>
          </a:r>
          <a:endParaRPr lang="en-GB" sz="1400" kern="1200" dirty="0">
            <a:latin typeface="Times New Roman" panose="02020603050405020304" pitchFamily="18" charset="0"/>
            <a:cs typeface="Times New Roman" panose="02020603050405020304" pitchFamily="18" charset="0"/>
          </a:endParaRPr>
        </a:p>
      </dsp:txBody>
      <dsp:txXfrm>
        <a:off x="6602305" y="569276"/>
        <a:ext cx="2082532" cy="1419324"/>
      </dsp:txXfrm>
    </dsp:sp>
    <dsp:sp modelId="{9F087932-3BDC-41A1-A55E-5F17CE0CB7B4}">
      <dsp:nvSpPr>
        <dsp:cNvPr id="0" name=""/>
        <dsp:cNvSpPr/>
      </dsp:nvSpPr>
      <dsp:spPr>
        <a:xfrm>
          <a:off x="6223593" y="1988600"/>
          <a:ext cx="2443282" cy="1419324"/>
        </a:xfrm>
        <a:prstGeom prst="rect">
          <a:avLst/>
        </a:prstGeom>
        <a:solidFill>
          <a:schemeClr val="accent1">
            <a:alpha val="90000"/>
            <a:tint val="40000"/>
            <a:hueOff val="0"/>
            <a:satOff val="0"/>
            <a:lumOff val="0"/>
            <a:alphaOff val="0"/>
          </a:schemeClr>
        </a:solidFill>
        <a:ln w="15875" cap="flat" cmpd="sng" algn="ctr">
          <a:solidFill>
            <a:schemeClr val="accent1">
              <a:lumMod val="60000"/>
              <a:lumOff val="4000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0" tIns="85344" rIns="85344" bIns="85344" numCol="1" spcCol="1270" anchor="ctr" anchorCtr="0">
          <a:noAutofit/>
        </a:bodyPr>
        <a:lstStyle/>
        <a:p>
          <a:pPr marL="0" lvl="0" indent="0" algn="l" defTabSz="533400">
            <a:lnSpc>
              <a:spcPct val="90000"/>
            </a:lnSpc>
            <a:spcBef>
              <a:spcPct val="0"/>
            </a:spcBef>
            <a:spcAft>
              <a:spcPct val="35000"/>
            </a:spcAft>
            <a:buNone/>
          </a:pPr>
          <a:r>
            <a:rPr lang="en-GB" sz="1200" b="0" i="0" kern="1200" dirty="0">
              <a:latin typeface="Times New Roman" panose="02020603050405020304" pitchFamily="18" charset="0"/>
              <a:cs typeface="Times New Roman" panose="02020603050405020304" pitchFamily="18" charset="0"/>
            </a:rPr>
            <a:t>The UK also has a relatively low score on indulgence, emphasizing restraint and moderation in </a:t>
          </a:r>
          <a:r>
            <a:rPr lang="en-GB" sz="1200" b="0" i="0" kern="1200" dirty="0" err="1">
              <a:latin typeface="Times New Roman" panose="02020603050405020304" pitchFamily="18" charset="0"/>
              <a:cs typeface="Times New Roman" panose="02020603050405020304" pitchFamily="18" charset="0"/>
            </a:rPr>
            <a:t>behavior</a:t>
          </a:r>
          <a:r>
            <a:rPr lang="en-GB" sz="1200" b="0" i="0" kern="1200" dirty="0">
              <a:latin typeface="Times New Roman" panose="02020603050405020304" pitchFamily="18" charset="0"/>
              <a:cs typeface="Times New Roman" panose="02020603050405020304" pitchFamily="18" charset="0"/>
            </a:rPr>
            <a:t>, particularly in professional settings, although there may be more openness to leisure and enjoyment in personal lives.</a:t>
          </a:r>
          <a:endParaRPr lang="en-GB" sz="1200" kern="1200" dirty="0">
            <a:latin typeface="Times New Roman" panose="02020603050405020304" pitchFamily="18" charset="0"/>
            <a:cs typeface="Times New Roman" panose="02020603050405020304" pitchFamily="18" charset="0"/>
          </a:endParaRPr>
        </a:p>
      </dsp:txBody>
      <dsp:txXfrm>
        <a:off x="6614519" y="1988600"/>
        <a:ext cx="2052357" cy="1419324"/>
      </dsp:txXfrm>
    </dsp:sp>
    <dsp:sp modelId="{ADE2560C-DF41-4BBA-BD28-CD24FD80729A}">
      <dsp:nvSpPr>
        <dsp:cNvPr id="0" name=""/>
        <dsp:cNvSpPr/>
      </dsp:nvSpPr>
      <dsp:spPr>
        <a:xfrm>
          <a:off x="4802252" y="42530"/>
          <a:ext cx="1688236" cy="1689343"/>
        </a:xfrm>
        <a:prstGeom prst="ellipse">
          <a:avLst/>
        </a:prstGeom>
        <a:solidFill>
          <a:schemeClr val="accent2">
            <a:lumMod val="60000"/>
            <a:lumOff val="4000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00100">
            <a:lnSpc>
              <a:spcPct val="90000"/>
            </a:lnSpc>
            <a:spcBef>
              <a:spcPct val="0"/>
            </a:spcBef>
            <a:spcAft>
              <a:spcPct val="35000"/>
            </a:spcAft>
            <a:buNone/>
          </a:pPr>
          <a:r>
            <a:rPr lang="en-GB" sz="1800" b="1" i="0" kern="1200" dirty="0">
              <a:solidFill>
                <a:schemeClr val="tx1"/>
              </a:solidFill>
              <a:latin typeface="Times New Roman" panose="02020603050405020304" pitchFamily="18" charset="0"/>
              <a:cs typeface="Times New Roman" panose="02020603050405020304" pitchFamily="18" charset="0"/>
            </a:rPr>
            <a:t>Indulgence</a:t>
          </a:r>
          <a:endParaRPr lang="en-GB" sz="1800" kern="1200" dirty="0">
            <a:solidFill>
              <a:schemeClr val="tx1"/>
            </a:solidFill>
            <a:latin typeface="Times New Roman" panose="02020603050405020304" pitchFamily="18" charset="0"/>
            <a:cs typeface="Times New Roman" panose="02020603050405020304" pitchFamily="18" charset="0"/>
          </a:endParaRPr>
        </a:p>
      </dsp:txBody>
      <dsp:txXfrm>
        <a:off x="5049488" y="289929"/>
        <a:ext cx="1193764" cy="119454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E131AFB-21F6-4BD7-995B-C06BFB30F35C}">
      <dsp:nvSpPr>
        <dsp:cNvPr id="0" name=""/>
        <dsp:cNvSpPr/>
      </dsp:nvSpPr>
      <dsp:spPr>
        <a:xfrm>
          <a:off x="735622" y="0"/>
          <a:ext cx="8337055" cy="3940989"/>
        </a:xfrm>
        <a:prstGeom prst="rightArrow">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2E07A89-F15C-4786-8FA6-A0482B40DBEB}">
      <dsp:nvSpPr>
        <dsp:cNvPr id="0" name=""/>
        <dsp:cNvSpPr/>
      </dsp:nvSpPr>
      <dsp:spPr>
        <a:xfrm>
          <a:off x="4789" y="1182296"/>
          <a:ext cx="3160877" cy="1576395"/>
        </a:xfrm>
        <a:prstGeom prst="roundRect">
          <a:avLst/>
        </a:prstGeom>
        <a:solidFill>
          <a:schemeClr val="accent2">
            <a:lumMod val="60000"/>
            <a:lumOff val="40000"/>
          </a:schemeClr>
        </a:solidFill>
        <a:ln w="15875" cap="flat" cmpd="sng" algn="ctr">
          <a:solidFill>
            <a:srgbClr val="ED8FD9"/>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1" kern="1200" dirty="0">
              <a:solidFill>
                <a:schemeClr val="tx1"/>
              </a:solidFill>
              <a:latin typeface="Times New Roman" panose="02020603050405020304" pitchFamily="18" charset="0"/>
              <a:cs typeface="Times New Roman" panose="02020603050405020304" pitchFamily="18" charset="0"/>
            </a:rPr>
            <a:t>1. </a:t>
          </a:r>
          <a:r>
            <a:rPr lang="en-GB" sz="1600" b="1" i="0" kern="1200" dirty="0">
              <a:solidFill>
                <a:schemeClr val="tx1"/>
              </a:solidFill>
              <a:latin typeface="Times New Roman" panose="02020603050405020304" pitchFamily="18" charset="0"/>
              <a:cs typeface="Times New Roman" panose="02020603050405020304" pitchFamily="18" charset="0"/>
            </a:rPr>
            <a:t>Communication Style:</a:t>
          </a:r>
          <a:r>
            <a:rPr lang="en-GB" sz="1600" b="0" i="0" kern="1200" dirty="0">
              <a:solidFill>
                <a:schemeClr val="tx1"/>
              </a:solidFill>
              <a:latin typeface="Times New Roman" panose="02020603050405020304" pitchFamily="18" charset="0"/>
              <a:cs typeface="Times New Roman" panose="02020603050405020304" pitchFamily="18" charset="0"/>
            </a:rPr>
            <a:t> Germans tend to be more direct and formal in their communication, whereas the British often use indirect language and </a:t>
          </a:r>
          <a:r>
            <a:rPr lang="en-GB" sz="1600" b="0" i="0" kern="1200" dirty="0" err="1">
              <a:solidFill>
                <a:schemeClr val="tx1"/>
              </a:solidFill>
              <a:latin typeface="Times New Roman" panose="02020603050405020304" pitchFamily="18" charset="0"/>
              <a:cs typeface="Times New Roman" panose="02020603050405020304" pitchFamily="18" charset="0"/>
            </a:rPr>
            <a:t>humor</a:t>
          </a:r>
          <a:r>
            <a:rPr lang="en-GB" sz="1600" b="0" i="0" kern="1200" dirty="0">
              <a:solidFill>
                <a:schemeClr val="tx1"/>
              </a:solidFill>
              <a:latin typeface="Times New Roman" panose="02020603050405020304" pitchFamily="18" charset="0"/>
              <a:cs typeface="Times New Roman" panose="02020603050405020304" pitchFamily="18" charset="0"/>
            </a:rPr>
            <a:t>.</a:t>
          </a:r>
          <a:endParaRPr lang="en-GB" sz="1600" kern="1200" dirty="0">
            <a:solidFill>
              <a:schemeClr val="tx1"/>
            </a:solidFill>
            <a:latin typeface="Times New Roman" panose="02020603050405020304" pitchFamily="18" charset="0"/>
            <a:cs typeface="Times New Roman" panose="02020603050405020304" pitchFamily="18" charset="0"/>
          </a:endParaRPr>
        </a:p>
      </dsp:txBody>
      <dsp:txXfrm>
        <a:off x="81742" y="1259249"/>
        <a:ext cx="3006971" cy="1422489"/>
      </dsp:txXfrm>
    </dsp:sp>
    <dsp:sp modelId="{71CB082E-4D12-45D6-AE86-E81CEB200181}">
      <dsp:nvSpPr>
        <dsp:cNvPr id="0" name=""/>
        <dsp:cNvSpPr/>
      </dsp:nvSpPr>
      <dsp:spPr>
        <a:xfrm>
          <a:off x="3323711" y="1182296"/>
          <a:ext cx="3160877" cy="1576395"/>
        </a:xfrm>
        <a:prstGeom prst="roundRect">
          <a:avLst/>
        </a:prstGeom>
        <a:solidFill>
          <a:schemeClr val="accent2">
            <a:lumMod val="60000"/>
            <a:lumOff val="40000"/>
          </a:schemeClr>
        </a:solidFill>
        <a:ln w="15875" cap="flat" cmpd="sng" algn="ctr">
          <a:solidFill>
            <a:schemeClr val="accent1">
              <a:lumMod val="40000"/>
              <a:lumOff val="6000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b="1" i="0" kern="1200" dirty="0">
              <a:solidFill>
                <a:schemeClr val="tx1"/>
              </a:solidFill>
              <a:latin typeface="Times New Roman" panose="02020603050405020304" pitchFamily="18" charset="0"/>
              <a:cs typeface="Times New Roman" panose="02020603050405020304" pitchFamily="18" charset="0"/>
            </a:rPr>
            <a:t>2. Hierarchy and Formality: </a:t>
          </a:r>
          <a:r>
            <a:rPr lang="en-GB" sz="1500" b="0" i="0" kern="1200" dirty="0">
              <a:solidFill>
                <a:schemeClr val="tx1"/>
              </a:solidFill>
              <a:latin typeface="Times New Roman" panose="02020603050405020304" pitchFamily="18" charset="0"/>
              <a:cs typeface="Times New Roman" panose="02020603050405020304" pitchFamily="18" charset="0"/>
            </a:rPr>
            <a:t>Germany has a higher preference for hierarchical structures and formal titles, whereas the UK may adopt a more egalitarian approach with </a:t>
          </a:r>
          <a:r>
            <a:rPr lang="en-GB" sz="1500" kern="1200" dirty="0">
              <a:solidFill>
                <a:schemeClr val="tx1"/>
              </a:solidFill>
              <a:latin typeface="Times New Roman" panose="02020603050405020304" pitchFamily="18" charset="0"/>
              <a:cs typeface="Times New Roman" panose="02020603050405020304" pitchFamily="18" charset="0"/>
            </a:rPr>
            <a:t>diverse population  and less rigid social hierarchy. </a:t>
          </a:r>
          <a:br>
            <a:rPr lang="en-GB" sz="1300" kern="1200" dirty="0"/>
          </a:br>
          <a:endParaRPr lang="en-GB" sz="1300" kern="1200" dirty="0"/>
        </a:p>
      </dsp:txBody>
      <dsp:txXfrm>
        <a:off x="3400664" y="1259249"/>
        <a:ext cx="3006971" cy="1422489"/>
      </dsp:txXfrm>
    </dsp:sp>
    <dsp:sp modelId="{7187198A-683D-4EDD-B610-B40A8491D824}">
      <dsp:nvSpPr>
        <dsp:cNvPr id="0" name=""/>
        <dsp:cNvSpPr/>
      </dsp:nvSpPr>
      <dsp:spPr>
        <a:xfrm>
          <a:off x="6642632" y="1182296"/>
          <a:ext cx="3160877" cy="1576395"/>
        </a:xfrm>
        <a:prstGeom prst="roundRect">
          <a:avLst/>
        </a:prstGeom>
        <a:solidFill>
          <a:schemeClr val="accent2">
            <a:lumMod val="60000"/>
            <a:lumOff val="4000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1" kern="1200" dirty="0">
              <a:solidFill>
                <a:schemeClr val="tx1"/>
              </a:solidFill>
              <a:latin typeface="Times New Roman" panose="02020603050405020304" pitchFamily="18" charset="0"/>
              <a:cs typeface="Times New Roman" panose="02020603050405020304" pitchFamily="18" charset="0"/>
            </a:rPr>
            <a:t>3.</a:t>
          </a:r>
          <a:r>
            <a:rPr lang="en-GB" sz="1600" b="1" i="0" kern="1200" dirty="0">
              <a:solidFill>
                <a:schemeClr val="tx1"/>
              </a:solidFill>
              <a:latin typeface="Times New Roman" panose="02020603050405020304" pitchFamily="18" charset="0"/>
              <a:cs typeface="Times New Roman" panose="02020603050405020304" pitchFamily="18" charset="0"/>
            </a:rPr>
            <a:t> Decision-Making Process: </a:t>
          </a:r>
          <a:r>
            <a:rPr lang="en-GB" sz="1600" b="0" i="0" kern="1200" dirty="0">
              <a:solidFill>
                <a:schemeClr val="tx1"/>
              </a:solidFill>
              <a:latin typeface="Times New Roman" panose="02020603050405020304" pitchFamily="18" charset="0"/>
              <a:cs typeface="Times New Roman" panose="02020603050405020304" pitchFamily="18" charset="0"/>
            </a:rPr>
            <a:t>Germans may prefer a more consensus-driven decision-making process, while the British may value individual autonomy.</a:t>
          </a:r>
          <a:endParaRPr lang="en-GB" sz="1600" kern="1200" dirty="0">
            <a:solidFill>
              <a:schemeClr val="tx1"/>
            </a:solidFill>
            <a:latin typeface="Times New Roman" panose="02020603050405020304" pitchFamily="18" charset="0"/>
            <a:cs typeface="Times New Roman" panose="02020603050405020304" pitchFamily="18" charset="0"/>
          </a:endParaRPr>
        </a:p>
      </dsp:txBody>
      <dsp:txXfrm>
        <a:off x="6719585" y="1259249"/>
        <a:ext cx="3006971" cy="1422489"/>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0641753-EAAD-42FE-B9B4-3DC4FD7F59BD}">
      <dsp:nvSpPr>
        <dsp:cNvPr id="0" name=""/>
        <dsp:cNvSpPr/>
      </dsp:nvSpPr>
      <dsp:spPr>
        <a:xfrm>
          <a:off x="109590" y="419425"/>
          <a:ext cx="2702724" cy="2776926"/>
        </a:xfrm>
        <a:prstGeom prst="ellipse">
          <a:avLst/>
        </a:prstGeom>
        <a:solidFill>
          <a:schemeClr val="accent2">
            <a:lumMod val="60000"/>
            <a:lumOff val="4000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355600">
            <a:lnSpc>
              <a:spcPct val="90000"/>
            </a:lnSpc>
            <a:spcBef>
              <a:spcPct val="0"/>
            </a:spcBef>
            <a:spcAft>
              <a:spcPct val="35000"/>
            </a:spcAft>
            <a:buNone/>
          </a:pPr>
          <a:r>
            <a:rPr lang="en-GB" sz="800" b="1" kern="1200" dirty="0">
              <a:solidFill>
                <a:schemeClr val="tx1"/>
              </a:solidFill>
              <a:latin typeface="Times New Roman" panose="02020603050405020304" pitchFamily="18" charset="0"/>
              <a:cs typeface="Times New Roman" panose="02020603050405020304" pitchFamily="18" charset="0"/>
            </a:rPr>
            <a:t>4.</a:t>
          </a:r>
          <a:r>
            <a:rPr lang="en-GB" sz="800" b="1" i="0" kern="1200" dirty="0">
              <a:solidFill>
                <a:schemeClr val="tx1"/>
              </a:solidFill>
              <a:latin typeface="Times New Roman" panose="02020603050405020304" pitchFamily="18" charset="0"/>
              <a:cs typeface="Times New Roman" panose="02020603050405020304" pitchFamily="18" charset="0"/>
            </a:rPr>
            <a:t> Language Barriers: </a:t>
          </a:r>
          <a:r>
            <a:rPr lang="en-GB" sz="800" b="0" i="0" kern="1200" dirty="0">
              <a:solidFill>
                <a:schemeClr val="tx1"/>
              </a:solidFill>
              <a:latin typeface="Times New Roman" panose="02020603050405020304" pitchFamily="18" charset="0"/>
              <a:cs typeface="Times New Roman" panose="02020603050405020304" pitchFamily="18" charset="0"/>
            </a:rPr>
            <a:t>While English is widely spoken in both the UK and Germany, language proficiency levels may vary among individuals, translated incorrectly., the meaning is not the same. </a:t>
          </a:r>
          <a:r>
            <a:rPr lang="en-GB" sz="800" kern="1200" dirty="0">
              <a:solidFill>
                <a:schemeClr val="tx1"/>
              </a:solidFill>
              <a:latin typeface="Times New Roman" panose="02020603050405020304" pitchFamily="18" charset="0"/>
              <a:cs typeface="Times New Roman" panose="02020603050405020304" pitchFamily="18" charset="0"/>
            </a:rPr>
            <a:t>L</a:t>
          </a:r>
          <a:r>
            <a:rPr lang="en-GB" sz="800" b="0" i="0" kern="1200" dirty="0">
              <a:solidFill>
                <a:schemeClr val="tx1"/>
              </a:solidFill>
              <a:latin typeface="Times New Roman" panose="02020603050405020304" pitchFamily="18" charset="0"/>
              <a:cs typeface="Times New Roman" panose="02020603050405020304" pitchFamily="18" charset="0"/>
            </a:rPr>
            <a:t>anguage barriers can significantly impact various aspects of setting up the management office of M&amp;S in Germany, including planning, timelines, decision-making, cultural integration, legal compliance, and employee engagement. Addressing these challenges requires proactive measures, such as providing language training, hiring bilingual staff, utilizing professional translators, and fostering a culture of open communication and collaboration across language barriers. </a:t>
          </a:r>
          <a:br>
            <a:rPr lang="en-GB" sz="700" kern="1200" dirty="0"/>
          </a:br>
          <a:br>
            <a:rPr lang="en-GB" sz="700" b="1" kern="1200" dirty="0"/>
          </a:br>
          <a:endParaRPr lang="en-GB" sz="700" kern="1200" dirty="0"/>
        </a:p>
      </dsp:txBody>
      <dsp:txXfrm>
        <a:off x="505395" y="826096"/>
        <a:ext cx="1911114" cy="1963584"/>
      </dsp:txXfrm>
    </dsp:sp>
    <dsp:sp modelId="{F1A97AA9-95D3-4BE6-A2F8-8E9ACEF70571}">
      <dsp:nvSpPr>
        <dsp:cNvPr id="0" name=""/>
        <dsp:cNvSpPr/>
      </dsp:nvSpPr>
      <dsp:spPr>
        <a:xfrm rot="625">
          <a:off x="3855940" y="1518231"/>
          <a:ext cx="2514187" cy="58064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GB" sz="1000" kern="1200"/>
        </a:p>
      </dsp:txBody>
      <dsp:txXfrm>
        <a:off x="3855940" y="1634344"/>
        <a:ext cx="2339994" cy="348386"/>
      </dsp:txXfrm>
    </dsp:sp>
    <dsp:sp modelId="{4A42080A-8E4D-4A36-86B2-78E5104A412F}">
      <dsp:nvSpPr>
        <dsp:cNvPr id="0" name=""/>
        <dsp:cNvSpPr/>
      </dsp:nvSpPr>
      <dsp:spPr>
        <a:xfrm>
          <a:off x="7556065" y="467963"/>
          <a:ext cx="2615378" cy="2682543"/>
        </a:xfrm>
        <a:prstGeom prst="ellipse">
          <a:avLst/>
        </a:prstGeom>
        <a:solidFill>
          <a:schemeClr val="accent2">
            <a:lumMod val="60000"/>
            <a:lumOff val="4000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GB" sz="1300" b="1" kern="1200" dirty="0">
              <a:solidFill>
                <a:schemeClr val="tx1"/>
              </a:solidFill>
              <a:latin typeface="Times New Roman" panose="02020603050405020304" pitchFamily="18" charset="0"/>
              <a:cs typeface="Times New Roman" panose="02020603050405020304" pitchFamily="18" charset="0"/>
            </a:rPr>
            <a:t>6. Religious Values</a:t>
          </a:r>
          <a:r>
            <a:rPr lang="en-GB" sz="1300" b="0" kern="1200" dirty="0">
              <a:solidFill>
                <a:schemeClr val="tx1"/>
              </a:solidFill>
              <a:latin typeface="Times New Roman" panose="02020603050405020304" pitchFamily="18" charset="0"/>
              <a:cs typeface="Times New Roman" panose="02020603050405020304" pitchFamily="18" charset="0"/>
            </a:rPr>
            <a:t>: </a:t>
          </a:r>
          <a:r>
            <a:rPr lang="en-GB" sz="1300" b="0" i="0" kern="1200" dirty="0">
              <a:solidFill>
                <a:schemeClr val="tx1"/>
              </a:solidFill>
              <a:latin typeface="Times New Roman" panose="02020603050405020304" pitchFamily="18" charset="0"/>
              <a:cs typeface="Times New Roman" panose="02020603050405020304" pitchFamily="18" charset="0"/>
            </a:rPr>
            <a:t>Germany has diverse religious affiliations, with a significant Christian population. Incorporating these values into our business practices will resonate positively with German consumers and stakeholders.</a:t>
          </a:r>
          <a:endParaRPr lang="en-GB" sz="1300" b="0" kern="1200" dirty="0">
            <a:solidFill>
              <a:schemeClr val="tx1"/>
            </a:solidFill>
            <a:latin typeface="Times New Roman" panose="02020603050405020304" pitchFamily="18" charset="0"/>
            <a:cs typeface="Times New Roman" panose="02020603050405020304" pitchFamily="18" charset="0"/>
          </a:endParaRPr>
        </a:p>
      </dsp:txBody>
      <dsp:txXfrm>
        <a:off x="7939078" y="860812"/>
        <a:ext cx="1849352" cy="1896845"/>
      </dsp:txXfrm>
    </dsp:sp>
    <dsp:sp modelId="{F6B3DA02-035D-49B6-B972-AE8A26A5F29B}">
      <dsp:nvSpPr>
        <dsp:cNvPr id="0" name=""/>
        <dsp:cNvSpPr/>
      </dsp:nvSpPr>
      <dsp:spPr>
        <a:xfrm rot="21529315">
          <a:off x="6485617" y="1352815"/>
          <a:ext cx="978660" cy="888525"/>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GB" sz="1000" kern="1200"/>
        </a:p>
      </dsp:txBody>
      <dsp:txXfrm rot="10800000">
        <a:off x="6485645" y="1533260"/>
        <a:ext cx="712103" cy="533115"/>
      </dsp:txXfrm>
    </dsp:sp>
    <dsp:sp modelId="{E3FCC42A-405E-4A5F-AA34-DCAC2DF265D2}">
      <dsp:nvSpPr>
        <dsp:cNvPr id="0" name=""/>
        <dsp:cNvSpPr/>
      </dsp:nvSpPr>
      <dsp:spPr>
        <a:xfrm>
          <a:off x="3782330" y="478665"/>
          <a:ext cx="2658543" cy="2671825"/>
        </a:xfrm>
        <a:prstGeom prst="ellipse">
          <a:avLst/>
        </a:prstGeom>
        <a:solidFill>
          <a:schemeClr val="accent2">
            <a:lumMod val="60000"/>
            <a:lumOff val="4000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GB" sz="1300" b="1" kern="1200" dirty="0">
              <a:solidFill>
                <a:schemeClr val="tx1"/>
              </a:solidFill>
              <a:latin typeface="Times New Roman" panose="02020603050405020304" pitchFamily="18" charset="0"/>
              <a:cs typeface="Times New Roman" panose="02020603050405020304" pitchFamily="18" charset="0"/>
            </a:rPr>
            <a:t>5. Ethnic Makeup and Social Structures: </a:t>
          </a:r>
          <a:r>
            <a:rPr lang="en-GB" sz="1300" kern="1200" dirty="0">
              <a:solidFill>
                <a:schemeClr val="tx1"/>
              </a:solidFill>
              <a:latin typeface="Times New Roman" panose="02020603050405020304" pitchFamily="18" charset="0"/>
              <a:cs typeface="Times New Roman" panose="02020603050405020304" pitchFamily="18" charset="0"/>
            </a:rPr>
            <a:t>Social structures in Germany tend to be hierarchical, with clear lines of authority and respect for seniority. In contrast, the UK has a more diverse population with a less rigid social hierarchy. </a:t>
          </a:r>
        </a:p>
      </dsp:txBody>
      <dsp:txXfrm>
        <a:off x="4171665" y="869945"/>
        <a:ext cx="1879873" cy="1889265"/>
      </dsp:txXfrm>
    </dsp:sp>
    <dsp:sp modelId="{529DA102-3285-4E65-8851-D8C7C7AE0E53}">
      <dsp:nvSpPr>
        <dsp:cNvPr id="0" name=""/>
        <dsp:cNvSpPr/>
      </dsp:nvSpPr>
      <dsp:spPr>
        <a:xfrm rot="21580336">
          <a:off x="2858036" y="1380674"/>
          <a:ext cx="961727" cy="888560"/>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GB" sz="1000" kern="1200" dirty="0"/>
        </a:p>
      </dsp:txBody>
      <dsp:txXfrm rot="10800000">
        <a:off x="2858038" y="1559148"/>
        <a:ext cx="695159" cy="533136"/>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E366238-4C75-422F-BB6E-B47F437E5DA6}">
      <dsp:nvSpPr>
        <dsp:cNvPr id="0" name=""/>
        <dsp:cNvSpPr/>
      </dsp:nvSpPr>
      <dsp:spPr>
        <a:xfrm rot="5400000">
          <a:off x="5974237" y="-2375955"/>
          <a:ext cx="1111979" cy="6146096"/>
        </a:xfrm>
        <a:prstGeom prst="round2SameRect">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9530" tIns="24765" rIns="49530" bIns="24765" numCol="1" spcCol="1270" anchor="ctr" anchorCtr="0">
          <a:noAutofit/>
        </a:bodyPr>
        <a:lstStyle/>
        <a:p>
          <a:pPr marL="114300" lvl="1" indent="-114300" algn="l" defTabSz="577850">
            <a:lnSpc>
              <a:spcPct val="90000"/>
            </a:lnSpc>
            <a:spcBef>
              <a:spcPct val="0"/>
            </a:spcBef>
            <a:spcAft>
              <a:spcPct val="15000"/>
            </a:spcAft>
            <a:buChar char="•"/>
          </a:pPr>
          <a:r>
            <a:rPr lang="en-GB" sz="1300" b="0" i="0" kern="1200" baseline="0" dirty="0">
              <a:latin typeface="Times New Roman" panose="02020603050405020304" pitchFamily="18" charset="0"/>
              <a:cs typeface="Times New Roman" panose="02020603050405020304" pitchFamily="18" charset="0"/>
            </a:rPr>
            <a:t>Challenge: Language barriers can impede effective communication.</a:t>
          </a:r>
          <a:endParaRPr lang="en-GB" sz="1300" kern="1200" dirty="0">
            <a:latin typeface="Times New Roman" panose="02020603050405020304" pitchFamily="18" charset="0"/>
            <a:cs typeface="Times New Roman" panose="02020603050405020304" pitchFamily="18" charset="0"/>
          </a:endParaRPr>
        </a:p>
        <a:p>
          <a:pPr marL="114300" lvl="1" indent="-114300" algn="l" defTabSz="577850">
            <a:lnSpc>
              <a:spcPct val="90000"/>
            </a:lnSpc>
            <a:spcBef>
              <a:spcPct val="0"/>
            </a:spcBef>
            <a:spcAft>
              <a:spcPct val="15000"/>
            </a:spcAft>
            <a:buChar char="•"/>
          </a:pPr>
          <a:r>
            <a:rPr lang="en-GB" sz="1300" b="0" i="0" kern="1200" baseline="0" dirty="0">
              <a:latin typeface="Times New Roman" panose="02020603050405020304" pitchFamily="18" charset="0"/>
              <a:cs typeface="Times New Roman" panose="02020603050405020304" pitchFamily="18" charset="0"/>
            </a:rPr>
            <a:t>Solution: Providing language training and hiring bilingual staff can bridge this gap. Additionally, using professional translators for critical documents ensures clarity.</a:t>
          </a:r>
          <a:endParaRPr lang="en-GB" sz="1300" kern="1200" dirty="0">
            <a:latin typeface="Times New Roman" panose="02020603050405020304" pitchFamily="18" charset="0"/>
            <a:cs typeface="Times New Roman" panose="02020603050405020304" pitchFamily="18" charset="0"/>
          </a:endParaRPr>
        </a:p>
      </dsp:txBody>
      <dsp:txXfrm rot="-5400000">
        <a:off x="3457179" y="195385"/>
        <a:ext cx="6091814" cy="1003415"/>
      </dsp:txXfrm>
    </dsp:sp>
    <dsp:sp modelId="{4C0A3154-88AE-41CF-AECE-0EAE75150378}">
      <dsp:nvSpPr>
        <dsp:cNvPr id="0" name=""/>
        <dsp:cNvSpPr/>
      </dsp:nvSpPr>
      <dsp:spPr>
        <a:xfrm>
          <a:off x="0" y="0"/>
          <a:ext cx="3457179" cy="1389973"/>
        </a:xfrm>
        <a:prstGeom prst="roundRect">
          <a:avLst/>
        </a:prstGeom>
        <a:solidFill>
          <a:schemeClr val="accent2">
            <a:lumMod val="60000"/>
            <a:lumOff val="4000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45720" rIns="91440" bIns="45720" numCol="1" spcCol="1270" anchor="ctr" anchorCtr="0">
          <a:noAutofit/>
        </a:bodyPr>
        <a:lstStyle/>
        <a:p>
          <a:pPr marL="0" lvl="0" indent="0" algn="ctr" defTabSz="1066800">
            <a:lnSpc>
              <a:spcPct val="90000"/>
            </a:lnSpc>
            <a:spcBef>
              <a:spcPct val="0"/>
            </a:spcBef>
            <a:spcAft>
              <a:spcPct val="35000"/>
            </a:spcAft>
            <a:buNone/>
          </a:pPr>
          <a:r>
            <a:rPr lang="en-GB" sz="2400" b="1" i="0" kern="1200" dirty="0">
              <a:solidFill>
                <a:schemeClr val="tx1"/>
              </a:solidFill>
              <a:latin typeface="Times New Roman" panose="02020603050405020304" pitchFamily="18" charset="0"/>
              <a:cs typeface="Times New Roman" panose="02020603050405020304" pitchFamily="18" charset="0"/>
            </a:rPr>
            <a:t>Language and Communication</a:t>
          </a:r>
          <a:r>
            <a:rPr lang="en-GB" sz="2400" b="1" i="0" kern="1200" dirty="0">
              <a:latin typeface="Times New Roman" panose="02020603050405020304" pitchFamily="18" charset="0"/>
              <a:cs typeface="Times New Roman" panose="02020603050405020304" pitchFamily="18" charset="0"/>
            </a:rPr>
            <a:t>:</a:t>
          </a:r>
          <a:endParaRPr lang="en-GB" sz="2400" kern="1200" dirty="0">
            <a:latin typeface="Times New Roman" panose="02020603050405020304" pitchFamily="18" charset="0"/>
            <a:cs typeface="Times New Roman" panose="02020603050405020304" pitchFamily="18" charset="0"/>
          </a:endParaRPr>
        </a:p>
      </dsp:txBody>
      <dsp:txXfrm>
        <a:off x="67853" y="67853"/>
        <a:ext cx="3321473" cy="1254267"/>
      </dsp:txXfrm>
    </dsp:sp>
    <dsp:sp modelId="{AF28ED49-C01E-4F52-A308-96BBB319DE55}">
      <dsp:nvSpPr>
        <dsp:cNvPr id="0" name=""/>
        <dsp:cNvSpPr/>
      </dsp:nvSpPr>
      <dsp:spPr>
        <a:xfrm rot="5400000">
          <a:off x="5974237" y="-916482"/>
          <a:ext cx="1111979" cy="6146096"/>
        </a:xfrm>
        <a:prstGeom prst="round2SameRect">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9530" tIns="24765" rIns="49530" bIns="24765" numCol="1" spcCol="1270" anchor="ctr" anchorCtr="0">
          <a:noAutofit/>
        </a:bodyPr>
        <a:lstStyle/>
        <a:p>
          <a:pPr marL="114300" lvl="1" indent="-114300" algn="l" defTabSz="577850">
            <a:lnSpc>
              <a:spcPct val="90000"/>
            </a:lnSpc>
            <a:spcBef>
              <a:spcPct val="0"/>
            </a:spcBef>
            <a:spcAft>
              <a:spcPct val="15000"/>
            </a:spcAft>
            <a:buChar char="•"/>
          </a:pPr>
          <a:r>
            <a:rPr lang="en-GB" sz="1300" b="0" i="0" kern="1200" baseline="0" dirty="0">
              <a:latin typeface="Times New Roman" panose="02020603050405020304" pitchFamily="18" charset="0"/>
              <a:cs typeface="Times New Roman" panose="02020603050405020304" pitchFamily="18" charset="0"/>
            </a:rPr>
            <a:t>Challenge: Differences in social hierarchies and business attitudes may lead to misunderstandings.</a:t>
          </a:r>
          <a:endParaRPr lang="en-GB" sz="1300" kern="1200" dirty="0">
            <a:latin typeface="Times New Roman" panose="02020603050405020304" pitchFamily="18" charset="0"/>
            <a:cs typeface="Times New Roman" panose="02020603050405020304" pitchFamily="18" charset="0"/>
          </a:endParaRPr>
        </a:p>
        <a:p>
          <a:pPr marL="114300" lvl="1" indent="-114300" algn="l" defTabSz="577850">
            <a:lnSpc>
              <a:spcPct val="90000"/>
            </a:lnSpc>
            <a:spcBef>
              <a:spcPct val="0"/>
            </a:spcBef>
            <a:spcAft>
              <a:spcPct val="15000"/>
            </a:spcAft>
            <a:buChar char="•"/>
          </a:pPr>
          <a:r>
            <a:rPr lang="en-GB" sz="1300" b="0" i="0" kern="1200" baseline="0" dirty="0">
              <a:latin typeface="Times New Roman" panose="02020603050405020304" pitchFamily="18" charset="0"/>
              <a:cs typeface="Times New Roman" panose="02020603050405020304" pitchFamily="18" charset="0"/>
            </a:rPr>
            <a:t>Solution: Implementing cross-cultural training programs to foster mutual understanding and respect for diverse work styles. Encouraging open dialogue and feedback channels can also facilitate smoother collaboration.</a:t>
          </a:r>
          <a:endParaRPr lang="en-GB" sz="1300" kern="1200" dirty="0">
            <a:latin typeface="Times New Roman" panose="02020603050405020304" pitchFamily="18" charset="0"/>
            <a:cs typeface="Times New Roman" panose="02020603050405020304" pitchFamily="18" charset="0"/>
          </a:endParaRPr>
        </a:p>
      </dsp:txBody>
      <dsp:txXfrm rot="-5400000">
        <a:off x="3457179" y="1654858"/>
        <a:ext cx="6091814" cy="1003415"/>
      </dsp:txXfrm>
    </dsp:sp>
    <dsp:sp modelId="{D8AAA88D-CFC7-4FFC-B7F6-FD7C41B4FF7E}">
      <dsp:nvSpPr>
        <dsp:cNvPr id="0" name=""/>
        <dsp:cNvSpPr/>
      </dsp:nvSpPr>
      <dsp:spPr>
        <a:xfrm>
          <a:off x="0" y="1461578"/>
          <a:ext cx="3457179" cy="1389973"/>
        </a:xfrm>
        <a:prstGeom prst="roundRect">
          <a:avLst/>
        </a:prstGeom>
        <a:solidFill>
          <a:schemeClr val="accent2">
            <a:lumMod val="60000"/>
            <a:lumOff val="4000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45720" rIns="91440" bIns="45720" numCol="1" spcCol="1270" anchor="ctr" anchorCtr="0">
          <a:noAutofit/>
        </a:bodyPr>
        <a:lstStyle/>
        <a:p>
          <a:pPr marL="0" lvl="0" indent="0" algn="ctr" defTabSz="1066800">
            <a:lnSpc>
              <a:spcPct val="90000"/>
            </a:lnSpc>
            <a:spcBef>
              <a:spcPct val="0"/>
            </a:spcBef>
            <a:spcAft>
              <a:spcPct val="35000"/>
            </a:spcAft>
            <a:buNone/>
          </a:pPr>
          <a:r>
            <a:rPr lang="en-GB" sz="2400" b="1" i="0" kern="1200" dirty="0">
              <a:solidFill>
                <a:schemeClr val="tx1"/>
              </a:solidFill>
              <a:latin typeface="Times New Roman" panose="02020603050405020304" pitchFamily="18" charset="0"/>
              <a:cs typeface="Times New Roman" panose="02020603050405020304" pitchFamily="18" charset="0"/>
            </a:rPr>
            <a:t>Social Structures and Business Attitudes:</a:t>
          </a:r>
          <a:endParaRPr lang="en-GB" sz="2400" kern="1200" dirty="0">
            <a:solidFill>
              <a:schemeClr val="tx1"/>
            </a:solidFill>
            <a:latin typeface="Times New Roman" panose="02020603050405020304" pitchFamily="18" charset="0"/>
            <a:cs typeface="Times New Roman" panose="02020603050405020304" pitchFamily="18" charset="0"/>
          </a:endParaRPr>
        </a:p>
      </dsp:txBody>
      <dsp:txXfrm>
        <a:off x="67853" y="1529431"/>
        <a:ext cx="3321473" cy="1254267"/>
      </dsp:txXfrm>
    </dsp:sp>
    <dsp:sp modelId="{24A2ECD9-C6A6-43B4-8952-42A6A4EBF7BF}">
      <dsp:nvSpPr>
        <dsp:cNvPr id="0" name=""/>
        <dsp:cNvSpPr/>
      </dsp:nvSpPr>
      <dsp:spPr>
        <a:xfrm rot="5400000">
          <a:off x="5974237" y="542990"/>
          <a:ext cx="1111979" cy="6146096"/>
        </a:xfrm>
        <a:prstGeom prst="round2SameRect">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9530" tIns="24765" rIns="49530" bIns="24765" numCol="1" spcCol="1270" anchor="ctr" anchorCtr="0">
          <a:noAutofit/>
        </a:bodyPr>
        <a:lstStyle/>
        <a:p>
          <a:pPr marL="114300" lvl="1" indent="-114300" algn="l" defTabSz="577850">
            <a:lnSpc>
              <a:spcPct val="90000"/>
            </a:lnSpc>
            <a:spcBef>
              <a:spcPct val="0"/>
            </a:spcBef>
            <a:spcAft>
              <a:spcPct val="15000"/>
            </a:spcAft>
            <a:buChar char="•"/>
          </a:pPr>
          <a:r>
            <a:rPr lang="en-GB" sz="1300" b="0" i="0" kern="1200" baseline="0" dirty="0">
              <a:latin typeface="Times New Roman" panose="02020603050405020304" pitchFamily="18" charset="0"/>
              <a:cs typeface="Times New Roman" panose="02020603050405020304" pitchFamily="18" charset="0"/>
            </a:rPr>
            <a:t>Challenge: Varied religious and social values may impact business practices and interactions.</a:t>
          </a:r>
          <a:endParaRPr lang="en-GB" sz="1300" kern="1200" dirty="0">
            <a:latin typeface="Times New Roman" panose="02020603050405020304" pitchFamily="18" charset="0"/>
            <a:cs typeface="Times New Roman" panose="02020603050405020304" pitchFamily="18" charset="0"/>
          </a:endParaRPr>
        </a:p>
        <a:p>
          <a:pPr marL="114300" lvl="1" indent="-114300" algn="l" defTabSz="577850">
            <a:lnSpc>
              <a:spcPct val="90000"/>
            </a:lnSpc>
            <a:spcBef>
              <a:spcPct val="0"/>
            </a:spcBef>
            <a:spcAft>
              <a:spcPct val="15000"/>
            </a:spcAft>
            <a:buChar char="•"/>
          </a:pPr>
          <a:r>
            <a:rPr lang="en-GB" sz="1300" b="0" i="0" kern="1200" baseline="0" dirty="0">
              <a:latin typeface="Times New Roman" panose="02020603050405020304" pitchFamily="18" charset="0"/>
              <a:cs typeface="Times New Roman" panose="02020603050405020304" pitchFamily="18" charset="0"/>
            </a:rPr>
            <a:t>Solution: Conducting thorough research on German customs and etiquette to avoid cultural faux pas. Demonstrating cultural sensitivity and flexibility in our approach can foster positive relationships with local stakeholders.</a:t>
          </a:r>
          <a:endParaRPr lang="en-GB" sz="1300" kern="1200" dirty="0">
            <a:latin typeface="Times New Roman" panose="02020603050405020304" pitchFamily="18" charset="0"/>
            <a:cs typeface="Times New Roman" panose="02020603050405020304" pitchFamily="18" charset="0"/>
          </a:endParaRPr>
        </a:p>
      </dsp:txBody>
      <dsp:txXfrm rot="-5400000">
        <a:off x="3457179" y="3114330"/>
        <a:ext cx="6091814" cy="1003415"/>
      </dsp:txXfrm>
    </dsp:sp>
    <dsp:sp modelId="{8E8C6DDE-6600-488B-84DA-9095454D0812}">
      <dsp:nvSpPr>
        <dsp:cNvPr id="0" name=""/>
        <dsp:cNvSpPr/>
      </dsp:nvSpPr>
      <dsp:spPr>
        <a:xfrm>
          <a:off x="0" y="2923157"/>
          <a:ext cx="3457179" cy="1389973"/>
        </a:xfrm>
        <a:prstGeom prst="roundRect">
          <a:avLst/>
        </a:prstGeom>
        <a:solidFill>
          <a:schemeClr val="accent2">
            <a:lumMod val="60000"/>
            <a:lumOff val="4000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45720" rIns="91440" bIns="45720" numCol="1" spcCol="1270" anchor="ctr" anchorCtr="0">
          <a:noAutofit/>
        </a:bodyPr>
        <a:lstStyle/>
        <a:p>
          <a:pPr marL="0" lvl="0" indent="0" algn="ctr" defTabSz="1066800">
            <a:lnSpc>
              <a:spcPct val="90000"/>
            </a:lnSpc>
            <a:spcBef>
              <a:spcPct val="0"/>
            </a:spcBef>
            <a:spcAft>
              <a:spcPct val="35000"/>
            </a:spcAft>
            <a:buNone/>
          </a:pPr>
          <a:r>
            <a:rPr lang="en-GB" sz="2400" b="1" i="0" kern="1200" dirty="0">
              <a:solidFill>
                <a:schemeClr val="tx1"/>
              </a:solidFill>
              <a:latin typeface="Times New Roman" panose="02020603050405020304" pitchFamily="18" charset="0"/>
              <a:cs typeface="Times New Roman" panose="02020603050405020304" pitchFamily="18" charset="0"/>
            </a:rPr>
            <a:t>Religious and Social Values:</a:t>
          </a:r>
          <a:endParaRPr lang="en-GB" sz="2400" kern="1200" dirty="0">
            <a:solidFill>
              <a:schemeClr val="tx1"/>
            </a:solidFill>
            <a:latin typeface="Times New Roman" panose="02020603050405020304" pitchFamily="18" charset="0"/>
            <a:cs typeface="Times New Roman" panose="02020603050405020304" pitchFamily="18" charset="0"/>
          </a:endParaRPr>
        </a:p>
      </dsp:txBody>
      <dsp:txXfrm>
        <a:off x="67853" y="2991010"/>
        <a:ext cx="3321473" cy="1254267"/>
      </dsp:txXfrm>
    </dsp:sp>
  </dsp:spTree>
</dsp:drawing>
</file>

<file path=ppt/diagrams/layout1.xml><?xml version="1.0" encoding="utf-8"?>
<dgm:layoutDef xmlns:dgm="http://schemas.openxmlformats.org/drawingml/2006/diagram" xmlns:a="http://schemas.openxmlformats.org/drawingml/2006/main" uniqueId="urn:microsoft.com/office/officeart/2005/8/layout/hList9">
  <dgm:title val=""/>
  <dgm:desc val=""/>
  <dgm:catLst>
    <dgm:cat type="list" pri="8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3" srcId="0" destId="1" srcOrd="0" destOrd="0"/>
        <dgm:cxn modelId="4"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1" destId="2" srcOrd="0" destOrd="0"/>
      </dgm:cxnLst>
      <dgm:bg/>
      <dgm:whole/>
    </dgm:dataModel>
  </dgm:styleData>
  <dgm:clrData>
    <dgm:dataModel>
      <dgm:ptLst>
        <dgm:pt modelId="0" type="doc"/>
        <dgm:pt modelId="1"/>
        <dgm:pt modelId="11"/>
        <dgm:pt modelId="12"/>
        <dgm:pt modelId="13"/>
        <dgm:pt modelId="14"/>
        <dgm:pt modelId="2"/>
        <dgm:pt modelId="21"/>
        <dgm:pt modelId="22"/>
        <dgm:pt modelId="23"/>
        <dgm:pt modelId="24"/>
        <dgm:pt modelId="3"/>
        <dgm:pt modelId="31"/>
        <dgm:pt modelId="32"/>
        <dgm:pt modelId="33"/>
        <dgm:pt modelId="34"/>
      </dgm:ptLst>
      <dgm:cxnLst>
        <dgm:cxn modelId="4" srcId="0" destId="1" srcOrd="0" destOrd="0"/>
        <dgm:cxn modelId="5" srcId="0" destId="2" srcOrd="1" destOrd="0"/>
        <dgm:cxn modelId="6" srcId="0" destId="3" srcOrd="1" destOrd="0"/>
        <dgm:cxn modelId="15" srcId="1" destId="11" srcOrd="0" destOrd="0"/>
        <dgm:cxn modelId="16" srcId="1" destId="12" srcOrd="0" destOrd="0"/>
        <dgm:cxn modelId="17" srcId="1" destId="13" srcOrd="0" destOrd="0"/>
        <dgm:cxn modelId="18" srcId="1" destId="14" srcOrd="0" destOrd="0"/>
        <dgm:cxn modelId="25" srcId="2" destId="21" srcOrd="0" destOrd="0"/>
        <dgm:cxn modelId="26" srcId="2" destId="22" srcOrd="0" destOrd="0"/>
        <dgm:cxn modelId="27" srcId="2" destId="23" srcOrd="0" destOrd="0"/>
        <dgm:cxn modelId="28" srcId="2" destId="24" srcOrd="0" destOrd="0"/>
        <dgm:cxn modelId="35" srcId="3" destId="31" srcOrd="0" destOrd="0"/>
        <dgm:cxn modelId="36" srcId="3" destId="32" srcOrd="0" destOrd="0"/>
        <dgm:cxn modelId="37" srcId="3" destId="33" srcOrd="0" destOrd="0"/>
        <dgm:cxn modelId="38" srcId="3" destId="34" srcOrd="0" destOrd="0"/>
      </dgm:cxnLst>
      <dgm:bg/>
      <dgm:whole/>
    </dgm:dataModel>
  </dgm:clrData>
  <dgm:layoutNode name="list">
    <dgm:varLst>
      <dgm:dir/>
      <dgm:animLvl val="lvl"/>
    </dgm:varLst>
    <dgm:choose name="Name0">
      <dgm:if name="Name1" func="var" arg="dir" op="equ" val="norm">
        <dgm:alg type="lin">
          <dgm:param type="linDir" val="fromL"/>
          <dgm:param type="fallback" val="2D"/>
          <dgm:param type="nodeVertAlign" val="t"/>
        </dgm:alg>
      </dgm:if>
      <dgm:else name="Name2">
        <dgm:alg type="lin">
          <dgm:param type="linDir" val="fromR"/>
          <dgm:param type="fallback" val="2D"/>
          <dgm:param type="nodeVertAlign" val="t"/>
        </dgm:alg>
      </dgm:else>
    </dgm:choose>
    <dgm:shape xmlns:r="http://schemas.openxmlformats.org/officeDocument/2006/relationships" r:blip="">
      <dgm:adjLst/>
    </dgm:shape>
    <dgm:presOf/>
    <dgm:constrLst>
      <dgm:constr type="w" for="ch" forName="circle" refType="w" fact="0.5"/>
      <dgm:constr type="w" for="ch" forName="vertFlow" refType="w" fact="0.75"/>
      <dgm:constr type="h" for="des" forName="firstComp" refType="w" refFor="ch" refForName="vertFlow" fact="0.667"/>
      <dgm:constr type="h" for="des" forName="comp" refType="h" refFor="des" refForName="firstComp" op="equ"/>
      <dgm:constr type="h" for="des" forName="topSpace" refType="w" refFor="ch" refForName="circle" op="equ" fact="0.4"/>
      <dgm:constr type="w" for="ch" forName="posSpace" refType="w" fact="0.4"/>
      <dgm:constr type="w" for="ch" forName="negSpace" refType="w" fact="-1.15"/>
      <dgm:constr type="w" for="ch" forName="transSpace" refType="w" fact="0.75"/>
      <dgm:constr type="primFontSz" for="ch" forName="circle" op="equ" val="65"/>
      <dgm:constr type="primFontSz" for="des" forName="firstChildTx" val="65"/>
      <dgm:constr type="primFontSz" for="des" forName="childTx" refType="primFontSz" refFor="des" refForName="firstChildTx" op="equ"/>
    </dgm:constrLst>
    <dgm:ruleLst/>
    <dgm:forEach name="Name3" axis="ch" ptType="node">
      <dgm:layoutNode name="posSpace">
        <dgm:alg type="sp"/>
        <dgm:shape xmlns:r="http://schemas.openxmlformats.org/officeDocument/2006/relationships" r:blip="">
          <dgm:adjLst/>
        </dgm:shape>
        <dgm:presOf/>
        <dgm:constrLst/>
        <dgm:ruleLst/>
      </dgm:layoutNode>
      <dgm:layoutNode name="vertFlow">
        <dgm:alg type="lin">
          <dgm:param type="linDir" val="fromT"/>
        </dgm:alg>
        <dgm:shape xmlns:r="http://schemas.openxmlformats.org/officeDocument/2006/relationships" r:blip="">
          <dgm:adjLst/>
        </dgm:shape>
        <dgm:presOf/>
        <dgm:constrLst>
          <dgm:constr type="w" for="ch" forName="firstComp" refType="w"/>
          <dgm:constr type="w" for="ch" forName="comp" refType="w"/>
        </dgm:constrLst>
        <dgm:ruleLst/>
        <dgm:layoutNode name="topSpace">
          <dgm:alg type="sp"/>
          <dgm:shape xmlns:r="http://schemas.openxmlformats.org/officeDocument/2006/relationships" r:blip="">
            <dgm:adjLst/>
          </dgm:shape>
          <dgm:presOf/>
          <dgm:constrLst/>
          <dgm:ruleLst/>
        </dgm:layoutNode>
        <dgm:layoutNode name="firstComp">
          <dgm:alg type="composite"/>
          <dgm:shape xmlns:r="http://schemas.openxmlformats.org/officeDocument/2006/relationships" r:blip="">
            <dgm:adjLst/>
          </dgm:shape>
          <dgm:presOf/>
          <dgm:choose name="Name4">
            <dgm:if name="Name5" func="var" arg="dir" op="equ" val="norm">
              <dgm:constrLst>
                <dgm:constr type="l" for="ch" forName="firstChild"/>
                <dgm:constr type="t" for="ch" forName="firstChild"/>
                <dgm:constr type="w" for="ch" forName="firstChild" refType="w"/>
                <dgm:constr type="h" for="ch" forName="firstChild" refType="h"/>
                <dgm:constr type="l" for="ch" forName="firstChildTx" refType="w" fact="0.16"/>
                <dgm:constr type="r" for="ch" forName="firstChildTx" refType="w"/>
                <dgm:constr type="h" for="ch" forName="firstChildTx" refFor="ch" refForName="firstChild" op="equ"/>
              </dgm:constrLst>
            </dgm:if>
            <dgm:else name="Name6">
              <dgm:constrLst>
                <dgm:constr type="l" for="ch" forName="firstChild"/>
                <dgm:constr type="t" for="ch" forName="firstChild"/>
                <dgm:constr type="w" for="ch" forName="firstChild" refType="w"/>
                <dgm:constr type="h" for="ch" forName="firstChild" refType="h"/>
                <dgm:constr type="l" for="ch" forName="firstChildTx"/>
                <dgm:constr type="r" for="ch" forName="firstChildTx" refType="w" fact="0.825"/>
                <dgm:constr type="h" for="ch" forName="firstChildTx" refFor="ch" refForName="firstChild" op="equ"/>
              </dgm:constrLst>
            </dgm:else>
          </dgm:choose>
          <dgm:ruleLst/>
          <dgm:layoutNode name="firstChild" styleLbl="bgAccFollowNode1">
            <dgm:alg type="sp"/>
            <dgm:shape xmlns:r="http://schemas.openxmlformats.org/officeDocument/2006/relationships" type="rect" r:blip="">
              <dgm:adjLst/>
            </dgm:shape>
            <dgm:presOf axis="ch desOrSelf" ptType="node node" cnt="1 0"/>
            <dgm:constrLst/>
            <dgm:ruleLst/>
          </dgm:layoutNode>
          <dgm:layoutNode name="firstChildTx" styleLbl="bgAccFollowNode1">
            <dgm:varLst>
              <dgm:bulletEnabled val="1"/>
            </dgm:varLst>
            <dgm:alg type="tx">
              <dgm:param type="parTxLTRAlign" val="l"/>
            </dgm:alg>
            <dgm:shape xmlns:r="http://schemas.openxmlformats.org/officeDocument/2006/relationships" type="rect" r:blip="" hideGeom="1">
              <dgm:adjLst/>
            </dgm:shape>
            <dgm:presOf axis="ch desOrSelf" ptType="node node" cnt="1 0"/>
            <dgm:choose name="Name7">
              <dgm:if name="Name8" func="var" arg="dir" op="equ" val="norm">
                <dgm:constrLst>
                  <dgm:constr type="primFontSz" val="65"/>
                  <dgm:constr type="lMarg"/>
                </dgm:constrLst>
              </dgm:if>
              <dgm:else name="Name9">
                <dgm:constrLst>
                  <dgm:constr type="primFontSz" val="65"/>
                  <dgm:constr type="rMarg"/>
                </dgm:constrLst>
              </dgm:else>
            </dgm:choose>
            <dgm:ruleLst>
              <dgm:rule type="primFontSz" val="5" fact="NaN" max="NaN"/>
            </dgm:ruleLst>
          </dgm:layoutNode>
        </dgm:layoutNode>
        <dgm:forEach name="Name10" axis="ch" ptType="node" st="2">
          <dgm:layoutNode name="comp">
            <dgm:alg type="composite"/>
            <dgm:shape xmlns:r="http://schemas.openxmlformats.org/officeDocument/2006/relationships" r:blip="">
              <dgm:adjLst/>
            </dgm:shape>
            <dgm:presOf/>
            <dgm:choose name="Name11">
              <dgm:if name="Name12" func="var" arg="dir" op="equ" val="norm">
                <dgm:constrLst>
                  <dgm:constr type="l" for="ch" forName="child"/>
                  <dgm:constr type="t" for="ch" forName="child"/>
                  <dgm:constr type="w" for="ch" forName="child" refType="w"/>
                  <dgm:constr type="h" for="ch" forName="child" refType="h"/>
                  <dgm:constr type="l" for="ch" forName="childTx" refType="w" fact="0.16"/>
                  <dgm:constr type="r" for="ch" forName="childTx" refType="w"/>
                  <dgm:constr type="h" for="ch" forName="childTx" refFor="ch" refForName="child" op="equ"/>
                </dgm:constrLst>
              </dgm:if>
              <dgm:else name="Name13">
                <dgm:constrLst>
                  <dgm:constr type="l" for="ch" forName="child"/>
                  <dgm:constr type="t" for="ch" forName="child"/>
                  <dgm:constr type="w" for="ch" forName="child" refType="w"/>
                  <dgm:constr type="h" for="ch" forName="child" refType="h"/>
                  <dgm:constr type="l" for="ch" forName="childTx"/>
                  <dgm:constr type="r" for="ch" forName="childTx" refType="w" fact="0.825"/>
                  <dgm:constr type="h" for="ch" forName="childTx" refFor="ch" refForName="child" op="equ"/>
                </dgm:constrLst>
              </dgm:else>
            </dgm:choose>
            <dgm:ruleLst/>
            <dgm:layoutNode name="child" styleLbl="bgAccFollowNode1">
              <dgm:alg type="sp"/>
              <dgm:shape xmlns:r="http://schemas.openxmlformats.org/officeDocument/2006/relationships" type="rect" r:blip="">
                <dgm:adjLst/>
              </dgm:shape>
              <dgm:presOf axis="desOrSelf" ptType="node"/>
              <dgm:constrLst/>
              <dgm:ruleLst/>
            </dgm:layoutNode>
            <dgm:layoutNode name="childTx" styleLbl="bgAccFollowNode1">
              <dgm:varLst>
                <dgm:bulletEnabled val="1"/>
              </dgm:varLst>
              <dgm:alg type="tx">
                <dgm:param type="parTxLTRAlign" val="l"/>
              </dgm:alg>
              <dgm:shape xmlns:r="http://schemas.openxmlformats.org/officeDocument/2006/relationships" type="rect" r:blip="" hideGeom="1">
                <dgm:adjLst/>
              </dgm:shape>
              <dgm:presOf axis="desOrSelf" ptType="node"/>
              <dgm:choose name="Name14">
                <dgm:if name="Name15" func="var" arg="dir" op="equ" val="norm">
                  <dgm:constrLst>
                    <dgm:constr type="primFontSz" val="65"/>
                    <dgm:constr type="lMarg"/>
                  </dgm:constrLst>
                </dgm:if>
                <dgm:else name="Name16">
                  <dgm:constrLst>
                    <dgm:constr type="primFontSz" val="65"/>
                    <dgm:constr type="rMarg"/>
                  </dgm:constrLst>
                </dgm:else>
              </dgm:choose>
              <dgm:ruleLst>
                <dgm:rule type="primFontSz" val="5" fact="NaN" max="NaN"/>
              </dgm:ruleLst>
            </dgm:layoutNode>
          </dgm:layoutNode>
        </dgm:forEach>
      </dgm:layoutNode>
      <dgm:layoutNode name="negSpace">
        <dgm:alg type="sp"/>
        <dgm:shape xmlns:r="http://schemas.openxmlformats.org/officeDocument/2006/relationships" r:blip="">
          <dgm:adjLst/>
        </dgm:shape>
        <dgm:presOf/>
        <dgm:constrLst/>
        <dgm:ruleLst/>
      </dgm:layoutNode>
      <dgm:layoutNode name="circle" styleLbl="node1">
        <dgm:alg type="tx"/>
        <dgm:shape xmlns:r="http://schemas.openxmlformats.org/officeDocument/2006/relationships" type="ellipse" r:blip="">
          <dgm:adjLst/>
        </dgm:shape>
        <dgm:presOf axis="self"/>
        <dgm:constrLst>
          <dgm:constr type="lMarg"/>
          <dgm:constr type="rMarg"/>
          <dgm:constr type="tMarg"/>
          <dgm:constr type="bMarg"/>
          <dgm:constr type="h" refType="w"/>
        </dgm:constrLst>
        <dgm:ruleLst>
          <dgm:rule type="primFontSz" val="5" fact="NaN" max="NaN"/>
        </dgm:ruleLst>
      </dgm:layoutNode>
      <dgm:forEach name="Name17" axis="followSib" ptType="sibTrans" cnt="1">
        <dgm:layoutNode name="transSpace">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List9">
  <dgm:title val=""/>
  <dgm:desc val=""/>
  <dgm:catLst>
    <dgm:cat type="list" pri="8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3" srcId="0" destId="1" srcOrd="0" destOrd="0"/>
        <dgm:cxn modelId="4"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1" destId="2" srcOrd="0" destOrd="0"/>
      </dgm:cxnLst>
      <dgm:bg/>
      <dgm:whole/>
    </dgm:dataModel>
  </dgm:styleData>
  <dgm:clrData>
    <dgm:dataModel>
      <dgm:ptLst>
        <dgm:pt modelId="0" type="doc"/>
        <dgm:pt modelId="1"/>
        <dgm:pt modelId="11"/>
        <dgm:pt modelId="12"/>
        <dgm:pt modelId="13"/>
        <dgm:pt modelId="14"/>
        <dgm:pt modelId="2"/>
        <dgm:pt modelId="21"/>
        <dgm:pt modelId="22"/>
        <dgm:pt modelId="23"/>
        <dgm:pt modelId="24"/>
        <dgm:pt modelId="3"/>
        <dgm:pt modelId="31"/>
        <dgm:pt modelId="32"/>
        <dgm:pt modelId="33"/>
        <dgm:pt modelId="34"/>
      </dgm:ptLst>
      <dgm:cxnLst>
        <dgm:cxn modelId="4" srcId="0" destId="1" srcOrd="0" destOrd="0"/>
        <dgm:cxn modelId="5" srcId="0" destId="2" srcOrd="1" destOrd="0"/>
        <dgm:cxn modelId="6" srcId="0" destId="3" srcOrd="1" destOrd="0"/>
        <dgm:cxn modelId="15" srcId="1" destId="11" srcOrd="0" destOrd="0"/>
        <dgm:cxn modelId="16" srcId="1" destId="12" srcOrd="0" destOrd="0"/>
        <dgm:cxn modelId="17" srcId="1" destId="13" srcOrd="0" destOrd="0"/>
        <dgm:cxn modelId="18" srcId="1" destId="14" srcOrd="0" destOrd="0"/>
        <dgm:cxn modelId="25" srcId="2" destId="21" srcOrd="0" destOrd="0"/>
        <dgm:cxn modelId="26" srcId="2" destId="22" srcOrd="0" destOrd="0"/>
        <dgm:cxn modelId="27" srcId="2" destId="23" srcOrd="0" destOrd="0"/>
        <dgm:cxn modelId="28" srcId="2" destId="24" srcOrd="0" destOrd="0"/>
        <dgm:cxn modelId="35" srcId="3" destId="31" srcOrd="0" destOrd="0"/>
        <dgm:cxn modelId="36" srcId="3" destId="32" srcOrd="0" destOrd="0"/>
        <dgm:cxn modelId="37" srcId="3" destId="33" srcOrd="0" destOrd="0"/>
        <dgm:cxn modelId="38" srcId="3" destId="34" srcOrd="0" destOrd="0"/>
      </dgm:cxnLst>
      <dgm:bg/>
      <dgm:whole/>
    </dgm:dataModel>
  </dgm:clrData>
  <dgm:layoutNode name="list">
    <dgm:varLst>
      <dgm:dir/>
      <dgm:animLvl val="lvl"/>
    </dgm:varLst>
    <dgm:choose name="Name0">
      <dgm:if name="Name1" func="var" arg="dir" op="equ" val="norm">
        <dgm:alg type="lin">
          <dgm:param type="linDir" val="fromL"/>
          <dgm:param type="fallback" val="2D"/>
          <dgm:param type="nodeVertAlign" val="t"/>
        </dgm:alg>
      </dgm:if>
      <dgm:else name="Name2">
        <dgm:alg type="lin">
          <dgm:param type="linDir" val="fromR"/>
          <dgm:param type="fallback" val="2D"/>
          <dgm:param type="nodeVertAlign" val="t"/>
        </dgm:alg>
      </dgm:else>
    </dgm:choose>
    <dgm:shape xmlns:r="http://schemas.openxmlformats.org/officeDocument/2006/relationships" r:blip="">
      <dgm:adjLst/>
    </dgm:shape>
    <dgm:presOf/>
    <dgm:constrLst>
      <dgm:constr type="w" for="ch" forName="circle" refType="w" fact="0.5"/>
      <dgm:constr type="w" for="ch" forName="vertFlow" refType="w" fact="0.75"/>
      <dgm:constr type="h" for="des" forName="firstComp" refType="w" refFor="ch" refForName="vertFlow" fact="0.667"/>
      <dgm:constr type="h" for="des" forName="comp" refType="h" refFor="des" refForName="firstComp" op="equ"/>
      <dgm:constr type="h" for="des" forName="topSpace" refType="w" refFor="ch" refForName="circle" op="equ" fact="0.4"/>
      <dgm:constr type="w" for="ch" forName="posSpace" refType="w" fact="0.4"/>
      <dgm:constr type="w" for="ch" forName="negSpace" refType="w" fact="-1.15"/>
      <dgm:constr type="w" for="ch" forName="transSpace" refType="w" fact="0.75"/>
      <dgm:constr type="primFontSz" for="ch" forName="circle" op="equ" val="65"/>
      <dgm:constr type="primFontSz" for="des" forName="firstChildTx" val="65"/>
      <dgm:constr type="primFontSz" for="des" forName="childTx" refType="primFontSz" refFor="des" refForName="firstChildTx" op="equ"/>
    </dgm:constrLst>
    <dgm:ruleLst/>
    <dgm:forEach name="Name3" axis="ch" ptType="node">
      <dgm:layoutNode name="posSpace">
        <dgm:alg type="sp"/>
        <dgm:shape xmlns:r="http://schemas.openxmlformats.org/officeDocument/2006/relationships" r:blip="">
          <dgm:adjLst/>
        </dgm:shape>
        <dgm:presOf/>
        <dgm:constrLst/>
        <dgm:ruleLst/>
      </dgm:layoutNode>
      <dgm:layoutNode name="vertFlow">
        <dgm:alg type="lin">
          <dgm:param type="linDir" val="fromT"/>
        </dgm:alg>
        <dgm:shape xmlns:r="http://schemas.openxmlformats.org/officeDocument/2006/relationships" r:blip="">
          <dgm:adjLst/>
        </dgm:shape>
        <dgm:presOf/>
        <dgm:constrLst>
          <dgm:constr type="w" for="ch" forName="firstComp" refType="w"/>
          <dgm:constr type="w" for="ch" forName="comp" refType="w"/>
        </dgm:constrLst>
        <dgm:ruleLst/>
        <dgm:layoutNode name="topSpace">
          <dgm:alg type="sp"/>
          <dgm:shape xmlns:r="http://schemas.openxmlformats.org/officeDocument/2006/relationships" r:blip="">
            <dgm:adjLst/>
          </dgm:shape>
          <dgm:presOf/>
          <dgm:constrLst/>
          <dgm:ruleLst/>
        </dgm:layoutNode>
        <dgm:layoutNode name="firstComp">
          <dgm:alg type="composite"/>
          <dgm:shape xmlns:r="http://schemas.openxmlformats.org/officeDocument/2006/relationships" r:blip="">
            <dgm:adjLst/>
          </dgm:shape>
          <dgm:presOf/>
          <dgm:choose name="Name4">
            <dgm:if name="Name5" func="var" arg="dir" op="equ" val="norm">
              <dgm:constrLst>
                <dgm:constr type="l" for="ch" forName="firstChild"/>
                <dgm:constr type="t" for="ch" forName="firstChild"/>
                <dgm:constr type="w" for="ch" forName="firstChild" refType="w"/>
                <dgm:constr type="h" for="ch" forName="firstChild" refType="h"/>
                <dgm:constr type="l" for="ch" forName="firstChildTx" refType="w" fact="0.16"/>
                <dgm:constr type="r" for="ch" forName="firstChildTx" refType="w"/>
                <dgm:constr type="h" for="ch" forName="firstChildTx" refFor="ch" refForName="firstChild" op="equ"/>
              </dgm:constrLst>
            </dgm:if>
            <dgm:else name="Name6">
              <dgm:constrLst>
                <dgm:constr type="l" for="ch" forName="firstChild"/>
                <dgm:constr type="t" for="ch" forName="firstChild"/>
                <dgm:constr type="w" for="ch" forName="firstChild" refType="w"/>
                <dgm:constr type="h" for="ch" forName="firstChild" refType="h"/>
                <dgm:constr type="l" for="ch" forName="firstChildTx"/>
                <dgm:constr type="r" for="ch" forName="firstChildTx" refType="w" fact="0.825"/>
                <dgm:constr type="h" for="ch" forName="firstChildTx" refFor="ch" refForName="firstChild" op="equ"/>
              </dgm:constrLst>
            </dgm:else>
          </dgm:choose>
          <dgm:ruleLst/>
          <dgm:layoutNode name="firstChild" styleLbl="bgAccFollowNode1">
            <dgm:alg type="sp"/>
            <dgm:shape xmlns:r="http://schemas.openxmlformats.org/officeDocument/2006/relationships" type="rect" r:blip="">
              <dgm:adjLst/>
            </dgm:shape>
            <dgm:presOf axis="ch desOrSelf" ptType="node node" cnt="1 0"/>
            <dgm:constrLst/>
            <dgm:ruleLst/>
          </dgm:layoutNode>
          <dgm:layoutNode name="firstChildTx" styleLbl="bgAccFollowNode1">
            <dgm:varLst>
              <dgm:bulletEnabled val="1"/>
            </dgm:varLst>
            <dgm:alg type="tx">
              <dgm:param type="parTxLTRAlign" val="l"/>
            </dgm:alg>
            <dgm:shape xmlns:r="http://schemas.openxmlformats.org/officeDocument/2006/relationships" type="rect" r:blip="" hideGeom="1">
              <dgm:adjLst/>
            </dgm:shape>
            <dgm:presOf axis="ch desOrSelf" ptType="node node" cnt="1 0"/>
            <dgm:choose name="Name7">
              <dgm:if name="Name8" func="var" arg="dir" op="equ" val="norm">
                <dgm:constrLst>
                  <dgm:constr type="primFontSz" val="65"/>
                  <dgm:constr type="lMarg"/>
                </dgm:constrLst>
              </dgm:if>
              <dgm:else name="Name9">
                <dgm:constrLst>
                  <dgm:constr type="primFontSz" val="65"/>
                  <dgm:constr type="rMarg"/>
                </dgm:constrLst>
              </dgm:else>
            </dgm:choose>
            <dgm:ruleLst>
              <dgm:rule type="primFontSz" val="5" fact="NaN" max="NaN"/>
            </dgm:ruleLst>
          </dgm:layoutNode>
        </dgm:layoutNode>
        <dgm:forEach name="Name10" axis="ch" ptType="node" st="2">
          <dgm:layoutNode name="comp">
            <dgm:alg type="composite"/>
            <dgm:shape xmlns:r="http://schemas.openxmlformats.org/officeDocument/2006/relationships" r:blip="">
              <dgm:adjLst/>
            </dgm:shape>
            <dgm:presOf/>
            <dgm:choose name="Name11">
              <dgm:if name="Name12" func="var" arg="dir" op="equ" val="norm">
                <dgm:constrLst>
                  <dgm:constr type="l" for="ch" forName="child"/>
                  <dgm:constr type="t" for="ch" forName="child"/>
                  <dgm:constr type="w" for="ch" forName="child" refType="w"/>
                  <dgm:constr type="h" for="ch" forName="child" refType="h"/>
                  <dgm:constr type="l" for="ch" forName="childTx" refType="w" fact="0.16"/>
                  <dgm:constr type="r" for="ch" forName="childTx" refType="w"/>
                  <dgm:constr type="h" for="ch" forName="childTx" refFor="ch" refForName="child" op="equ"/>
                </dgm:constrLst>
              </dgm:if>
              <dgm:else name="Name13">
                <dgm:constrLst>
                  <dgm:constr type="l" for="ch" forName="child"/>
                  <dgm:constr type="t" for="ch" forName="child"/>
                  <dgm:constr type="w" for="ch" forName="child" refType="w"/>
                  <dgm:constr type="h" for="ch" forName="child" refType="h"/>
                  <dgm:constr type="l" for="ch" forName="childTx"/>
                  <dgm:constr type="r" for="ch" forName="childTx" refType="w" fact="0.825"/>
                  <dgm:constr type="h" for="ch" forName="childTx" refFor="ch" refForName="child" op="equ"/>
                </dgm:constrLst>
              </dgm:else>
            </dgm:choose>
            <dgm:ruleLst/>
            <dgm:layoutNode name="child" styleLbl="bgAccFollowNode1">
              <dgm:alg type="sp"/>
              <dgm:shape xmlns:r="http://schemas.openxmlformats.org/officeDocument/2006/relationships" type="rect" r:blip="">
                <dgm:adjLst/>
              </dgm:shape>
              <dgm:presOf axis="desOrSelf" ptType="node"/>
              <dgm:constrLst/>
              <dgm:ruleLst/>
            </dgm:layoutNode>
            <dgm:layoutNode name="childTx" styleLbl="bgAccFollowNode1">
              <dgm:varLst>
                <dgm:bulletEnabled val="1"/>
              </dgm:varLst>
              <dgm:alg type="tx">
                <dgm:param type="parTxLTRAlign" val="l"/>
              </dgm:alg>
              <dgm:shape xmlns:r="http://schemas.openxmlformats.org/officeDocument/2006/relationships" type="rect" r:blip="" hideGeom="1">
                <dgm:adjLst/>
              </dgm:shape>
              <dgm:presOf axis="desOrSelf" ptType="node"/>
              <dgm:choose name="Name14">
                <dgm:if name="Name15" func="var" arg="dir" op="equ" val="norm">
                  <dgm:constrLst>
                    <dgm:constr type="primFontSz" val="65"/>
                    <dgm:constr type="lMarg"/>
                  </dgm:constrLst>
                </dgm:if>
                <dgm:else name="Name16">
                  <dgm:constrLst>
                    <dgm:constr type="primFontSz" val="65"/>
                    <dgm:constr type="rMarg"/>
                  </dgm:constrLst>
                </dgm:else>
              </dgm:choose>
              <dgm:ruleLst>
                <dgm:rule type="primFontSz" val="5" fact="NaN" max="NaN"/>
              </dgm:ruleLst>
            </dgm:layoutNode>
          </dgm:layoutNode>
        </dgm:forEach>
      </dgm:layoutNode>
      <dgm:layoutNode name="negSpace">
        <dgm:alg type="sp"/>
        <dgm:shape xmlns:r="http://schemas.openxmlformats.org/officeDocument/2006/relationships" r:blip="">
          <dgm:adjLst/>
        </dgm:shape>
        <dgm:presOf/>
        <dgm:constrLst/>
        <dgm:ruleLst/>
      </dgm:layoutNode>
      <dgm:layoutNode name="circle" styleLbl="node1">
        <dgm:alg type="tx"/>
        <dgm:shape xmlns:r="http://schemas.openxmlformats.org/officeDocument/2006/relationships" type="ellipse" r:blip="">
          <dgm:adjLst/>
        </dgm:shape>
        <dgm:presOf axis="self"/>
        <dgm:constrLst>
          <dgm:constr type="lMarg"/>
          <dgm:constr type="rMarg"/>
          <dgm:constr type="tMarg"/>
          <dgm:constr type="bMarg"/>
          <dgm:constr type="h" refType="w"/>
        </dgm:constrLst>
        <dgm:ruleLst>
          <dgm:rule type="primFontSz" val="5" fact="NaN" max="NaN"/>
        </dgm:ruleLst>
      </dgm:layoutNode>
      <dgm:forEach name="Name17" axis="followSib" ptType="sibTrans" cnt="1">
        <dgm:layoutNode name="transSpace">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hList9">
  <dgm:title val=""/>
  <dgm:desc val=""/>
  <dgm:catLst>
    <dgm:cat type="list" pri="8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3" srcId="0" destId="1" srcOrd="0" destOrd="0"/>
        <dgm:cxn modelId="4"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1" destId="2" srcOrd="0" destOrd="0"/>
      </dgm:cxnLst>
      <dgm:bg/>
      <dgm:whole/>
    </dgm:dataModel>
  </dgm:styleData>
  <dgm:clrData>
    <dgm:dataModel>
      <dgm:ptLst>
        <dgm:pt modelId="0" type="doc"/>
        <dgm:pt modelId="1"/>
        <dgm:pt modelId="11"/>
        <dgm:pt modelId="12"/>
        <dgm:pt modelId="13"/>
        <dgm:pt modelId="14"/>
        <dgm:pt modelId="2"/>
        <dgm:pt modelId="21"/>
        <dgm:pt modelId="22"/>
        <dgm:pt modelId="23"/>
        <dgm:pt modelId="24"/>
        <dgm:pt modelId="3"/>
        <dgm:pt modelId="31"/>
        <dgm:pt modelId="32"/>
        <dgm:pt modelId="33"/>
        <dgm:pt modelId="34"/>
      </dgm:ptLst>
      <dgm:cxnLst>
        <dgm:cxn modelId="4" srcId="0" destId="1" srcOrd="0" destOrd="0"/>
        <dgm:cxn modelId="5" srcId="0" destId="2" srcOrd="1" destOrd="0"/>
        <dgm:cxn modelId="6" srcId="0" destId="3" srcOrd="1" destOrd="0"/>
        <dgm:cxn modelId="15" srcId="1" destId="11" srcOrd="0" destOrd="0"/>
        <dgm:cxn modelId="16" srcId="1" destId="12" srcOrd="0" destOrd="0"/>
        <dgm:cxn modelId="17" srcId="1" destId="13" srcOrd="0" destOrd="0"/>
        <dgm:cxn modelId="18" srcId="1" destId="14" srcOrd="0" destOrd="0"/>
        <dgm:cxn modelId="25" srcId="2" destId="21" srcOrd="0" destOrd="0"/>
        <dgm:cxn modelId="26" srcId="2" destId="22" srcOrd="0" destOrd="0"/>
        <dgm:cxn modelId="27" srcId="2" destId="23" srcOrd="0" destOrd="0"/>
        <dgm:cxn modelId="28" srcId="2" destId="24" srcOrd="0" destOrd="0"/>
        <dgm:cxn modelId="35" srcId="3" destId="31" srcOrd="0" destOrd="0"/>
        <dgm:cxn modelId="36" srcId="3" destId="32" srcOrd="0" destOrd="0"/>
        <dgm:cxn modelId="37" srcId="3" destId="33" srcOrd="0" destOrd="0"/>
        <dgm:cxn modelId="38" srcId="3" destId="34" srcOrd="0" destOrd="0"/>
      </dgm:cxnLst>
      <dgm:bg/>
      <dgm:whole/>
    </dgm:dataModel>
  </dgm:clrData>
  <dgm:layoutNode name="list">
    <dgm:varLst>
      <dgm:dir/>
      <dgm:animLvl val="lvl"/>
    </dgm:varLst>
    <dgm:choose name="Name0">
      <dgm:if name="Name1" func="var" arg="dir" op="equ" val="norm">
        <dgm:alg type="lin">
          <dgm:param type="linDir" val="fromL"/>
          <dgm:param type="fallback" val="2D"/>
          <dgm:param type="nodeVertAlign" val="t"/>
        </dgm:alg>
      </dgm:if>
      <dgm:else name="Name2">
        <dgm:alg type="lin">
          <dgm:param type="linDir" val="fromR"/>
          <dgm:param type="fallback" val="2D"/>
          <dgm:param type="nodeVertAlign" val="t"/>
        </dgm:alg>
      </dgm:else>
    </dgm:choose>
    <dgm:shape xmlns:r="http://schemas.openxmlformats.org/officeDocument/2006/relationships" r:blip="">
      <dgm:adjLst/>
    </dgm:shape>
    <dgm:presOf/>
    <dgm:constrLst>
      <dgm:constr type="w" for="ch" forName="circle" refType="w" fact="0.5"/>
      <dgm:constr type="w" for="ch" forName="vertFlow" refType="w" fact="0.75"/>
      <dgm:constr type="h" for="des" forName="firstComp" refType="w" refFor="ch" refForName="vertFlow" fact="0.667"/>
      <dgm:constr type="h" for="des" forName="comp" refType="h" refFor="des" refForName="firstComp" op="equ"/>
      <dgm:constr type="h" for="des" forName="topSpace" refType="w" refFor="ch" refForName="circle" op="equ" fact="0.4"/>
      <dgm:constr type="w" for="ch" forName="posSpace" refType="w" fact="0.4"/>
      <dgm:constr type="w" for="ch" forName="negSpace" refType="w" fact="-1.15"/>
      <dgm:constr type="w" for="ch" forName="transSpace" refType="w" fact="0.75"/>
      <dgm:constr type="primFontSz" for="ch" forName="circle" op="equ" val="65"/>
      <dgm:constr type="primFontSz" for="des" forName="firstChildTx" val="65"/>
      <dgm:constr type="primFontSz" for="des" forName="childTx" refType="primFontSz" refFor="des" refForName="firstChildTx" op="equ"/>
    </dgm:constrLst>
    <dgm:ruleLst/>
    <dgm:forEach name="Name3" axis="ch" ptType="node">
      <dgm:layoutNode name="posSpace">
        <dgm:alg type="sp"/>
        <dgm:shape xmlns:r="http://schemas.openxmlformats.org/officeDocument/2006/relationships" r:blip="">
          <dgm:adjLst/>
        </dgm:shape>
        <dgm:presOf/>
        <dgm:constrLst/>
        <dgm:ruleLst/>
      </dgm:layoutNode>
      <dgm:layoutNode name="vertFlow">
        <dgm:alg type="lin">
          <dgm:param type="linDir" val="fromT"/>
        </dgm:alg>
        <dgm:shape xmlns:r="http://schemas.openxmlformats.org/officeDocument/2006/relationships" r:blip="">
          <dgm:adjLst/>
        </dgm:shape>
        <dgm:presOf/>
        <dgm:constrLst>
          <dgm:constr type="w" for="ch" forName="firstComp" refType="w"/>
          <dgm:constr type="w" for="ch" forName="comp" refType="w"/>
        </dgm:constrLst>
        <dgm:ruleLst/>
        <dgm:layoutNode name="topSpace">
          <dgm:alg type="sp"/>
          <dgm:shape xmlns:r="http://schemas.openxmlformats.org/officeDocument/2006/relationships" r:blip="">
            <dgm:adjLst/>
          </dgm:shape>
          <dgm:presOf/>
          <dgm:constrLst/>
          <dgm:ruleLst/>
        </dgm:layoutNode>
        <dgm:layoutNode name="firstComp">
          <dgm:alg type="composite"/>
          <dgm:shape xmlns:r="http://schemas.openxmlformats.org/officeDocument/2006/relationships" r:blip="">
            <dgm:adjLst/>
          </dgm:shape>
          <dgm:presOf/>
          <dgm:choose name="Name4">
            <dgm:if name="Name5" func="var" arg="dir" op="equ" val="norm">
              <dgm:constrLst>
                <dgm:constr type="l" for="ch" forName="firstChild"/>
                <dgm:constr type="t" for="ch" forName="firstChild"/>
                <dgm:constr type="w" for="ch" forName="firstChild" refType="w"/>
                <dgm:constr type="h" for="ch" forName="firstChild" refType="h"/>
                <dgm:constr type="l" for="ch" forName="firstChildTx" refType="w" fact="0.16"/>
                <dgm:constr type="r" for="ch" forName="firstChildTx" refType="w"/>
                <dgm:constr type="h" for="ch" forName="firstChildTx" refFor="ch" refForName="firstChild" op="equ"/>
              </dgm:constrLst>
            </dgm:if>
            <dgm:else name="Name6">
              <dgm:constrLst>
                <dgm:constr type="l" for="ch" forName="firstChild"/>
                <dgm:constr type="t" for="ch" forName="firstChild"/>
                <dgm:constr type="w" for="ch" forName="firstChild" refType="w"/>
                <dgm:constr type="h" for="ch" forName="firstChild" refType="h"/>
                <dgm:constr type="l" for="ch" forName="firstChildTx"/>
                <dgm:constr type="r" for="ch" forName="firstChildTx" refType="w" fact="0.825"/>
                <dgm:constr type="h" for="ch" forName="firstChildTx" refFor="ch" refForName="firstChild" op="equ"/>
              </dgm:constrLst>
            </dgm:else>
          </dgm:choose>
          <dgm:ruleLst/>
          <dgm:layoutNode name="firstChild" styleLbl="bgAccFollowNode1">
            <dgm:alg type="sp"/>
            <dgm:shape xmlns:r="http://schemas.openxmlformats.org/officeDocument/2006/relationships" type="rect" r:blip="">
              <dgm:adjLst/>
            </dgm:shape>
            <dgm:presOf axis="ch desOrSelf" ptType="node node" cnt="1 0"/>
            <dgm:constrLst/>
            <dgm:ruleLst/>
          </dgm:layoutNode>
          <dgm:layoutNode name="firstChildTx" styleLbl="bgAccFollowNode1">
            <dgm:varLst>
              <dgm:bulletEnabled val="1"/>
            </dgm:varLst>
            <dgm:alg type="tx">
              <dgm:param type="parTxLTRAlign" val="l"/>
            </dgm:alg>
            <dgm:shape xmlns:r="http://schemas.openxmlformats.org/officeDocument/2006/relationships" type="rect" r:blip="" hideGeom="1">
              <dgm:adjLst/>
            </dgm:shape>
            <dgm:presOf axis="ch desOrSelf" ptType="node node" cnt="1 0"/>
            <dgm:choose name="Name7">
              <dgm:if name="Name8" func="var" arg="dir" op="equ" val="norm">
                <dgm:constrLst>
                  <dgm:constr type="primFontSz" val="65"/>
                  <dgm:constr type="lMarg"/>
                </dgm:constrLst>
              </dgm:if>
              <dgm:else name="Name9">
                <dgm:constrLst>
                  <dgm:constr type="primFontSz" val="65"/>
                  <dgm:constr type="rMarg"/>
                </dgm:constrLst>
              </dgm:else>
            </dgm:choose>
            <dgm:ruleLst>
              <dgm:rule type="primFontSz" val="5" fact="NaN" max="NaN"/>
            </dgm:ruleLst>
          </dgm:layoutNode>
        </dgm:layoutNode>
        <dgm:forEach name="Name10" axis="ch" ptType="node" st="2">
          <dgm:layoutNode name="comp">
            <dgm:alg type="composite"/>
            <dgm:shape xmlns:r="http://schemas.openxmlformats.org/officeDocument/2006/relationships" r:blip="">
              <dgm:adjLst/>
            </dgm:shape>
            <dgm:presOf/>
            <dgm:choose name="Name11">
              <dgm:if name="Name12" func="var" arg="dir" op="equ" val="norm">
                <dgm:constrLst>
                  <dgm:constr type="l" for="ch" forName="child"/>
                  <dgm:constr type="t" for="ch" forName="child"/>
                  <dgm:constr type="w" for="ch" forName="child" refType="w"/>
                  <dgm:constr type="h" for="ch" forName="child" refType="h"/>
                  <dgm:constr type="l" for="ch" forName="childTx" refType="w" fact="0.16"/>
                  <dgm:constr type="r" for="ch" forName="childTx" refType="w"/>
                  <dgm:constr type="h" for="ch" forName="childTx" refFor="ch" refForName="child" op="equ"/>
                </dgm:constrLst>
              </dgm:if>
              <dgm:else name="Name13">
                <dgm:constrLst>
                  <dgm:constr type="l" for="ch" forName="child"/>
                  <dgm:constr type="t" for="ch" forName="child"/>
                  <dgm:constr type="w" for="ch" forName="child" refType="w"/>
                  <dgm:constr type="h" for="ch" forName="child" refType="h"/>
                  <dgm:constr type="l" for="ch" forName="childTx"/>
                  <dgm:constr type="r" for="ch" forName="childTx" refType="w" fact="0.825"/>
                  <dgm:constr type="h" for="ch" forName="childTx" refFor="ch" refForName="child" op="equ"/>
                </dgm:constrLst>
              </dgm:else>
            </dgm:choose>
            <dgm:ruleLst/>
            <dgm:layoutNode name="child" styleLbl="bgAccFollowNode1">
              <dgm:alg type="sp"/>
              <dgm:shape xmlns:r="http://schemas.openxmlformats.org/officeDocument/2006/relationships" type="rect" r:blip="">
                <dgm:adjLst/>
              </dgm:shape>
              <dgm:presOf axis="desOrSelf" ptType="node"/>
              <dgm:constrLst/>
              <dgm:ruleLst/>
            </dgm:layoutNode>
            <dgm:layoutNode name="childTx" styleLbl="bgAccFollowNode1">
              <dgm:varLst>
                <dgm:bulletEnabled val="1"/>
              </dgm:varLst>
              <dgm:alg type="tx">
                <dgm:param type="parTxLTRAlign" val="l"/>
              </dgm:alg>
              <dgm:shape xmlns:r="http://schemas.openxmlformats.org/officeDocument/2006/relationships" type="rect" r:blip="" hideGeom="1">
                <dgm:adjLst/>
              </dgm:shape>
              <dgm:presOf axis="desOrSelf" ptType="node"/>
              <dgm:choose name="Name14">
                <dgm:if name="Name15" func="var" arg="dir" op="equ" val="norm">
                  <dgm:constrLst>
                    <dgm:constr type="primFontSz" val="65"/>
                    <dgm:constr type="lMarg"/>
                  </dgm:constrLst>
                </dgm:if>
                <dgm:else name="Name16">
                  <dgm:constrLst>
                    <dgm:constr type="primFontSz" val="65"/>
                    <dgm:constr type="rMarg"/>
                  </dgm:constrLst>
                </dgm:else>
              </dgm:choose>
              <dgm:ruleLst>
                <dgm:rule type="primFontSz" val="5" fact="NaN" max="NaN"/>
              </dgm:ruleLst>
            </dgm:layoutNode>
          </dgm:layoutNode>
        </dgm:forEach>
      </dgm:layoutNode>
      <dgm:layoutNode name="negSpace">
        <dgm:alg type="sp"/>
        <dgm:shape xmlns:r="http://schemas.openxmlformats.org/officeDocument/2006/relationships" r:blip="">
          <dgm:adjLst/>
        </dgm:shape>
        <dgm:presOf/>
        <dgm:constrLst/>
        <dgm:ruleLst/>
      </dgm:layoutNode>
      <dgm:layoutNode name="circle" styleLbl="node1">
        <dgm:alg type="tx"/>
        <dgm:shape xmlns:r="http://schemas.openxmlformats.org/officeDocument/2006/relationships" type="ellipse" r:blip="">
          <dgm:adjLst/>
        </dgm:shape>
        <dgm:presOf axis="self"/>
        <dgm:constrLst>
          <dgm:constr type="lMarg"/>
          <dgm:constr type="rMarg"/>
          <dgm:constr type="tMarg"/>
          <dgm:constr type="bMarg"/>
          <dgm:constr type="h" refType="w"/>
        </dgm:constrLst>
        <dgm:ruleLst>
          <dgm:rule type="primFontSz" val="5" fact="NaN" max="NaN"/>
        </dgm:ruleLst>
      </dgm:layoutNode>
      <dgm:forEach name="Name17" axis="followSib" ptType="sibTrans" cnt="1">
        <dgm:layoutNode name="transSpace">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5.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62C99B00-0B80-4696-82A6-94901E3CC18E}" type="datetimeFigureOut">
              <a:rPr lang="en-GB" smtClean="0"/>
              <a:t>03/04/2024</a:t>
            </a:fld>
            <a:endParaRPr lang="en-GB"/>
          </a:p>
        </p:txBody>
      </p:sp>
      <p:sp>
        <p:nvSpPr>
          <p:cNvPr id="5" name="Footer Placeholder 4"/>
          <p:cNvSpPr>
            <a:spLocks noGrp="1"/>
          </p:cNvSpPr>
          <p:nvPr>
            <p:ph type="ftr" sz="quarter" idx="11"/>
          </p:nvPr>
        </p:nvSpPr>
        <p:spPr>
          <a:xfrm>
            <a:off x="2416500" y="329307"/>
            <a:ext cx="4973915" cy="309201"/>
          </a:xfrm>
        </p:spPr>
        <p:txBody>
          <a:bodyPr/>
          <a:lstStyle/>
          <a:p>
            <a:endParaRPr lang="en-GB"/>
          </a:p>
        </p:txBody>
      </p:sp>
      <p:sp>
        <p:nvSpPr>
          <p:cNvPr id="6" name="Slide Number Placeholder 5"/>
          <p:cNvSpPr>
            <a:spLocks noGrp="1"/>
          </p:cNvSpPr>
          <p:nvPr>
            <p:ph type="sldNum" sz="quarter" idx="12"/>
          </p:nvPr>
        </p:nvSpPr>
        <p:spPr>
          <a:xfrm>
            <a:off x="1437664" y="798973"/>
            <a:ext cx="811019" cy="503578"/>
          </a:xfrm>
        </p:spPr>
        <p:txBody>
          <a:bodyPr/>
          <a:lstStyle/>
          <a:p>
            <a:fld id="{7A8D0721-3E49-40AE-BB4D-929854BCDA9C}" type="slidenum">
              <a:rPr lang="en-GB" smtClean="0"/>
              <a:t>‹#›</a:t>
            </a:fld>
            <a:endParaRPr lang="en-GB"/>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14156361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2C99B00-0B80-4696-82A6-94901E3CC18E}" type="datetimeFigureOut">
              <a:rPr lang="en-GB" smtClean="0"/>
              <a:t>03/04/2024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A8D0721-3E49-40AE-BB4D-929854BCDA9C}" type="slidenum">
              <a:rPr lang="en-GB" smtClean="0"/>
              <a:t>‹#›</a:t>
            </a:fld>
            <a:endParaRPr lang="en-GB"/>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80255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2C99B00-0B80-4696-82A6-94901E3CC18E}" type="datetimeFigureOut">
              <a:rPr lang="en-GB" smtClean="0"/>
              <a:t>03/04/2024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A8D0721-3E49-40AE-BB4D-929854BCDA9C}" type="slidenum">
              <a:rPr lang="en-GB" smtClean="0"/>
              <a:t>‹#›</a:t>
            </a:fld>
            <a:endParaRPr lang="en-GB"/>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85564085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2C99B00-0B80-4696-82A6-94901E3CC18E}" type="datetimeFigureOut">
              <a:rPr lang="en-GB" smtClean="0"/>
              <a:t>03/04/2024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A8D0721-3E49-40AE-BB4D-929854BCDA9C}" type="slidenum">
              <a:rPr lang="en-GB" smtClean="0"/>
              <a:t>‹#›</a:t>
            </a:fld>
            <a:endParaRPr lang="en-GB"/>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54967515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2C99B00-0B80-4696-82A6-94901E3CC18E}" type="datetimeFigureOut">
              <a:rPr lang="en-GB" smtClean="0"/>
              <a:t>03/04/2024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A8D0721-3E49-40AE-BB4D-929854BCDA9C}" type="slidenum">
              <a:rPr lang="en-GB" smtClean="0"/>
              <a:t>‹#›</a:t>
            </a:fld>
            <a:endParaRPr lang="en-GB"/>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591893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2C99B00-0B80-4696-82A6-94901E3CC18E}" type="datetimeFigureOut">
              <a:rPr lang="en-GB" smtClean="0"/>
              <a:t>03/04/2024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A8D0721-3E49-40AE-BB4D-929854BCDA9C}" type="slidenum">
              <a:rPr lang="en-GB" smtClean="0"/>
              <a:t>‹#›</a:t>
            </a:fld>
            <a:endParaRPr lang="en-GB"/>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79670093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2C99B00-0B80-4696-82A6-94901E3CC18E}" type="datetimeFigureOut">
              <a:rPr lang="en-GB" smtClean="0"/>
              <a:t>03/04/2024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A8D0721-3E49-40AE-BB4D-929854BCDA9C}" type="slidenum">
              <a:rPr lang="en-GB" smtClean="0"/>
              <a:t>‹#›</a:t>
            </a:fld>
            <a:endParaRPr lang="en-GB"/>
          </a:p>
        </p:txBody>
      </p:sp>
    </p:spTree>
    <p:extLst>
      <p:ext uri="{BB962C8B-B14F-4D97-AF65-F5344CB8AC3E}">
        <p14:creationId xmlns:p14="http://schemas.microsoft.com/office/powerpoint/2010/main" val="164937456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62C99B00-0B80-4696-82A6-94901E3CC18E}" type="datetimeFigureOut">
              <a:rPr lang="en-GB" smtClean="0"/>
              <a:t>03/04/2024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A8D0721-3E49-40AE-BB4D-929854BCDA9C}" type="slidenum">
              <a:rPr lang="en-GB" smtClean="0"/>
              <a:t>‹#›</a:t>
            </a:fld>
            <a:endParaRPr lang="en-GB"/>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52859608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62C99B00-0B80-4696-82A6-94901E3CC18E}" type="datetimeFigureOut">
              <a:rPr lang="en-GB" smtClean="0"/>
              <a:t>03/04/2024</a:t>
            </a:fld>
            <a:endParaRPr lang="en-GB"/>
          </a:p>
        </p:txBody>
      </p:sp>
      <p:sp>
        <p:nvSpPr>
          <p:cNvPr id="6" name="Footer Placeholder 5"/>
          <p:cNvSpPr>
            <a:spLocks noGrp="1"/>
          </p:cNvSpPr>
          <p:nvPr>
            <p:ph type="ftr" sz="quarter" idx="11"/>
          </p:nvPr>
        </p:nvSpPr>
        <p:spPr>
          <a:xfrm>
            <a:off x="1447382" y="318640"/>
            <a:ext cx="5541004" cy="320931"/>
          </a:xfrm>
        </p:spPr>
        <p:txBody>
          <a:bodyPr/>
          <a:lstStyle/>
          <a:p>
            <a:endParaRPr lang="en-GB"/>
          </a:p>
        </p:txBody>
      </p:sp>
      <p:sp>
        <p:nvSpPr>
          <p:cNvPr id="7" name="Slide Number Placeholder 6"/>
          <p:cNvSpPr>
            <a:spLocks noGrp="1"/>
          </p:cNvSpPr>
          <p:nvPr>
            <p:ph type="sldNum" sz="quarter" idx="12"/>
          </p:nvPr>
        </p:nvSpPr>
        <p:spPr/>
        <p:txBody>
          <a:bodyPr/>
          <a:lstStyle/>
          <a:p>
            <a:fld id="{7A8D0721-3E49-40AE-BB4D-929854BCDA9C}" type="slidenum">
              <a:rPr lang="en-GB" smtClean="0"/>
              <a:t>‹#›</a:t>
            </a:fld>
            <a:endParaRPr lang="en-GB"/>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7456484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2C99B00-0B80-4696-82A6-94901E3CC18E}" type="datetimeFigureOut">
              <a:rPr lang="en-GB" smtClean="0"/>
              <a:t>03/04/2024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A8D0721-3E49-40AE-BB4D-929854BCDA9C}" type="slidenum">
              <a:rPr lang="en-GB" smtClean="0"/>
              <a:t>‹#›</a:t>
            </a:fld>
            <a:endParaRPr lang="en-GB"/>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78978767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2C99B00-0B80-4696-82A6-94901E3CC18E}" type="datetimeFigureOut">
              <a:rPr lang="en-GB" smtClean="0"/>
              <a:t>03/04/2024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A8D0721-3E49-40AE-BB4D-929854BCDA9C}" type="slidenum">
              <a:rPr lang="en-GB" smtClean="0"/>
              <a:t>‹#›</a:t>
            </a:fld>
            <a:endParaRPr lang="en-GB"/>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1485712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62C99B00-0B80-4696-82A6-94901E3CC18E}" type="datetimeFigureOut">
              <a:rPr lang="en-GB" smtClean="0"/>
              <a:t>03/04/2024</a:t>
            </a:fld>
            <a:endParaRPr lang="en-GB"/>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7A8D0721-3E49-40AE-BB4D-929854BCDA9C}" type="slidenum">
              <a:rPr lang="en-GB" smtClean="0"/>
              <a:t>‹#›</a:t>
            </a:fld>
            <a:endParaRPr lang="en-GB"/>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93260459"/>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hyperlink" Target="https://www.marksandspencer.com/"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www.marksandspencer.com/" TargetMode="External"/><Relationship Id="rId2" Type="http://schemas.openxmlformats.org/officeDocument/2006/relationships/hyperlink" Target="https://www.hofstede-insights.com/country-comparison-tool?countries=germany,the-uk" TargetMode="External"/><Relationship Id="rId1" Type="http://schemas.openxmlformats.org/officeDocument/2006/relationships/slideLayout" Target="../slideLayouts/slideLayout2.xml"/><Relationship Id="rId5" Type="http://schemas.openxmlformats.org/officeDocument/2006/relationships/hyperlink" Target="https://store.marketline.com/report/marks-and-spencer-group-plc-strategy-swot-and-corporate-finance-report-4" TargetMode="External"/><Relationship Id="rId4" Type="http://schemas.openxmlformats.org/officeDocument/2006/relationships/hyperlink" Target="https://www.hofstede-insights.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409B1E-F823-0C47-096E-C334623B2190}"/>
              </a:ext>
            </a:extLst>
          </p:cNvPr>
          <p:cNvSpPr>
            <a:spLocks noGrp="1"/>
          </p:cNvSpPr>
          <p:nvPr>
            <p:ph type="ctrTitle"/>
          </p:nvPr>
        </p:nvSpPr>
        <p:spPr>
          <a:xfrm>
            <a:off x="1523999" y="511791"/>
            <a:ext cx="8698173" cy="1497762"/>
          </a:xfrm>
        </p:spPr>
        <p:txBody>
          <a:bodyPr>
            <a:noAutofit/>
          </a:bodyPr>
          <a:lstStyle/>
          <a:p>
            <a:pPr algn="ctr"/>
            <a:r>
              <a:rPr lang="en-GB" sz="3600" b="1" i="0" dirty="0">
                <a:solidFill>
                  <a:srgbClr val="0D0D0D"/>
                </a:solidFill>
                <a:effectLst/>
                <a:latin typeface="Times New Roman" panose="02020603050405020304" pitchFamily="18" charset="0"/>
                <a:cs typeface="Times New Roman" panose="02020603050405020304" pitchFamily="18" charset="0"/>
              </a:rPr>
              <a:t>Presentation about Expanding </a:t>
            </a:r>
            <a:br>
              <a:rPr lang="en-GB" sz="3600" b="1" i="0" dirty="0">
                <a:solidFill>
                  <a:srgbClr val="0D0D0D"/>
                </a:solidFill>
                <a:effectLst/>
                <a:latin typeface="Times New Roman" panose="02020603050405020304" pitchFamily="18" charset="0"/>
                <a:cs typeface="Times New Roman" panose="02020603050405020304" pitchFamily="18" charset="0"/>
              </a:rPr>
            </a:br>
            <a:r>
              <a:rPr lang="en-GB" sz="3600" b="1" i="0" dirty="0">
                <a:solidFill>
                  <a:srgbClr val="0D0D0D"/>
                </a:solidFill>
                <a:effectLst/>
                <a:latin typeface="Times New Roman" panose="02020603050405020304" pitchFamily="18" charset="0"/>
                <a:cs typeface="Times New Roman" panose="02020603050405020304" pitchFamily="18" charset="0"/>
              </a:rPr>
              <a:t>Marks &amp; Spencer in Germany</a:t>
            </a:r>
            <a:endParaRPr lang="en-GB" sz="3600" b="1" dirty="0">
              <a:latin typeface="Times New Roman" panose="02020603050405020304" pitchFamily="18" charset="0"/>
              <a:cs typeface="Times New Roman" panose="02020603050405020304" pitchFamily="18" charset="0"/>
            </a:endParaRPr>
          </a:p>
        </p:txBody>
      </p:sp>
      <p:sp>
        <p:nvSpPr>
          <p:cNvPr id="3" name="Subtitle 2">
            <a:extLst>
              <a:ext uri="{FF2B5EF4-FFF2-40B4-BE49-F238E27FC236}">
                <a16:creationId xmlns:a16="http://schemas.microsoft.com/office/drawing/2014/main" id="{34B283D1-7CA5-0481-9128-38FD404DE013}"/>
              </a:ext>
            </a:extLst>
          </p:cNvPr>
          <p:cNvSpPr>
            <a:spLocks noGrp="1"/>
          </p:cNvSpPr>
          <p:nvPr>
            <p:ph type="subTitle" idx="1"/>
          </p:nvPr>
        </p:nvSpPr>
        <p:spPr>
          <a:xfrm>
            <a:off x="1524000" y="2456121"/>
            <a:ext cx="8875594" cy="3890088"/>
          </a:xfrm>
        </p:spPr>
        <p:txBody>
          <a:bodyPr>
            <a:noAutofit/>
          </a:bodyPr>
          <a:lstStyle/>
          <a:p>
            <a:pPr algn="l"/>
            <a:endParaRPr lang="en-GB" sz="2800" b="1" dirty="0">
              <a:latin typeface="Sylfaen" panose="010A0502050306030303" pitchFamily="18" charset="0"/>
            </a:endParaRPr>
          </a:p>
          <a:p>
            <a:pPr algn="ctr"/>
            <a:r>
              <a:rPr lang="en-GB" sz="2200" b="1" dirty="0">
                <a:latin typeface="Times New Roman" panose="02020603050405020304" pitchFamily="18" charset="0"/>
                <a:cs typeface="Times New Roman" panose="02020603050405020304" pitchFamily="18" charset="0"/>
              </a:rPr>
              <a:t>Assessment nr.2</a:t>
            </a:r>
          </a:p>
          <a:p>
            <a:r>
              <a:rPr lang="en-GB" sz="2000" b="1" dirty="0">
                <a:latin typeface="Times New Roman" panose="02020603050405020304" pitchFamily="18" charset="0"/>
                <a:cs typeface="Times New Roman" panose="02020603050405020304" pitchFamily="18" charset="0"/>
              </a:rPr>
              <a:t>Date: 04.04.2024</a:t>
            </a:r>
          </a:p>
          <a:p>
            <a:pPr algn="l"/>
            <a:r>
              <a:rPr lang="en-GB" sz="2000" b="1" dirty="0">
                <a:latin typeface="Times New Roman" panose="02020603050405020304" pitchFamily="18" charset="0"/>
                <a:cs typeface="Times New Roman" panose="02020603050405020304" pitchFamily="18" charset="0"/>
              </a:rPr>
              <a:t>Module: International Business Communications</a:t>
            </a:r>
          </a:p>
          <a:p>
            <a:r>
              <a:rPr lang="en-GB" sz="2000" b="1" dirty="0">
                <a:latin typeface="Times New Roman" panose="02020603050405020304" pitchFamily="18" charset="0"/>
                <a:cs typeface="Times New Roman" panose="02020603050405020304" pitchFamily="18" charset="0"/>
              </a:rPr>
              <a:t>Module code: LCBB6001 </a:t>
            </a:r>
          </a:p>
          <a:p>
            <a:pPr algn="l"/>
            <a:r>
              <a:rPr lang="en-GB" sz="2000" b="1" dirty="0">
                <a:latin typeface="Times New Roman" panose="02020603050405020304" pitchFamily="18" charset="0"/>
                <a:cs typeface="Times New Roman" panose="02020603050405020304" pitchFamily="18" charset="0"/>
              </a:rPr>
              <a:t>Presenter: Olga </a:t>
            </a:r>
            <a:r>
              <a:rPr lang="en-GB" sz="2000" b="1" dirty="0" err="1">
                <a:latin typeface="Times New Roman" panose="02020603050405020304" pitchFamily="18" charset="0"/>
                <a:cs typeface="Times New Roman" panose="02020603050405020304" pitchFamily="18" charset="0"/>
              </a:rPr>
              <a:t>Andronic</a:t>
            </a:r>
            <a:endParaRPr lang="en-GB" sz="2000" b="1" dirty="0">
              <a:latin typeface="Times New Roman" panose="02020603050405020304" pitchFamily="18" charset="0"/>
              <a:cs typeface="Times New Roman" panose="02020603050405020304" pitchFamily="18" charset="0"/>
            </a:endParaRPr>
          </a:p>
          <a:p>
            <a:pPr algn="l"/>
            <a:r>
              <a:rPr lang="en-GB" sz="2000" b="1" dirty="0">
                <a:latin typeface="Times New Roman" panose="02020603050405020304" pitchFamily="18" charset="0"/>
                <a:cs typeface="Times New Roman" panose="02020603050405020304" pitchFamily="18" charset="0"/>
              </a:rPr>
              <a:t>Lecturer: Zainab Atta</a:t>
            </a:r>
          </a:p>
        </p:txBody>
      </p:sp>
    </p:spTree>
    <p:extLst>
      <p:ext uri="{BB962C8B-B14F-4D97-AF65-F5344CB8AC3E}">
        <p14:creationId xmlns:p14="http://schemas.microsoft.com/office/powerpoint/2010/main" val="20979032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958F1E-D27C-1FC9-EA5C-2939F0945D12}"/>
              </a:ext>
            </a:extLst>
          </p:cNvPr>
          <p:cNvSpPr>
            <a:spLocks noGrp="1"/>
          </p:cNvSpPr>
          <p:nvPr>
            <p:ph type="title"/>
          </p:nvPr>
        </p:nvSpPr>
        <p:spPr/>
        <p:txBody>
          <a:bodyPr>
            <a:normAutofit/>
          </a:bodyPr>
          <a:lstStyle/>
          <a:p>
            <a:r>
              <a:rPr lang="en-GB" b="1" dirty="0">
                <a:latin typeface="Times New Roman" panose="02020603050405020304" pitchFamily="18" charset="0"/>
                <a:cs typeface="Times New Roman" panose="02020603050405020304" pitchFamily="18" charset="0"/>
              </a:rPr>
              <a:t>Introduction</a:t>
            </a:r>
          </a:p>
        </p:txBody>
      </p:sp>
      <p:sp>
        <p:nvSpPr>
          <p:cNvPr id="3" name="Content Placeholder 2">
            <a:extLst>
              <a:ext uri="{FF2B5EF4-FFF2-40B4-BE49-F238E27FC236}">
                <a16:creationId xmlns:a16="http://schemas.microsoft.com/office/drawing/2014/main" id="{61A43212-388C-2029-57C3-8D9E92A2DAFB}"/>
              </a:ext>
            </a:extLst>
          </p:cNvPr>
          <p:cNvSpPr>
            <a:spLocks noGrp="1"/>
          </p:cNvSpPr>
          <p:nvPr>
            <p:ph idx="1"/>
          </p:nvPr>
        </p:nvSpPr>
        <p:spPr>
          <a:xfrm>
            <a:off x="1158949" y="1853754"/>
            <a:ext cx="9973339" cy="4199727"/>
          </a:xfrm>
        </p:spPr>
        <p:txBody>
          <a:bodyPr>
            <a:noAutofit/>
          </a:bodyPr>
          <a:lstStyle/>
          <a:p>
            <a:r>
              <a:rPr lang="en-GB" sz="1800" b="1" i="0" dirty="0">
                <a:solidFill>
                  <a:srgbClr val="0D0D0D"/>
                </a:solidFill>
                <a:effectLst/>
                <a:latin typeface="Times New Roman" panose="02020603050405020304" pitchFamily="18" charset="0"/>
                <a:cs typeface="Times New Roman" panose="02020603050405020304" pitchFamily="18" charset="0"/>
              </a:rPr>
              <a:t>Marks and Spencer (M&amp;S) </a:t>
            </a:r>
            <a:r>
              <a:rPr lang="en-GB" sz="1800" b="0" i="0" dirty="0">
                <a:solidFill>
                  <a:srgbClr val="0D0D0D"/>
                </a:solidFill>
                <a:effectLst/>
                <a:latin typeface="Times New Roman" panose="02020603050405020304" pitchFamily="18" charset="0"/>
                <a:cs typeface="Times New Roman" panose="02020603050405020304" pitchFamily="18" charset="0"/>
              </a:rPr>
              <a:t>is a multinational retailer with a strong presence in the UK's supermarket retail industry. While historically known for its clothing and home products, M&amp;S has also established itself as a prominent player in the food retail sector.</a:t>
            </a:r>
          </a:p>
          <a:p>
            <a:r>
              <a:rPr lang="en-GB" sz="1800" b="1" i="0" dirty="0">
                <a:solidFill>
                  <a:srgbClr val="0D0D0D"/>
                </a:solidFill>
                <a:effectLst/>
                <a:latin typeface="Times New Roman" panose="02020603050405020304" pitchFamily="18" charset="0"/>
                <a:cs typeface="Times New Roman" panose="02020603050405020304" pitchFamily="18" charset="0"/>
              </a:rPr>
              <a:t>Marks and Spencer (M&amp;S) </a:t>
            </a:r>
            <a:r>
              <a:rPr lang="en-GB" sz="1800" b="0" i="0" dirty="0">
                <a:solidFill>
                  <a:srgbClr val="0D0D0D"/>
                </a:solidFill>
                <a:effectLst/>
                <a:latin typeface="Times New Roman" panose="02020603050405020304" pitchFamily="18" charset="0"/>
                <a:cs typeface="Times New Roman" panose="02020603050405020304" pitchFamily="18" charset="0"/>
              </a:rPr>
              <a:t>began operating as a retail company in 1894. It was founded by Michael Marks and Thomas Spencer. The first store was opened in Manchester, England, on May 28, 1894.</a:t>
            </a:r>
          </a:p>
          <a:p>
            <a:r>
              <a:rPr lang="en-GB" sz="1800" b="1" i="0" dirty="0">
                <a:solidFill>
                  <a:srgbClr val="0D0D0D"/>
                </a:solidFill>
                <a:effectLst/>
                <a:latin typeface="Times New Roman" panose="02020603050405020304" pitchFamily="18" charset="0"/>
                <a:cs typeface="Times New Roman" panose="02020603050405020304" pitchFamily="18" charset="0"/>
              </a:rPr>
              <a:t>M&amp;S's </a:t>
            </a:r>
            <a:r>
              <a:rPr lang="en-GB" sz="1800" b="0" i="0" dirty="0">
                <a:solidFill>
                  <a:srgbClr val="0D0D0D"/>
                </a:solidFill>
                <a:effectLst/>
                <a:latin typeface="Times New Roman" panose="02020603050405020304" pitchFamily="18" charset="0"/>
                <a:cs typeface="Times New Roman" panose="02020603050405020304" pitchFamily="18" charset="0"/>
              </a:rPr>
              <a:t>supermarket operations focus on providing high-quality food products, including fresh produce, prepared meals, snacks, and beverages. The company has built a reputation for offering premium food items with an emphasis on freshness, taste, and innovation. M&amp;S often targets a slightly higher-end market segment compared to traditional supermarket chains, catering to customers who prioritize quality and convenience. </a:t>
            </a:r>
            <a:r>
              <a:rPr lang="en-GB" sz="1800" b="0" i="0" u="none" strike="noStrike" dirty="0">
                <a:effectLst/>
                <a:latin typeface="Times New Roman" panose="02020603050405020304" pitchFamily="18" charset="0"/>
                <a:cs typeface="Times New Roman" panose="02020603050405020304" pitchFamily="18" charset="0"/>
                <a:hlinkClick r:id="rId2">
                  <a:extLst>
                    <a:ext uri="{A12FA001-AC4F-418D-AE19-62706E023703}">
                      <ahyp:hlinkClr xmlns:ahyp="http://schemas.microsoft.com/office/drawing/2018/hyperlinkcolor" val="tx"/>
                    </a:ext>
                  </a:extLst>
                </a:hlinkClick>
              </a:rPr>
              <a:t>https://www.marksandspencer.com</a:t>
            </a:r>
            <a:r>
              <a:rPr lang="en-GB" sz="1800" b="0" i="0" u="none" strike="noStrike" dirty="0">
                <a:effectLst/>
                <a:latin typeface="Times New Roman" panose="02020603050405020304" pitchFamily="18" charset="0"/>
                <a:cs typeface="Times New Roman" panose="02020603050405020304" pitchFamily="18" charset="0"/>
              </a:rPr>
              <a:t> </a:t>
            </a:r>
            <a:r>
              <a:rPr lang="en-GB" sz="1800" dirty="0">
                <a:latin typeface="Times New Roman" panose="02020603050405020304" pitchFamily="18" charset="0"/>
                <a:cs typeface="Times New Roman" panose="02020603050405020304" pitchFamily="18" charset="0"/>
              </a:rPr>
              <a:t>(Accessed on 2sd of March 2024)</a:t>
            </a:r>
          </a:p>
          <a:p>
            <a:endParaRPr lang="en-GB" sz="19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56140170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B03332C-94A7-4D0C-93A1-30523063CB8A}"/>
              </a:ext>
            </a:extLst>
          </p:cNvPr>
          <p:cNvSpPr>
            <a:spLocks noGrp="1"/>
          </p:cNvSpPr>
          <p:nvPr>
            <p:ph idx="1"/>
          </p:nvPr>
        </p:nvSpPr>
        <p:spPr>
          <a:xfrm>
            <a:off x="1451579" y="1828800"/>
            <a:ext cx="9603275" cy="4400550"/>
          </a:xfrm>
        </p:spPr>
        <p:txBody>
          <a:bodyPr>
            <a:normAutofit fontScale="85000" lnSpcReduction="20000"/>
          </a:bodyPr>
          <a:lstStyle/>
          <a:p>
            <a:pPr algn="l"/>
            <a:r>
              <a:rPr lang="en-GB" sz="2100" b="1" i="0" dirty="0">
                <a:solidFill>
                  <a:srgbClr val="0D0D0D"/>
                </a:solidFill>
                <a:effectLst/>
                <a:latin typeface="Times New Roman" panose="02020603050405020304" pitchFamily="18" charset="0"/>
                <a:cs typeface="Times New Roman" panose="02020603050405020304" pitchFamily="18" charset="0"/>
              </a:rPr>
              <a:t>Revenue 2020-2024:</a:t>
            </a:r>
            <a:r>
              <a:rPr lang="en-GB" sz="2100" b="0" i="0" dirty="0">
                <a:solidFill>
                  <a:srgbClr val="0D0D0D"/>
                </a:solidFill>
                <a:effectLst/>
                <a:latin typeface="Times New Roman" panose="02020603050405020304" pitchFamily="18" charset="0"/>
                <a:cs typeface="Times New Roman" panose="02020603050405020304" pitchFamily="18" charset="0"/>
              </a:rPr>
              <a:t> The revenue figures for M&amp;S fluctuate annually based on various factors such as consumer spending patterns, economic conditions, and competitive pressures. However, as of the latest available data, the revenue trend for M&amp;S from 2020 to 2024 shows stability and potential growth due to strategic initiatives in the food retail sector and online sales expansion.</a:t>
            </a:r>
          </a:p>
          <a:p>
            <a:pPr algn="l"/>
            <a:r>
              <a:rPr lang="en-GB" sz="2100" b="1" i="0" dirty="0">
                <a:solidFill>
                  <a:srgbClr val="0D0D0D"/>
                </a:solidFill>
                <a:effectLst/>
                <a:latin typeface="Times New Roman" panose="02020603050405020304" pitchFamily="18" charset="0"/>
                <a:cs typeface="Times New Roman" panose="02020603050405020304" pitchFamily="18" charset="0"/>
              </a:rPr>
              <a:t>Number of Employees:</a:t>
            </a:r>
            <a:r>
              <a:rPr lang="en-GB" sz="2100" b="0" i="0" dirty="0">
                <a:solidFill>
                  <a:srgbClr val="0D0D0D"/>
                </a:solidFill>
                <a:effectLst/>
                <a:latin typeface="Times New Roman" panose="02020603050405020304" pitchFamily="18" charset="0"/>
                <a:cs typeface="Times New Roman" panose="02020603050405020304" pitchFamily="18" charset="0"/>
              </a:rPr>
              <a:t> M&amp;S employs a significant number of people across its various operations, including retail stores, distribution </a:t>
            </a:r>
            <a:r>
              <a:rPr lang="en-GB" sz="2100" b="0" i="0" dirty="0" err="1">
                <a:solidFill>
                  <a:srgbClr val="0D0D0D"/>
                </a:solidFill>
                <a:effectLst/>
                <a:latin typeface="Times New Roman" panose="02020603050405020304" pitchFamily="18" charset="0"/>
                <a:cs typeface="Times New Roman" panose="02020603050405020304" pitchFamily="18" charset="0"/>
              </a:rPr>
              <a:t>centers</a:t>
            </a:r>
            <a:r>
              <a:rPr lang="en-GB" sz="2100" b="0" i="0" dirty="0">
                <a:solidFill>
                  <a:srgbClr val="0D0D0D"/>
                </a:solidFill>
                <a:effectLst/>
                <a:latin typeface="Times New Roman" panose="02020603050405020304" pitchFamily="18" charset="0"/>
                <a:cs typeface="Times New Roman" panose="02020603050405020304" pitchFamily="18" charset="0"/>
              </a:rPr>
              <a:t>, and corporate offices. The exact number of employees may vary over time due to factors such as organizational restructuring, changes in business strategy, and market conditions.</a:t>
            </a:r>
          </a:p>
          <a:p>
            <a:r>
              <a:rPr lang="en-GB" sz="2100" b="1" i="0" dirty="0">
                <a:solidFill>
                  <a:srgbClr val="0D0D0D"/>
                </a:solidFill>
                <a:effectLst/>
                <a:latin typeface="Times New Roman" panose="02020603050405020304" pitchFamily="18" charset="0"/>
                <a:cs typeface="Times New Roman" panose="02020603050405020304" pitchFamily="18" charset="0"/>
              </a:rPr>
              <a:t>CAGR for 2021-2025:</a:t>
            </a:r>
            <a:r>
              <a:rPr lang="en-GB" sz="2100" b="0" i="0" dirty="0">
                <a:solidFill>
                  <a:srgbClr val="0D0D0D"/>
                </a:solidFill>
                <a:effectLst/>
                <a:latin typeface="Times New Roman" panose="02020603050405020304" pitchFamily="18" charset="0"/>
                <a:cs typeface="Times New Roman" panose="02020603050405020304" pitchFamily="18" charset="0"/>
              </a:rPr>
              <a:t> The Compound Annual Growth Rate (CAGR) for M&amp;S from 2021 to 2025 is expected to reflect the company's efforts to drive growth through initiatives such as digital transformation, product innovation, and operational efficiency improvements. Factors influencing the CAGR may include consumer demand for high-quality food products, expansion into new markets, and the effectiveness of marketing and promotional strategies. </a:t>
            </a:r>
            <a:r>
              <a:rPr lang="en-GB" sz="2100" dirty="0">
                <a:effectLst/>
                <a:latin typeface="Times New Roman" panose="02020603050405020304" pitchFamily="18" charset="0"/>
                <a:ea typeface="Calibri" panose="020F0502020204030204" pitchFamily="34" charset="0"/>
                <a:cs typeface="Times New Roman" panose="02020603050405020304" pitchFamily="18" charset="0"/>
              </a:rPr>
              <a:t>(Lauren Davidson, The Telegraph, 2020) </a:t>
            </a:r>
            <a:r>
              <a:rPr lang="en-GB" sz="2100" dirty="0">
                <a:latin typeface="Times New Roman" panose="02020603050405020304" pitchFamily="18" charset="0"/>
                <a:cs typeface="Times New Roman" panose="02020603050405020304" pitchFamily="18" charset="0"/>
              </a:rPr>
              <a:t>(Accessed on 2sd of March 2024)</a:t>
            </a:r>
            <a:endParaRPr lang="en-GB" sz="2100" dirty="0">
              <a:effectLst/>
              <a:latin typeface="Times New Roman" panose="02020603050405020304" pitchFamily="18" charset="0"/>
              <a:ea typeface="Calibri" panose="020F0502020204030204" pitchFamily="34" charset="0"/>
              <a:cs typeface="Times New Roman" panose="02020603050405020304" pitchFamily="18" charset="0"/>
            </a:endParaRPr>
          </a:p>
          <a:p>
            <a:pPr algn="l"/>
            <a:endParaRPr lang="en-GB" sz="2100" b="0" i="0" dirty="0">
              <a:solidFill>
                <a:srgbClr val="0D0D0D"/>
              </a:solidFill>
              <a:effectLst/>
              <a:latin typeface="Times New Roman" panose="02020603050405020304" pitchFamily="18" charset="0"/>
              <a:cs typeface="Times New Roman" panose="02020603050405020304" pitchFamily="18" charset="0"/>
            </a:endParaRPr>
          </a:p>
          <a:p>
            <a:endParaRPr lang="en-GB" dirty="0"/>
          </a:p>
        </p:txBody>
      </p:sp>
    </p:spTree>
    <p:extLst>
      <p:ext uri="{BB962C8B-B14F-4D97-AF65-F5344CB8AC3E}">
        <p14:creationId xmlns:p14="http://schemas.microsoft.com/office/powerpoint/2010/main" val="323012919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9383300-6D40-9CC7-8795-8C370C3BA2CD}"/>
              </a:ext>
            </a:extLst>
          </p:cNvPr>
          <p:cNvSpPr>
            <a:spLocks noGrp="1"/>
          </p:cNvSpPr>
          <p:nvPr>
            <p:ph idx="1"/>
          </p:nvPr>
        </p:nvSpPr>
        <p:spPr>
          <a:xfrm>
            <a:off x="1451579" y="1866900"/>
            <a:ext cx="9692671" cy="4133850"/>
          </a:xfrm>
        </p:spPr>
        <p:txBody>
          <a:bodyPr>
            <a:normAutofit fontScale="92500" lnSpcReduction="10000"/>
          </a:bodyPr>
          <a:lstStyle/>
          <a:p>
            <a:pPr algn="l"/>
            <a:r>
              <a:rPr lang="en-GB" sz="1900" b="1" i="0" dirty="0">
                <a:solidFill>
                  <a:srgbClr val="0D0D0D"/>
                </a:solidFill>
                <a:effectLst/>
                <a:latin typeface="Times New Roman" panose="02020603050405020304" pitchFamily="18" charset="0"/>
                <a:cs typeface="Times New Roman" panose="02020603050405020304" pitchFamily="18" charset="0"/>
              </a:rPr>
              <a:t>Organizational Structure:</a:t>
            </a:r>
            <a:r>
              <a:rPr lang="en-GB" sz="1900" b="0" i="0" dirty="0">
                <a:solidFill>
                  <a:srgbClr val="0D0D0D"/>
                </a:solidFill>
                <a:effectLst/>
                <a:latin typeface="Times New Roman" panose="02020603050405020304" pitchFamily="18" charset="0"/>
                <a:cs typeface="Times New Roman" panose="02020603050405020304" pitchFamily="18" charset="0"/>
              </a:rPr>
              <a:t> M&amp;S typically operates with a hierarchical organizational structure, especially in its corporate and regional management functions. However, the company may adopt elements of both hierarchical and flat structures within its retail operations to facilitate decision-making and communication at various levels. Additionally, M&amp;S may employ a distributed structure to decentralize certain functions and empower local teams to respond effectively to customer needs and market dynamics.</a:t>
            </a:r>
          </a:p>
          <a:p>
            <a:r>
              <a:rPr lang="en-GB" sz="1900" b="1" i="0" dirty="0">
                <a:solidFill>
                  <a:srgbClr val="0D0D0D"/>
                </a:solidFill>
                <a:effectLst/>
                <a:latin typeface="Times New Roman" panose="02020603050405020304" pitchFamily="18" charset="0"/>
                <a:cs typeface="Times New Roman" panose="02020603050405020304" pitchFamily="18" charset="0"/>
              </a:rPr>
              <a:t>Subsidiaries in Banking and Personal Finance:</a:t>
            </a:r>
            <a:r>
              <a:rPr lang="en-GB" sz="1900" b="0" i="0" dirty="0">
                <a:solidFill>
                  <a:srgbClr val="0D0D0D"/>
                </a:solidFill>
                <a:effectLst/>
                <a:latin typeface="Times New Roman" panose="02020603050405020304" pitchFamily="18" charset="0"/>
                <a:cs typeface="Times New Roman" panose="02020603050405020304" pitchFamily="18" charset="0"/>
              </a:rPr>
              <a:t> M&amp;S Bank, a subsidiary of Marks and Spencer, offers a range of financial products and services, including credit cards, loans, insurance, and savings accounts. M&amp;S Bank operates in collaboration with HSBC, leveraging its banking infrastructure and expertise to provide financial solutions to M&amp;S customers. The presence of M&amp;S Bank enhances the company's brand ecosystem by offering complementary services that cater to the diverse needs of its customer base. </a:t>
            </a:r>
            <a:r>
              <a:rPr lang="en-GB" sz="1900" dirty="0">
                <a:effectLst/>
                <a:latin typeface="Times New Roman" panose="02020603050405020304" pitchFamily="18" charset="0"/>
                <a:ea typeface="Calibri" panose="020F0502020204030204" pitchFamily="34" charset="0"/>
                <a:cs typeface="Times New Roman" panose="02020603050405020304" pitchFamily="18" charset="0"/>
              </a:rPr>
              <a:t>(Eleanor Doughty, Country Life, 2021) </a:t>
            </a:r>
            <a:r>
              <a:rPr lang="en-GB" sz="1900" dirty="0">
                <a:latin typeface="Times New Roman" panose="02020603050405020304" pitchFamily="18" charset="0"/>
                <a:cs typeface="Times New Roman" panose="02020603050405020304" pitchFamily="18" charset="0"/>
              </a:rPr>
              <a:t>(Accessed on 2sd of March 2024)</a:t>
            </a:r>
          </a:p>
          <a:p>
            <a:pPr algn="l"/>
            <a:endParaRPr lang="en-GB" sz="1900" b="0" i="0" dirty="0">
              <a:solidFill>
                <a:srgbClr val="0D0D0D"/>
              </a:solidFill>
              <a:effectLst/>
              <a:latin typeface="Times New Roman" panose="02020603050405020304" pitchFamily="18" charset="0"/>
              <a:cs typeface="Times New Roman" panose="02020603050405020304" pitchFamily="18" charset="0"/>
            </a:endParaRPr>
          </a:p>
          <a:p>
            <a:endParaRPr lang="en-GB" dirty="0"/>
          </a:p>
        </p:txBody>
      </p:sp>
    </p:spTree>
    <p:extLst>
      <p:ext uri="{BB962C8B-B14F-4D97-AF65-F5344CB8AC3E}">
        <p14:creationId xmlns:p14="http://schemas.microsoft.com/office/powerpoint/2010/main" val="355254025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E25434-FC2F-B4E8-4617-E4B1B1CFF555}"/>
              </a:ext>
            </a:extLst>
          </p:cNvPr>
          <p:cNvSpPr>
            <a:spLocks noGrp="1"/>
          </p:cNvSpPr>
          <p:nvPr>
            <p:ph type="title"/>
          </p:nvPr>
        </p:nvSpPr>
        <p:spPr>
          <a:xfrm>
            <a:off x="1451579" y="804520"/>
            <a:ext cx="9603275" cy="854160"/>
          </a:xfrm>
        </p:spPr>
        <p:txBody>
          <a:bodyPr>
            <a:normAutofit/>
          </a:bodyPr>
          <a:lstStyle/>
          <a:p>
            <a:pPr algn="ctr"/>
            <a:r>
              <a:rPr lang="en-GB" sz="2800" b="1" i="0" dirty="0">
                <a:solidFill>
                  <a:srgbClr val="0D0D0D"/>
                </a:solidFill>
                <a:effectLst/>
                <a:latin typeface="Times New Roman" panose="02020603050405020304" pitchFamily="18" charset="0"/>
                <a:cs typeface="Times New Roman" panose="02020603050405020304" pitchFamily="18" charset="0"/>
              </a:rPr>
              <a:t>Hofstede </a:t>
            </a:r>
            <a:r>
              <a:rPr lang="en-GB" sz="2800" b="1" dirty="0">
                <a:latin typeface="Times New Roman" panose="02020603050405020304" pitchFamily="18" charset="0"/>
                <a:cs typeface="Times New Roman" panose="02020603050405020304" pitchFamily="18" charset="0"/>
              </a:rPr>
              <a:t>cultural Dimensions</a:t>
            </a:r>
            <a:br>
              <a:rPr lang="en-GB" b="1" i="0" dirty="0">
                <a:solidFill>
                  <a:srgbClr val="0D0D0D"/>
                </a:solidFill>
                <a:effectLst/>
                <a:latin typeface="Times New Roman" panose="02020603050405020304" pitchFamily="18" charset="0"/>
                <a:cs typeface="Times New Roman" panose="02020603050405020304" pitchFamily="18" charset="0"/>
              </a:rPr>
            </a:br>
            <a:endParaRPr lang="en-GB" sz="2200" b="1" dirty="0">
              <a:latin typeface="Times New Roman" panose="02020603050405020304" pitchFamily="18" charset="0"/>
              <a:cs typeface="Times New Roman" panose="02020603050405020304" pitchFamily="18" charset="0"/>
            </a:endParaRPr>
          </a:p>
        </p:txBody>
      </p:sp>
      <p:graphicFrame>
        <p:nvGraphicFramePr>
          <p:cNvPr id="4" name="Content Placeholder 3">
            <a:extLst>
              <a:ext uri="{FF2B5EF4-FFF2-40B4-BE49-F238E27FC236}">
                <a16:creationId xmlns:a16="http://schemas.microsoft.com/office/drawing/2014/main" id="{6A66C7BE-48CC-9F2D-5D02-4338450CC254}"/>
              </a:ext>
            </a:extLst>
          </p:cNvPr>
          <p:cNvGraphicFramePr>
            <a:graphicFrameLocks noGrp="1"/>
          </p:cNvGraphicFramePr>
          <p:nvPr>
            <p:ph idx="1"/>
            <p:extLst>
              <p:ext uri="{D42A27DB-BD31-4B8C-83A1-F6EECF244321}">
                <p14:modId xmlns:p14="http://schemas.microsoft.com/office/powerpoint/2010/main" val="2252297376"/>
              </p:ext>
            </p:extLst>
          </p:nvPr>
        </p:nvGraphicFramePr>
        <p:xfrm>
          <a:off x="1450975" y="1853754"/>
          <a:ext cx="9603275" cy="361200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5646533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7B9367-975B-1EF1-6DAE-BB3A0950798B}"/>
              </a:ext>
            </a:extLst>
          </p:cNvPr>
          <p:cNvSpPr>
            <a:spLocks noGrp="1"/>
          </p:cNvSpPr>
          <p:nvPr>
            <p:ph type="title"/>
          </p:nvPr>
        </p:nvSpPr>
        <p:spPr/>
        <p:txBody>
          <a:bodyPr>
            <a:normAutofit/>
          </a:bodyPr>
          <a:lstStyle/>
          <a:p>
            <a:pPr algn="ctr"/>
            <a:r>
              <a:rPr lang="en-GB" sz="2800" b="1" i="0" dirty="0">
                <a:solidFill>
                  <a:srgbClr val="0D0D0D"/>
                </a:solidFill>
                <a:effectLst/>
                <a:latin typeface="Times New Roman" panose="02020603050405020304" pitchFamily="18" charset="0"/>
                <a:cs typeface="Times New Roman" panose="02020603050405020304" pitchFamily="18" charset="0"/>
              </a:rPr>
              <a:t>Hofstede </a:t>
            </a:r>
            <a:r>
              <a:rPr lang="en-GB" sz="2800" b="1" dirty="0">
                <a:latin typeface="Times New Roman" panose="02020603050405020304" pitchFamily="18" charset="0"/>
                <a:cs typeface="Times New Roman" panose="02020603050405020304" pitchFamily="18" charset="0"/>
              </a:rPr>
              <a:t>cultural Dimensions</a:t>
            </a:r>
            <a:endParaRPr lang="en-GB" sz="2800" dirty="0">
              <a:latin typeface="Times New Roman" panose="02020603050405020304" pitchFamily="18" charset="0"/>
              <a:cs typeface="Times New Roman" panose="02020603050405020304" pitchFamily="18" charset="0"/>
            </a:endParaRPr>
          </a:p>
        </p:txBody>
      </p:sp>
      <p:graphicFrame>
        <p:nvGraphicFramePr>
          <p:cNvPr id="4" name="Content Placeholder 3">
            <a:extLst>
              <a:ext uri="{FF2B5EF4-FFF2-40B4-BE49-F238E27FC236}">
                <a16:creationId xmlns:a16="http://schemas.microsoft.com/office/drawing/2014/main" id="{092F6E1A-242C-4E10-82BC-639536A76D15}"/>
              </a:ext>
            </a:extLst>
          </p:cNvPr>
          <p:cNvGraphicFramePr>
            <a:graphicFrameLocks noGrp="1"/>
          </p:cNvGraphicFramePr>
          <p:nvPr>
            <p:ph idx="1"/>
            <p:extLst>
              <p:ext uri="{D42A27DB-BD31-4B8C-83A1-F6EECF244321}">
                <p14:modId xmlns:p14="http://schemas.microsoft.com/office/powerpoint/2010/main" val="1506486540"/>
              </p:ext>
            </p:extLst>
          </p:nvPr>
        </p:nvGraphicFramePr>
        <p:xfrm>
          <a:off x="1451579" y="1984227"/>
          <a:ext cx="9604375" cy="34496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5771210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9AA6B5-B366-9027-87E4-8D0382231B7E}"/>
              </a:ext>
            </a:extLst>
          </p:cNvPr>
          <p:cNvSpPr>
            <a:spLocks noGrp="1"/>
          </p:cNvSpPr>
          <p:nvPr>
            <p:ph type="title"/>
          </p:nvPr>
        </p:nvSpPr>
        <p:spPr/>
        <p:txBody>
          <a:bodyPr>
            <a:normAutofit/>
          </a:bodyPr>
          <a:lstStyle/>
          <a:p>
            <a:pPr algn="ctr"/>
            <a:r>
              <a:rPr lang="en-GB" sz="2800" b="1" i="0" dirty="0">
                <a:solidFill>
                  <a:srgbClr val="0D0D0D"/>
                </a:solidFill>
                <a:effectLst/>
                <a:latin typeface="Times New Roman" panose="02020603050405020304" pitchFamily="18" charset="0"/>
                <a:cs typeface="Times New Roman" panose="02020603050405020304" pitchFamily="18" charset="0"/>
              </a:rPr>
              <a:t>Hofstede </a:t>
            </a:r>
            <a:r>
              <a:rPr lang="en-GB" sz="2800" b="1" dirty="0">
                <a:latin typeface="Times New Roman" panose="02020603050405020304" pitchFamily="18" charset="0"/>
                <a:cs typeface="Times New Roman" panose="02020603050405020304" pitchFamily="18" charset="0"/>
              </a:rPr>
              <a:t>cultural Dimensions</a:t>
            </a:r>
            <a:endParaRPr lang="en-GB" sz="2800" dirty="0">
              <a:latin typeface="Times New Roman" panose="02020603050405020304" pitchFamily="18" charset="0"/>
              <a:cs typeface="Times New Roman" panose="02020603050405020304" pitchFamily="18" charset="0"/>
            </a:endParaRPr>
          </a:p>
        </p:txBody>
      </p:sp>
      <p:graphicFrame>
        <p:nvGraphicFramePr>
          <p:cNvPr id="6" name="Content Placeholder 5">
            <a:extLst>
              <a:ext uri="{FF2B5EF4-FFF2-40B4-BE49-F238E27FC236}">
                <a16:creationId xmlns:a16="http://schemas.microsoft.com/office/drawing/2014/main" id="{1D36E4DE-DE43-1F96-046F-0C9CF6281867}"/>
              </a:ext>
            </a:extLst>
          </p:cNvPr>
          <p:cNvGraphicFramePr>
            <a:graphicFrameLocks noGrp="1"/>
          </p:cNvGraphicFramePr>
          <p:nvPr>
            <p:ph idx="1"/>
            <p:extLst>
              <p:ext uri="{D42A27DB-BD31-4B8C-83A1-F6EECF244321}">
                <p14:modId xmlns:p14="http://schemas.microsoft.com/office/powerpoint/2010/main" val="3493312705"/>
              </p:ext>
            </p:extLst>
          </p:nvPr>
        </p:nvGraphicFramePr>
        <p:xfrm>
          <a:off x="1450975" y="2016125"/>
          <a:ext cx="9604375" cy="34496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590668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38542A-E549-D851-0B1C-76E60183A125}"/>
              </a:ext>
            </a:extLst>
          </p:cNvPr>
          <p:cNvSpPr>
            <a:spLocks noGrp="1"/>
          </p:cNvSpPr>
          <p:nvPr>
            <p:ph type="title"/>
          </p:nvPr>
        </p:nvSpPr>
        <p:spPr>
          <a:xfrm>
            <a:off x="1451579" y="804519"/>
            <a:ext cx="9603275" cy="986181"/>
          </a:xfrm>
        </p:spPr>
        <p:txBody>
          <a:bodyPr>
            <a:normAutofit fontScale="90000"/>
          </a:bodyPr>
          <a:lstStyle/>
          <a:p>
            <a:pPr algn="ctr"/>
            <a:r>
              <a:rPr lang="en-GB" sz="2700" b="1" i="0" cap="all" dirty="0">
                <a:solidFill>
                  <a:srgbClr val="121212"/>
                </a:solidFill>
                <a:effectLst/>
                <a:latin typeface="Times New Roman" panose="02020603050405020304" pitchFamily="18" charset="0"/>
                <a:cs typeface="Times New Roman" panose="02020603050405020304" pitchFamily="18" charset="0"/>
              </a:rPr>
              <a:t>COUNTRY COMPARISON</a:t>
            </a:r>
            <a:br>
              <a:rPr lang="en-GB" sz="2700" b="1" i="0" cap="all" dirty="0">
                <a:solidFill>
                  <a:srgbClr val="121212"/>
                </a:solidFill>
                <a:effectLst/>
                <a:latin typeface="Times New Roman" panose="02020603050405020304" pitchFamily="18" charset="0"/>
                <a:cs typeface="Times New Roman" panose="02020603050405020304" pitchFamily="18" charset="0"/>
              </a:rPr>
            </a:br>
            <a:r>
              <a:rPr lang="en-GB" sz="2700" i="0" cap="all" dirty="0">
                <a:solidFill>
                  <a:srgbClr val="121212"/>
                </a:solidFill>
                <a:effectLst/>
                <a:latin typeface="Times New Roman" panose="02020603050405020304" pitchFamily="18" charset="0"/>
                <a:cs typeface="Times New Roman" panose="02020603050405020304" pitchFamily="18" charset="0"/>
              </a:rPr>
              <a:t>Chart by </a:t>
            </a:r>
            <a:r>
              <a:rPr lang="en-GB" sz="2700" i="0" cap="all" dirty="0" err="1">
                <a:solidFill>
                  <a:srgbClr val="121212"/>
                </a:solidFill>
                <a:effectLst/>
                <a:latin typeface="Times New Roman" panose="02020603050405020304" pitchFamily="18" charset="0"/>
                <a:cs typeface="Times New Roman" panose="02020603050405020304" pitchFamily="18" charset="0"/>
              </a:rPr>
              <a:t>Hosftede</a:t>
            </a:r>
            <a:r>
              <a:rPr lang="en-GB" sz="2700" i="0" cap="all" dirty="0">
                <a:solidFill>
                  <a:srgbClr val="121212"/>
                </a:solidFill>
                <a:effectLst/>
                <a:latin typeface="Times New Roman" panose="02020603050405020304" pitchFamily="18" charset="0"/>
                <a:cs typeface="Times New Roman" panose="02020603050405020304" pitchFamily="18" charset="0"/>
              </a:rPr>
              <a:t> source 2024</a:t>
            </a:r>
            <a:br>
              <a:rPr lang="en-GB" b="0" i="0" cap="all" dirty="0">
                <a:solidFill>
                  <a:srgbClr val="121212"/>
                </a:solidFill>
                <a:effectLst/>
                <a:latin typeface="Quicksand"/>
              </a:rPr>
            </a:br>
            <a:endParaRPr lang="en-GB" dirty="0"/>
          </a:p>
        </p:txBody>
      </p:sp>
      <p:pic>
        <p:nvPicPr>
          <p:cNvPr id="5" name="Content Placeholder 4">
            <a:extLst>
              <a:ext uri="{FF2B5EF4-FFF2-40B4-BE49-F238E27FC236}">
                <a16:creationId xmlns:a16="http://schemas.microsoft.com/office/drawing/2014/main" id="{FBA7D849-6D6D-DAA6-EE33-3D93932ADA08}"/>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740201" y="1877901"/>
            <a:ext cx="8977418" cy="3916843"/>
          </a:xfrm>
        </p:spPr>
      </p:pic>
    </p:spTree>
    <p:extLst>
      <p:ext uri="{BB962C8B-B14F-4D97-AF65-F5344CB8AC3E}">
        <p14:creationId xmlns:p14="http://schemas.microsoft.com/office/powerpoint/2010/main" val="214533142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C603ED-6CF7-CA7F-B617-4F860FC90B0F}"/>
              </a:ext>
            </a:extLst>
          </p:cNvPr>
          <p:cNvSpPr>
            <a:spLocks noGrp="1"/>
          </p:cNvSpPr>
          <p:nvPr>
            <p:ph type="title"/>
          </p:nvPr>
        </p:nvSpPr>
        <p:spPr/>
        <p:txBody>
          <a:bodyPr>
            <a:normAutofit/>
          </a:bodyPr>
          <a:lstStyle/>
          <a:p>
            <a:pPr algn="ctr"/>
            <a:r>
              <a:rPr lang="en-GB" sz="2800" b="1" i="0" dirty="0">
                <a:solidFill>
                  <a:srgbClr val="0D0D0D"/>
                </a:solidFill>
                <a:effectLst/>
                <a:latin typeface="Times New Roman" panose="02020603050405020304" pitchFamily="18" charset="0"/>
                <a:cs typeface="Times New Roman" panose="02020603050405020304" pitchFamily="18" charset="0"/>
              </a:rPr>
              <a:t>Impact business communication between </a:t>
            </a:r>
            <a:r>
              <a:rPr lang="en-GB" sz="2800" b="1" i="0" dirty="0" err="1">
                <a:solidFill>
                  <a:srgbClr val="0D0D0D"/>
                </a:solidFill>
                <a:effectLst/>
                <a:latin typeface="Times New Roman" panose="02020603050405020304" pitchFamily="18" charset="0"/>
                <a:cs typeface="Times New Roman" panose="02020603050405020304" pitchFamily="18" charset="0"/>
              </a:rPr>
              <a:t>Uk</a:t>
            </a:r>
            <a:r>
              <a:rPr lang="en-GB" sz="2800" b="1" i="0" dirty="0">
                <a:solidFill>
                  <a:srgbClr val="0D0D0D"/>
                </a:solidFill>
                <a:effectLst/>
                <a:latin typeface="Times New Roman" panose="02020603050405020304" pitchFamily="18" charset="0"/>
                <a:cs typeface="Times New Roman" panose="02020603050405020304" pitchFamily="18" charset="0"/>
              </a:rPr>
              <a:t> and Germany</a:t>
            </a:r>
            <a:endParaRPr lang="en-GB" sz="2800" b="1" dirty="0">
              <a:latin typeface="Times New Roman" panose="02020603050405020304" pitchFamily="18" charset="0"/>
              <a:cs typeface="Times New Roman" panose="02020603050405020304" pitchFamily="18" charset="0"/>
            </a:endParaRPr>
          </a:p>
        </p:txBody>
      </p:sp>
      <p:graphicFrame>
        <p:nvGraphicFramePr>
          <p:cNvPr id="4" name="Content Placeholder 3">
            <a:extLst>
              <a:ext uri="{FF2B5EF4-FFF2-40B4-BE49-F238E27FC236}">
                <a16:creationId xmlns:a16="http://schemas.microsoft.com/office/drawing/2014/main" id="{998ED62F-8FFF-4C5C-9D0D-BCB1E73F8A1B}"/>
              </a:ext>
            </a:extLst>
          </p:cNvPr>
          <p:cNvGraphicFramePr>
            <a:graphicFrameLocks noGrp="1"/>
          </p:cNvGraphicFramePr>
          <p:nvPr>
            <p:ph idx="1"/>
            <p:extLst>
              <p:ext uri="{D42A27DB-BD31-4B8C-83A1-F6EECF244321}">
                <p14:modId xmlns:p14="http://schemas.microsoft.com/office/powerpoint/2010/main" val="1974472995"/>
              </p:ext>
            </p:extLst>
          </p:nvPr>
        </p:nvGraphicFramePr>
        <p:xfrm>
          <a:off x="1451579" y="1853754"/>
          <a:ext cx="9808300" cy="394098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1483932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9201C7-383B-4C51-1E71-FF34D6681590}"/>
              </a:ext>
            </a:extLst>
          </p:cNvPr>
          <p:cNvSpPr>
            <a:spLocks noGrp="1"/>
          </p:cNvSpPr>
          <p:nvPr>
            <p:ph type="title"/>
          </p:nvPr>
        </p:nvSpPr>
        <p:spPr/>
        <p:txBody>
          <a:bodyPr/>
          <a:lstStyle/>
          <a:p>
            <a:pPr algn="ctr"/>
            <a:r>
              <a:rPr lang="en-GB" sz="3200" b="1" i="0" dirty="0">
                <a:solidFill>
                  <a:srgbClr val="0D0D0D"/>
                </a:solidFill>
                <a:effectLst/>
                <a:latin typeface="Times New Roman" panose="02020603050405020304" pitchFamily="18" charset="0"/>
                <a:cs typeface="Times New Roman" panose="02020603050405020304" pitchFamily="18" charset="0"/>
              </a:rPr>
              <a:t>Impact business communication between </a:t>
            </a:r>
            <a:r>
              <a:rPr lang="en-GB" sz="3200" b="1" i="0" dirty="0" err="1">
                <a:solidFill>
                  <a:srgbClr val="0D0D0D"/>
                </a:solidFill>
                <a:effectLst/>
                <a:latin typeface="Times New Roman" panose="02020603050405020304" pitchFamily="18" charset="0"/>
                <a:cs typeface="Times New Roman" panose="02020603050405020304" pitchFamily="18" charset="0"/>
              </a:rPr>
              <a:t>Uk</a:t>
            </a:r>
            <a:r>
              <a:rPr lang="en-GB" sz="3200" b="1" i="0" dirty="0">
                <a:solidFill>
                  <a:srgbClr val="0D0D0D"/>
                </a:solidFill>
                <a:effectLst/>
                <a:latin typeface="Times New Roman" panose="02020603050405020304" pitchFamily="18" charset="0"/>
                <a:cs typeface="Times New Roman" panose="02020603050405020304" pitchFamily="18" charset="0"/>
              </a:rPr>
              <a:t> and Germany</a:t>
            </a:r>
            <a:endParaRPr lang="en-GB" dirty="0"/>
          </a:p>
        </p:txBody>
      </p:sp>
      <p:graphicFrame>
        <p:nvGraphicFramePr>
          <p:cNvPr id="4" name="Content Placeholder 3">
            <a:extLst>
              <a:ext uri="{FF2B5EF4-FFF2-40B4-BE49-F238E27FC236}">
                <a16:creationId xmlns:a16="http://schemas.microsoft.com/office/drawing/2014/main" id="{3BDF7088-129E-9D35-364C-AAF3B904E2E2}"/>
              </a:ext>
            </a:extLst>
          </p:cNvPr>
          <p:cNvGraphicFramePr>
            <a:graphicFrameLocks noGrp="1"/>
          </p:cNvGraphicFramePr>
          <p:nvPr>
            <p:ph idx="1"/>
            <p:extLst>
              <p:ext uri="{D42A27DB-BD31-4B8C-83A1-F6EECF244321}">
                <p14:modId xmlns:p14="http://schemas.microsoft.com/office/powerpoint/2010/main" val="1895433275"/>
              </p:ext>
            </p:extLst>
          </p:nvPr>
        </p:nvGraphicFramePr>
        <p:xfrm>
          <a:off x="1451578" y="1853754"/>
          <a:ext cx="10486421" cy="396284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9757858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4ABCF2-5D4C-6259-E805-099EE8F6C1E3}"/>
              </a:ext>
            </a:extLst>
          </p:cNvPr>
          <p:cNvSpPr>
            <a:spLocks noGrp="1"/>
          </p:cNvSpPr>
          <p:nvPr>
            <p:ph type="title"/>
          </p:nvPr>
        </p:nvSpPr>
        <p:spPr/>
        <p:txBody>
          <a:bodyPr>
            <a:normAutofit/>
          </a:bodyPr>
          <a:lstStyle/>
          <a:p>
            <a:pPr algn="ctr"/>
            <a:r>
              <a:rPr lang="en-GB" b="1" i="0" dirty="0">
                <a:solidFill>
                  <a:srgbClr val="0D0D0D"/>
                </a:solidFill>
                <a:effectLst/>
                <a:latin typeface="Times New Roman" panose="02020603050405020304" pitchFamily="18" charset="0"/>
                <a:cs typeface="Times New Roman" panose="02020603050405020304" pitchFamily="18" charset="0"/>
              </a:rPr>
              <a:t>Business Etiquettes</a:t>
            </a:r>
            <a:br>
              <a:rPr lang="en-GB" dirty="0"/>
            </a:br>
            <a:endParaRPr lang="en-GB" dirty="0"/>
          </a:p>
        </p:txBody>
      </p:sp>
      <p:sp>
        <p:nvSpPr>
          <p:cNvPr id="3" name="Content Placeholder 2">
            <a:extLst>
              <a:ext uri="{FF2B5EF4-FFF2-40B4-BE49-F238E27FC236}">
                <a16:creationId xmlns:a16="http://schemas.microsoft.com/office/drawing/2014/main" id="{0D87BEA0-AED6-27A3-AB3A-6D175A6D5A2D}"/>
              </a:ext>
            </a:extLst>
          </p:cNvPr>
          <p:cNvSpPr>
            <a:spLocks noGrp="1"/>
          </p:cNvSpPr>
          <p:nvPr>
            <p:ph idx="1"/>
          </p:nvPr>
        </p:nvSpPr>
        <p:spPr>
          <a:xfrm>
            <a:off x="1451579" y="1853754"/>
            <a:ext cx="9603275" cy="4100479"/>
          </a:xfrm>
        </p:spPr>
        <p:txBody>
          <a:bodyPr>
            <a:normAutofit fontScale="70000" lnSpcReduction="20000"/>
          </a:bodyPr>
          <a:lstStyle/>
          <a:p>
            <a:r>
              <a:rPr lang="en-GB" sz="2100" b="1" dirty="0">
                <a:latin typeface="Times New Roman" panose="02020603050405020304" pitchFamily="18" charset="0"/>
                <a:cs typeface="Times New Roman" panose="02020603050405020304" pitchFamily="18" charset="0"/>
              </a:rPr>
              <a:t>1.</a:t>
            </a:r>
            <a:r>
              <a:rPr lang="en-GB" sz="2100" b="1" i="0" dirty="0">
                <a:solidFill>
                  <a:srgbClr val="0D0D0D"/>
                </a:solidFill>
                <a:effectLst/>
                <a:latin typeface="Times New Roman" panose="02020603050405020304" pitchFamily="18" charset="0"/>
                <a:cs typeface="Times New Roman" panose="02020603050405020304" pitchFamily="18" charset="0"/>
              </a:rPr>
              <a:t> Greetings and Introductions</a:t>
            </a:r>
            <a:r>
              <a:rPr lang="en-GB" sz="2100" b="1" dirty="0">
                <a:solidFill>
                  <a:srgbClr val="0D0D0D"/>
                </a:solidFill>
                <a:latin typeface="Times New Roman" panose="02020603050405020304" pitchFamily="18" charset="0"/>
                <a:cs typeface="Times New Roman" panose="02020603050405020304" pitchFamily="18" charset="0"/>
              </a:rPr>
              <a:t>: </a:t>
            </a:r>
            <a:r>
              <a:rPr lang="en-GB" sz="2100" b="0" i="0" dirty="0">
                <a:solidFill>
                  <a:srgbClr val="0D0D0D"/>
                </a:solidFill>
                <a:effectLst/>
                <a:latin typeface="Times New Roman" panose="02020603050405020304" pitchFamily="18" charset="0"/>
                <a:cs typeface="Times New Roman" panose="02020603050405020304" pitchFamily="18" charset="0"/>
              </a:rPr>
              <a:t>Germans typically greet with a firm handshake and maintain eye contact, while the British may be more reserved in their greetings</a:t>
            </a:r>
          </a:p>
          <a:p>
            <a:r>
              <a:rPr lang="en-GB" sz="2100" b="1" dirty="0">
                <a:solidFill>
                  <a:srgbClr val="0D0D0D"/>
                </a:solidFill>
                <a:latin typeface="Times New Roman" panose="02020603050405020304" pitchFamily="18" charset="0"/>
                <a:cs typeface="Times New Roman" panose="02020603050405020304" pitchFamily="18" charset="0"/>
              </a:rPr>
              <a:t>2.</a:t>
            </a:r>
            <a:r>
              <a:rPr lang="en-GB" sz="2100" b="1" i="0" dirty="0">
                <a:solidFill>
                  <a:srgbClr val="0D0D0D"/>
                </a:solidFill>
                <a:effectLst/>
                <a:latin typeface="Times New Roman" panose="02020603050405020304" pitchFamily="18" charset="0"/>
                <a:cs typeface="Times New Roman" panose="02020603050405020304" pitchFamily="18" charset="0"/>
              </a:rPr>
              <a:t> Punctuality: </a:t>
            </a:r>
            <a:r>
              <a:rPr lang="en-GB" sz="2100" b="0" i="0" dirty="0">
                <a:solidFill>
                  <a:srgbClr val="0D0D0D"/>
                </a:solidFill>
                <a:effectLst/>
                <a:latin typeface="Times New Roman" panose="02020603050405020304" pitchFamily="18" charset="0"/>
                <a:cs typeface="Times New Roman" panose="02020603050405020304" pitchFamily="18" charset="0"/>
              </a:rPr>
              <a:t>Germans place a high value on punctuality and expect meetings to start and end on time, whereas the British may adopt a more relaxed approach.</a:t>
            </a:r>
          </a:p>
          <a:p>
            <a:pPr marL="0" indent="0">
              <a:buNone/>
            </a:pPr>
            <a:r>
              <a:rPr lang="en-GB" sz="2100" b="0" i="0" dirty="0">
                <a:solidFill>
                  <a:srgbClr val="0D0D0D"/>
                </a:solidFill>
                <a:effectLst/>
                <a:latin typeface="Times New Roman" panose="02020603050405020304" pitchFamily="18" charset="0"/>
                <a:cs typeface="Times New Roman" panose="02020603050405020304" pitchFamily="18" charset="0"/>
              </a:rPr>
              <a:t>Punctuality plays a significant role in the management office setup and operations in Germany, reflecting cultural expectations and contributing to operational efficiency. Addressing cultural noise and demonstrating cultural sensitivity are essential for effectively navigating this cultural difference and fostering positive working relationships within the management office and with external stakeholders in Germany. The cultural difference in punctuality between Germans and British can impact trust, relationship building, and operations within the management office by influencing perceptions of reliability, respect for cultural norms, trustworthiness, efficiency, and productivity. By acknowledging and adapting to cultural differences, organizations can promote positive working relationships and enhance the overall effectiveness .</a:t>
            </a:r>
          </a:p>
          <a:p>
            <a:pPr marL="0" indent="0">
              <a:buNone/>
            </a:pPr>
            <a:r>
              <a:rPr lang="en-GB" sz="2100" b="1" dirty="0">
                <a:solidFill>
                  <a:srgbClr val="0D0D0D"/>
                </a:solidFill>
                <a:latin typeface="Times New Roman" panose="02020603050405020304" pitchFamily="18" charset="0"/>
                <a:cs typeface="Times New Roman" panose="02020603050405020304" pitchFamily="18" charset="0"/>
              </a:rPr>
              <a:t>3.</a:t>
            </a:r>
            <a:r>
              <a:rPr lang="en-GB" sz="2100" b="1" i="0" dirty="0">
                <a:solidFill>
                  <a:srgbClr val="0D0D0D"/>
                </a:solidFill>
                <a:effectLst/>
                <a:latin typeface="Times New Roman" panose="02020603050405020304" pitchFamily="18" charset="0"/>
                <a:cs typeface="Times New Roman" panose="02020603050405020304" pitchFamily="18" charset="0"/>
              </a:rPr>
              <a:t> Written Communication: </a:t>
            </a:r>
            <a:r>
              <a:rPr lang="en-GB" sz="2100" b="0" i="0" dirty="0">
                <a:solidFill>
                  <a:srgbClr val="0D0D0D"/>
                </a:solidFill>
                <a:effectLst/>
                <a:latin typeface="Times New Roman" panose="02020603050405020304" pitchFamily="18" charset="0"/>
                <a:cs typeface="Times New Roman" panose="02020603050405020304" pitchFamily="18" charset="0"/>
              </a:rPr>
              <a:t>Germans often prefer detailed and well-structured written communication, whereas the British may use concise and polite correspondence. </a:t>
            </a:r>
            <a:r>
              <a:rPr lang="en-GB" sz="2000" dirty="0">
                <a:effectLst/>
                <a:latin typeface="Times New Roman" panose="02020603050405020304" pitchFamily="18" charset="0"/>
                <a:ea typeface="Calibri" panose="020F0502020204030204" pitchFamily="34" charset="0"/>
                <a:cs typeface="Times New Roman" panose="02020603050405020304" pitchFamily="18" charset="0"/>
              </a:rPr>
              <a:t>Smith, J. "Cross-Cultural Differences in the Workplace, 2018</a:t>
            </a:r>
            <a:r>
              <a:rPr lang="en-GB" sz="2000" dirty="0">
                <a:latin typeface="Times New Roman" panose="02020603050405020304" pitchFamily="18" charset="0"/>
                <a:cs typeface="Times New Roman" panose="02020603050405020304" pitchFamily="18" charset="0"/>
              </a:rPr>
              <a:t>(Accessed on 18</a:t>
            </a:r>
            <a:r>
              <a:rPr lang="en-GB" sz="2000" baseline="30000" dirty="0">
                <a:latin typeface="Times New Roman" panose="02020603050405020304" pitchFamily="18" charset="0"/>
                <a:cs typeface="Times New Roman" panose="02020603050405020304" pitchFamily="18" charset="0"/>
              </a:rPr>
              <a:t>th</a:t>
            </a:r>
            <a:r>
              <a:rPr lang="en-GB" sz="2000" dirty="0">
                <a:latin typeface="Times New Roman" panose="02020603050405020304" pitchFamily="18" charset="0"/>
                <a:cs typeface="Times New Roman" panose="02020603050405020304" pitchFamily="18" charset="0"/>
              </a:rPr>
              <a:t> of March 2024)</a:t>
            </a:r>
            <a:endParaRPr lang="en-GB" sz="2000" i="0" dirty="0">
              <a:effectLst/>
              <a:latin typeface="Times New Roman" panose="02020603050405020304" pitchFamily="18" charset="0"/>
              <a:cs typeface="Times New Roman" panose="02020603050405020304" pitchFamily="18" charset="0"/>
            </a:endParaRPr>
          </a:p>
          <a:p>
            <a:pPr marL="0" indent="0">
              <a:buNone/>
            </a:pPr>
            <a:endParaRPr lang="en-US" dirty="0">
              <a:latin typeface="Times New Roman" panose="02020603050405020304" pitchFamily="18" charset="0"/>
              <a:cs typeface="Times New Roman" panose="02020603050405020304" pitchFamily="18" charset="0"/>
            </a:endParaRPr>
          </a:p>
          <a:p>
            <a:pPr marL="0" indent="0">
              <a:buNone/>
            </a:pPr>
            <a:endParaRPr lang="en-GB" sz="2100" b="0" i="0" dirty="0">
              <a:solidFill>
                <a:srgbClr val="0D0D0D"/>
              </a:solidFill>
              <a:effectLst/>
              <a:latin typeface="Times New Roman" panose="02020603050405020304" pitchFamily="18" charset="0"/>
              <a:cs typeface="Times New Roman" panose="02020603050405020304" pitchFamily="18" charset="0"/>
            </a:endParaRPr>
          </a:p>
          <a:p>
            <a:endParaRPr lang="en-GB" dirty="0"/>
          </a:p>
        </p:txBody>
      </p:sp>
    </p:spTree>
    <p:extLst>
      <p:ext uri="{BB962C8B-B14F-4D97-AF65-F5344CB8AC3E}">
        <p14:creationId xmlns:p14="http://schemas.microsoft.com/office/powerpoint/2010/main" val="257536753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A3D7D2-341A-A908-6881-45FC1AF4BA41}"/>
              </a:ext>
            </a:extLst>
          </p:cNvPr>
          <p:cNvSpPr>
            <a:spLocks noGrp="1"/>
          </p:cNvSpPr>
          <p:nvPr>
            <p:ph type="title"/>
          </p:nvPr>
        </p:nvSpPr>
        <p:spPr/>
        <p:txBody>
          <a:bodyPr/>
          <a:lstStyle/>
          <a:p>
            <a:r>
              <a:rPr lang="en-GB" b="1" i="0" dirty="0">
                <a:solidFill>
                  <a:srgbClr val="0D0D0D"/>
                </a:solidFill>
                <a:effectLst/>
                <a:latin typeface="Söhne"/>
              </a:rPr>
              <a:t>Challenges and Solutions:</a:t>
            </a:r>
            <a:endParaRPr lang="en-GB" dirty="0"/>
          </a:p>
        </p:txBody>
      </p:sp>
      <p:graphicFrame>
        <p:nvGraphicFramePr>
          <p:cNvPr id="5" name="Content Placeholder 4">
            <a:extLst>
              <a:ext uri="{FF2B5EF4-FFF2-40B4-BE49-F238E27FC236}">
                <a16:creationId xmlns:a16="http://schemas.microsoft.com/office/drawing/2014/main" id="{1FC8DAFB-1128-DE1C-2FB5-0A53DB0E5D02}"/>
              </a:ext>
            </a:extLst>
          </p:cNvPr>
          <p:cNvGraphicFramePr>
            <a:graphicFrameLocks noGrp="1"/>
          </p:cNvGraphicFramePr>
          <p:nvPr>
            <p:ph idx="1"/>
            <p:extLst>
              <p:ext uri="{D42A27DB-BD31-4B8C-83A1-F6EECF244321}">
                <p14:modId xmlns:p14="http://schemas.microsoft.com/office/powerpoint/2010/main" val="2172705454"/>
              </p:ext>
            </p:extLst>
          </p:nvPr>
        </p:nvGraphicFramePr>
        <p:xfrm>
          <a:off x="1451579" y="1740350"/>
          <a:ext cx="9603275" cy="431313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5999146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600BA3-BD2C-9EFC-FE14-D50172B413D0}"/>
              </a:ext>
            </a:extLst>
          </p:cNvPr>
          <p:cNvSpPr>
            <a:spLocks noGrp="1"/>
          </p:cNvSpPr>
          <p:nvPr>
            <p:ph type="title"/>
          </p:nvPr>
        </p:nvSpPr>
        <p:spPr/>
        <p:txBody>
          <a:bodyPr>
            <a:normAutofit/>
          </a:bodyPr>
          <a:lstStyle/>
          <a:p>
            <a:pPr algn="ctr"/>
            <a:r>
              <a:rPr lang="en-GB" sz="2400" b="1" i="0" dirty="0">
                <a:solidFill>
                  <a:srgbClr val="0D0D0D"/>
                </a:solidFill>
                <a:effectLst/>
                <a:latin typeface="Times New Roman" panose="02020603050405020304" pitchFamily="18" charset="0"/>
                <a:cs typeface="Times New Roman" panose="02020603050405020304" pitchFamily="18" charset="0"/>
              </a:rPr>
              <a:t>Recommendations for Success:</a:t>
            </a:r>
            <a:endParaRPr lang="en-GB" sz="24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E3D8D871-C440-8722-6BE7-A6F0D2227326}"/>
              </a:ext>
            </a:extLst>
          </p:cNvPr>
          <p:cNvSpPr>
            <a:spLocks noGrp="1"/>
          </p:cNvSpPr>
          <p:nvPr>
            <p:ph idx="1"/>
          </p:nvPr>
        </p:nvSpPr>
        <p:spPr>
          <a:xfrm>
            <a:off x="1451579" y="1853753"/>
            <a:ext cx="9603275" cy="4089847"/>
          </a:xfrm>
        </p:spPr>
        <p:txBody>
          <a:bodyPr>
            <a:normAutofit fontScale="62500" lnSpcReduction="20000"/>
          </a:bodyPr>
          <a:lstStyle/>
          <a:p>
            <a:pPr algn="l">
              <a:buFont typeface="+mj-lt"/>
              <a:buAutoNum type="arabicPeriod"/>
            </a:pPr>
            <a:r>
              <a:rPr lang="en-GB" b="1" i="0" dirty="0">
                <a:solidFill>
                  <a:srgbClr val="0D0D0D"/>
                </a:solidFill>
                <a:effectLst/>
                <a:latin typeface="Times New Roman" panose="02020603050405020304" pitchFamily="18" charset="0"/>
                <a:cs typeface="Times New Roman" panose="02020603050405020304" pitchFamily="18" charset="0"/>
              </a:rPr>
              <a:t>Cultural Integration Strategy:</a:t>
            </a:r>
          </a:p>
          <a:p>
            <a:pPr marL="742950" lvl="1" indent="-285750" algn="l">
              <a:buFont typeface="+mj-lt"/>
              <a:buAutoNum type="arabicPeriod"/>
            </a:pPr>
            <a:r>
              <a:rPr lang="en-GB" sz="2000" i="0" dirty="0">
                <a:solidFill>
                  <a:srgbClr val="0D0D0D"/>
                </a:solidFill>
                <a:effectLst/>
                <a:latin typeface="Times New Roman" panose="02020603050405020304" pitchFamily="18" charset="0"/>
                <a:cs typeface="Times New Roman" panose="02020603050405020304" pitchFamily="18" charset="0"/>
              </a:rPr>
              <a:t>Develop a comprehensive cultural integration plan that emphasizes mutual respect, understanding, and adaptation.</a:t>
            </a:r>
          </a:p>
          <a:p>
            <a:pPr marL="742950" lvl="1" indent="-285750" algn="l">
              <a:buFont typeface="+mj-lt"/>
              <a:buAutoNum type="arabicPeriod"/>
            </a:pPr>
            <a:r>
              <a:rPr lang="en-GB" sz="2000" i="0" dirty="0">
                <a:solidFill>
                  <a:srgbClr val="0D0D0D"/>
                </a:solidFill>
                <a:effectLst/>
                <a:latin typeface="Times New Roman" panose="02020603050405020304" pitchFamily="18" charset="0"/>
                <a:cs typeface="Times New Roman" panose="02020603050405020304" pitchFamily="18" charset="0"/>
              </a:rPr>
              <a:t>Foster a culture of inclusivity where employees from diverse backgrounds feel valued and empowered to contribute.</a:t>
            </a:r>
          </a:p>
          <a:p>
            <a:pPr algn="l">
              <a:buFont typeface="+mj-lt"/>
              <a:buAutoNum type="arabicPeriod"/>
            </a:pPr>
            <a:r>
              <a:rPr lang="en-GB" b="1" i="0" dirty="0">
                <a:solidFill>
                  <a:srgbClr val="0D0D0D"/>
                </a:solidFill>
                <a:effectLst/>
                <a:latin typeface="Times New Roman" panose="02020603050405020304" pitchFamily="18" charset="0"/>
                <a:cs typeface="Times New Roman" panose="02020603050405020304" pitchFamily="18" charset="0"/>
              </a:rPr>
              <a:t>Localized Marketing and Operations:</a:t>
            </a:r>
          </a:p>
          <a:p>
            <a:pPr marL="457200" lvl="1" indent="0" algn="l">
              <a:buNone/>
            </a:pPr>
            <a:r>
              <a:rPr lang="en-GB" sz="2000" i="0" dirty="0">
                <a:solidFill>
                  <a:srgbClr val="0D0D0D"/>
                </a:solidFill>
                <a:effectLst/>
                <a:latin typeface="Times New Roman" panose="02020603050405020304" pitchFamily="18" charset="0"/>
                <a:cs typeface="Times New Roman" panose="02020603050405020304" pitchFamily="18" charset="0"/>
              </a:rPr>
              <a:t>a) Tailor marketing strategies and product offerings to align with German consumer preferences and cultural sensitivities.</a:t>
            </a:r>
          </a:p>
          <a:p>
            <a:pPr marL="457200" lvl="1" indent="0" algn="l">
              <a:buNone/>
            </a:pPr>
            <a:r>
              <a:rPr lang="en-GB" sz="2000" dirty="0">
                <a:solidFill>
                  <a:srgbClr val="0D0D0D"/>
                </a:solidFill>
                <a:latin typeface="Times New Roman" panose="02020603050405020304" pitchFamily="18" charset="0"/>
                <a:cs typeface="Times New Roman" panose="02020603050405020304" pitchFamily="18" charset="0"/>
              </a:rPr>
              <a:t>Example: </a:t>
            </a:r>
            <a:r>
              <a:rPr lang="en-GB" sz="2000" i="0" dirty="0">
                <a:solidFill>
                  <a:srgbClr val="0D0D0D"/>
                </a:solidFill>
                <a:effectLst/>
                <a:latin typeface="Times New Roman" panose="02020603050405020304" pitchFamily="18" charset="0"/>
                <a:cs typeface="Times New Roman" panose="02020603050405020304" pitchFamily="18" charset="0"/>
              </a:rPr>
              <a:t>Marks &amp; Spencer launches a marketing campaign in Germany for its food products, focusing on freshness, quality, and convenience by tailor messaging, product offering, cultural sensitivity.</a:t>
            </a:r>
          </a:p>
          <a:p>
            <a:pPr marL="457200" lvl="1" indent="0" algn="l">
              <a:buNone/>
            </a:pPr>
            <a:r>
              <a:rPr lang="en-GB" sz="2000" i="0" dirty="0">
                <a:effectLst/>
                <a:latin typeface="Times New Roman" panose="02020603050405020304" pitchFamily="18" charset="0"/>
                <a:cs typeface="Times New Roman" panose="02020603050405020304" pitchFamily="18" charset="0"/>
              </a:rPr>
              <a:t> b) </a:t>
            </a:r>
            <a:r>
              <a:rPr lang="en-GB" sz="2000" i="0" dirty="0">
                <a:solidFill>
                  <a:srgbClr val="0D0D0D"/>
                </a:solidFill>
                <a:effectLst/>
                <a:latin typeface="Times New Roman" panose="02020603050405020304" pitchFamily="18" charset="0"/>
                <a:cs typeface="Times New Roman" panose="02020603050405020304" pitchFamily="18" charset="0"/>
              </a:rPr>
              <a:t>Adapt operational processes to comply with German regulations and industry standards, ensuring seamless integration into the local market.</a:t>
            </a:r>
          </a:p>
          <a:p>
            <a:pPr marL="457200" lvl="1" indent="0" algn="l">
              <a:buNone/>
            </a:pPr>
            <a:r>
              <a:rPr lang="en-GB" sz="2000" i="0" dirty="0">
                <a:solidFill>
                  <a:srgbClr val="0D0D0D"/>
                </a:solidFill>
                <a:effectLst/>
                <a:latin typeface="Times New Roman" panose="02020603050405020304" pitchFamily="18" charset="0"/>
                <a:cs typeface="Times New Roman" panose="02020603050405020304" pitchFamily="18" charset="0"/>
              </a:rPr>
              <a:t>Example: Marks &amp; Spencer opens physical stores in Germany, adapting its operational processes to comply with local regulations and customer preferences: </a:t>
            </a:r>
            <a:r>
              <a:rPr lang="en-GB" sz="2000" dirty="0">
                <a:solidFill>
                  <a:srgbClr val="0D0D0D"/>
                </a:solidFill>
                <a:latin typeface="Times New Roman" panose="02020603050405020304" pitchFamily="18" charset="0"/>
                <a:cs typeface="Times New Roman" panose="02020603050405020304" pitchFamily="18" charset="0"/>
              </a:rPr>
              <a:t>s</a:t>
            </a:r>
            <a:r>
              <a:rPr lang="en-GB" sz="2000" i="0" dirty="0">
                <a:solidFill>
                  <a:srgbClr val="0D0D0D"/>
                </a:solidFill>
                <a:effectLst/>
                <a:latin typeface="Times New Roman" panose="02020603050405020304" pitchFamily="18" charset="0"/>
                <a:cs typeface="Times New Roman" panose="02020603050405020304" pitchFamily="18" charset="0"/>
              </a:rPr>
              <a:t>tore </a:t>
            </a:r>
            <a:r>
              <a:rPr lang="en-GB" sz="2000" dirty="0">
                <a:solidFill>
                  <a:srgbClr val="0D0D0D"/>
                </a:solidFill>
                <a:latin typeface="Times New Roman" panose="02020603050405020304" pitchFamily="18" charset="0"/>
                <a:cs typeface="Times New Roman" panose="02020603050405020304" pitchFamily="18" charset="0"/>
              </a:rPr>
              <a:t>l</a:t>
            </a:r>
            <a:r>
              <a:rPr lang="en-GB" sz="2000" i="0" dirty="0">
                <a:solidFill>
                  <a:srgbClr val="0D0D0D"/>
                </a:solidFill>
                <a:effectLst/>
                <a:latin typeface="Times New Roman" panose="02020603050405020304" pitchFamily="18" charset="0"/>
                <a:cs typeface="Times New Roman" panose="02020603050405020304" pitchFamily="18" charset="0"/>
              </a:rPr>
              <a:t>ayout and design, product assortment, payment option.</a:t>
            </a:r>
          </a:p>
          <a:p>
            <a:pPr algn="l">
              <a:buFont typeface="+mj-lt"/>
              <a:buAutoNum type="arabicPeriod"/>
            </a:pPr>
            <a:r>
              <a:rPr lang="en-GB" b="1" i="0" dirty="0">
                <a:solidFill>
                  <a:srgbClr val="0D0D0D"/>
                </a:solidFill>
                <a:effectLst/>
                <a:latin typeface="Times New Roman" panose="02020603050405020304" pitchFamily="18" charset="0"/>
                <a:cs typeface="Times New Roman" panose="02020603050405020304" pitchFamily="18" charset="0"/>
              </a:rPr>
              <a:t>Building Strategic Partnerships:</a:t>
            </a:r>
          </a:p>
          <a:p>
            <a:pPr marL="742950" lvl="1" indent="-285750" algn="l">
              <a:buFont typeface="+mj-lt"/>
              <a:buAutoNum type="arabicPeriod"/>
            </a:pPr>
            <a:r>
              <a:rPr lang="en-GB" sz="2000" i="0" dirty="0">
                <a:solidFill>
                  <a:srgbClr val="0D0D0D"/>
                </a:solidFill>
                <a:effectLst/>
                <a:latin typeface="Times New Roman" panose="02020603050405020304" pitchFamily="18" charset="0"/>
                <a:cs typeface="Times New Roman" panose="02020603050405020304" pitchFamily="18" charset="0"/>
              </a:rPr>
              <a:t>Forge strategic alliances with local businesses, suppliers, and government entities to navigate regulatory requirements and establish a strong presence in the German market.</a:t>
            </a:r>
          </a:p>
          <a:p>
            <a:pPr marL="742950" lvl="1" indent="-285750">
              <a:buFont typeface="+mj-lt"/>
              <a:buAutoNum type="arabicPeriod"/>
            </a:pPr>
            <a:r>
              <a:rPr lang="en-GB" sz="2000" i="0" dirty="0">
                <a:solidFill>
                  <a:srgbClr val="0D0D0D"/>
                </a:solidFill>
                <a:effectLst/>
                <a:latin typeface="Times New Roman" panose="02020603050405020304" pitchFamily="18" charset="0"/>
                <a:cs typeface="Times New Roman" panose="02020603050405020304" pitchFamily="18" charset="0"/>
              </a:rPr>
              <a:t>Leverage existing networks and partnerships to gain insights into local business practices and consumer </a:t>
            </a:r>
            <a:r>
              <a:rPr lang="en-GB" sz="2000" i="0" dirty="0" err="1">
                <a:solidFill>
                  <a:srgbClr val="0D0D0D"/>
                </a:solidFill>
                <a:effectLst/>
                <a:latin typeface="Times New Roman" panose="02020603050405020304" pitchFamily="18" charset="0"/>
                <a:cs typeface="Times New Roman" panose="02020603050405020304" pitchFamily="18" charset="0"/>
              </a:rPr>
              <a:t>behavior</a:t>
            </a:r>
            <a:r>
              <a:rPr lang="en-GB" sz="2000" i="0">
                <a:solidFill>
                  <a:srgbClr val="0D0D0D"/>
                </a:solidFill>
                <a:effectLst/>
                <a:latin typeface="Times New Roman" panose="02020603050405020304" pitchFamily="18" charset="0"/>
                <a:cs typeface="Times New Roman" panose="02020603050405020304" pitchFamily="18" charset="0"/>
              </a:rPr>
              <a:t>.</a:t>
            </a:r>
          </a:p>
          <a:p>
            <a:pPr marL="457200" lvl="1" indent="0">
              <a:buNone/>
            </a:pPr>
            <a:r>
              <a:rPr lang="en-GB" sz="2000">
                <a:effectLst/>
                <a:latin typeface="Times New Roman" panose="02020603050405020304" pitchFamily="18" charset="0"/>
                <a:ea typeface="Calibri" panose="020F0502020204030204" pitchFamily="34" charset="0"/>
                <a:cs typeface="Times New Roman" panose="02020603050405020304" pitchFamily="18" charset="0"/>
              </a:rPr>
              <a:t> </a:t>
            </a:r>
            <a:r>
              <a:rPr lang="en-GB" sz="2000" dirty="0">
                <a:effectLst/>
                <a:latin typeface="Times New Roman" panose="02020603050405020304" pitchFamily="18" charset="0"/>
                <a:ea typeface="Calibri" panose="020F0502020204030204" pitchFamily="34" charset="0"/>
                <a:cs typeface="Times New Roman" panose="02020603050405020304" pitchFamily="18" charset="0"/>
              </a:rPr>
              <a:t>Smith, J. "Cross-Cultural Differences in the Workplace, 2018</a:t>
            </a:r>
            <a:r>
              <a:rPr lang="en-GB" sz="2000" dirty="0">
                <a:latin typeface="Times New Roman" panose="02020603050405020304" pitchFamily="18" charset="0"/>
                <a:cs typeface="Times New Roman" panose="02020603050405020304" pitchFamily="18" charset="0"/>
              </a:rPr>
              <a:t>(Accessed on 18</a:t>
            </a:r>
            <a:r>
              <a:rPr lang="en-GB" sz="2000" baseline="30000" dirty="0">
                <a:latin typeface="Times New Roman" panose="02020603050405020304" pitchFamily="18" charset="0"/>
                <a:cs typeface="Times New Roman" panose="02020603050405020304" pitchFamily="18" charset="0"/>
              </a:rPr>
              <a:t>th</a:t>
            </a:r>
            <a:r>
              <a:rPr lang="en-GB" sz="2000" dirty="0">
                <a:latin typeface="Times New Roman" panose="02020603050405020304" pitchFamily="18" charset="0"/>
                <a:cs typeface="Times New Roman" panose="02020603050405020304" pitchFamily="18" charset="0"/>
              </a:rPr>
              <a:t> of March 2024)</a:t>
            </a:r>
            <a:endParaRPr lang="en-GB" sz="2000" i="0" dirty="0">
              <a:effectLst/>
              <a:latin typeface="Times New Roman" panose="02020603050405020304" pitchFamily="18" charset="0"/>
              <a:cs typeface="Times New Roman" panose="02020603050405020304" pitchFamily="18" charset="0"/>
            </a:endParaRPr>
          </a:p>
          <a:p>
            <a:pPr marL="742950" lvl="1" indent="-285750" algn="l">
              <a:buFont typeface="+mj-lt"/>
              <a:buAutoNum type="arabicPeriod"/>
            </a:pPr>
            <a:endParaRPr lang="en-GB" sz="2000" i="0" dirty="0">
              <a:solidFill>
                <a:srgbClr val="0D0D0D"/>
              </a:solidFill>
              <a:effectLst/>
              <a:latin typeface="Times New Roman" panose="02020603050405020304" pitchFamily="18" charset="0"/>
              <a:cs typeface="Times New Roman" panose="02020603050405020304" pitchFamily="18" charset="0"/>
            </a:endParaRPr>
          </a:p>
          <a:p>
            <a:pPr marL="742950" lvl="1" indent="-285750" algn="l">
              <a:buFont typeface="+mj-lt"/>
              <a:buAutoNum type="arabicPeriod"/>
            </a:pPr>
            <a:endParaRPr lang="en-GB" sz="2000" i="0" dirty="0">
              <a:solidFill>
                <a:srgbClr val="0D0D0D"/>
              </a:solidFill>
              <a:effectLst/>
              <a:latin typeface="Times New Roman" panose="02020603050405020304" pitchFamily="18" charset="0"/>
              <a:cs typeface="Times New Roman" panose="02020603050405020304" pitchFamily="18" charset="0"/>
            </a:endParaRPr>
          </a:p>
          <a:p>
            <a:endParaRPr lang="en-GB" dirty="0"/>
          </a:p>
        </p:txBody>
      </p:sp>
    </p:spTree>
    <p:extLst>
      <p:ext uri="{BB962C8B-B14F-4D97-AF65-F5344CB8AC3E}">
        <p14:creationId xmlns:p14="http://schemas.microsoft.com/office/powerpoint/2010/main" val="7146785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4ED73F-B0B7-CC00-8A79-DCD696B4069A}"/>
              </a:ext>
            </a:extLst>
          </p:cNvPr>
          <p:cNvSpPr>
            <a:spLocks noGrp="1"/>
          </p:cNvSpPr>
          <p:nvPr>
            <p:ph type="title"/>
          </p:nvPr>
        </p:nvSpPr>
        <p:spPr>
          <a:xfrm>
            <a:off x="1451579" y="804519"/>
            <a:ext cx="9603275" cy="1049235"/>
          </a:xfrm>
        </p:spPr>
        <p:txBody>
          <a:bodyPr>
            <a:normAutofit/>
          </a:bodyPr>
          <a:lstStyle/>
          <a:p>
            <a:pPr algn="ctr"/>
            <a:r>
              <a:rPr lang="en-GB" sz="2800" b="1" i="0" dirty="0">
                <a:solidFill>
                  <a:srgbClr val="0D0D0D"/>
                </a:solidFill>
                <a:effectLst/>
                <a:latin typeface="Times New Roman" panose="02020603050405020304" pitchFamily="18" charset="0"/>
                <a:cs typeface="Times New Roman" panose="02020603050405020304" pitchFamily="18" charset="0"/>
              </a:rPr>
              <a:t>Conclusion:</a:t>
            </a:r>
            <a:endParaRPr lang="en-GB" sz="28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2C678FC7-A17C-823C-9CF4-D6339733E5D5}"/>
              </a:ext>
            </a:extLst>
          </p:cNvPr>
          <p:cNvSpPr>
            <a:spLocks noGrp="1"/>
          </p:cNvSpPr>
          <p:nvPr>
            <p:ph idx="1"/>
          </p:nvPr>
        </p:nvSpPr>
        <p:spPr>
          <a:xfrm>
            <a:off x="1451578" y="1853754"/>
            <a:ext cx="9603275" cy="3612591"/>
          </a:xfrm>
        </p:spPr>
        <p:txBody>
          <a:bodyPr>
            <a:noAutofit/>
          </a:bodyPr>
          <a:lstStyle/>
          <a:p>
            <a:r>
              <a:rPr lang="en-GB" sz="1800" b="0" i="0" dirty="0">
                <a:solidFill>
                  <a:srgbClr val="0D0D0D"/>
                </a:solidFill>
                <a:effectLst/>
                <a:latin typeface="Times New Roman" panose="02020603050405020304" pitchFamily="18" charset="0"/>
                <a:cs typeface="Times New Roman" panose="02020603050405020304" pitchFamily="18" charset="0"/>
              </a:rPr>
              <a:t>In conclusion, the establishment of a management office in Germany presents an exciting opportunity for Marks &amp; Spencer to expand its global footprint and tap into the lucrative EU market. By acknowledging and addressing the cultural differences between the UK and Germany, we can lay the foundation for a successful and sustainable operation. With a proactive approach to cultural integration, localized strategies, and strategic partnerships, we are poised to thrive in the dynamic German market.</a:t>
            </a:r>
          </a:p>
          <a:p>
            <a:r>
              <a:rPr lang="en-GB" sz="1800" b="0" i="0" dirty="0">
                <a:solidFill>
                  <a:srgbClr val="0D0D0D"/>
                </a:solidFill>
                <a:effectLst/>
                <a:latin typeface="Times New Roman" panose="02020603050405020304" pitchFamily="18" charset="0"/>
                <a:cs typeface="Times New Roman" panose="02020603050405020304" pitchFamily="18" charset="0"/>
              </a:rPr>
              <a:t> Recognizing and adapting to the cultural nuances and communication preferences between the UK and Germany is essential for effective business communication and successful collaboration between the two countries. By understanding these factors and employing appropriate strategies, organizations can bridge cultural divides and foster productive relationships with their counterparts across borders.</a:t>
            </a:r>
            <a:endParaRPr lang="en-GB" sz="18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38844152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6DC231-7C7B-5CB0-78CD-2E14B7D1BED8}"/>
              </a:ext>
            </a:extLst>
          </p:cNvPr>
          <p:cNvSpPr>
            <a:spLocks noGrp="1"/>
          </p:cNvSpPr>
          <p:nvPr>
            <p:ph type="title"/>
          </p:nvPr>
        </p:nvSpPr>
        <p:spPr/>
        <p:txBody>
          <a:bodyPr>
            <a:normAutofit/>
          </a:bodyPr>
          <a:lstStyle/>
          <a:p>
            <a:pPr algn="ctr"/>
            <a:r>
              <a:rPr lang="en-GB" sz="3600" b="1" dirty="0"/>
              <a:t>References</a:t>
            </a:r>
          </a:p>
        </p:txBody>
      </p:sp>
      <p:sp>
        <p:nvSpPr>
          <p:cNvPr id="3" name="Content Placeholder 2">
            <a:extLst>
              <a:ext uri="{FF2B5EF4-FFF2-40B4-BE49-F238E27FC236}">
                <a16:creationId xmlns:a16="http://schemas.microsoft.com/office/drawing/2014/main" id="{DAC7DF79-BCED-E4ED-93C0-5179BE2DA643}"/>
              </a:ext>
            </a:extLst>
          </p:cNvPr>
          <p:cNvSpPr>
            <a:spLocks noGrp="1"/>
          </p:cNvSpPr>
          <p:nvPr>
            <p:ph idx="1"/>
          </p:nvPr>
        </p:nvSpPr>
        <p:spPr>
          <a:xfrm>
            <a:off x="933450" y="1676400"/>
            <a:ext cx="10334625" cy="4914899"/>
          </a:xfrm>
        </p:spPr>
        <p:txBody>
          <a:bodyPr>
            <a:normAutofit fontScale="25000" lnSpcReduction="20000"/>
          </a:bodyPr>
          <a:lstStyle/>
          <a:p>
            <a:endParaRPr lang="en-GB" sz="4400" dirty="0">
              <a:latin typeface="Times New Roman" panose="02020603050405020304" pitchFamily="18" charset="0"/>
              <a:cs typeface="Times New Roman" panose="02020603050405020304" pitchFamily="18" charset="0"/>
              <a:hlinkClick r:id="rId2">
                <a:extLst>
                  <a:ext uri="{A12FA001-AC4F-418D-AE19-62706E023703}">
                    <ahyp:hlinkClr xmlns:ahyp="http://schemas.microsoft.com/office/drawing/2018/hyperlinkcolor" val="tx"/>
                  </a:ext>
                </a:extLst>
              </a:hlinkClick>
            </a:endParaRPr>
          </a:p>
          <a:p>
            <a:endParaRPr lang="en-GB" sz="4800" dirty="0">
              <a:latin typeface="Times New Roman" panose="02020603050405020304" pitchFamily="18" charset="0"/>
              <a:cs typeface="Times New Roman" panose="02020603050405020304" pitchFamily="18" charset="0"/>
              <a:hlinkClick r:id="rId2">
                <a:extLst>
                  <a:ext uri="{A12FA001-AC4F-418D-AE19-62706E023703}">
                    <ahyp:hlinkClr xmlns:ahyp="http://schemas.microsoft.com/office/drawing/2018/hyperlinkcolor" val="tx"/>
                  </a:ext>
                </a:extLst>
              </a:hlinkClick>
            </a:endParaRPr>
          </a:p>
          <a:p>
            <a:r>
              <a:rPr lang="en-GB" sz="4800" b="0" i="0" u="none" strike="noStrike" dirty="0">
                <a:effectLst/>
                <a:latin typeface="Times New Roman" panose="02020603050405020304" pitchFamily="18" charset="0"/>
                <a:cs typeface="Times New Roman" panose="02020603050405020304" pitchFamily="18" charset="0"/>
                <a:hlinkClick r:id="rId3">
                  <a:extLst>
                    <a:ext uri="{A12FA001-AC4F-418D-AE19-62706E023703}">
                      <ahyp:hlinkClr xmlns:ahyp="http://schemas.microsoft.com/office/drawing/2018/hyperlinkcolor" val="tx"/>
                    </a:ext>
                  </a:extLst>
                </a:hlinkClick>
              </a:rPr>
              <a:t>https://www.marksandspencer.com</a:t>
            </a:r>
            <a:r>
              <a:rPr lang="en-GB" sz="4800" b="0" i="0" u="none" strike="noStrike" dirty="0">
                <a:effectLst/>
                <a:latin typeface="Times New Roman" panose="02020603050405020304" pitchFamily="18" charset="0"/>
                <a:cs typeface="Times New Roman" panose="02020603050405020304" pitchFamily="18" charset="0"/>
              </a:rPr>
              <a:t> </a:t>
            </a:r>
            <a:r>
              <a:rPr lang="en-GB" sz="4800" dirty="0">
                <a:latin typeface="Times New Roman" panose="02020603050405020304" pitchFamily="18" charset="0"/>
                <a:cs typeface="Times New Roman" panose="02020603050405020304" pitchFamily="18" charset="0"/>
              </a:rPr>
              <a:t>(Accessed on 2sd of March 2024)</a:t>
            </a:r>
          </a:p>
          <a:p>
            <a:pPr>
              <a:lnSpc>
                <a:spcPct val="107000"/>
              </a:lnSpc>
              <a:spcAft>
                <a:spcPts val="800"/>
              </a:spcAft>
            </a:pPr>
            <a:r>
              <a:rPr lang="en-GB" sz="4800" dirty="0">
                <a:effectLst/>
                <a:latin typeface="Times New Roman" panose="02020603050405020304" pitchFamily="18" charset="0"/>
                <a:ea typeface="Calibri" panose="020F0502020204030204" pitchFamily="34" charset="0"/>
                <a:cs typeface="Times New Roman" panose="02020603050405020304" pitchFamily="18" charset="0"/>
              </a:rPr>
              <a:t>(Lauren Davidson, The Telegraph, 2020) </a:t>
            </a:r>
            <a:r>
              <a:rPr lang="en-GB" sz="4800" dirty="0">
                <a:latin typeface="Times New Roman" panose="02020603050405020304" pitchFamily="18" charset="0"/>
                <a:cs typeface="Times New Roman" panose="02020603050405020304" pitchFamily="18" charset="0"/>
              </a:rPr>
              <a:t>(Accessed on 2sd of March 2024)</a:t>
            </a:r>
            <a:endParaRPr lang="en-GB" sz="4800" dirty="0">
              <a:effectLst/>
              <a:latin typeface="Times New Roman" panose="02020603050405020304" pitchFamily="18" charset="0"/>
              <a:ea typeface="Calibri" panose="020F0502020204030204" pitchFamily="34" charset="0"/>
              <a:cs typeface="Times New Roman" panose="02020603050405020304" pitchFamily="18" charset="0"/>
            </a:endParaRPr>
          </a:p>
          <a:p>
            <a:pPr>
              <a:lnSpc>
                <a:spcPct val="107000"/>
              </a:lnSpc>
              <a:spcAft>
                <a:spcPts val="800"/>
              </a:spcAft>
            </a:pPr>
            <a:r>
              <a:rPr lang="en-GB" sz="4800" dirty="0">
                <a:effectLst/>
                <a:latin typeface="Times New Roman" panose="02020603050405020304" pitchFamily="18" charset="0"/>
                <a:ea typeface="Calibri" panose="020F0502020204030204" pitchFamily="34" charset="0"/>
                <a:cs typeface="Times New Roman" panose="02020603050405020304" pitchFamily="18" charset="0"/>
              </a:rPr>
              <a:t>(Eleanor Doughty, Country Life, 2021) </a:t>
            </a:r>
            <a:r>
              <a:rPr lang="en-GB" sz="4800" dirty="0">
                <a:latin typeface="Times New Roman" panose="02020603050405020304" pitchFamily="18" charset="0"/>
                <a:cs typeface="Times New Roman" panose="02020603050405020304" pitchFamily="18" charset="0"/>
              </a:rPr>
              <a:t>(Accessed on 2sd of March 2024)</a:t>
            </a:r>
          </a:p>
          <a:p>
            <a:r>
              <a:rPr lang="en-GB" sz="4800" dirty="0">
                <a:latin typeface="Times New Roman" panose="02020603050405020304" pitchFamily="18" charset="0"/>
                <a:cs typeface="Times New Roman" panose="02020603050405020304" pitchFamily="18" charset="0"/>
                <a:hlinkClick r:id="rId2">
                  <a:extLst>
                    <a:ext uri="{A12FA001-AC4F-418D-AE19-62706E023703}">
                      <ahyp:hlinkClr xmlns:ahyp="http://schemas.microsoft.com/office/drawing/2018/hyperlinkcolor" val="tx"/>
                    </a:ext>
                  </a:extLst>
                </a:hlinkClick>
              </a:rPr>
              <a:t>https://www.hofstede-insights.com/country-comparison-tool?countries=germany,the-uk</a:t>
            </a:r>
            <a:r>
              <a:rPr lang="en-GB" sz="4800" dirty="0">
                <a:latin typeface="Times New Roman" panose="02020603050405020304" pitchFamily="18" charset="0"/>
                <a:cs typeface="Times New Roman" panose="02020603050405020304" pitchFamily="18" charset="0"/>
              </a:rPr>
              <a:t> (Accessed on 9</a:t>
            </a:r>
            <a:r>
              <a:rPr lang="en-GB" sz="4800" baseline="30000" dirty="0">
                <a:latin typeface="Times New Roman" panose="02020603050405020304" pitchFamily="18" charset="0"/>
                <a:cs typeface="Times New Roman" panose="02020603050405020304" pitchFamily="18" charset="0"/>
              </a:rPr>
              <a:t>th</a:t>
            </a:r>
            <a:r>
              <a:rPr lang="en-GB" sz="4800" dirty="0">
                <a:latin typeface="Times New Roman" panose="02020603050405020304" pitchFamily="18" charset="0"/>
                <a:cs typeface="Times New Roman" panose="02020603050405020304" pitchFamily="18" charset="0"/>
              </a:rPr>
              <a:t> of March 2024)</a:t>
            </a:r>
          </a:p>
          <a:p>
            <a:r>
              <a:rPr lang="en-GB" sz="4800" dirty="0">
                <a:effectLst/>
                <a:latin typeface="Times New Roman" panose="02020603050405020304" pitchFamily="18" charset="0"/>
                <a:ea typeface="Calibri" panose="020F0502020204030204" pitchFamily="34" charset="0"/>
                <a:cs typeface="Times New Roman" panose="02020603050405020304" pitchFamily="18" charset="0"/>
              </a:rPr>
              <a:t>(</a:t>
            </a:r>
            <a:r>
              <a:rPr lang="en-GB" sz="4800" dirty="0" err="1">
                <a:effectLst/>
                <a:latin typeface="Times New Roman" panose="02020603050405020304" pitchFamily="18" charset="0"/>
                <a:ea typeface="Calibri" panose="020F0502020204030204" pitchFamily="34" charset="0"/>
                <a:cs typeface="Times New Roman" panose="02020603050405020304" pitchFamily="18" charset="0"/>
              </a:rPr>
              <a:t>Deresky</a:t>
            </a:r>
            <a:r>
              <a:rPr lang="en-GB" sz="4800" dirty="0">
                <a:effectLst/>
                <a:latin typeface="Times New Roman" panose="02020603050405020304" pitchFamily="18" charset="0"/>
                <a:ea typeface="Calibri" panose="020F0502020204030204" pitchFamily="34" charset="0"/>
                <a:cs typeface="Times New Roman" panose="02020603050405020304" pitchFamily="18" charset="0"/>
              </a:rPr>
              <a:t>, H. International management., 2017)</a:t>
            </a:r>
            <a:r>
              <a:rPr lang="en-GB" sz="4800" dirty="0">
                <a:latin typeface="Times New Roman" panose="02020603050405020304" pitchFamily="18" charset="0"/>
                <a:cs typeface="Times New Roman" panose="02020603050405020304" pitchFamily="18" charset="0"/>
              </a:rPr>
              <a:t>(Accessed on 10</a:t>
            </a:r>
            <a:r>
              <a:rPr lang="en-GB" sz="4800" baseline="30000" dirty="0">
                <a:latin typeface="Times New Roman" panose="02020603050405020304" pitchFamily="18" charset="0"/>
                <a:cs typeface="Times New Roman" panose="02020603050405020304" pitchFamily="18" charset="0"/>
              </a:rPr>
              <a:t>th</a:t>
            </a:r>
            <a:r>
              <a:rPr lang="en-GB" sz="4800" dirty="0">
                <a:latin typeface="Times New Roman" panose="02020603050405020304" pitchFamily="18" charset="0"/>
                <a:cs typeface="Times New Roman" panose="02020603050405020304" pitchFamily="18" charset="0"/>
              </a:rPr>
              <a:t>  f March 2024)</a:t>
            </a:r>
            <a:endParaRPr lang="en-US" sz="4800" dirty="0">
              <a:latin typeface="Times New Roman" panose="02020603050405020304" pitchFamily="18" charset="0"/>
              <a:cs typeface="Times New Roman" panose="02020603050405020304" pitchFamily="18" charset="0"/>
            </a:endParaRPr>
          </a:p>
          <a:p>
            <a:r>
              <a:rPr lang="en-GB" sz="4800" dirty="0">
                <a:effectLst/>
                <a:latin typeface="Times New Roman" panose="02020603050405020304" pitchFamily="18" charset="0"/>
                <a:ea typeface="Calibri" panose="020F0502020204030204" pitchFamily="34" charset="0"/>
                <a:cs typeface="Times New Roman" panose="02020603050405020304" pitchFamily="18" charset="0"/>
              </a:rPr>
              <a:t>(</a:t>
            </a:r>
            <a:r>
              <a:rPr lang="en-GB" sz="4800" dirty="0" err="1">
                <a:effectLst/>
                <a:latin typeface="Times New Roman" panose="02020603050405020304" pitchFamily="18" charset="0"/>
                <a:ea typeface="Calibri" panose="020F0502020204030204" pitchFamily="34" charset="0"/>
                <a:cs typeface="Times New Roman" panose="02020603050405020304" pitchFamily="18" charset="0"/>
              </a:rPr>
              <a:t>Dignen</a:t>
            </a:r>
            <a:r>
              <a:rPr lang="en-GB" sz="4800" dirty="0">
                <a:effectLst/>
                <a:latin typeface="Times New Roman" panose="02020603050405020304" pitchFamily="18" charset="0"/>
                <a:ea typeface="Calibri" panose="020F0502020204030204" pitchFamily="34" charset="0"/>
                <a:cs typeface="Times New Roman" panose="02020603050405020304" pitchFamily="18" charset="0"/>
              </a:rPr>
              <a:t>, B., McMaster, I. Collins Effective International Business Communication, 2013)</a:t>
            </a:r>
            <a:r>
              <a:rPr lang="en-US" sz="4800" dirty="0">
                <a:latin typeface="Times New Roman" panose="02020603050405020304" pitchFamily="18" charset="0"/>
                <a:cs typeface="Times New Roman" panose="02020603050405020304" pitchFamily="18" charset="0"/>
              </a:rPr>
              <a:t> </a:t>
            </a:r>
            <a:r>
              <a:rPr lang="en-GB" sz="4800" dirty="0">
                <a:latin typeface="Times New Roman" panose="02020603050405020304" pitchFamily="18" charset="0"/>
                <a:cs typeface="Times New Roman" panose="02020603050405020304" pitchFamily="18" charset="0"/>
              </a:rPr>
              <a:t>(Accessed on 14th of March 2024)</a:t>
            </a:r>
            <a:endParaRPr lang="en-US" sz="4800" dirty="0">
              <a:latin typeface="Times New Roman" panose="02020603050405020304" pitchFamily="18" charset="0"/>
              <a:cs typeface="Times New Roman" panose="02020603050405020304" pitchFamily="18" charset="0"/>
            </a:endParaRPr>
          </a:p>
          <a:p>
            <a:r>
              <a:rPr lang="en-GB" sz="4800" dirty="0">
                <a:effectLst/>
                <a:latin typeface="Times New Roman" panose="02020603050405020304" pitchFamily="18" charset="0"/>
                <a:ea typeface="Calibri" panose="020F0502020204030204" pitchFamily="34" charset="0"/>
                <a:cs typeface="Times New Roman" panose="02020603050405020304" pitchFamily="18" charset="0"/>
              </a:rPr>
              <a:t>Hofstede, Geert. "Culture's Consequences: International Differences in Work-Related Values." Sage Publications, 202 (Hofstede, Geert. Sage Publications., 2022)</a:t>
            </a:r>
            <a:r>
              <a:rPr lang="en-GB" sz="4800" dirty="0">
                <a:latin typeface="Times New Roman" panose="02020603050405020304" pitchFamily="18" charset="0"/>
                <a:cs typeface="Times New Roman" panose="02020603050405020304" pitchFamily="18" charset="0"/>
              </a:rPr>
              <a:t> (Accessed on 16</a:t>
            </a:r>
            <a:r>
              <a:rPr lang="en-GB" sz="4800" baseline="30000" dirty="0">
                <a:latin typeface="Times New Roman" panose="02020603050405020304" pitchFamily="18" charset="0"/>
                <a:cs typeface="Times New Roman" panose="02020603050405020304" pitchFamily="18" charset="0"/>
              </a:rPr>
              <a:t>th</a:t>
            </a:r>
            <a:r>
              <a:rPr lang="en-GB" sz="4800" dirty="0">
                <a:latin typeface="Times New Roman" panose="02020603050405020304" pitchFamily="18" charset="0"/>
                <a:cs typeface="Times New Roman" panose="02020603050405020304" pitchFamily="18" charset="0"/>
              </a:rPr>
              <a:t> of March 2024)</a:t>
            </a:r>
            <a:endParaRPr lang="en-GB" sz="4800" i="0" dirty="0">
              <a:solidFill>
                <a:srgbClr val="0D0D0D"/>
              </a:solidFill>
              <a:effectLst/>
              <a:latin typeface="Times New Roman" panose="02020603050405020304" pitchFamily="18" charset="0"/>
              <a:cs typeface="Times New Roman" panose="02020603050405020304" pitchFamily="18" charset="0"/>
            </a:endParaRPr>
          </a:p>
          <a:p>
            <a:r>
              <a:rPr lang="en-GB" sz="4800" i="0" dirty="0">
                <a:effectLst/>
                <a:latin typeface="Times New Roman" panose="02020603050405020304" pitchFamily="18" charset="0"/>
                <a:cs typeface="Times New Roman" panose="02020603050405020304" pitchFamily="18" charset="0"/>
              </a:rPr>
              <a:t>Hofstede Insights </a:t>
            </a:r>
            <a:r>
              <a:rPr lang="en-GB" sz="4800" dirty="0">
                <a:latin typeface="Times New Roman" panose="02020603050405020304" pitchFamily="18" charset="0"/>
                <a:cs typeface="Times New Roman" panose="02020603050405020304" pitchFamily="18" charset="0"/>
              </a:rPr>
              <a:t> </a:t>
            </a:r>
            <a:r>
              <a:rPr lang="en-GB" sz="4800" i="0" u="none" strike="noStrike" dirty="0">
                <a:effectLst/>
                <a:latin typeface="Times New Roman" panose="02020603050405020304" pitchFamily="18" charset="0"/>
                <a:cs typeface="Times New Roman" panose="02020603050405020304" pitchFamily="18" charset="0"/>
                <a:hlinkClick r:id="rId4">
                  <a:extLst>
                    <a:ext uri="{A12FA001-AC4F-418D-AE19-62706E023703}">
                      <ahyp:hlinkClr xmlns:ahyp="http://schemas.microsoft.com/office/drawing/2018/hyperlinkcolor" val="tx"/>
                    </a:ext>
                  </a:extLst>
                </a:hlinkClick>
              </a:rPr>
              <a:t>https://www.hofstede-insights.com/</a:t>
            </a:r>
            <a:r>
              <a:rPr lang="en-GB" sz="4800" i="0" dirty="0">
                <a:effectLst/>
                <a:latin typeface="Times New Roman" panose="02020603050405020304" pitchFamily="18" charset="0"/>
                <a:cs typeface="Times New Roman" panose="02020603050405020304" pitchFamily="18" charset="0"/>
              </a:rPr>
              <a:t>. (</a:t>
            </a:r>
            <a:r>
              <a:rPr lang="en-GB" sz="4800" dirty="0">
                <a:latin typeface="Times New Roman" panose="02020603050405020304" pitchFamily="18" charset="0"/>
                <a:cs typeface="Times New Roman" panose="02020603050405020304" pitchFamily="18" charset="0"/>
              </a:rPr>
              <a:t>Accessed on 17</a:t>
            </a:r>
            <a:r>
              <a:rPr lang="en-GB" sz="4800" baseline="30000" dirty="0">
                <a:latin typeface="Times New Roman" panose="02020603050405020304" pitchFamily="18" charset="0"/>
                <a:cs typeface="Times New Roman" panose="02020603050405020304" pitchFamily="18" charset="0"/>
              </a:rPr>
              <a:t>th</a:t>
            </a:r>
            <a:r>
              <a:rPr lang="en-GB" sz="4800" dirty="0">
                <a:latin typeface="Times New Roman" panose="02020603050405020304" pitchFamily="18" charset="0"/>
                <a:cs typeface="Times New Roman" panose="02020603050405020304" pitchFamily="18" charset="0"/>
              </a:rPr>
              <a:t>  of March 2024)</a:t>
            </a:r>
            <a:endParaRPr lang="en-GB" sz="4800" i="0" dirty="0">
              <a:effectLst/>
              <a:latin typeface="Times New Roman" panose="02020603050405020304" pitchFamily="18" charset="0"/>
              <a:cs typeface="Times New Roman" panose="02020603050405020304" pitchFamily="18" charset="0"/>
            </a:endParaRPr>
          </a:p>
          <a:p>
            <a:r>
              <a:rPr lang="en-GB" sz="4800" dirty="0">
                <a:effectLst/>
                <a:latin typeface="Times New Roman" panose="02020603050405020304" pitchFamily="18" charset="0"/>
                <a:ea typeface="Calibri" panose="020F0502020204030204" pitchFamily="34" charset="0"/>
                <a:cs typeface="Times New Roman" panose="02020603050405020304" pitchFamily="18" charset="0"/>
              </a:rPr>
              <a:t>Smith, J. "Cross-Cultural Differences in the Workplace, 2018</a:t>
            </a:r>
            <a:r>
              <a:rPr lang="en-GB" sz="4800" dirty="0">
                <a:latin typeface="Times New Roman" panose="02020603050405020304" pitchFamily="18" charset="0"/>
                <a:cs typeface="Times New Roman" panose="02020603050405020304" pitchFamily="18" charset="0"/>
              </a:rPr>
              <a:t>(Accessed on 18</a:t>
            </a:r>
            <a:r>
              <a:rPr lang="en-GB" sz="4800" baseline="30000" dirty="0">
                <a:latin typeface="Times New Roman" panose="02020603050405020304" pitchFamily="18" charset="0"/>
                <a:cs typeface="Times New Roman" panose="02020603050405020304" pitchFamily="18" charset="0"/>
              </a:rPr>
              <a:t>th</a:t>
            </a:r>
            <a:r>
              <a:rPr lang="en-GB" sz="4800" dirty="0">
                <a:latin typeface="Times New Roman" panose="02020603050405020304" pitchFamily="18" charset="0"/>
                <a:cs typeface="Times New Roman" panose="02020603050405020304" pitchFamily="18" charset="0"/>
              </a:rPr>
              <a:t> of March 2024)</a:t>
            </a:r>
            <a:endParaRPr lang="en-GB" sz="4800" i="0" dirty="0">
              <a:effectLst/>
              <a:latin typeface="Times New Roman" panose="02020603050405020304" pitchFamily="18" charset="0"/>
              <a:cs typeface="Times New Roman" panose="02020603050405020304" pitchFamily="18" charset="0"/>
            </a:endParaRPr>
          </a:p>
          <a:p>
            <a:r>
              <a:rPr lang="en-US" sz="4800" dirty="0">
                <a:latin typeface="Times New Roman" panose="02020603050405020304" pitchFamily="18" charset="0"/>
                <a:cs typeface="Times New Roman" panose="02020603050405020304" pitchFamily="18" charset="0"/>
                <a:hlinkClick r:id="rId5">
                  <a:extLst>
                    <a:ext uri="{A12FA001-AC4F-418D-AE19-62706E023703}">
                      <ahyp:hlinkClr xmlns:ahyp="http://schemas.microsoft.com/office/drawing/2018/hyperlinkcolor" val="tx"/>
                    </a:ext>
                  </a:extLst>
                </a:hlinkClick>
              </a:rPr>
              <a:t>https://store.marketline.com/report/marks-and-spencer-group-plc-strategy-swot-and-corporate-finance-report-4</a:t>
            </a:r>
            <a:r>
              <a:rPr lang="en-US" sz="4800" dirty="0">
                <a:latin typeface="Times New Roman" panose="02020603050405020304" pitchFamily="18" charset="0"/>
                <a:cs typeface="Times New Roman" panose="02020603050405020304" pitchFamily="18" charset="0"/>
              </a:rPr>
              <a:t>  (Accessed on 19th of March 2024)</a:t>
            </a:r>
          </a:p>
          <a:p>
            <a:endParaRPr lang="en-GB" dirty="0"/>
          </a:p>
          <a:p>
            <a:endParaRPr lang="en-GB" dirty="0"/>
          </a:p>
        </p:txBody>
      </p:sp>
    </p:spTree>
    <p:extLst>
      <p:ext uri="{BB962C8B-B14F-4D97-AF65-F5344CB8AC3E}">
        <p14:creationId xmlns:p14="http://schemas.microsoft.com/office/powerpoint/2010/main" val="2188918095"/>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docProps/app.xml><?xml version="1.0" encoding="utf-8"?>
<Properties xmlns="http://schemas.openxmlformats.org/officeDocument/2006/extended-properties" xmlns:vt="http://schemas.openxmlformats.org/officeDocument/2006/docPropsVTypes">
  <Template>Gallery</Template>
  <TotalTime>4352</TotalTime>
  <Words>2157</Words>
  <Application>Microsoft Office PowerPoint</Application>
  <PresentationFormat>Widescreen</PresentationFormat>
  <Paragraphs>93</Paragraphs>
  <Slides>15</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15</vt:i4>
      </vt:variant>
    </vt:vector>
  </HeadingPairs>
  <TitlesOfParts>
    <vt:vector size="22" baseType="lpstr">
      <vt:lpstr>Arial</vt:lpstr>
      <vt:lpstr>Gill Sans MT</vt:lpstr>
      <vt:lpstr>Quicksand</vt:lpstr>
      <vt:lpstr>Söhne</vt:lpstr>
      <vt:lpstr>Sylfaen</vt:lpstr>
      <vt:lpstr>Times New Roman</vt:lpstr>
      <vt:lpstr>Gallery</vt:lpstr>
      <vt:lpstr>Presentation about Expanding  Marks &amp; Spencer in Germany</vt:lpstr>
      <vt:lpstr>Introduction</vt:lpstr>
      <vt:lpstr>PowerPoint Presentation</vt:lpstr>
      <vt:lpstr>PowerPoint Presentation</vt:lpstr>
      <vt:lpstr>Hofstede cultural Dimensions </vt:lpstr>
      <vt:lpstr>Hofstede cultural Dimensions</vt:lpstr>
      <vt:lpstr>Hofstede cultural Dimensions</vt:lpstr>
      <vt:lpstr>COUNTRY COMPARISON Chart by Hosftede source 2024 </vt:lpstr>
      <vt:lpstr>Impact business communication between Uk and Germany</vt:lpstr>
      <vt:lpstr>Impact business communication between Uk and Germany</vt:lpstr>
      <vt:lpstr>Business Etiquettes </vt:lpstr>
      <vt:lpstr>Challenges and Solutions:</vt:lpstr>
      <vt:lpstr>Recommendations for Success:</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Admin</dc:creator>
  <cp:lastModifiedBy>Admin</cp:lastModifiedBy>
  <cp:revision>12</cp:revision>
  <dcterms:created xsi:type="dcterms:W3CDTF">2024-03-17T01:13:53Z</dcterms:created>
  <dcterms:modified xsi:type="dcterms:W3CDTF">2024-04-03T11:46:51Z</dcterms:modified>
</cp:coreProperties>
</file>