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2"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80F58CA-D71B-4B85-8003-D7655BEBE439}" v="281" dt="2022-03-26T14:38:54.31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81624" autoAdjust="0"/>
  </p:normalViewPr>
  <p:slideViewPr>
    <p:cSldViewPr snapToGrid="0">
      <p:cViewPr varScale="1">
        <p:scale>
          <a:sx n="51" d="100"/>
          <a:sy n="51" d="100"/>
        </p:scale>
        <p:origin x="1068"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7BE1160-4B51-45B8-87DA-DA25F752F601}" type="datetimeFigureOut">
              <a:rPr lang="en-GB" smtClean="0"/>
              <a:t>11/04/2022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C107B98-764B-485A-818E-44817E67B798}" type="slidenum">
              <a:rPr lang="en-GB" smtClean="0"/>
              <a:t>‹#›</a:t>
            </a:fld>
            <a:endParaRPr lang="en-GB"/>
          </a:p>
        </p:txBody>
      </p:sp>
    </p:spTree>
    <p:extLst>
      <p:ext uri="{BB962C8B-B14F-4D97-AF65-F5344CB8AC3E}">
        <p14:creationId xmlns:p14="http://schemas.microsoft.com/office/powerpoint/2010/main" val="9711244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Due to limit space I couldn’t uploaded my Video Presentation on Turnitin but I uploaded the video presentation on Steam app and share the link here.</a:t>
            </a:r>
          </a:p>
          <a:p>
            <a:r>
              <a:rPr lang="en-GB" dirty="0"/>
              <a:t>https://web.microsoftstream.com/video/7132186e-025b-4ec2-991c-0a54ec85f486</a:t>
            </a:r>
          </a:p>
          <a:p>
            <a:r>
              <a:rPr lang="en-GB"/>
              <a:t>https://web.microsoftstream.com/video/7132186e-025b-4ec2-991c-0a54ec85f486</a:t>
            </a:r>
            <a:endParaRPr lang="en-GB" dirty="0"/>
          </a:p>
        </p:txBody>
      </p:sp>
      <p:sp>
        <p:nvSpPr>
          <p:cNvPr id="4" name="Slide Number Placeholder 3"/>
          <p:cNvSpPr>
            <a:spLocks noGrp="1"/>
          </p:cNvSpPr>
          <p:nvPr>
            <p:ph type="sldNum" sz="quarter" idx="5"/>
          </p:nvPr>
        </p:nvSpPr>
        <p:spPr/>
        <p:txBody>
          <a:bodyPr/>
          <a:lstStyle/>
          <a:p>
            <a:fld id="{5C107B98-764B-485A-818E-44817E67B798}" type="slidenum">
              <a:rPr lang="en-GB" smtClean="0"/>
              <a:t>1</a:t>
            </a:fld>
            <a:endParaRPr lang="en-GB"/>
          </a:p>
        </p:txBody>
      </p:sp>
    </p:spTree>
    <p:extLst>
      <p:ext uri="{BB962C8B-B14F-4D97-AF65-F5344CB8AC3E}">
        <p14:creationId xmlns:p14="http://schemas.microsoft.com/office/powerpoint/2010/main" val="9063655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(As we can see in this chart, for the first two weeks number of deaths it had a slight increase, and after third week until week 13, the numbers of death remained constant. However, in week 14 there was a very rapid increase in deaths by over 50%. This upward trend was maintained until week 16,  when it was the peak of the trend, Between middle of week 16 the trend slow down until week 17. After week 17 numbers of deaths it was a steep descent until week 19, in the last week it had a slight increase. </a:t>
            </a:r>
            <a:endParaRPr lang="en-GB" dirty="0"/>
          </a:p>
        </p:txBody>
      </p:sp>
      <p:sp>
        <p:nvSpPr>
          <p:cNvPr id="4" name="Slide Number Placeholder 3"/>
          <p:cNvSpPr>
            <a:spLocks noGrp="1"/>
          </p:cNvSpPr>
          <p:nvPr>
            <p:ph type="sldNum" sz="quarter" idx="5"/>
          </p:nvPr>
        </p:nvSpPr>
        <p:spPr/>
        <p:txBody>
          <a:bodyPr/>
          <a:lstStyle/>
          <a:p>
            <a:fld id="{5C107B98-764B-485A-818E-44817E67B798}" type="slidenum">
              <a:rPr lang="en-GB" smtClean="0"/>
              <a:t>2</a:t>
            </a:fld>
            <a:endParaRPr lang="en-GB"/>
          </a:p>
        </p:txBody>
      </p:sp>
    </p:spTree>
    <p:extLst>
      <p:ext uri="{BB962C8B-B14F-4D97-AF65-F5344CB8AC3E}">
        <p14:creationId xmlns:p14="http://schemas.microsoft.com/office/powerpoint/2010/main" val="839031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The death average between week 15 and 20 was 18,008. The first three weeks was above the average. At week 15 the average was slightly exceeded, followed by week 16 with a consistent excess. Week 17 also exceeded the average, but a decrease can be seen compared to week 16. The last three weeks have been below average. The minimum number of deaths was reached in week 19 with a number of 12,675.</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5C107B98-764B-485A-818E-44817E67B798}" type="slidenum">
              <a:rPr lang="en-GB" smtClean="0"/>
              <a:t>3</a:t>
            </a:fld>
            <a:endParaRPr lang="en-GB"/>
          </a:p>
        </p:txBody>
      </p:sp>
    </p:spTree>
    <p:extLst>
      <p:ext uri="{BB962C8B-B14F-4D97-AF65-F5344CB8AC3E}">
        <p14:creationId xmlns:p14="http://schemas.microsoft.com/office/powerpoint/2010/main" val="24573973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In this chart, the blue lines represent respiratory disease and red lines represent Covid-19. As we can clearly see between week 41 and 46 respiratory disease remained at the same values, however, covid-19 had a very steep increase, if at week 41 covid-19 was under respiratory disease, by week 43, covid-19 exceeded. At week 46 Covid-19 exceeded by almost 1500 cases than respiratory disease. </a:t>
            </a:r>
            <a:endParaRPr lang="en-GB" dirty="0"/>
          </a:p>
        </p:txBody>
      </p:sp>
      <p:sp>
        <p:nvSpPr>
          <p:cNvPr id="4" name="Slide Number Placeholder 3"/>
          <p:cNvSpPr>
            <a:spLocks noGrp="1"/>
          </p:cNvSpPr>
          <p:nvPr>
            <p:ph type="sldNum" sz="quarter" idx="5"/>
          </p:nvPr>
        </p:nvSpPr>
        <p:spPr/>
        <p:txBody>
          <a:bodyPr/>
          <a:lstStyle/>
          <a:p>
            <a:fld id="{5C107B98-764B-485A-818E-44817E67B798}" type="slidenum">
              <a:rPr lang="en-GB" smtClean="0"/>
              <a:t>4</a:t>
            </a:fld>
            <a:endParaRPr lang="en-GB"/>
          </a:p>
        </p:txBody>
      </p:sp>
    </p:spTree>
    <p:extLst>
      <p:ext uri="{BB962C8B-B14F-4D97-AF65-F5344CB8AC3E}">
        <p14:creationId xmlns:p14="http://schemas.microsoft.com/office/powerpoint/2010/main" val="38637217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In this slide we will discuss about </a:t>
            </a: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What are the differences of deaths by age group of 90+ during each quarter of 2021. In first quarter the number of death was 33,755, for the second quarter was 41,392, for the third one was 23,884 and for the last one was 33,887. As we can clearly see, after first and third quarter was a significant increase number of death.</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5C107B98-764B-485A-818E-44817E67B798}" type="slidenum">
              <a:rPr lang="en-GB" smtClean="0"/>
              <a:t>5</a:t>
            </a:fld>
            <a:endParaRPr lang="en-GB"/>
          </a:p>
        </p:txBody>
      </p:sp>
    </p:spTree>
    <p:extLst>
      <p:ext uri="{BB962C8B-B14F-4D97-AF65-F5344CB8AC3E}">
        <p14:creationId xmlns:p14="http://schemas.microsoft.com/office/powerpoint/2010/main" val="38506925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As we can see the blue colour indicate 2020 and red 2021. in 2021 there was a significant number of deaths in this age group, which exceeded the 2020 deaths every week until week 45. after week 45, we can see a decrease in deaths in 2021 compared to the same period in 2020.</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5C107B98-764B-485A-818E-44817E67B798}" type="slidenum">
              <a:rPr lang="en-GB" smtClean="0"/>
              <a:t>6</a:t>
            </a:fld>
            <a:endParaRPr lang="en-GB"/>
          </a:p>
        </p:txBody>
      </p:sp>
    </p:spTree>
    <p:extLst>
      <p:ext uri="{BB962C8B-B14F-4D97-AF65-F5344CB8AC3E}">
        <p14:creationId xmlns:p14="http://schemas.microsoft.com/office/powerpoint/2010/main" val="29001485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The red colour indicate 2021 and blue 2020. In this chart we will analyse the data from week 27 to week 35. in 2021 there was a significant number of deaths in this age group, which exceeded the 2020 deaths every week until week 34, in the last week se can see that in 2021 was less death than in same period from 2020.</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5C107B98-764B-485A-818E-44817E67B798}" type="slidenum">
              <a:rPr lang="en-GB" smtClean="0"/>
              <a:t>7</a:t>
            </a:fld>
            <a:endParaRPr lang="en-GB"/>
          </a:p>
        </p:txBody>
      </p:sp>
    </p:spTree>
    <p:extLst>
      <p:ext uri="{BB962C8B-B14F-4D97-AF65-F5344CB8AC3E}">
        <p14:creationId xmlns:p14="http://schemas.microsoft.com/office/powerpoint/2010/main" val="8596334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The differences of death involving COVID-19 between any mention on the death certificate and underlying. The blue colour indicates any mention of death and red colour indicate underlying cause. As we can see in this chart any mention on death certificate exceeded the underlying causes every week. The conclusion we can draw is that several people died who suffered from covid but not covid was the main cause of death.</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5C107B98-764B-485A-818E-44817E67B798}" type="slidenum">
              <a:rPr lang="en-GB" smtClean="0"/>
              <a:t>8</a:t>
            </a:fld>
            <a:endParaRPr lang="en-GB"/>
          </a:p>
        </p:txBody>
      </p:sp>
    </p:spTree>
    <p:extLst>
      <p:ext uri="{BB962C8B-B14F-4D97-AF65-F5344CB8AC3E}">
        <p14:creationId xmlns:p14="http://schemas.microsoft.com/office/powerpoint/2010/main" val="17645547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a:lnSpc>
                <a:spcPct val="150000"/>
              </a:lnSpc>
              <a:spcAft>
                <a:spcPts val="800"/>
              </a:spcAft>
            </a:pPr>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For this questions, I divided the data that I interpreted into two slides. The first slide is the first part of the year, and the second is the second part of the year. This helped me to visualize the data and interpret it much easier.</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228600">
              <a:lnSpc>
                <a:spcPct val="150000"/>
              </a:lnSpc>
              <a:spcAft>
                <a:spcPts val="800"/>
              </a:spcAft>
            </a:pPr>
            <a:r>
              <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In the first part of 2020, we can see that almost all regions had more deaths compared to the first part of 2021. The only exceptions are the regions: South East, South West and Wales.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5C107B98-764B-485A-818E-44817E67B798}" type="slidenum">
              <a:rPr lang="en-GB" smtClean="0"/>
              <a:t>9</a:t>
            </a:fld>
            <a:endParaRPr lang="en-GB"/>
          </a:p>
        </p:txBody>
      </p:sp>
    </p:spTree>
    <p:extLst>
      <p:ext uri="{BB962C8B-B14F-4D97-AF65-F5344CB8AC3E}">
        <p14:creationId xmlns:p14="http://schemas.microsoft.com/office/powerpoint/2010/main" val="81225393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Furthermore, for the second half of the year, the data indicate that the trend is changing, and all regions have seen more deaths in 2021 compared to the same period in 2020.</a:t>
            </a:r>
          </a:p>
          <a:p>
            <a:endParaRPr lang="en-GB" dirty="0"/>
          </a:p>
        </p:txBody>
      </p:sp>
      <p:sp>
        <p:nvSpPr>
          <p:cNvPr id="4" name="Slide Number Placeholder 3"/>
          <p:cNvSpPr>
            <a:spLocks noGrp="1"/>
          </p:cNvSpPr>
          <p:nvPr>
            <p:ph type="sldNum" sz="quarter" idx="5"/>
          </p:nvPr>
        </p:nvSpPr>
        <p:spPr/>
        <p:txBody>
          <a:bodyPr/>
          <a:lstStyle/>
          <a:p>
            <a:fld id="{5C107B98-764B-485A-818E-44817E67B798}" type="slidenum">
              <a:rPr lang="en-GB" smtClean="0"/>
              <a:t>10</a:t>
            </a:fld>
            <a:endParaRPr lang="en-GB"/>
          </a:p>
        </p:txBody>
      </p:sp>
    </p:spTree>
    <p:extLst>
      <p:ext uri="{BB962C8B-B14F-4D97-AF65-F5344CB8AC3E}">
        <p14:creationId xmlns:p14="http://schemas.microsoft.com/office/powerpoint/2010/main" val="210791490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this last slide, you can see a graph showing total death in 2021. I divided intro three age </a:t>
            </a:r>
            <a:r>
              <a:rPr lang="en-GB" dirty="0" err="1"/>
              <a:t>grous</a:t>
            </a:r>
            <a:r>
              <a:rPr lang="en-GB" dirty="0"/>
              <a:t>. As we can see with the Green the group of age between 75 to 90+ represents 67% of the total of death, following by red colour what indicate group age 40 to 74 with 31%, and with blue </a:t>
            </a:r>
            <a:r>
              <a:rPr lang="en-GB" dirty="0" err="1"/>
              <a:t>color</a:t>
            </a:r>
            <a:r>
              <a:rPr lang="en-GB" dirty="0"/>
              <a:t> what is age group 0 to 39 represent a very small amount of death  which is 2%. </a:t>
            </a:r>
          </a:p>
        </p:txBody>
      </p:sp>
      <p:sp>
        <p:nvSpPr>
          <p:cNvPr id="4" name="Slide Number Placeholder 3"/>
          <p:cNvSpPr>
            <a:spLocks noGrp="1"/>
          </p:cNvSpPr>
          <p:nvPr>
            <p:ph type="sldNum" sz="quarter" idx="5"/>
          </p:nvPr>
        </p:nvSpPr>
        <p:spPr/>
        <p:txBody>
          <a:bodyPr/>
          <a:lstStyle/>
          <a:p>
            <a:fld id="{5C107B98-764B-485A-818E-44817E67B798}" type="slidenum">
              <a:rPr lang="en-GB" smtClean="0"/>
              <a:t>11</a:t>
            </a:fld>
            <a:endParaRPr lang="en-GB"/>
          </a:p>
        </p:txBody>
      </p:sp>
    </p:spTree>
    <p:extLst>
      <p:ext uri="{BB962C8B-B14F-4D97-AF65-F5344CB8AC3E}">
        <p14:creationId xmlns:p14="http://schemas.microsoft.com/office/powerpoint/2010/main" val="34196563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F9204-3F29-4C3A-BA41-3063400202C4}"/>
              </a:ext>
            </a:extLst>
          </p:cNvPr>
          <p:cNvSpPr>
            <a:spLocks noGrp="1"/>
          </p:cNvSpPr>
          <p:nvPr>
            <p:ph type="ctrTitle"/>
          </p:nvPr>
        </p:nvSpPr>
        <p:spPr>
          <a:xfrm>
            <a:off x="1524000" y="1122363"/>
            <a:ext cx="9144000" cy="2387600"/>
          </a:xfrm>
        </p:spPr>
        <p:txBody>
          <a:bodyPr anchor="b"/>
          <a:lstStyle>
            <a:lvl1pPr algn="ctr">
              <a:defRPr sz="4400"/>
            </a:lvl1pPr>
          </a:lstStyle>
          <a:p>
            <a:r>
              <a:rPr lang="en-US" dirty="0"/>
              <a:t>Click to edit Master title style</a:t>
            </a:r>
          </a:p>
        </p:txBody>
      </p:sp>
      <p:sp>
        <p:nvSpPr>
          <p:cNvPr id="3" name="Subtitle 2">
            <a:extLst>
              <a:ext uri="{FF2B5EF4-FFF2-40B4-BE49-F238E27FC236}">
                <a16:creationId xmlns:a16="http://schemas.microsoft.com/office/drawing/2014/main" id="{203393CD-7262-4AC7-80E6-52FE6F3F39BA}"/>
              </a:ext>
            </a:extLst>
          </p:cNvPr>
          <p:cNvSpPr>
            <a:spLocks noGrp="1"/>
          </p:cNvSpPr>
          <p:nvPr>
            <p:ph type="subTitle" idx="1"/>
          </p:nvPr>
        </p:nvSpPr>
        <p:spPr>
          <a:xfrm>
            <a:off x="1524000" y="3602038"/>
            <a:ext cx="9144000" cy="1655762"/>
          </a:xfrm>
        </p:spPr>
        <p:txBody>
          <a:bodyPr/>
          <a:lstStyle>
            <a:lvl1pPr marL="0" indent="0" algn="ctr">
              <a:buNone/>
              <a:defRPr sz="20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D7D430AE-0210-4E82-AD7B-41B112DE7F7D}"/>
              </a:ext>
            </a:extLst>
          </p:cNvPr>
          <p:cNvSpPr>
            <a:spLocks noGrp="1"/>
          </p:cNvSpPr>
          <p:nvPr>
            <p:ph type="dt" sz="half" idx="10"/>
          </p:nvPr>
        </p:nvSpPr>
        <p:spPr/>
        <p:txBody>
          <a:bodyPr/>
          <a:lstStyle>
            <a:lvl1pPr>
              <a:defRPr>
                <a:latin typeface="+mn-lt"/>
              </a:defRPr>
            </a:lvl1pPr>
          </a:lstStyle>
          <a:p>
            <a:fld id="{11A6662E-FAF4-44BC-88B5-85A7CBFB6D30}" type="datetime1">
              <a:rPr lang="en-US" smtClean="0"/>
              <a:pPr/>
              <a:t>4/11/2022</a:t>
            </a:fld>
            <a:endParaRPr lang="en-US"/>
          </a:p>
        </p:txBody>
      </p:sp>
      <p:sp>
        <p:nvSpPr>
          <p:cNvPr id="5" name="Footer Placeholder 4">
            <a:extLst>
              <a:ext uri="{FF2B5EF4-FFF2-40B4-BE49-F238E27FC236}">
                <a16:creationId xmlns:a16="http://schemas.microsoft.com/office/drawing/2014/main" id="{0F221974-7DEC-459D-9642-CB5B59C82771}"/>
              </a:ext>
            </a:extLst>
          </p:cNvPr>
          <p:cNvSpPr>
            <a:spLocks noGrp="1"/>
          </p:cNvSpPr>
          <p:nvPr>
            <p:ph type="ftr" sz="quarter" idx="11"/>
          </p:nvPr>
        </p:nvSpPr>
        <p:spPr/>
        <p:txBody>
          <a:bodyPr/>
          <a:lstStyle>
            <a:lvl1pPr>
              <a:defRPr>
                <a:latin typeface="+mn-lt"/>
              </a:defRPr>
            </a:lvl1pPr>
          </a:lstStyle>
          <a:p>
            <a:endParaRPr lang="en-US"/>
          </a:p>
        </p:txBody>
      </p:sp>
      <p:sp>
        <p:nvSpPr>
          <p:cNvPr id="6" name="Slide Number Placeholder 5">
            <a:extLst>
              <a:ext uri="{FF2B5EF4-FFF2-40B4-BE49-F238E27FC236}">
                <a16:creationId xmlns:a16="http://schemas.microsoft.com/office/drawing/2014/main" id="{60731837-C94E-4B5B-BCF0-110C69EDB41C}"/>
              </a:ext>
            </a:extLst>
          </p:cNvPr>
          <p:cNvSpPr>
            <a:spLocks noGrp="1"/>
          </p:cNvSpPr>
          <p:nvPr>
            <p:ph type="sldNum" sz="quarter" idx="12"/>
          </p:nvPr>
        </p:nvSpPr>
        <p:spPr/>
        <p:txBody>
          <a:bodyPr/>
          <a:lstStyle>
            <a:lvl1pPr>
              <a:defRPr>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22545495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CC1FC-ADE8-488C-A1DA-2FD569FD4D09}"/>
              </a:ext>
            </a:extLst>
          </p:cNvPr>
          <p:cNvSpPr>
            <a:spLocks noGrp="1"/>
          </p:cNvSpPr>
          <p:nvPr>
            <p:ph type="title"/>
          </p:nvPr>
        </p:nvSpPr>
        <p:spPr>
          <a:xfrm>
            <a:off x="838200" y="365760"/>
            <a:ext cx="10515600" cy="1325563"/>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57F02842-38C3-46D6-8527-0F6FE623C511}"/>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E864CF5-F681-40C2-88CC-E02206C9CECB}"/>
              </a:ext>
            </a:extLst>
          </p:cNvPr>
          <p:cNvSpPr>
            <a:spLocks noGrp="1"/>
          </p:cNvSpPr>
          <p:nvPr>
            <p:ph type="dt" sz="half" idx="10"/>
          </p:nvPr>
        </p:nvSpPr>
        <p:spPr/>
        <p:txBody>
          <a:bodyPr/>
          <a:lstStyle/>
          <a:p>
            <a:fld id="{0055F08A-1E71-4B2B-BB49-E743F2903911}" type="datetime1">
              <a:rPr lang="en-US" smtClean="0"/>
              <a:t>4/11/2022</a:t>
            </a:fld>
            <a:endParaRPr lang="en-US" dirty="0"/>
          </a:p>
        </p:txBody>
      </p:sp>
      <p:sp>
        <p:nvSpPr>
          <p:cNvPr id="5" name="Footer Placeholder 4">
            <a:extLst>
              <a:ext uri="{FF2B5EF4-FFF2-40B4-BE49-F238E27FC236}">
                <a16:creationId xmlns:a16="http://schemas.microsoft.com/office/drawing/2014/main" id="{82C04753-4FE4-4A6F-99BB-CFFC92E0CD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A569D1-DB13-4BD9-8BA9-0DEAD98F893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846488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20B05-7BF6-4073-9106-FA19E97273CB}"/>
              </a:ext>
            </a:extLst>
          </p:cNvPr>
          <p:cNvSpPr>
            <a:spLocks noGrp="1"/>
          </p:cNvSpPr>
          <p:nvPr>
            <p:ph type="title"/>
          </p:nvPr>
        </p:nvSpPr>
        <p:spPr>
          <a:xfrm>
            <a:off x="831850" y="1709738"/>
            <a:ext cx="10515600" cy="2852737"/>
          </a:xfrm>
        </p:spPr>
        <p:txBody>
          <a:bodyPr anchor="b"/>
          <a:lstStyle>
            <a:lvl1pP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E8EE8D7-6B58-4A3F-9DD5-E563D5192A68}"/>
              </a:ext>
            </a:extLst>
          </p:cNvPr>
          <p:cNvSpPr>
            <a:spLocks noGrp="1"/>
          </p:cNvSpPr>
          <p:nvPr>
            <p:ph type="body" idx="1"/>
          </p:nvPr>
        </p:nvSpPr>
        <p:spPr>
          <a:xfrm>
            <a:off x="831850" y="4589463"/>
            <a:ext cx="1051560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02990E-9F0A-446A-B5B8-459CA8D98D92}"/>
              </a:ext>
            </a:extLst>
          </p:cNvPr>
          <p:cNvSpPr>
            <a:spLocks noGrp="1"/>
          </p:cNvSpPr>
          <p:nvPr>
            <p:ph type="dt" sz="half" idx="10"/>
          </p:nvPr>
        </p:nvSpPr>
        <p:spPr/>
        <p:txBody>
          <a:bodyPr/>
          <a:lstStyle/>
          <a:p>
            <a:fld id="{15417D9E-721A-44BB-8863-9873FE64DA75}" type="datetime1">
              <a:rPr lang="en-US" smtClean="0"/>
              <a:t>4/11/2022</a:t>
            </a:fld>
            <a:endParaRPr lang="en-US"/>
          </a:p>
        </p:txBody>
      </p:sp>
      <p:sp>
        <p:nvSpPr>
          <p:cNvPr id="5" name="Footer Placeholder 4">
            <a:extLst>
              <a:ext uri="{FF2B5EF4-FFF2-40B4-BE49-F238E27FC236}">
                <a16:creationId xmlns:a16="http://schemas.microsoft.com/office/drawing/2014/main" id="{89E68EAA-4377-45FF-9D7C-9E77BC9F27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07FA71-74C3-44B8-A0AC-E18A1E76B43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0266165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1F12-2D88-4F76-AF46-BD5156C127A9}"/>
              </a:ext>
            </a:extLst>
          </p:cNvPr>
          <p:cNvSpPr>
            <a:spLocks noGrp="1"/>
          </p:cNvSpPr>
          <p:nvPr>
            <p:ph type="title"/>
          </p:nvPr>
        </p:nvSpPr>
        <p:spPr>
          <a:xfrm>
            <a:off x="838200" y="365760"/>
            <a:ext cx="10515600"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E6E1AA46-E3EB-4704-B019-F90F1E6177A5}"/>
              </a:ext>
            </a:extLst>
          </p:cNvPr>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5C17480F-A530-4D05-9A22-E573FB4BA62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5B56FDA-C47A-4F4A-A364-BA60A25AB90A}"/>
              </a:ext>
            </a:extLst>
          </p:cNvPr>
          <p:cNvSpPr>
            <a:spLocks noGrp="1"/>
          </p:cNvSpPr>
          <p:nvPr>
            <p:ph type="dt" sz="half" idx="10"/>
          </p:nvPr>
        </p:nvSpPr>
        <p:spPr/>
        <p:txBody>
          <a:bodyPr/>
          <a:lstStyle/>
          <a:p>
            <a:fld id="{5F31DA2F-80B8-49CF-99FB-5ABCA53A607A}" type="datetime1">
              <a:rPr lang="en-US" smtClean="0"/>
              <a:t>4/11/2022</a:t>
            </a:fld>
            <a:endParaRPr lang="en-US"/>
          </a:p>
        </p:txBody>
      </p:sp>
      <p:sp>
        <p:nvSpPr>
          <p:cNvPr id="6" name="Footer Placeholder 5">
            <a:extLst>
              <a:ext uri="{FF2B5EF4-FFF2-40B4-BE49-F238E27FC236}">
                <a16:creationId xmlns:a16="http://schemas.microsoft.com/office/drawing/2014/main" id="{7326D8DD-6D84-44D4-8A1B-57615B3ED8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C8FE31-B577-4017-8AFE-A8BA09596E9C}"/>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7428829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C28C9-B8CC-413F-9FFA-626680E4A828}"/>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B53FE72-9D42-45F5-A37F-B12130388AD5}"/>
              </a:ext>
            </a:extLst>
          </p:cNvPr>
          <p:cNvSpPr>
            <a:spLocks noGrp="1"/>
          </p:cNvSpPr>
          <p:nvPr>
            <p:ph type="body" idx="1"/>
          </p:nvPr>
        </p:nvSpPr>
        <p:spPr>
          <a:xfrm>
            <a:off x="839788" y="1752600"/>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E3A31D-9B5F-4DE3-B18D-F7F77782EB46}"/>
              </a:ext>
            </a:extLst>
          </p:cNvPr>
          <p:cNvSpPr>
            <a:spLocks noGrp="1"/>
          </p:cNvSpPr>
          <p:nvPr>
            <p:ph sz="half" idx="2"/>
          </p:nvPr>
        </p:nvSpPr>
        <p:spPr>
          <a:xfrm>
            <a:off x="839788" y="2666999"/>
            <a:ext cx="5157787"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F0BE1D2D-822C-466C-A7B9-1A2D97366A41}"/>
              </a:ext>
            </a:extLst>
          </p:cNvPr>
          <p:cNvSpPr>
            <a:spLocks noGrp="1"/>
          </p:cNvSpPr>
          <p:nvPr>
            <p:ph type="body" sz="quarter" idx="3"/>
          </p:nvPr>
        </p:nvSpPr>
        <p:spPr>
          <a:xfrm>
            <a:off x="6172200" y="1752600"/>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F13B2C-44CA-49C4-BC84-02AF1638F381}"/>
              </a:ext>
            </a:extLst>
          </p:cNvPr>
          <p:cNvSpPr>
            <a:spLocks noGrp="1"/>
          </p:cNvSpPr>
          <p:nvPr>
            <p:ph sz="quarter" idx="4"/>
          </p:nvPr>
        </p:nvSpPr>
        <p:spPr>
          <a:xfrm>
            <a:off x="6172200" y="2666999"/>
            <a:ext cx="5183188"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793CB55-E9C1-4CE6-9B61-81B71475B960}"/>
              </a:ext>
            </a:extLst>
          </p:cNvPr>
          <p:cNvSpPr>
            <a:spLocks noGrp="1"/>
          </p:cNvSpPr>
          <p:nvPr>
            <p:ph type="dt" sz="half" idx="10"/>
          </p:nvPr>
        </p:nvSpPr>
        <p:spPr/>
        <p:txBody>
          <a:bodyPr/>
          <a:lstStyle/>
          <a:p>
            <a:fld id="{28852172-E6C9-4B6C-929A-A9DE3837BBF1}" type="datetime1">
              <a:rPr lang="en-US" smtClean="0"/>
              <a:t>4/11/2022</a:t>
            </a:fld>
            <a:endParaRPr lang="en-US"/>
          </a:p>
        </p:txBody>
      </p:sp>
      <p:sp>
        <p:nvSpPr>
          <p:cNvPr id="8" name="Footer Placeholder 7">
            <a:extLst>
              <a:ext uri="{FF2B5EF4-FFF2-40B4-BE49-F238E27FC236}">
                <a16:creationId xmlns:a16="http://schemas.microsoft.com/office/drawing/2014/main" id="{0DF22318-747B-4EC9-862C-D9FD488CCC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CFBDDDF-16BD-438D-937D-0E3E30E74E8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3509154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92D5F-0BD4-4517-9233-E08AF405B6DE}"/>
              </a:ext>
            </a:extLst>
          </p:cNvPr>
          <p:cNvSpPr>
            <a:spLocks noGrp="1"/>
          </p:cNvSpPr>
          <p:nvPr>
            <p:ph type="title"/>
          </p:nvPr>
        </p:nvSpPr>
        <p:spPr>
          <a:xfrm>
            <a:off x="838200" y="365760"/>
            <a:ext cx="10515600" cy="1325563"/>
          </a:xfrm>
        </p:spPr>
        <p:txBody>
          <a:bodyPr/>
          <a:lstStyle/>
          <a:p>
            <a:r>
              <a:rPr lang="en-US"/>
              <a:t>Click to edit Master title style</a:t>
            </a:r>
          </a:p>
        </p:txBody>
      </p:sp>
      <p:sp>
        <p:nvSpPr>
          <p:cNvPr id="3" name="Date Placeholder 2">
            <a:extLst>
              <a:ext uri="{FF2B5EF4-FFF2-40B4-BE49-F238E27FC236}">
                <a16:creationId xmlns:a16="http://schemas.microsoft.com/office/drawing/2014/main" id="{B83523B8-51E3-48B8-BFD8-CE950619804E}"/>
              </a:ext>
            </a:extLst>
          </p:cNvPr>
          <p:cNvSpPr>
            <a:spLocks noGrp="1"/>
          </p:cNvSpPr>
          <p:nvPr>
            <p:ph type="dt" sz="half" idx="10"/>
          </p:nvPr>
        </p:nvSpPr>
        <p:spPr/>
        <p:txBody>
          <a:bodyPr/>
          <a:lstStyle/>
          <a:p>
            <a:fld id="{3AB41CFF-90C9-47B3-9DA1-F2BF8D839F7E}" type="datetime1">
              <a:rPr lang="en-US" smtClean="0"/>
              <a:t>4/11/2022</a:t>
            </a:fld>
            <a:endParaRPr lang="en-US"/>
          </a:p>
        </p:txBody>
      </p:sp>
      <p:sp>
        <p:nvSpPr>
          <p:cNvPr id="4" name="Footer Placeholder 3">
            <a:extLst>
              <a:ext uri="{FF2B5EF4-FFF2-40B4-BE49-F238E27FC236}">
                <a16:creationId xmlns:a16="http://schemas.microsoft.com/office/drawing/2014/main" id="{7D739B90-5D50-4424-B51D-53C39162186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6F9286-3A00-4D3C-A3F0-50AC9045C4E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2859568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933BE2-665A-42DA-A3B7-835F81A3F46B}"/>
              </a:ext>
            </a:extLst>
          </p:cNvPr>
          <p:cNvSpPr>
            <a:spLocks noGrp="1"/>
          </p:cNvSpPr>
          <p:nvPr>
            <p:ph type="dt" sz="half" idx="10"/>
          </p:nvPr>
        </p:nvSpPr>
        <p:spPr/>
        <p:txBody>
          <a:bodyPr/>
          <a:lstStyle/>
          <a:p>
            <a:fld id="{F06048FA-06AB-4884-A69B-986B96E68A24}" type="datetime1">
              <a:rPr lang="en-US" smtClean="0"/>
              <a:t>4/11/2022</a:t>
            </a:fld>
            <a:endParaRPr lang="en-US"/>
          </a:p>
        </p:txBody>
      </p:sp>
      <p:sp>
        <p:nvSpPr>
          <p:cNvPr id="3" name="Footer Placeholder 2">
            <a:extLst>
              <a:ext uri="{FF2B5EF4-FFF2-40B4-BE49-F238E27FC236}">
                <a16:creationId xmlns:a16="http://schemas.microsoft.com/office/drawing/2014/main" id="{634DBCBD-AD42-432D-ABA9-20D616AF3E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140251-3596-4673-B24B-59A6F9ED8FB3}"/>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0097950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81A1-6D8E-4DD6-8E49-DABDE6D107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693F18F-F78D-4A31-A6BC-6552105BC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82C2F4-BDF4-4A4F-AA3D-52692932C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13850F-5C87-4F08-9658-EAF049B60EB0}"/>
              </a:ext>
            </a:extLst>
          </p:cNvPr>
          <p:cNvSpPr>
            <a:spLocks noGrp="1"/>
          </p:cNvSpPr>
          <p:nvPr>
            <p:ph type="dt" sz="half" idx="10"/>
          </p:nvPr>
        </p:nvSpPr>
        <p:spPr/>
        <p:txBody>
          <a:bodyPr/>
          <a:lstStyle/>
          <a:p>
            <a:fld id="{50DB7ABA-0172-4F9C-889D-567164F66BCD}" type="datetime1">
              <a:rPr lang="en-US" smtClean="0"/>
              <a:t>4/11/2022</a:t>
            </a:fld>
            <a:endParaRPr lang="en-US"/>
          </a:p>
        </p:txBody>
      </p:sp>
      <p:sp>
        <p:nvSpPr>
          <p:cNvPr id="6" name="Footer Placeholder 5">
            <a:extLst>
              <a:ext uri="{FF2B5EF4-FFF2-40B4-BE49-F238E27FC236}">
                <a16:creationId xmlns:a16="http://schemas.microsoft.com/office/drawing/2014/main" id="{210BCE9A-A746-4439-B5D3-966FBC8E5F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1D3B51-AA2E-4AA1-8062-A0D476D80CCB}"/>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648950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02CF7-F453-4B3E-9510-D747979878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3E2A1B9-8A2A-4B49-8B79-76D3EEB36B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D9FEA03-0EC4-4085-AE63-4AA492D61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05AD5B-0DEA-4C6F-94D2-FAA99F2E5DA9}"/>
              </a:ext>
            </a:extLst>
          </p:cNvPr>
          <p:cNvSpPr>
            <a:spLocks noGrp="1"/>
          </p:cNvSpPr>
          <p:nvPr>
            <p:ph type="dt" sz="half" idx="10"/>
          </p:nvPr>
        </p:nvSpPr>
        <p:spPr/>
        <p:txBody>
          <a:bodyPr/>
          <a:lstStyle/>
          <a:p>
            <a:fld id="{78AC6A5B-8AE7-4A41-B5A7-9ADC6686DC18}" type="datetime1">
              <a:rPr lang="en-US" smtClean="0"/>
              <a:t>4/11/2022</a:t>
            </a:fld>
            <a:endParaRPr lang="en-US"/>
          </a:p>
        </p:txBody>
      </p:sp>
      <p:sp>
        <p:nvSpPr>
          <p:cNvPr id="6" name="Footer Placeholder 5">
            <a:extLst>
              <a:ext uri="{FF2B5EF4-FFF2-40B4-BE49-F238E27FC236}">
                <a16:creationId xmlns:a16="http://schemas.microsoft.com/office/drawing/2014/main" id="{F0DC6744-7CBA-4A1D-8F87-10699F9812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AD9048-35FF-4BE9-8157-BE4BAA1C725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7198191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BDD2-E186-4F25-8FDE-D1E875E9C30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318CC5B-A7E0-48B1-8329-6533AC76E7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905B1B-77FE-4BFC-BF87-87DA989F0082}"/>
              </a:ext>
            </a:extLst>
          </p:cNvPr>
          <p:cNvSpPr>
            <a:spLocks noGrp="1"/>
          </p:cNvSpPr>
          <p:nvPr>
            <p:ph type="dt" sz="half" idx="10"/>
          </p:nvPr>
        </p:nvSpPr>
        <p:spPr/>
        <p:txBody>
          <a:bodyPr/>
          <a:lstStyle/>
          <a:p>
            <a:fld id="{4C559632-1575-4E14-B53B-3DC3D5ED3947}" type="datetime1">
              <a:rPr lang="en-US" smtClean="0"/>
              <a:t>4/11/2022</a:t>
            </a:fld>
            <a:endParaRPr lang="en-US"/>
          </a:p>
        </p:txBody>
      </p:sp>
      <p:sp>
        <p:nvSpPr>
          <p:cNvPr id="5" name="Footer Placeholder 4">
            <a:extLst>
              <a:ext uri="{FF2B5EF4-FFF2-40B4-BE49-F238E27FC236}">
                <a16:creationId xmlns:a16="http://schemas.microsoft.com/office/drawing/2014/main" id="{3118531E-1B90-4631-BD37-4BB1DBFABF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8A55E8-88DC-4280-8E04-FF50FF8EDB5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1668806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60633D-90E4-4F5A-9EBF-DDEC2B0B471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DD3065-FA3D-42C8-BFDA-967C87F4F2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DC126F-38E2-4425-861F-98ED432284BA}"/>
              </a:ext>
            </a:extLst>
          </p:cNvPr>
          <p:cNvSpPr>
            <a:spLocks noGrp="1"/>
          </p:cNvSpPr>
          <p:nvPr>
            <p:ph type="dt" sz="half" idx="10"/>
          </p:nvPr>
        </p:nvSpPr>
        <p:spPr/>
        <p:txBody>
          <a:bodyPr/>
          <a:lstStyle/>
          <a:p>
            <a:fld id="{CC4A6868-2568-4CC9-B302-F37117B01A6E}" type="datetime1">
              <a:rPr lang="en-US" smtClean="0"/>
              <a:t>4/11/2022</a:t>
            </a:fld>
            <a:endParaRPr lang="en-US"/>
          </a:p>
        </p:txBody>
      </p:sp>
      <p:sp>
        <p:nvSpPr>
          <p:cNvPr id="5" name="Footer Placeholder 4">
            <a:extLst>
              <a:ext uri="{FF2B5EF4-FFF2-40B4-BE49-F238E27FC236}">
                <a16:creationId xmlns:a16="http://schemas.microsoft.com/office/drawing/2014/main" id="{CA9645D8-F22A-4354-A8B3-96E8A2D232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9E2295-A616-4D57-8800-7B7E213A8CC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9804810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40" name="Picture 39">
            <a:extLst>
              <a:ext uri="{FF2B5EF4-FFF2-40B4-BE49-F238E27FC236}">
                <a16:creationId xmlns:a16="http://schemas.microsoft.com/office/drawing/2014/main" id="{1CB7E8AE-A3AC-4BB7-A5C6-F00EC697B265}"/>
              </a:ext>
            </a:extLst>
          </p:cNvPr>
          <p:cNvPicPr>
            <a:picLocks noChangeAspect="1"/>
          </p:cNvPicPr>
          <p:nvPr/>
        </p:nvPicPr>
        <p:blipFill>
          <a:blip r:embed="rId13">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p:nvSpPr>
          <p:cNvPr id="2" name="Title Placeholder 1">
            <a:extLst>
              <a:ext uri="{FF2B5EF4-FFF2-40B4-BE49-F238E27FC236}">
                <a16:creationId xmlns:a16="http://schemas.microsoft.com/office/drawing/2014/main" id="{E9984D45-0ED3-4D03-8E44-5E355C9134F1}"/>
              </a:ext>
            </a:extLst>
          </p:cNvPr>
          <p:cNvSpPr>
            <a:spLocks noGrp="1"/>
          </p:cNvSpPr>
          <p:nvPr>
            <p:ph type="title"/>
          </p:nvPr>
        </p:nvSpPr>
        <p:spPr>
          <a:xfrm>
            <a:off x="838200" y="425450"/>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1F687D6E-D1E9-489C-9AA9-3575C39BAA0B}"/>
              </a:ext>
            </a:extLst>
          </p:cNvPr>
          <p:cNvSpPr>
            <a:spLocks noGrp="1"/>
          </p:cNvSpPr>
          <p:nvPr>
            <p:ph type="body" idx="1"/>
          </p:nvPr>
        </p:nvSpPr>
        <p:spPr>
          <a:xfrm>
            <a:off x="838200" y="1949450"/>
            <a:ext cx="10515600" cy="41957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6364E9C-08EE-4B1B-B3FC-D6D997F4EA38}"/>
              </a:ext>
            </a:extLst>
          </p:cNvPr>
          <p:cNvSpPr>
            <a:spLocks noGrp="1"/>
          </p:cNvSpPr>
          <p:nvPr>
            <p:ph type="dt" sz="half" idx="2"/>
          </p:nvPr>
        </p:nvSpPr>
        <p:spPr>
          <a:xfrm>
            <a:off x="838200" y="6324600"/>
            <a:ext cx="2743200" cy="365125"/>
          </a:xfrm>
          <a:prstGeom prst="rect">
            <a:avLst/>
          </a:prstGeom>
        </p:spPr>
        <p:txBody>
          <a:bodyPr vert="horz" lIns="91440" tIns="45720" rIns="91440" bIns="45720" rtlCol="0" anchor="ctr"/>
          <a:lstStyle>
            <a:lvl1pPr algn="l">
              <a:defRPr sz="900">
                <a:solidFill>
                  <a:schemeClr val="bg1">
                    <a:alpha val="60000"/>
                  </a:schemeClr>
                </a:solidFill>
                <a:latin typeface="+mn-lt"/>
              </a:defRPr>
            </a:lvl1pPr>
          </a:lstStyle>
          <a:p>
            <a:fld id="{57E0CF6C-748E-4B7A-BC8B-3011EF78ED13}" type="datetime1">
              <a:rPr lang="en-US" smtClean="0"/>
              <a:pPr/>
              <a:t>4/11/2022</a:t>
            </a:fld>
            <a:endParaRPr lang="en-US" dirty="0"/>
          </a:p>
        </p:txBody>
      </p:sp>
      <p:sp>
        <p:nvSpPr>
          <p:cNvPr id="5" name="Footer Placeholder 4">
            <a:extLst>
              <a:ext uri="{FF2B5EF4-FFF2-40B4-BE49-F238E27FC236}">
                <a16:creationId xmlns:a16="http://schemas.microsoft.com/office/drawing/2014/main" id="{BAB0A1F1-38FE-4C27-81E6-A43A54793FC3}"/>
              </a:ext>
            </a:extLst>
          </p:cNvPr>
          <p:cNvSpPr>
            <a:spLocks noGrp="1"/>
          </p:cNvSpPr>
          <p:nvPr>
            <p:ph type="ftr" sz="quarter" idx="3"/>
          </p:nvPr>
        </p:nvSpPr>
        <p:spPr>
          <a:xfrm>
            <a:off x="4038600" y="6324600"/>
            <a:ext cx="4114800" cy="365125"/>
          </a:xfrm>
          <a:prstGeom prst="rect">
            <a:avLst/>
          </a:prstGeom>
        </p:spPr>
        <p:txBody>
          <a:bodyPr vert="horz" lIns="91440" tIns="45720" rIns="91440" bIns="45720" rtlCol="0" anchor="ctr"/>
          <a:lstStyle>
            <a:lvl1pPr algn="ctr">
              <a:defRPr sz="900">
                <a:solidFill>
                  <a:schemeClr val="bg1">
                    <a:alpha val="60000"/>
                  </a:schemeClr>
                </a:solidFill>
                <a:latin typeface="+mn-lt"/>
              </a:defRPr>
            </a:lvl1pPr>
          </a:lstStyle>
          <a:p>
            <a:endParaRPr lang="en-US" dirty="0"/>
          </a:p>
        </p:txBody>
      </p:sp>
      <p:sp>
        <p:nvSpPr>
          <p:cNvPr id="6" name="Slide Number Placeholder 5">
            <a:extLst>
              <a:ext uri="{FF2B5EF4-FFF2-40B4-BE49-F238E27FC236}">
                <a16:creationId xmlns:a16="http://schemas.microsoft.com/office/drawing/2014/main" id="{5E26B39A-FFD8-42EF-ADC7-7DB3B302F8B2}"/>
              </a:ext>
            </a:extLst>
          </p:cNvPr>
          <p:cNvSpPr>
            <a:spLocks noGrp="1"/>
          </p:cNvSpPr>
          <p:nvPr>
            <p:ph type="sldNum" sz="quarter" idx="4"/>
          </p:nvPr>
        </p:nvSpPr>
        <p:spPr>
          <a:xfrm>
            <a:off x="8610600" y="6324600"/>
            <a:ext cx="2743200" cy="365125"/>
          </a:xfrm>
          <a:prstGeom prst="rect">
            <a:avLst/>
          </a:prstGeom>
        </p:spPr>
        <p:txBody>
          <a:bodyPr vert="horz" lIns="91440" tIns="45720" rIns="91440" bIns="45720" rtlCol="0" anchor="ctr"/>
          <a:lstStyle>
            <a:lvl1pPr algn="r">
              <a:defRPr sz="900">
                <a:solidFill>
                  <a:schemeClr val="bg1">
                    <a:alpha val="60000"/>
                  </a:schemeClr>
                </a:solidFill>
                <a:latin typeface="+mn-lt"/>
              </a:defRPr>
            </a:lvl1pPr>
          </a:lstStyle>
          <a:p>
            <a:fld id="{73B850FF-6169-4056-8077-06FFA93A5366}" type="slidenum">
              <a:rPr lang="en-US" smtClean="0"/>
              <a:pPr/>
              <a:t>‹#›</a:t>
            </a:fld>
            <a:endParaRPr lang="en-US" dirty="0"/>
          </a:p>
        </p:txBody>
      </p:sp>
    </p:spTree>
    <p:extLst>
      <p:ext uri="{BB962C8B-B14F-4D97-AF65-F5344CB8AC3E}">
        <p14:creationId xmlns:p14="http://schemas.microsoft.com/office/powerpoint/2010/main" val="3254080977"/>
      </p:ext>
    </p:extLst>
  </p:cSld>
  <p:clrMap bg1="lt1" tx1="dk1" bg2="lt2" tx2="dk2" accent1="accent1" accent2="accent2" accent3="accent3" accent4="accent4" accent5="accent5" accent6="accent6" hlink="hlink" folHlink="folHlink"/>
  <p:sldLayoutIdLst>
    <p:sldLayoutId id="2147483821" r:id="rId1"/>
    <p:sldLayoutId id="2147483811" r:id="rId2"/>
    <p:sldLayoutId id="2147483812" r:id="rId3"/>
    <p:sldLayoutId id="2147483813" r:id="rId4"/>
    <p:sldLayoutId id="2147483814" r:id="rId5"/>
    <p:sldLayoutId id="2147483815" r:id="rId6"/>
    <p:sldLayoutId id="2147483816" r:id="rId7"/>
    <p:sldLayoutId id="2147483820" r:id="rId8"/>
    <p:sldLayoutId id="2147483817" r:id="rId9"/>
    <p:sldLayoutId id="2147483818" r:id="rId10"/>
    <p:sldLayoutId id="2147483819" r:id="rId11"/>
  </p:sldLayoutIdLst>
  <p:hf sldNum="0" hdr="0" ftr="0" dt="0"/>
  <p:txStyles>
    <p:titleStyle>
      <a:lvl1pPr algn="l" defTabSz="914400" rtl="0" eaLnBrk="1" latinLnBrk="0" hangingPunct="1">
        <a:lnSpc>
          <a:spcPct val="100000"/>
        </a:lnSpc>
        <a:spcBef>
          <a:spcPct val="0"/>
        </a:spcBef>
        <a:buNone/>
        <a:defRPr sz="4400" b="1" kern="1200">
          <a:solidFill>
            <a:schemeClr val="bg1"/>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13.png"/><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14.png"/><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6.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8">
            <a:extLst>
              <a:ext uri="{FF2B5EF4-FFF2-40B4-BE49-F238E27FC236}">
                <a16:creationId xmlns:a16="http://schemas.microsoft.com/office/drawing/2014/main" id="{729F2144-48B7-4730-955E-365ECED3A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5" name="Rectangle 10">
            <a:extLst>
              <a:ext uri="{FF2B5EF4-FFF2-40B4-BE49-F238E27FC236}">
                <a16:creationId xmlns:a16="http://schemas.microsoft.com/office/drawing/2014/main" id="{E765FF50-D2F9-4A4F-86ED-F101E172BA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p:cNvSpPr>
            <a:spLocks noGrp="1"/>
          </p:cNvSpPr>
          <p:nvPr>
            <p:ph type="ctrTitle"/>
          </p:nvPr>
        </p:nvSpPr>
        <p:spPr>
          <a:xfrm>
            <a:off x="838200" y="489376"/>
            <a:ext cx="5393071" cy="1226345"/>
          </a:xfrm>
        </p:spPr>
        <p:txBody>
          <a:bodyPr anchor="b">
            <a:normAutofit/>
          </a:bodyPr>
          <a:lstStyle/>
          <a:p>
            <a:pPr algn="l"/>
            <a:r>
              <a:rPr lang="en-GB" sz="6000" b="1" dirty="0">
                <a:solidFill>
                  <a:schemeClr val="tx2"/>
                </a:solidFill>
                <a:ea typeface="+mj-lt"/>
                <a:cs typeface="+mj-lt"/>
              </a:rPr>
              <a:t>Carol Cernea</a:t>
            </a:r>
            <a:endParaRPr lang="en-US" sz="6000">
              <a:solidFill>
                <a:schemeClr val="tx2"/>
              </a:solidFill>
            </a:endParaRPr>
          </a:p>
        </p:txBody>
      </p:sp>
      <p:sp>
        <p:nvSpPr>
          <p:cNvPr id="3" name="Subtitle 2"/>
          <p:cNvSpPr>
            <a:spLocks noGrp="1"/>
          </p:cNvSpPr>
          <p:nvPr>
            <p:ph type="subTitle" idx="1"/>
          </p:nvPr>
        </p:nvSpPr>
        <p:spPr>
          <a:xfrm>
            <a:off x="373857" y="2503914"/>
            <a:ext cx="6619412" cy="2261939"/>
          </a:xfrm>
        </p:spPr>
        <p:txBody>
          <a:bodyPr vert="horz" lIns="91440" tIns="45720" rIns="91440" bIns="45720" rtlCol="0" anchor="t">
            <a:noAutofit/>
          </a:bodyPr>
          <a:lstStyle/>
          <a:p>
            <a:pPr algn="l"/>
            <a:r>
              <a:rPr lang="en-GB" sz="2800" dirty="0">
                <a:solidFill>
                  <a:schemeClr val="tx2"/>
                </a:solidFill>
                <a:latin typeface="Calibri Light"/>
                <a:cs typeface="Calibri Light"/>
              </a:rPr>
              <a:t>Data Analysis and Visualisation</a:t>
            </a:r>
            <a:endParaRPr lang="en-GB" sz="2800" dirty="0">
              <a:solidFill>
                <a:schemeClr val="tx2"/>
              </a:solidFill>
              <a:ea typeface="+mn-lt"/>
              <a:cs typeface="+mn-lt"/>
            </a:endParaRPr>
          </a:p>
          <a:p>
            <a:pPr algn="l"/>
            <a:r>
              <a:rPr lang="en-GB" sz="2800" dirty="0">
                <a:solidFill>
                  <a:schemeClr val="tx2"/>
                </a:solidFill>
                <a:cs typeface="Calibri"/>
              </a:rPr>
              <a:t>Lecturer: </a:t>
            </a:r>
            <a:r>
              <a:rPr lang="en-GB" sz="2800" dirty="0" err="1">
                <a:solidFill>
                  <a:schemeClr val="tx2"/>
                </a:solidFill>
                <a:ea typeface="+mn-lt"/>
                <a:cs typeface="+mn-lt"/>
              </a:rPr>
              <a:t>Dr.</a:t>
            </a:r>
            <a:r>
              <a:rPr lang="en-GB" sz="2800" dirty="0">
                <a:solidFill>
                  <a:schemeClr val="tx2"/>
                </a:solidFill>
                <a:ea typeface="+mn-lt"/>
                <a:cs typeface="+mn-lt"/>
              </a:rPr>
              <a:t> Muhammad Azeem Abbas</a:t>
            </a:r>
          </a:p>
          <a:p>
            <a:pPr algn="l"/>
            <a:r>
              <a:rPr lang="en-GB" sz="2800" dirty="0">
                <a:solidFill>
                  <a:schemeClr val="tx2"/>
                </a:solidFill>
                <a:ea typeface="+mn-lt"/>
                <a:cs typeface="+mn-lt"/>
              </a:rPr>
              <a:t>Programme: BSc Cloud Computing</a:t>
            </a:r>
          </a:p>
          <a:p>
            <a:pPr algn="l"/>
            <a:r>
              <a:rPr lang="en-GB" sz="2800" dirty="0">
                <a:solidFill>
                  <a:schemeClr val="tx2"/>
                </a:solidFill>
                <a:ea typeface="+mn-lt"/>
                <a:cs typeface="+mn-lt"/>
              </a:rPr>
              <a:t>Link: https://web.microsoftstream.com/video/7132186e-025b-4ec2-991c-0a54ec85f486 </a:t>
            </a:r>
          </a:p>
        </p:txBody>
      </p:sp>
      <p:pic>
        <p:nvPicPr>
          <p:cNvPr id="26" name="Picture 3">
            <a:extLst>
              <a:ext uri="{FF2B5EF4-FFF2-40B4-BE49-F238E27FC236}">
                <a16:creationId xmlns:a16="http://schemas.microsoft.com/office/drawing/2014/main" id="{925C0010-C9FC-F4D6-1108-60D27A006D58}"/>
              </a:ext>
            </a:extLst>
          </p:cNvPr>
          <p:cNvPicPr>
            <a:picLocks noChangeAspect="1"/>
          </p:cNvPicPr>
          <p:nvPr/>
        </p:nvPicPr>
        <p:blipFill rotWithShape="1">
          <a:blip r:embed="rId3"/>
          <a:srcRect l="7195" r="4472" b="-6"/>
          <a:stretch/>
        </p:blipFill>
        <p:spPr>
          <a:xfrm>
            <a:off x="7162800" y="10"/>
            <a:ext cx="5029200" cy="5693802"/>
          </a:xfrm>
          <a:prstGeom prst="rect">
            <a:avLst/>
          </a:prstGeom>
        </p:spPr>
      </p:pic>
      <p:sp>
        <p:nvSpPr>
          <p:cNvPr id="27" name="Rectangle 12">
            <a:extLst>
              <a:ext uri="{FF2B5EF4-FFF2-40B4-BE49-F238E27FC236}">
                <a16:creationId xmlns:a16="http://schemas.microsoft.com/office/drawing/2014/main" id="{04D834C7-8223-43DA-AA30-E15A1BC7BB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93812"/>
            <a:ext cx="12192000" cy="1164188"/>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8" name="Rectangle 14">
            <a:extLst>
              <a:ext uri="{FF2B5EF4-FFF2-40B4-BE49-F238E27FC236}">
                <a16:creationId xmlns:a16="http://schemas.microsoft.com/office/drawing/2014/main" id="{B62DE6C5-8EB8-4E41-B0FF-93563AA4C5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61" y="5693811"/>
            <a:ext cx="12191999" cy="1164188"/>
          </a:xfrm>
          <a:prstGeom prst="rect">
            <a:avLst/>
          </a:prstGeom>
          <a:blipFill dpi="0" rotWithShape="1">
            <a:blip r:embed="rId4">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4="http://schemas.microsoft.com/office/powerpoint/2010/main">
    <mc:Choice Requires="p14">
      <p:transition spd="slow" p14:dur="2000" advTm="17154"/>
    </mc:Choice>
    <mc:Fallback xmlns="">
      <p:transition spd="slow" advTm="17154"/>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7">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7" name="Rectangle 9">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28" name="Picture 11">
            <a:extLst>
              <a:ext uri="{FF2B5EF4-FFF2-40B4-BE49-F238E27FC236}">
                <a16:creationId xmlns:a16="http://schemas.microsoft.com/office/drawing/2014/main" id="{A72D06A1-BA08-4820-BBC8-B24DDB32A3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t="37018" r="40625"/>
          <a:stretch/>
        </p:blipFill>
        <p:spPr>
          <a:xfrm>
            <a:off x="10744200" y="0"/>
            <a:ext cx="1447800" cy="1535750"/>
          </a:xfrm>
          <a:prstGeom prst="rect">
            <a:avLst/>
          </a:prstGeom>
        </p:spPr>
      </p:pic>
      <p:sp>
        <p:nvSpPr>
          <p:cNvPr id="2" name="Title 1">
            <a:extLst>
              <a:ext uri="{FF2B5EF4-FFF2-40B4-BE49-F238E27FC236}">
                <a16:creationId xmlns:a16="http://schemas.microsoft.com/office/drawing/2014/main" id="{ECFDE748-3797-A19E-B6D9-FC756FC2B69D}"/>
              </a:ext>
            </a:extLst>
          </p:cNvPr>
          <p:cNvSpPr>
            <a:spLocks noGrp="1"/>
          </p:cNvSpPr>
          <p:nvPr>
            <p:ph type="title"/>
          </p:nvPr>
        </p:nvSpPr>
        <p:spPr>
          <a:xfrm>
            <a:off x="254795" y="309782"/>
            <a:ext cx="10348146" cy="1675009"/>
          </a:xfrm>
        </p:spPr>
        <p:txBody>
          <a:bodyPr anchor="t">
            <a:noAutofit/>
          </a:bodyPr>
          <a:lstStyle/>
          <a:p>
            <a:r>
              <a:rPr lang="en-GB" sz="2400" b="0" dirty="0">
                <a:solidFill>
                  <a:schemeClr val="tx2"/>
                </a:solidFill>
                <a:ea typeface="+mj-lt"/>
                <a:cs typeface="+mj-lt"/>
              </a:rPr>
              <a:t>How has the total number of deaths varied over the period between week 1 and 20 for the year 2021? Is there any pattern you can identify in this period? </a:t>
            </a:r>
          </a:p>
        </p:txBody>
      </p:sp>
      <p:pic>
        <p:nvPicPr>
          <p:cNvPr id="29" name="Picture 13">
            <a:extLst>
              <a:ext uri="{FF2B5EF4-FFF2-40B4-BE49-F238E27FC236}">
                <a16:creationId xmlns:a16="http://schemas.microsoft.com/office/drawing/2014/main" id="{1295E665-0408-4072-94B3-49BA5ACBCBD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duotone>
              <a:schemeClr val="accent1">
                <a:shade val="45000"/>
                <a:satMod val="135000"/>
              </a:schemeClr>
              <a:prstClr val="white"/>
            </a:duotone>
            <a:extLst>
              <a:ext uri="{28A0092B-C50C-407E-A947-70E740481C1C}">
                <a14:useLocalDpi xmlns:a14="http://schemas.microsoft.com/office/drawing/2010/main" val="0"/>
              </a:ext>
            </a:extLst>
          </a:blip>
          <a:srcRect r="46048"/>
          <a:stretch/>
        </p:blipFill>
        <p:spPr>
          <a:xfrm rot="10800000">
            <a:off x="0" y="2719662"/>
            <a:ext cx="1371600" cy="2548349"/>
          </a:xfrm>
          <a:prstGeom prst="rect">
            <a:avLst/>
          </a:prstGeom>
        </p:spPr>
      </p:pic>
      <p:pic>
        <p:nvPicPr>
          <p:cNvPr id="4" name="Picture 4" descr="Chart, line chart&#10;&#10;Description automatically generated">
            <a:extLst>
              <a:ext uri="{FF2B5EF4-FFF2-40B4-BE49-F238E27FC236}">
                <a16:creationId xmlns:a16="http://schemas.microsoft.com/office/drawing/2014/main" id="{08AD8360-68C2-1ECE-8321-06105A68C205}"/>
              </a:ext>
            </a:extLst>
          </p:cNvPr>
          <p:cNvPicPr>
            <a:picLocks noGrp="1" noChangeAspect="1"/>
          </p:cNvPicPr>
          <p:nvPr>
            <p:ph idx="1"/>
          </p:nvPr>
        </p:nvPicPr>
        <p:blipFill>
          <a:blip r:embed="rId5"/>
          <a:stretch>
            <a:fillRect/>
          </a:stretch>
        </p:blipFill>
        <p:spPr>
          <a:xfrm>
            <a:off x="1526033" y="1983998"/>
            <a:ext cx="10663236" cy="4393405"/>
          </a:xfrm>
        </p:spPr>
      </p:pic>
    </p:spTree>
    <p:extLst>
      <p:ext uri="{BB962C8B-B14F-4D97-AF65-F5344CB8AC3E}">
        <p14:creationId xmlns:p14="http://schemas.microsoft.com/office/powerpoint/2010/main" val="850726053"/>
      </p:ext>
    </p:extLst>
  </p:cSld>
  <p:clrMapOvr>
    <a:masterClrMapping/>
  </p:clrMapOvr>
  <mc:AlternateContent xmlns:mc="http://schemas.openxmlformats.org/markup-compatibility/2006" xmlns:p14="http://schemas.microsoft.com/office/powerpoint/2010/main">
    <mc:Choice Requires="p14">
      <p:transition spd="slow" p14:dur="2000" advTm="73083"/>
    </mc:Choice>
    <mc:Fallback xmlns="">
      <p:transition spd="slow" advTm="73083"/>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0" name="Rectangle 9">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2" name="Picture 11">
            <a:extLst>
              <a:ext uri="{FF2B5EF4-FFF2-40B4-BE49-F238E27FC236}">
                <a16:creationId xmlns:a16="http://schemas.microsoft.com/office/drawing/2014/main" id="{A72D06A1-BA08-4820-BBC8-B24DDB32A3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t="37018" r="40625"/>
          <a:stretch/>
        </p:blipFill>
        <p:spPr>
          <a:xfrm>
            <a:off x="10744200" y="0"/>
            <a:ext cx="1447800" cy="1535750"/>
          </a:xfrm>
          <a:prstGeom prst="rect">
            <a:avLst/>
          </a:prstGeom>
        </p:spPr>
      </p:pic>
      <p:sp>
        <p:nvSpPr>
          <p:cNvPr id="2" name="Title 1">
            <a:extLst>
              <a:ext uri="{FF2B5EF4-FFF2-40B4-BE49-F238E27FC236}">
                <a16:creationId xmlns:a16="http://schemas.microsoft.com/office/drawing/2014/main" id="{5B1CF158-DE44-31AC-6445-FC9802E9858E}"/>
              </a:ext>
            </a:extLst>
          </p:cNvPr>
          <p:cNvSpPr>
            <a:spLocks noGrp="1"/>
          </p:cNvSpPr>
          <p:nvPr>
            <p:ph type="title"/>
          </p:nvPr>
        </p:nvSpPr>
        <p:spPr>
          <a:xfrm>
            <a:off x="838201" y="559813"/>
            <a:ext cx="10348146" cy="1675009"/>
          </a:xfrm>
        </p:spPr>
        <p:txBody>
          <a:bodyPr anchor="t">
            <a:noAutofit/>
          </a:bodyPr>
          <a:lstStyle/>
          <a:p>
            <a:r>
              <a:rPr lang="en-GB" sz="2400" b="0" dirty="0">
                <a:solidFill>
                  <a:schemeClr val="tx2"/>
                </a:solidFill>
                <a:ea typeface="+mj-lt"/>
                <a:cs typeface="+mj-lt"/>
              </a:rPr>
              <a:t>How have the differences of total average deaths recorded between England and Wales over the period of week between 15 and 20 in the year 2021?</a:t>
            </a:r>
          </a:p>
        </p:txBody>
      </p:sp>
      <p:pic>
        <p:nvPicPr>
          <p:cNvPr id="14" name="Picture 13">
            <a:extLst>
              <a:ext uri="{FF2B5EF4-FFF2-40B4-BE49-F238E27FC236}">
                <a16:creationId xmlns:a16="http://schemas.microsoft.com/office/drawing/2014/main" id="{1295E665-0408-4072-94B3-49BA5ACBCBD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duotone>
              <a:schemeClr val="accent1">
                <a:shade val="45000"/>
                <a:satMod val="135000"/>
              </a:schemeClr>
              <a:prstClr val="white"/>
            </a:duotone>
            <a:extLst>
              <a:ext uri="{28A0092B-C50C-407E-A947-70E740481C1C}">
                <a14:useLocalDpi xmlns:a14="http://schemas.microsoft.com/office/drawing/2010/main" val="0"/>
              </a:ext>
            </a:extLst>
          </a:blip>
          <a:srcRect r="46048"/>
          <a:stretch/>
        </p:blipFill>
        <p:spPr>
          <a:xfrm rot="10800000">
            <a:off x="0" y="2719662"/>
            <a:ext cx="1371600" cy="2548349"/>
          </a:xfrm>
          <a:prstGeom prst="rect">
            <a:avLst/>
          </a:prstGeom>
        </p:spPr>
      </p:pic>
      <p:pic>
        <p:nvPicPr>
          <p:cNvPr id="4" name="Picture 4" descr="Chart, bar chart&#10;&#10;Description automatically generated">
            <a:extLst>
              <a:ext uri="{FF2B5EF4-FFF2-40B4-BE49-F238E27FC236}">
                <a16:creationId xmlns:a16="http://schemas.microsoft.com/office/drawing/2014/main" id="{9C13972F-1DA6-7083-1C15-4631A03A554D}"/>
              </a:ext>
            </a:extLst>
          </p:cNvPr>
          <p:cNvPicPr>
            <a:picLocks noGrp="1" noChangeAspect="1"/>
          </p:cNvPicPr>
          <p:nvPr>
            <p:ph idx="1"/>
          </p:nvPr>
        </p:nvPicPr>
        <p:blipFill>
          <a:blip r:embed="rId5"/>
          <a:stretch>
            <a:fillRect/>
          </a:stretch>
        </p:blipFill>
        <p:spPr>
          <a:xfrm>
            <a:off x="185390" y="1822073"/>
            <a:ext cx="7784305" cy="4681536"/>
          </a:xfrm>
        </p:spPr>
      </p:pic>
      <p:graphicFrame>
        <p:nvGraphicFramePr>
          <p:cNvPr id="6" name="Table 5">
            <a:extLst>
              <a:ext uri="{FF2B5EF4-FFF2-40B4-BE49-F238E27FC236}">
                <a16:creationId xmlns:a16="http://schemas.microsoft.com/office/drawing/2014/main" id="{0AE9EF91-9914-9A2E-26E8-663AB5AFC99D}"/>
              </a:ext>
            </a:extLst>
          </p:cNvPr>
          <p:cNvGraphicFramePr>
            <a:graphicFrameLocks noGrp="1"/>
          </p:cNvGraphicFramePr>
          <p:nvPr>
            <p:extLst>
              <p:ext uri="{D42A27DB-BD31-4B8C-83A1-F6EECF244321}">
                <p14:modId xmlns:p14="http://schemas.microsoft.com/office/powerpoint/2010/main" val="2466571188"/>
              </p:ext>
            </p:extLst>
          </p:nvPr>
        </p:nvGraphicFramePr>
        <p:xfrm>
          <a:off x="8324850" y="2077879"/>
          <a:ext cx="3061270" cy="4066545"/>
        </p:xfrm>
        <a:graphic>
          <a:graphicData uri="http://schemas.openxmlformats.org/drawingml/2006/table">
            <a:tbl>
              <a:tblPr firstRow="1" bandRow="1">
                <a:tableStyleId>{5C22544A-7EE6-4342-B048-85BDC9FD1C3A}</a:tableStyleId>
              </a:tblPr>
              <a:tblGrid>
                <a:gridCol w="1004479">
                  <a:extLst>
                    <a:ext uri="{9D8B030D-6E8A-4147-A177-3AD203B41FA5}">
                      <a16:colId xmlns:a16="http://schemas.microsoft.com/office/drawing/2014/main" val="2373715924"/>
                    </a:ext>
                  </a:extLst>
                </a:gridCol>
                <a:gridCol w="1004479">
                  <a:extLst>
                    <a:ext uri="{9D8B030D-6E8A-4147-A177-3AD203B41FA5}">
                      <a16:colId xmlns:a16="http://schemas.microsoft.com/office/drawing/2014/main" val="2766169934"/>
                    </a:ext>
                  </a:extLst>
                </a:gridCol>
                <a:gridCol w="1052312">
                  <a:extLst>
                    <a:ext uri="{9D8B030D-6E8A-4147-A177-3AD203B41FA5}">
                      <a16:colId xmlns:a16="http://schemas.microsoft.com/office/drawing/2014/main" val="730562089"/>
                    </a:ext>
                  </a:extLst>
                </a:gridCol>
              </a:tblGrid>
              <a:tr h="580935">
                <a:tc>
                  <a:txBody>
                    <a:bodyPr/>
                    <a:lstStyle/>
                    <a:p>
                      <a:pPr rtl="0" fontAlgn="base"/>
                      <a:r>
                        <a:rPr lang="en-GB" sz="1000">
                          <a:effectLst/>
                        </a:rPr>
                        <a:t>Week </a:t>
                      </a:r>
                      <a:endParaRPr lang="en-GB">
                        <a:effectLst/>
                      </a:endParaRPr>
                    </a:p>
                  </a:txBody>
                  <a:tcPr anchor="b"/>
                </a:tc>
                <a:tc>
                  <a:txBody>
                    <a:bodyPr/>
                    <a:lstStyle/>
                    <a:p>
                      <a:pPr rtl="0" fontAlgn="base"/>
                      <a:r>
                        <a:rPr lang="en-GB" sz="1000" dirty="0">
                          <a:effectLst/>
                        </a:rPr>
                        <a:t>Death </a:t>
                      </a:r>
                      <a:endParaRPr lang="en-GB" dirty="0">
                        <a:effectLst/>
                      </a:endParaRPr>
                    </a:p>
                  </a:txBody>
                  <a:tcPr anchor="b"/>
                </a:tc>
                <a:tc>
                  <a:txBody>
                    <a:bodyPr/>
                    <a:lstStyle/>
                    <a:p>
                      <a:pPr rtl="0" fontAlgn="base"/>
                      <a:r>
                        <a:rPr lang="en-GB" sz="1000">
                          <a:effectLst/>
                        </a:rPr>
                        <a:t>Average </a:t>
                      </a:r>
                      <a:endParaRPr lang="en-GB">
                        <a:effectLst/>
                      </a:endParaRPr>
                    </a:p>
                  </a:txBody>
                  <a:tcPr anchor="b"/>
                </a:tc>
                <a:extLst>
                  <a:ext uri="{0D108BD9-81ED-4DB2-BD59-A6C34878D82A}">
                    <a16:rowId xmlns:a16="http://schemas.microsoft.com/office/drawing/2014/main" val="4101256609"/>
                  </a:ext>
                </a:extLst>
              </a:tr>
              <a:tr h="580935">
                <a:tc>
                  <a:txBody>
                    <a:bodyPr/>
                    <a:lstStyle/>
                    <a:p>
                      <a:pPr rtl="0" fontAlgn="base"/>
                      <a:r>
                        <a:rPr lang="en-GB" sz="1000">
                          <a:effectLst/>
                        </a:rPr>
                        <a:t>15 </a:t>
                      </a:r>
                      <a:endParaRPr lang="en-GB">
                        <a:effectLst/>
                      </a:endParaRPr>
                    </a:p>
                  </a:txBody>
                  <a:tcPr anchor="b"/>
                </a:tc>
                <a:tc>
                  <a:txBody>
                    <a:bodyPr/>
                    <a:lstStyle/>
                    <a:p>
                      <a:pPr algn="r" rtl="0" fontAlgn="base"/>
                      <a:r>
                        <a:rPr lang="en-GB" sz="1000" dirty="0">
                          <a:effectLst/>
                        </a:rPr>
                        <a:t>18,516 </a:t>
                      </a:r>
                      <a:endParaRPr lang="en-GB" dirty="0">
                        <a:effectLst/>
                      </a:endParaRPr>
                    </a:p>
                  </a:txBody>
                  <a:tcPr anchor="b"/>
                </a:tc>
                <a:tc>
                  <a:txBody>
                    <a:bodyPr/>
                    <a:lstStyle/>
                    <a:p>
                      <a:pPr rtl="0" fontAlgn="base"/>
                      <a:r>
                        <a:rPr lang="en-GB" sz="1000">
                          <a:effectLst/>
                        </a:rPr>
                        <a:t>18,008 </a:t>
                      </a:r>
                      <a:endParaRPr lang="en-GB">
                        <a:effectLst/>
                      </a:endParaRPr>
                    </a:p>
                  </a:txBody>
                  <a:tcPr anchor="b"/>
                </a:tc>
                <a:extLst>
                  <a:ext uri="{0D108BD9-81ED-4DB2-BD59-A6C34878D82A}">
                    <a16:rowId xmlns:a16="http://schemas.microsoft.com/office/drawing/2014/main" val="3455604624"/>
                  </a:ext>
                </a:extLst>
              </a:tr>
              <a:tr h="580935">
                <a:tc>
                  <a:txBody>
                    <a:bodyPr/>
                    <a:lstStyle/>
                    <a:p>
                      <a:pPr rtl="0" fontAlgn="base"/>
                      <a:r>
                        <a:rPr lang="en-GB" sz="1000">
                          <a:effectLst/>
                        </a:rPr>
                        <a:t>16 </a:t>
                      </a:r>
                      <a:endParaRPr lang="en-GB">
                        <a:effectLst/>
                      </a:endParaRPr>
                    </a:p>
                  </a:txBody>
                  <a:tcPr anchor="b"/>
                </a:tc>
                <a:tc>
                  <a:txBody>
                    <a:bodyPr/>
                    <a:lstStyle/>
                    <a:p>
                      <a:pPr algn="r" rtl="0" fontAlgn="base"/>
                      <a:r>
                        <a:rPr lang="en-GB" sz="1000" dirty="0">
                          <a:effectLst/>
                        </a:rPr>
                        <a:t>22,351 </a:t>
                      </a:r>
                      <a:endParaRPr lang="en-GB" dirty="0">
                        <a:effectLst/>
                      </a:endParaRPr>
                    </a:p>
                  </a:txBody>
                  <a:tcPr anchor="b"/>
                </a:tc>
                <a:tc>
                  <a:txBody>
                    <a:bodyPr/>
                    <a:lstStyle/>
                    <a:p>
                      <a:pPr rtl="0" fontAlgn="base"/>
                      <a:r>
                        <a:rPr lang="en-GB" sz="1100">
                          <a:effectLst/>
                        </a:rPr>
                        <a:t> </a:t>
                      </a:r>
                      <a:endParaRPr lang="en-GB" sz="1100">
                        <a:effectLst/>
                        <a:latin typeface="Calibri" panose="020F0502020204030204" pitchFamily="34" charset="0"/>
                      </a:endParaRPr>
                    </a:p>
                  </a:txBody>
                  <a:tcPr anchor="b"/>
                </a:tc>
                <a:extLst>
                  <a:ext uri="{0D108BD9-81ED-4DB2-BD59-A6C34878D82A}">
                    <a16:rowId xmlns:a16="http://schemas.microsoft.com/office/drawing/2014/main" val="511021429"/>
                  </a:ext>
                </a:extLst>
              </a:tr>
              <a:tr h="580935">
                <a:tc>
                  <a:txBody>
                    <a:bodyPr/>
                    <a:lstStyle/>
                    <a:p>
                      <a:pPr rtl="0" fontAlgn="base"/>
                      <a:r>
                        <a:rPr lang="en-GB" sz="1000">
                          <a:effectLst/>
                        </a:rPr>
                        <a:t>17 </a:t>
                      </a:r>
                      <a:endParaRPr lang="en-GB">
                        <a:effectLst/>
                      </a:endParaRPr>
                    </a:p>
                  </a:txBody>
                  <a:tcPr anchor="b"/>
                </a:tc>
                <a:tc>
                  <a:txBody>
                    <a:bodyPr/>
                    <a:lstStyle/>
                    <a:p>
                      <a:pPr algn="r" rtl="0" fontAlgn="base"/>
                      <a:r>
                        <a:rPr lang="en-GB" sz="1000" dirty="0">
                          <a:effectLst/>
                        </a:rPr>
                        <a:t>21,997 </a:t>
                      </a:r>
                      <a:endParaRPr lang="en-GB" dirty="0">
                        <a:effectLst/>
                      </a:endParaRPr>
                    </a:p>
                  </a:txBody>
                  <a:tcPr anchor="b"/>
                </a:tc>
                <a:tc>
                  <a:txBody>
                    <a:bodyPr/>
                    <a:lstStyle/>
                    <a:p>
                      <a:pPr rtl="0" fontAlgn="base"/>
                      <a:r>
                        <a:rPr lang="en-GB" sz="1100">
                          <a:effectLst/>
                        </a:rPr>
                        <a:t> </a:t>
                      </a:r>
                      <a:endParaRPr lang="en-GB" sz="1100">
                        <a:effectLst/>
                        <a:latin typeface="Calibri" panose="020F0502020204030204" pitchFamily="34" charset="0"/>
                      </a:endParaRPr>
                    </a:p>
                  </a:txBody>
                  <a:tcPr anchor="b"/>
                </a:tc>
                <a:extLst>
                  <a:ext uri="{0D108BD9-81ED-4DB2-BD59-A6C34878D82A}">
                    <a16:rowId xmlns:a16="http://schemas.microsoft.com/office/drawing/2014/main" val="790352913"/>
                  </a:ext>
                </a:extLst>
              </a:tr>
              <a:tr h="580935">
                <a:tc>
                  <a:txBody>
                    <a:bodyPr/>
                    <a:lstStyle/>
                    <a:p>
                      <a:pPr rtl="0" fontAlgn="base"/>
                      <a:r>
                        <a:rPr lang="en-GB" sz="1000">
                          <a:effectLst/>
                        </a:rPr>
                        <a:t>18 </a:t>
                      </a:r>
                      <a:endParaRPr lang="en-GB">
                        <a:effectLst/>
                      </a:endParaRPr>
                    </a:p>
                  </a:txBody>
                  <a:tcPr anchor="b"/>
                </a:tc>
                <a:tc>
                  <a:txBody>
                    <a:bodyPr/>
                    <a:lstStyle/>
                    <a:p>
                      <a:pPr algn="r" rtl="0" fontAlgn="base"/>
                      <a:r>
                        <a:rPr lang="en-GB" sz="1000" dirty="0">
                          <a:effectLst/>
                        </a:rPr>
                        <a:t>17,953 </a:t>
                      </a:r>
                      <a:endParaRPr lang="en-GB" dirty="0">
                        <a:effectLst/>
                      </a:endParaRPr>
                    </a:p>
                  </a:txBody>
                  <a:tcPr anchor="b"/>
                </a:tc>
                <a:tc>
                  <a:txBody>
                    <a:bodyPr/>
                    <a:lstStyle/>
                    <a:p>
                      <a:pPr rtl="0" fontAlgn="base"/>
                      <a:r>
                        <a:rPr lang="en-GB" sz="1100">
                          <a:effectLst/>
                        </a:rPr>
                        <a:t> </a:t>
                      </a:r>
                      <a:endParaRPr lang="en-GB" sz="1100">
                        <a:effectLst/>
                        <a:latin typeface="Calibri" panose="020F0502020204030204" pitchFamily="34" charset="0"/>
                      </a:endParaRPr>
                    </a:p>
                  </a:txBody>
                  <a:tcPr anchor="b"/>
                </a:tc>
                <a:extLst>
                  <a:ext uri="{0D108BD9-81ED-4DB2-BD59-A6C34878D82A}">
                    <a16:rowId xmlns:a16="http://schemas.microsoft.com/office/drawing/2014/main" val="3505042064"/>
                  </a:ext>
                </a:extLst>
              </a:tr>
              <a:tr h="580935">
                <a:tc>
                  <a:txBody>
                    <a:bodyPr/>
                    <a:lstStyle/>
                    <a:p>
                      <a:pPr rtl="0" fontAlgn="base"/>
                      <a:r>
                        <a:rPr lang="en-GB" sz="1000">
                          <a:effectLst/>
                        </a:rPr>
                        <a:t>19 </a:t>
                      </a:r>
                      <a:endParaRPr lang="en-GB">
                        <a:effectLst/>
                      </a:endParaRPr>
                    </a:p>
                  </a:txBody>
                  <a:tcPr anchor="b"/>
                </a:tc>
                <a:tc>
                  <a:txBody>
                    <a:bodyPr/>
                    <a:lstStyle/>
                    <a:p>
                      <a:pPr algn="r" rtl="0" fontAlgn="base"/>
                      <a:r>
                        <a:rPr lang="en-GB" sz="1000" dirty="0">
                          <a:effectLst/>
                        </a:rPr>
                        <a:t>12,657 </a:t>
                      </a:r>
                      <a:endParaRPr lang="en-GB" dirty="0">
                        <a:effectLst/>
                      </a:endParaRPr>
                    </a:p>
                  </a:txBody>
                  <a:tcPr anchor="b"/>
                </a:tc>
                <a:tc>
                  <a:txBody>
                    <a:bodyPr/>
                    <a:lstStyle/>
                    <a:p>
                      <a:pPr rtl="0" fontAlgn="base"/>
                      <a:r>
                        <a:rPr lang="en-GB" sz="1100">
                          <a:effectLst/>
                        </a:rPr>
                        <a:t> </a:t>
                      </a:r>
                      <a:endParaRPr lang="en-GB" sz="1100">
                        <a:effectLst/>
                        <a:latin typeface="Calibri" panose="020F0502020204030204" pitchFamily="34" charset="0"/>
                      </a:endParaRPr>
                    </a:p>
                  </a:txBody>
                  <a:tcPr anchor="b"/>
                </a:tc>
                <a:extLst>
                  <a:ext uri="{0D108BD9-81ED-4DB2-BD59-A6C34878D82A}">
                    <a16:rowId xmlns:a16="http://schemas.microsoft.com/office/drawing/2014/main" val="3392171627"/>
                  </a:ext>
                </a:extLst>
              </a:tr>
              <a:tr h="580935">
                <a:tc>
                  <a:txBody>
                    <a:bodyPr/>
                    <a:lstStyle/>
                    <a:p>
                      <a:pPr rtl="0" fontAlgn="base"/>
                      <a:r>
                        <a:rPr lang="en-GB" sz="1000">
                          <a:effectLst/>
                        </a:rPr>
                        <a:t>20 </a:t>
                      </a:r>
                      <a:endParaRPr lang="en-GB">
                        <a:effectLst/>
                      </a:endParaRPr>
                    </a:p>
                  </a:txBody>
                  <a:tcPr anchor="b"/>
                </a:tc>
                <a:tc>
                  <a:txBody>
                    <a:bodyPr/>
                    <a:lstStyle/>
                    <a:p>
                      <a:pPr algn="r" rtl="0" fontAlgn="base"/>
                      <a:r>
                        <a:rPr lang="en-GB" sz="1000" dirty="0">
                          <a:effectLst/>
                        </a:rPr>
                        <a:t>14,573 </a:t>
                      </a:r>
                      <a:endParaRPr lang="en-GB" dirty="0">
                        <a:effectLst/>
                      </a:endParaRPr>
                    </a:p>
                  </a:txBody>
                  <a:tcPr anchor="b"/>
                </a:tc>
                <a:tc>
                  <a:txBody>
                    <a:bodyPr/>
                    <a:lstStyle/>
                    <a:p>
                      <a:pPr rtl="0" fontAlgn="base"/>
                      <a:r>
                        <a:rPr lang="en-GB" sz="1100">
                          <a:effectLst/>
                        </a:rPr>
                        <a:t> </a:t>
                      </a:r>
                      <a:endParaRPr lang="en-GB" sz="1100">
                        <a:effectLst/>
                        <a:latin typeface="Calibri" panose="020F0502020204030204" pitchFamily="34" charset="0"/>
                      </a:endParaRPr>
                    </a:p>
                  </a:txBody>
                  <a:tcPr anchor="b"/>
                </a:tc>
                <a:extLst>
                  <a:ext uri="{0D108BD9-81ED-4DB2-BD59-A6C34878D82A}">
                    <a16:rowId xmlns:a16="http://schemas.microsoft.com/office/drawing/2014/main" val="1756983071"/>
                  </a:ext>
                </a:extLst>
              </a:tr>
            </a:tbl>
          </a:graphicData>
        </a:graphic>
      </p:graphicFrame>
    </p:spTree>
    <p:extLst>
      <p:ext uri="{BB962C8B-B14F-4D97-AF65-F5344CB8AC3E}">
        <p14:creationId xmlns:p14="http://schemas.microsoft.com/office/powerpoint/2010/main" val="1417627722"/>
      </p:ext>
    </p:extLst>
  </p:cSld>
  <p:clrMapOvr>
    <a:masterClrMapping/>
  </p:clrMapOvr>
  <mc:AlternateContent xmlns:mc="http://schemas.openxmlformats.org/markup-compatibility/2006" xmlns:p14="http://schemas.microsoft.com/office/powerpoint/2010/main">
    <mc:Choice Requires="p14">
      <p:transition spd="slow" p14:dur="2000" advTm="58530"/>
    </mc:Choice>
    <mc:Fallback xmlns="">
      <p:transition spd="slow" advTm="58530"/>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21" name="Picture 20">
            <a:extLst>
              <a:ext uri="{FF2B5EF4-FFF2-40B4-BE49-F238E27FC236}">
                <a16:creationId xmlns:a16="http://schemas.microsoft.com/office/drawing/2014/main" id="{1CB7E8AE-A3AC-4BB7-A5C6-F00EC697B26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useBgFill="1">
        <p:nvSpPr>
          <p:cNvPr id="23" name="Rectangle 22">
            <a:extLst>
              <a:ext uri="{FF2B5EF4-FFF2-40B4-BE49-F238E27FC236}">
                <a16:creationId xmlns:a16="http://schemas.microsoft.com/office/drawing/2014/main" id="{F1174801-1395-44C5-9B00-CCAC45C056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5" name="Rectangle 24">
            <a:extLst>
              <a:ext uri="{FF2B5EF4-FFF2-40B4-BE49-F238E27FC236}">
                <a16:creationId xmlns:a16="http://schemas.microsoft.com/office/drawing/2014/main" id="{8DBEE602-02D2-420A-AFC1-438A1699A5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61000"/>
            </a:schemeClr>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5D913720-EB89-AA19-351D-8D9EB1AD4E7B}"/>
              </a:ext>
            </a:extLst>
          </p:cNvPr>
          <p:cNvSpPr>
            <a:spLocks noGrp="1"/>
          </p:cNvSpPr>
          <p:nvPr>
            <p:ph type="title"/>
          </p:nvPr>
        </p:nvSpPr>
        <p:spPr>
          <a:xfrm>
            <a:off x="945356" y="212190"/>
            <a:ext cx="10856118" cy="907257"/>
          </a:xfrm>
        </p:spPr>
        <p:txBody>
          <a:bodyPr vert="horz" lIns="91440" tIns="45720" rIns="91440" bIns="45720" rtlCol="0" anchor="b">
            <a:normAutofit/>
          </a:bodyPr>
          <a:lstStyle/>
          <a:p>
            <a:pPr>
              <a:lnSpc>
                <a:spcPct val="90000"/>
              </a:lnSpc>
            </a:pPr>
            <a:r>
              <a:rPr lang="en-US" sz="2000" dirty="0">
                <a:solidFill>
                  <a:schemeClr val="tx2"/>
                </a:solidFill>
              </a:rPr>
              <a:t>What are the differences of deaths between respiratory disease and COVID -19 over the period of week between 41 and 46 in the year 2021? </a:t>
            </a:r>
          </a:p>
        </p:txBody>
      </p:sp>
      <p:pic>
        <p:nvPicPr>
          <p:cNvPr id="4" name="Picture 4" descr="Chart, bar chart&#10;&#10;Description automatically generated">
            <a:extLst>
              <a:ext uri="{FF2B5EF4-FFF2-40B4-BE49-F238E27FC236}">
                <a16:creationId xmlns:a16="http://schemas.microsoft.com/office/drawing/2014/main" id="{FAEE85A2-2C9D-8159-ED8D-F4B72E87E28C}"/>
              </a:ext>
            </a:extLst>
          </p:cNvPr>
          <p:cNvPicPr>
            <a:picLocks noGrp="1" noChangeAspect="1"/>
          </p:cNvPicPr>
          <p:nvPr>
            <p:ph idx="1"/>
          </p:nvPr>
        </p:nvPicPr>
        <p:blipFill>
          <a:blip r:embed="rId4"/>
          <a:stretch>
            <a:fillRect/>
          </a:stretch>
        </p:blipFill>
        <p:spPr>
          <a:xfrm>
            <a:off x="5603276" y="1397659"/>
            <a:ext cx="6402214" cy="3851954"/>
          </a:xfrm>
          <a:prstGeom prst="rect">
            <a:avLst/>
          </a:prstGeom>
        </p:spPr>
      </p:pic>
      <p:sp>
        <p:nvSpPr>
          <p:cNvPr id="27" name="Rectangle 26">
            <a:extLst>
              <a:ext uri="{FF2B5EF4-FFF2-40B4-BE49-F238E27FC236}">
                <a16:creationId xmlns:a16="http://schemas.microsoft.com/office/drawing/2014/main" id="{B3FAB79E-1E1B-4287-B4EA-26E497404C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30812"/>
            <a:ext cx="12192000" cy="1127188"/>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9" name="Rectangle 28">
            <a:extLst>
              <a:ext uri="{FF2B5EF4-FFF2-40B4-BE49-F238E27FC236}">
                <a16:creationId xmlns:a16="http://schemas.microsoft.com/office/drawing/2014/main" id="{A22256D1-A993-4D2E-943C-2E87F8BFC6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60" y="5730813"/>
            <a:ext cx="12191999" cy="1127186"/>
          </a:xfrm>
          <a:prstGeom prst="rect">
            <a:avLst/>
          </a:prstGeom>
          <a:blipFill dpi="0" rotWithShape="1">
            <a:blip r:embed="rId5">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6" name="Table 5">
            <a:extLst>
              <a:ext uri="{FF2B5EF4-FFF2-40B4-BE49-F238E27FC236}">
                <a16:creationId xmlns:a16="http://schemas.microsoft.com/office/drawing/2014/main" id="{3F525F50-EE16-F02A-D7D1-DEC0CBA0EA0D}"/>
              </a:ext>
            </a:extLst>
          </p:cNvPr>
          <p:cNvGraphicFramePr>
            <a:graphicFrameLocks noGrp="1"/>
          </p:cNvGraphicFramePr>
          <p:nvPr>
            <p:extLst>
              <p:ext uri="{D42A27DB-BD31-4B8C-83A1-F6EECF244321}">
                <p14:modId xmlns:p14="http://schemas.microsoft.com/office/powerpoint/2010/main" val="1256098496"/>
              </p:ext>
            </p:extLst>
          </p:nvPr>
        </p:nvGraphicFramePr>
        <p:xfrm>
          <a:off x="690562" y="1416843"/>
          <a:ext cx="3530310" cy="3806677"/>
        </p:xfrm>
        <a:graphic>
          <a:graphicData uri="http://schemas.openxmlformats.org/drawingml/2006/table">
            <a:tbl>
              <a:tblPr firstRow="1" bandRow="1">
                <a:tableStyleId>{5C22544A-7EE6-4342-B048-85BDC9FD1C3A}</a:tableStyleId>
              </a:tblPr>
              <a:tblGrid>
                <a:gridCol w="966998">
                  <a:extLst>
                    <a:ext uri="{9D8B030D-6E8A-4147-A177-3AD203B41FA5}">
                      <a16:colId xmlns:a16="http://schemas.microsoft.com/office/drawing/2014/main" val="3985513527"/>
                    </a:ext>
                  </a:extLst>
                </a:gridCol>
                <a:gridCol w="1320029">
                  <a:extLst>
                    <a:ext uri="{9D8B030D-6E8A-4147-A177-3AD203B41FA5}">
                      <a16:colId xmlns:a16="http://schemas.microsoft.com/office/drawing/2014/main" val="1449891473"/>
                    </a:ext>
                  </a:extLst>
                </a:gridCol>
                <a:gridCol w="1243283">
                  <a:extLst>
                    <a:ext uri="{9D8B030D-6E8A-4147-A177-3AD203B41FA5}">
                      <a16:colId xmlns:a16="http://schemas.microsoft.com/office/drawing/2014/main" val="4092557639"/>
                    </a:ext>
                  </a:extLst>
                </a:gridCol>
              </a:tblGrid>
              <a:tr h="1016443">
                <a:tc>
                  <a:txBody>
                    <a:bodyPr/>
                    <a:lstStyle/>
                    <a:p>
                      <a:pPr rtl="0" fontAlgn="base"/>
                      <a:r>
                        <a:rPr lang="en-GB" sz="1000" dirty="0">
                          <a:effectLst/>
                        </a:rPr>
                        <a:t>Week </a:t>
                      </a:r>
                      <a:endParaRPr lang="en-GB" dirty="0">
                        <a:effectLst/>
                      </a:endParaRPr>
                    </a:p>
                  </a:txBody>
                  <a:tcPr anchor="b"/>
                </a:tc>
                <a:tc>
                  <a:txBody>
                    <a:bodyPr/>
                    <a:lstStyle/>
                    <a:p>
                      <a:pPr rtl="0" fontAlgn="base"/>
                      <a:r>
                        <a:rPr lang="en-GB" sz="1000" dirty="0">
                          <a:effectLst/>
                        </a:rPr>
                        <a:t>Respiratory Disease </a:t>
                      </a:r>
                      <a:endParaRPr lang="en-GB" dirty="0">
                        <a:effectLst/>
                      </a:endParaRPr>
                    </a:p>
                  </a:txBody>
                  <a:tcPr anchor="b"/>
                </a:tc>
                <a:tc>
                  <a:txBody>
                    <a:bodyPr/>
                    <a:lstStyle/>
                    <a:p>
                      <a:pPr rtl="0" fontAlgn="base"/>
                      <a:r>
                        <a:rPr lang="en-GB" sz="1000" dirty="0">
                          <a:effectLst/>
                        </a:rPr>
                        <a:t>COVID-19 </a:t>
                      </a:r>
                      <a:endParaRPr lang="en-GB" dirty="0">
                        <a:effectLst/>
                      </a:endParaRPr>
                    </a:p>
                  </a:txBody>
                  <a:tcPr anchor="b"/>
                </a:tc>
                <a:extLst>
                  <a:ext uri="{0D108BD9-81ED-4DB2-BD59-A6C34878D82A}">
                    <a16:rowId xmlns:a16="http://schemas.microsoft.com/office/drawing/2014/main" val="632737729"/>
                  </a:ext>
                </a:extLst>
              </a:tr>
              <a:tr h="458396">
                <a:tc>
                  <a:txBody>
                    <a:bodyPr/>
                    <a:lstStyle/>
                    <a:p>
                      <a:pPr rtl="0" fontAlgn="base"/>
                      <a:r>
                        <a:rPr lang="en-GB" sz="1000" dirty="0">
                          <a:effectLst/>
                        </a:rPr>
                        <a:t>41 </a:t>
                      </a:r>
                      <a:endParaRPr lang="en-GB" dirty="0">
                        <a:effectLst/>
                      </a:endParaRPr>
                    </a:p>
                  </a:txBody>
                  <a:tcPr anchor="b"/>
                </a:tc>
                <a:tc>
                  <a:txBody>
                    <a:bodyPr/>
                    <a:lstStyle/>
                    <a:p>
                      <a:pPr algn="r" rtl="0" fontAlgn="base"/>
                      <a:r>
                        <a:rPr lang="en-GB" sz="1000" dirty="0">
                          <a:effectLst/>
                        </a:rPr>
                        <a:t>1,000 </a:t>
                      </a:r>
                      <a:endParaRPr lang="en-GB" dirty="0">
                        <a:effectLst/>
                      </a:endParaRPr>
                    </a:p>
                  </a:txBody>
                  <a:tcPr/>
                </a:tc>
                <a:tc>
                  <a:txBody>
                    <a:bodyPr/>
                    <a:lstStyle/>
                    <a:p>
                      <a:pPr algn="r" rtl="0" fontAlgn="base"/>
                      <a:r>
                        <a:rPr lang="en-GB" sz="1000" dirty="0">
                          <a:effectLst/>
                        </a:rPr>
                        <a:t>438 </a:t>
                      </a:r>
                      <a:endParaRPr lang="en-GB" dirty="0">
                        <a:effectLst/>
                      </a:endParaRPr>
                    </a:p>
                  </a:txBody>
                  <a:tcPr/>
                </a:tc>
                <a:extLst>
                  <a:ext uri="{0D108BD9-81ED-4DB2-BD59-A6C34878D82A}">
                    <a16:rowId xmlns:a16="http://schemas.microsoft.com/office/drawing/2014/main" val="2313998514"/>
                  </a:ext>
                </a:extLst>
              </a:tr>
              <a:tr h="458396">
                <a:tc>
                  <a:txBody>
                    <a:bodyPr/>
                    <a:lstStyle/>
                    <a:p>
                      <a:pPr rtl="0" fontAlgn="base"/>
                      <a:r>
                        <a:rPr lang="en-GB" sz="1000" dirty="0">
                          <a:effectLst/>
                        </a:rPr>
                        <a:t>42 </a:t>
                      </a:r>
                      <a:endParaRPr lang="en-GB" dirty="0">
                        <a:effectLst/>
                      </a:endParaRPr>
                    </a:p>
                  </a:txBody>
                  <a:tcPr anchor="b"/>
                </a:tc>
                <a:tc>
                  <a:txBody>
                    <a:bodyPr/>
                    <a:lstStyle/>
                    <a:p>
                      <a:pPr algn="r" rtl="0" fontAlgn="base"/>
                      <a:r>
                        <a:rPr lang="en-GB" sz="1000" dirty="0">
                          <a:effectLst/>
                        </a:rPr>
                        <a:t>1,032 </a:t>
                      </a:r>
                      <a:endParaRPr lang="en-GB" dirty="0">
                        <a:effectLst/>
                      </a:endParaRPr>
                    </a:p>
                  </a:txBody>
                  <a:tcPr/>
                </a:tc>
                <a:tc>
                  <a:txBody>
                    <a:bodyPr/>
                    <a:lstStyle/>
                    <a:p>
                      <a:pPr algn="r" rtl="0" fontAlgn="base"/>
                      <a:r>
                        <a:rPr lang="en-GB" sz="1000" dirty="0">
                          <a:effectLst/>
                        </a:rPr>
                        <a:t>670 </a:t>
                      </a:r>
                      <a:endParaRPr lang="en-GB" dirty="0">
                        <a:effectLst/>
                      </a:endParaRPr>
                    </a:p>
                  </a:txBody>
                  <a:tcPr/>
                </a:tc>
                <a:extLst>
                  <a:ext uri="{0D108BD9-81ED-4DB2-BD59-A6C34878D82A}">
                    <a16:rowId xmlns:a16="http://schemas.microsoft.com/office/drawing/2014/main" val="610930197"/>
                  </a:ext>
                </a:extLst>
              </a:tr>
              <a:tr h="458396">
                <a:tc>
                  <a:txBody>
                    <a:bodyPr/>
                    <a:lstStyle/>
                    <a:p>
                      <a:pPr rtl="0" fontAlgn="base"/>
                      <a:r>
                        <a:rPr lang="en-GB" sz="1000" dirty="0">
                          <a:effectLst/>
                        </a:rPr>
                        <a:t>43 </a:t>
                      </a:r>
                      <a:endParaRPr lang="en-GB" dirty="0">
                        <a:effectLst/>
                      </a:endParaRPr>
                    </a:p>
                  </a:txBody>
                  <a:tcPr anchor="b"/>
                </a:tc>
                <a:tc>
                  <a:txBody>
                    <a:bodyPr/>
                    <a:lstStyle/>
                    <a:p>
                      <a:pPr algn="r" rtl="0" fontAlgn="base"/>
                      <a:r>
                        <a:rPr lang="en-GB" sz="1000" dirty="0">
                          <a:effectLst/>
                        </a:rPr>
                        <a:t>996 </a:t>
                      </a:r>
                      <a:endParaRPr lang="en-GB" dirty="0">
                        <a:effectLst/>
                      </a:endParaRPr>
                    </a:p>
                  </a:txBody>
                  <a:tcPr/>
                </a:tc>
                <a:tc>
                  <a:txBody>
                    <a:bodyPr/>
                    <a:lstStyle/>
                    <a:p>
                      <a:pPr algn="r" rtl="0" fontAlgn="base"/>
                      <a:r>
                        <a:rPr lang="en-GB" sz="1000" dirty="0">
                          <a:effectLst/>
                        </a:rPr>
                        <a:t>978 </a:t>
                      </a:r>
                      <a:endParaRPr lang="en-GB" dirty="0">
                        <a:effectLst/>
                      </a:endParaRPr>
                    </a:p>
                  </a:txBody>
                  <a:tcPr/>
                </a:tc>
                <a:extLst>
                  <a:ext uri="{0D108BD9-81ED-4DB2-BD59-A6C34878D82A}">
                    <a16:rowId xmlns:a16="http://schemas.microsoft.com/office/drawing/2014/main" val="3007286556"/>
                  </a:ext>
                </a:extLst>
              </a:tr>
              <a:tr h="478325">
                <a:tc>
                  <a:txBody>
                    <a:bodyPr/>
                    <a:lstStyle/>
                    <a:p>
                      <a:pPr rtl="0" fontAlgn="base"/>
                      <a:r>
                        <a:rPr lang="en-GB" sz="1000" dirty="0">
                          <a:effectLst/>
                        </a:rPr>
                        <a:t>44 </a:t>
                      </a:r>
                      <a:endParaRPr lang="en-GB" dirty="0">
                        <a:effectLst/>
                      </a:endParaRPr>
                    </a:p>
                  </a:txBody>
                  <a:tcPr anchor="b"/>
                </a:tc>
                <a:tc>
                  <a:txBody>
                    <a:bodyPr/>
                    <a:lstStyle/>
                    <a:p>
                      <a:pPr algn="r" rtl="0" fontAlgn="base"/>
                      <a:r>
                        <a:rPr lang="en-GB" sz="1000" dirty="0">
                          <a:effectLst/>
                        </a:rPr>
                        <a:t>1,019 </a:t>
                      </a:r>
                      <a:endParaRPr lang="en-GB" dirty="0">
                        <a:effectLst/>
                      </a:endParaRPr>
                    </a:p>
                  </a:txBody>
                  <a:tcPr/>
                </a:tc>
                <a:tc>
                  <a:txBody>
                    <a:bodyPr/>
                    <a:lstStyle/>
                    <a:p>
                      <a:pPr algn="r" rtl="0" fontAlgn="base"/>
                      <a:r>
                        <a:rPr lang="en-GB" sz="1000" dirty="0">
                          <a:effectLst/>
                        </a:rPr>
                        <a:t>1,379 </a:t>
                      </a:r>
                      <a:endParaRPr lang="en-GB" dirty="0">
                        <a:effectLst/>
                      </a:endParaRPr>
                    </a:p>
                  </a:txBody>
                  <a:tcPr/>
                </a:tc>
                <a:extLst>
                  <a:ext uri="{0D108BD9-81ED-4DB2-BD59-A6C34878D82A}">
                    <a16:rowId xmlns:a16="http://schemas.microsoft.com/office/drawing/2014/main" val="2799819905"/>
                  </a:ext>
                </a:extLst>
              </a:tr>
              <a:tr h="458396">
                <a:tc>
                  <a:txBody>
                    <a:bodyPr/>
                    <a:lstStyle/>
                    <a:p>
                      <a:pPr rtl="0" fontAlgn="base"/>
                      <a:r>
                        <a:rPr lang="en-GB" sz="1000" dirty="0">
                          <a:effectLst/>
                        </a:rPr>
                        <a:t>45 </a:t>
                      </a:r>
                      <a:endParaRPr lang="en-GB" dirty="0">
                        <a:effectLst/>
                      </a:endParaRPr>
                    </a:p>
                  </a:txBody>
                  <a:tcPr anchor="b"/>
                </a:tc>
                <a:tc>
                  <a:txBody>
                    <a:bodyPr/>
                    <a:lstStyle/>
                    <a:p>
                      <a:pPr algn="r" rtl="0" fontAlgn="base"/>
                      <a:r>
                        <a:rPr lang="en-GB" sz="1000" dirty="0">
                          <a:effectLst/>
                        </a:rPr>
                        <a:t>1,029 </a:t>
                      </a:r>
                      <a:endParaRPr lang="en-GB" dirty="0">
                        <a:effectLst/>
                      </a:endParaRPr>
                    </a:p>
                  </a:txBody>
                  <a:tcPr/>
                </a:tc>
                <a:tc>
                  <a:txBody>
                    <a:bodyPr/>
                    <a:lstStyle/>
                    <a:p>
                      <a:pPr algn="r" rtl="0" fontAlgn="base"/>
                      <a:r>
                        <a:rPr lang="en-GB" sz="1000" dirty="0">
                          <a:effectLst/>
                        </a:rPr>
                        <a:t>1,937 </a:t>
                      </a:r>
                      <a:endParaRPr lang="en-GB" dirty="0">
                        <a:effectLst/>
                      </a:endParaRPr>
                    </a:p>
                  </a:txBody>
                  <a:tcPr/>
                </a:tc>
                <a:extLst>
                  <a:ext uri="{0D108BD9-81ED-4DB2-BD59-A6C34878D82A}">
                    <a16:rowId xmlns:a16="http://schemas.microsoft.com/office/drawing/2014/main" val="46082887"/>
                  </a:ext>
                </a:extLst>
              </a:tr>
              <a:tr h="478325">
                <a:tc>
                  <a:txBody>
                    <a:bodyPr/>
                    <a:lstStyle/>
                    <a:p>
                      <a:pPr rtl="0" fontAlgn="base"/>
                      <a:r>
                        <a:rPr lang="en-GB" sz="1000" dirty="0">
                          <a:effectLst/>
                        </a:rPr>
                        <a:t>46 </a:t>
                      </a:r>
                      <a:endParaRPr lang="en-GB" dirty="0">
                        <a:effectLst/>
                      </a:endParaRPr>
                    </a:p>
                  </a:txBody>
                  <a:tcPr anchor="b"/>
                </a:tc>
                <a:tc>
                  <a:txBody>
                    <a:bodyPr/>
                    <a:lstStyle/>
                    <a:p>
                      <a:pPr algn="r" rtl="0" fontAlgn="base"/>
                      <a:r>
                        <a:rPr lang="en-GB" sz="1000" dirty="0">
                          <a:effectLst/>
                        </a:rPr>
                        <a:t>1,007 </a:t>
                      </a:r>
                      <a:endParaRPr lang="en-GB" dirty="0">
                        <a:effectLst/>
                      </a:endParaRPr>
                    </a:p>
                  </a:txBody>
                  <a:tcPr/>
                </a:tc>
                <a:tc>
                  <a:txBody>
                    <a:bodyPr/>
                    <a:lstStyle/>
                    <a:p>
                      <a:pPr algn="r" rtl="0" fontAlgn="base"/>
                      <a:r>
                        <a:rPr lang="en-GB" sz="1000" dirty="0">
                          <a:effectLst/>
                        </a:rPr>
                        <a:t>2,466 </a:t>
                      </a:r>
                      <a:endParaRPr lang="en-GB" dirty="0">
                        <a:effectLst/>
                      </a:endParaRPr>
                    </a:p>
                  </a:txBody>
                  <a:tcPr/>
                </a:tc>
                <a:extLst>
                  <a:ext uri="{0D108BD9-81ED-4DB2-BD59-A6C34878D82A}">
                    <a16:rowId xmlns:a16="http://schemas.microsoft.com/office/drawing/2014/main" val="3511638486"/>
                  </a:ext>
                </a:extLst>
              </a:tr>
            </a:tbl>
          </a:graphicData>
        </a:graphic>
      </p:graphicFrame>
    </p:spTree>
    <p:extLst>
      <p:ext uri="{BB962C8B-B14F-4D97-AF65-F5344CB8AC3E}">
        <p14:creationId xmlns:p14="http://schemas.microsoft.com/office/powerpoint/2010/main" val="830525903"/>
      </p:ext>
    </p:extLst>
  </p:cSld>
  <p:clrMapOvr>
    <a:masterClrMapping/>
  </p:clrMapOvr>
  <mc:AlternateContent xmlns:mc="http://schemas.openxmlformats.org/markup-compatibility/2006" xmlns:p14="http://schemas.microsoft.com/office/powerpoint/2010/main">
    <mc:Choice Requires="p14">
      <p:transition spd="slow" p14:dur="2000" advTm="71375"/>
    </mc:Choice>
    <mc:Fallback xmlns="">
      <p:transition spd="slow" advTm="71375"/>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7">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7" name="Rectangle 9">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7DD37941-5B96-4D4E-A7D1-9246AE14F730}"/>
              </a:ext>
            </a:extLst>
          </p:cNvPr>
          <p:cNvSpPr>
            <a:spLocks noGrp="1"/>
          </p:cNvSpPr>
          <p:nvPr>
            <p:ph type="title"/>
          </p:nvPr>
        </p:nvSpPr>
        <p:spPr>
          <a:xfrm>
            <a:off x="1198181" y="1538288"/>
            <a:ext cx="9988166" cy="812006"/>
          </a:xfrm>
        </p:spPr>
        <p:txBody>
          <a:bodyPr anchor="b">
            <a:noAutofit/>
          </a:bodyPr>
          <a:lstStyle/>
          <a:p>
            <a:pPr algn="ctr"/>
            <a:r>
              <a:rPr lang="en-GB" sz="2400" b="0" dirty="0">
                <a:solidFill>
                  <a:schemeClr val="tx2"/>
                </a:solidFill>
                <a:ea typeface="+mj-lt"/>
                <a:cs typeface="+mj-lt"/>
              </a:rPr>
              <a:t>What are the differences of deaths by age group of 90+ during each quarter of 2021?</a:t>
            </a:r>
          </a:p>
        </p:txBody>
      </p:sp>
      <p:sp>
        <p:nvSpPr>
          <p:cNvPr id="28" name="Rectangle 11">
            <a:extLst>
              <a:ext uri="{FF2B5EF4-FFF2-40B4-BE49-F238E27FC236}">
                <a16:creationId xmlns:a16="http://schemas.microsoft.com/office/drawing/2014/main" id="{BF49D5AE-15AF-4BC1-8AC5-F5FA95199E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95048" cy="12954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13">
            <a:extLst>
              <a:ext uri="{FF2B5EF4-FFF2-40B4-BE49-F238E27FC236}">
                <a16:creationId xmlns:a16="http://schemas.microsoft.com/office/drawing/2014/main" id="{5608A5E7-BD2D-419A-8079-3103083AB1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1295400"/>
          </a:xfrm>
          <a:prstGeom prst="rect">
            <a:avLst/>
          </a:prstGeom>
          <a:blipFill dpi="0" rotWithShape="1">
            <a:blip r:embed="rId3">
              <a:alphaModFix amt="24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4" descr="Chart, bar chart&#10;&#10;Description automatically generated">
            <a:extLst>
              <a:ext uri="{FF2B5EF4-FFF2-40B4-BE49-F238E27FC236}">
                <a16:creationId xmlns:a16="http://schemas.microsoft.com/office/drawing/2014/main" id="{CB36894D-6068-0895-8526-1FA3F5BCB451}"/>
              </a:ext>
            </a:extLst>
          </p:cNvPr>
          <p:cNvPicPr>
            <a:picLocks noGrp="1" noChangeAspect="1"/>
          </p:cNvPicPr>
          <p:nvPr>
            <p:ph idx="1"/>
          </p:nvPr>
        </p:nvPicPr>
        <p:blipFill>
          <a:blip r:embed="rId4"/>
          <a:stretch>
            <a:fillRect/>
          </a:stretch>
        </p:blipFill>
        <p:spPr>
          <a:xfrm>
            <a:off x="2175816" y="2352676"/>
            <a:ext cx="7560831" cy="4450972"/>
          </a:xfrm>
        </p:spPr>
      </p:pic>
    </p:spTree>
    <p:extLst>
      <p:ext uri="{BB962C8B-B14F-4D97-AF65-F5344CB8AC3E}">
        <p14:creationId xmlns:p14="http://schemas.microsoft.com/office/powerpoint/2010/main" val="2940540040"/>
      </p:ext>
    </p:extLst>
  </p:cSld>
  <p:clrMapOvr>
    <a:masterClrMapping/>
  </p:clrMapOvr>
  <mc:AlternateContent xmlns:mc="http://schemas.openxmlformats.org/markup-compatibility/2006" xmlns:p14="http://schemas.microsoft.com/office/powerpoint/2010/main">
    <mc:Choice Requires="p14">
      <p:transition spd="slow" p14:dur="2000" advTm="53077"/>
    </mc:Choice>
    <mc:Fallback xmlns="">
      <p:transition spd="slow" advTm="53077"/>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0" name="Rectangle 9">
            <a:extLst>
              <a:ext uri="{FF2B5EF4-FFF2-40B4-BE49-F238E27FC236}">
                <a16:creationId xmlns:a16="http://schemas.microsoft.com/office/drawing/2014/main" id="{1DA57B7B-30D9-4515-9542-FFA699A3C8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BB2D6973-0A03-8C98-48EE-87EF40BD5C8F}"/>
              </a:ext>
            </a:extLst>
          </p:cNvPr>
          <p:cNvSpPr>
            <a:spLocks noGrp="1"/>
          </p:cNvSpPr>
          <p:nvPr>
            <p:ph type="title"/>
          </p:nvPr>
        </p:nvSpPr>
        <p:spPr>
          <a:xfrm>
            <a:off x="826295" y="559813"/>
            <a:ext cx="8763000" cy="878761"/>
          </a:xfrm>
        </p:spPr>
        <p:txBody>
          <a:bodyPr>
            <a:noAutofit/>
          </a:bodyPr>
          <a:lstStyle/>
          <a:p>
            <a:r>
              <a:rPr lang="en-GB" sz="2000" b="0" dirty="0">
                <a:solidFill>
                  <a:schemeClr val="tx2"/>
                </a:solidFill>
                <a:ea typeface="+mj-lt"/>
                <a:cs typeface="+mj-lt"/>
              </a:rPr>
              <a:t>What are the differences of males deaths in the year of 2020 and 2021 by age group 75-79 over the week between 30 and 55? </a:t>
            </a:r>
          </a:p>
        </p:txBody>
      </p:sp>
      <p:pic>
        <p:nvPicPr>
          <p:cNvPr id="4" name="Picture 4" descr="Chart, bar chart&#10;&#10;Description automatically generated">
            <a:extLst>
              <a:ext uri="{FF2B5EF4-FFF2-40B4-BE49-F238E27FC236}">
                <a16:creationId xmlns:a16="http://schemas.microsoft.com/office/drawing/2014/main" id="{61AF7AD8-4FE2-7ABC-CDA8-08EE27C35EA8}"/>
              </a:ext>
            </a:extLst>
          </p:cNvPr>
          <p:cNvPicPr>
            <a:picLocks noGrp="1" noChangeAspect="1"/>
          </p:cNvPicPr>
          <p:nvPr>
            <p:ph idx="1"/>
          </p:nvPr>
        </p:nvPicPr>
        <p:blipFill>
          <a:blip r:embed="rId3"/>
          <a:stretch>
            <a:fillRect/>
          </a:stretch>
        </p:blipFill>
        <p:spPr>
          <a:xfrm>
            <a:off x="67385" y="1598661"/>
            <a:ext cx="9779196" cy="5014487"/>
          </a:xfrm>
        </p:spPr>
      </p:pic>
      <p:sp>
        <p:nvSpPr>
          <p:cNvPr id="12" name="Rectangle 11">
            <a:extLst>
              <a:ext uri="{FF2B5EF4-FFF2-40B4-BE49-F238E27FC236}">
                <a16:creationId xmlns:a16="http://schemas.microsoft.com/office/drawing/2014/main" id="{9729F241-2B1B-40E9-A72C-63955DFFF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8481" y="0"/>
            <a:ext cx="2143519"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52B4B9D7-F359-44A2-87B4-EAFA68AA97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8481" y="0"/>
            <a:ext cx="2143519" cy="6858000"/>
          </a:xfrm>
          <a:prstGeom prst="rect">
            <a:avLst/>
          </a:prstGeom>
          <a:blipFill dpi="0" rotWithShape="1">
            <a:blip r:embed="rId4">
              <a:alphaModFix amt="40000"/>
              <a:duotone>
                <a:schemeClr val="accent1">
                  <a:shade val="45000"/>
                  <a:satMod val="135000"/>
                </a:schemeClr>
                <a:prstClr val="white"/>
              </a:duotone>
            </a:blip>
            <a:srcRect/>
            <a:tile tx="889000" ty="0" sx="100000" sy="100000" flip="xy" algn="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874807464"/>
      </p:ext>
    </p:extLst>
  </p:cSld>
  <p:clrMapOvr>
    <a:masterClrMapping/>
  </p:clrMapOvr>
  <mc:AlternateContent xmlns:mc="http://schemas.openxmlformats.org/markup-compatibility/2006" xmlns:p14="http://schemas.microsoft.com/office/powerpoint/2010/main">
    <mc:Choice Requires="p14">
      <p:transition spd="slow" p14:dur="2000" advTm="51337"/>
    </mc:Choice>
    <mc:Fallback xmlns="">
      <p:transition spd="slow" advTm="51337"/>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0" name="Rectangle 9">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8C92F07C-067E-E8AC-D4DE-C7F6F8CD0140}"/>
              </a:ext>
            </a:extLst>
          </p:cNvPr>
          <p:cNvSpPr>
            <a:spLocks noGrp="1"/>
          </p:cNvSpPr>
          <p:nvPr>
            <p:ph type="title"/>
          </p:nvPr>
        </p:nvSpPr>
        <p:spPr>
          <a:xfrm>
            <a:off x="1329150" y="1407319"/>
            <a:ext cx="9988166" cy="621506"/>
          </a:xfrm>
        </p:spPr>
        <p:txBody>
          <a:bodyPr anchor="b">
            <a:noAutofit/>
          </a:bodyPr>
          <a:lstStyle/>
          <a:p>
            <a:pPr algn="ctr"/>
            <a:r>
              <a:rPr lang="en-GB" sz="1800" b="0" dirty="0">
                <a:solidFill>
                  <a:schemeClr val="tx2"/>
                </a:solidFill>
                <a:ea typeface="+mj-lt"/>
                <a:cs typeface="+mj-lt"/>
              </a:rPr>
              <a:t>What are the differences of female deaths in the year of 2020 and 2021 by age group 85 – 89 over the week between 27 and 35?</a:t>
            </a:r>
          </a:p>
        </p:txBody>
      </p:sp>
      <p:sp>
        <p:nvSpPr>
          <p:cNvPr id="12" name="Rectangle 11">
            <a:extLst>
              <a:ext uri="{FF2B5EF4-FFF2-40B4-BE49-F238E27FC236}">
                <a16:creationId xmlns:a16="http://schemas.microsoft.com/office/drawing/2014/main" id="{BF49D5AE-15AF-4BC1-8AC5-F5FA95199E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95048" cy="12954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5608A5E7-BD2D-419A-8079-3103083AB1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1295400"/>
          </a:xfrm>
          <a:prstGeom prst="rect">
            <a:avLst/>
          </a:prstGeom>
          <a:blipFill dpi="0" rotWithShape="1">
            <a:blip r:embed="rId3">
              <a:alphaModFix amt="24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4" descr="Chart, bar chart&#10;&#10;Description automatically generated">
            <a:extLst>
              <a:ext uri="{FF2B5EF4-FFF2-40B4-BE49-F238E27FC236}">
                <a16:creationId xmlns:a16="http://schemas.microsoft.com/office/drawing/2014/main" id="{841373AC-5F35-F409-A508-480258DBB3B8}"/>
              </a:ext>
            </a:extLst>
          </p:cNvPr>
          <p:cNvPicPr>
            <a:picLocks noGrp="1" noChangeAspect="1"/>
          </p:cNvPicPr>
          <p:nvPr>
            <p:ph idx="1"/>
          </p:nvPr>
        </p:nvPicPr>
        <p:blipFill>
          <a:blip r:embed="rId4"/>
          <a:stretch>
            <a:fillRect/>
          </a:stretch>
        </p:blipFill>
        <p:spPr>
          <a:xfrm>
            <a:off x="68231" y="2495550"/>
            <a:ext cx="12121284" cy="4200942"/>
          </a:xfrm>
        </p:spPr>
      </p:pic>
    </p:spTree>
    <p:extLst>
      <p:ext uri="{BB962C8B-B14F-4D97-AF65-F5344CB8AC3E}">
        <p14:creationId xmlns:p14="http://schemas.microsoft.com/office/powerpoint/2010/main" val="2865021490"/>
      </p:ext>
    </p:extLst>
  </p:cSld>
  <p:clrMapOvr>
    <a:masterClrMapping/>
  </p:clrMapOvr>
  <mc:AlternateContent xmlns:mc="http://schemas.openxmlformats.org/markup-compatibility/2006" xmlns:p14="http://schemas.microsoft.com/office/powerpoint/2010/main">
    <mc:Choice Requires="p14">
      <p:transition spd="slow" p14:dur="2000" advTm="67116"/>
    </mc:Choice>
    <mc:Fallback xmlns="">
      <p:transition spd="slow" advTm="67116"/>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25" name="Picture 24">
            <a:extLst>
              <a:ext uri="{FF2B5EF4-FFF2-40B4-BE49-F238E27FC236}">
                <a16:creationId xmlns:a16="http://schemas.microsoft.com/office/drawing/2014/main" id="{1CB7E8AE-A3AC-4BB7-A5C6-F00EC697B26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useBgFill="1">
        <p:nvSpPr>
          <p:cNvPr id="27" name="Rectangle 26">
            <a:extLst>
              <a:ext uri="{FF2B5EF4-FFF2-40B4-BE49-F238E27FC236}">
                <a16:creationId xmlns:a16="http://schemas.microsoft.com/office/drawing/2014/main" id="{F1174801-1395-44C5-9B00-CCAC45C056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9" name="Rectangle 28">
            <a:extLst>
              <a:ext uri="{FF2B5EF4-FFF2-40B4-BE49-F238E27FC236}">
                <a16:creationId xmlns:a16="http://schemas.microsoft.com/office/drawing/2014/main" id="{8BADB362-9771-4A3C-B9E5-6777F34C50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61000"/>
            </a:schemeClr>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9CC643A7-4070-C693-4082-47E66761F4FD}"/>
              </a:ext>
            </a:extLst>
          </p:cNvPr>
          <p:cNvSpPr>
            <a:spLocks noGrp="1"/>
          </p:cNvSpPr>
          <p:nvPr>
            <p:ph type="title"/>
          </p:nvPr>
        </p:nvSpPr>
        <p:spPr>
          <a:xfrm>
            <a:off x="996275" y="163351"/>
            <a:ext cx="10556712" cy="1979884"/>
          </a:xfrm>
        </p:spPr>
        <p:txBody>
          <a:bodyPr vert="horz" lIns="91440" tIns="45720" rIns="91440" bIns="45720" rtlCol="0" anchor="ctr">
            <a:normAutofit/>
          </a:bodyPr>
          <a:lstStyle/>
          <a:p>
            <a:pPr>
              <a:lnSpc>
                <a:spcPct val="90000"/>
              </a:lnSpc>
            </a:pPr>
            <a:r>
              <a:rPr lang="en-US" sz="2100">
                <a:solidFill>
                  <a:schemeClr val="tx2"/>
                </a:solidFill>
              </a:rPr>
              <a:t>Identify the differences of deaths involving COVID-19 between any mention on the death certificate and underlying cause between week 40 and 52. What conclusion can you draw? </a:t>
            </a:r>
          </a:p>
        </p:txBody>
      </p:sp>
      <p:sp>
        <p:nvSpPr>
          <p:cNvPr id="31" name="Rectangle 30">
            <a:extLst>
              <a:ext uri="{FF2B5EF4-FFF2-40B4-BE49-F238E27FC236}">
                <a16:creationId xmlns:a16="http://schemas.microsoft.com/office/drawing/2014/main" id="{EE0EF321-8351-49AB-BA30-A90615C80E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58716"/>
            <a:ext cx="12192000" cy="4594915"/>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3" name="Rectangle 32">
            <a:extLst>
              <a:ext uri="{FF2B5EF4-FFF2-40B4-BE49-F238E27FC236}">
                <a16:creationId xmlns:a16="http://schemas.microsoft.com/office/drawing/2014/main" id="{7F729D3C-986A-4A27-A9FF-0A07A0959F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56" y="2258716"/>
            <a:ext cx="12191999" cy="4608809"/>
          </a:xfrm>
          <a:prstGeom prst="rect">
            <a:avLst/>
          </a:prstGeom>
          <a:blipFill dpi="0" rotWithShape="1">
            <a:blip r:embed="rId4">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4" descr="Chart, bar chart, box and whisker chart&#10;&#10;Description automatically generated">
            <a:extLst>
              <a:ext uri="{FF2B5EF4-FFF2-40B4-BE49-F238E27FC236}">
                <a16:creationId xmlns:a16="http://schemas.microsoft.com/office/drawing/2014/main" id="{9BD3B174-BCDD-6146-5CCC-EF819A7C9B0D}"/>
              </a:ext>
            </a:extLst>
          </p:cNvPr>
          <p:cNvPicPr>
            <a:picLocks noChangeAspect="1"/>
          </p:cNvPicPr>
          <p:nvPr/>
        </p:nvPicPr>
        <p:blipFill>
          <a:blip r:embed="rId5"/>
          <a:stretch>
            <a:fillRect/>
          </a:stretch>
        </p:blipFill>
        <p:spPr>
          <a:xfrm>
            <a:off x="764434" y="2333625"/>
            <a:ext cx="10663132" cy="4448034"/>
          </a:xfrm>
          <a:prstGeom prst="rect">
            <a:avLst/>
          </a:prstGeom>
        </p:spPr>
      </p:pic>
    </p:spTree>
    <p:extLst>
      <p:ext uri="{BB962C8B-B14F-4D97-AF65-F5344CB8AC3E}">
        <p14:creationId xmlns:p14="http://schemas.microsoft.com/office/powerpoint/2010/main" val="657762096"/>
      </p:ext>
    </p:extLst>
  </p:cSld>
  <p:clrMapOvr>
    <a:masterClrMapping/>
  </p:clrMapOvr>
  <mc:AlternateContent xmlns:mc="http://schemas.openxmlformats.org/markup-compatibility/2006" xmlns:p14="http://schemas.microsoft.com/office/powerpoint/2010/main">
    <mc:Choice Requires="p14">
      <p:transition spd="slow" p14:dur="2000" advTm="58248"/>
    </mc:Choice>
    <mc:Fallback xmlns="">
      <p:transition spd="slow" advTm="58248"/>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10" name="Picture 9">
            <a:extLst>
              <a:ext uri="{FF2B5EF4-FFF2-40B4-BE49-F238E27FC236}">
                <a16:creationId xmlns:a16="http://schemas.microsoft.com/office/drawing/2014/main" id="{1CB7E8AE-A3AC-4BB7-A5C6-F00EC697B26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useBgFill="1">
        <p:nvSpPr>
          <p:cNvPr id="12" name="Rectangle 11">
            <a:extLst>
              <a:ext uri="{FF2B5EF4-FFF2-40B4-BE49-F238E27FC236}">
                <a16:creationId xmlns:a16="http://schemas.microsoft.com/office/drawing/2014/main" id="{2D924463-4DB7-437D-85B1-7EE5042DE5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4" name="Rectangle 13">
            <a:extLst>
              <a:ext uri="{FF2B5EF4-FFF2-40B4-BE49-F238E27FC236}">
                <a16:creationId xmlns:a16="http://schemas.microsoft.com/office/drawing/2014/main" id="{9F108545-2EA9-4B3E-915B-295949608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6" name="Rectangle 15">
            <a:extLst>
              <a:ext uri="{FF2B5EF4-FFF2-40B4-BE49-F238E27FC236}">
                <a16:creationId xmlns:a16="http://schemas.microsoft.com/office/drawing/2014/main" id="{A232D1C9-8AD3-453F-948D-966B7A11B7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0"/>
            <a:ext cx="12191999" cy="6858000"/>
          </a:xfrm>
          <a:prstGeom prst="rect">
            <a:avLst/>
          </a:prstGeom>
          <a:blipFill dpi="0" rotWithShape="1">
            <a:blip r:embed="rId4">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F4ACD4D7-3FA3-4106-AFB4-55B58A02E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457" y="739600"/>
            <a:ext cx="10768226" cy="5390959"/>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793E34B1-3741-6E8E-8743-5A778AFCC998}"/>
              </a:ext>
            </a:extLst>
          </p:cNvPr>
          <p:cNvSpPr txBox="1"/>
          <p:nvPr/>
        </p:nvSpPr>
        <p:spPr>
          <a:xfrm>
            <a:off x="926306" y="866775"/>
            <a:ext cx="10351292"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solidFill>
                  <a:schemeClr val="tx2"/>
                </a:solidFill>
                <a:latin typeface="Calibri"/>
              </a:rPr>
              <a:t>What are the differences of deaths by region between the year 2020 and 2021 over the first and second half of the years? </a:t>
            </a:r>
            <a:r>
              <a:rPr lang="en-GB" sz="1600" dirty="0">
                <a:solidFill>
                  <a:schemeClr val="tx2"/>
                </a:solidFill>
                <a:latin typeface="Calibri"/>
                <a:cs typeface="Calibri"/>
              </a:rPr>
              <a:t> </a:t>
            </a:r>
            <a:endParaRPr lang="en-GB" sz="1600">
              <a:solidFill>
                <a:schemeClr val="tx2"/>
              </a:solidFill>
            </a:endParaRPr>
          </a:p>
        </p:txBody>
      </p:sp>
      <p:pic>
        <p:nvPicPr>
          <p:cNvPr id="6" name="Picture 6" descr="Chart, line chart&#10;&#10;Description automatically generated">
            <a:extLst>
              <a:ext uri="{FF2B5EF4-FFF2-40B4-BE49-F238E27FC236}">
                <a16:creationId xmlns:a16="http://schemas.microsoft.com/office/drawing/2014/main" id="{93958F5D-3C48-EED8-E2E2-C9EF75DE731B}"/>
              </a:ext>
            </a:extLst>
          </p:cNvPr>
          <p:cNvPicPr>
            <a:picLocks noChangeAspect="1"/>
          </p:cNvPicPr>
          <p:nvPr/>
        </p:nvPicPr>
        <p:blipFill>
          <a:blip r:embed="rId5"/>
          <a:stretch>
            <a:fillRect/>
          </a:stretch>
        </p:blipFill>
        <p:spPr>
          <a:xfrm>
            <a:off x="795338" y="1305514"/>
            <a:ext cx="10601323" cy="4735128"/>
          </a:xfrm>
          <a:prstGeom prst="rect">
            <a:avLst/>
          </a:prstGeom>
        </p:spPr>
      </p:pic>
    </p:spTree>
    <p:extLst>
      <p:ext uri="{BB962C8B-B14F-4D97-AF65-F5344CB8AC3E}">
        <p14:creationId xmlns:p14="http://schemas.microsoft.com/office/powerpoint/2010/main" val="2751075438"/>
      </p:ext>
    </p:extLst>
  </p:cSld>
  <p:clrMapOvr>
    <a:masterClrMapping/>
  </p:clrMapOvr>
  <mc:AlternateContent xmlns:mc="http://schemas.openxmlformats.org/markup-compatibility/2006" xmlns:p14="http://schemas.microsoft.com/office/powerpoint/2010/main">
    <mc:Choice Requires="p14">
      <p:transition spd="slow" p14:dur="2000" advTm="52092"/>
    </mc:Choice>
    <mc:Fallback xmlns="">
      <p:transition spd="slow" advTm="52092"/>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10" name="Picture 9">
            <a:extLst>
              <a:ext uri="{FF2B5EF4-FFF2-40B4-BE49-F238E27FC236}">
                <a16:creationId xmlns:a16="http://schemas.microsoft.com/office/drawing/2014/main" id="{1CB7E8AE-A3AC-4BB7-A5C6-F00EC697B26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useBgFill="1">
        <p:nvSpPr>
          <p:cNvPr id="12" name="Rectangle 11">
            <a:extLst>
              <a:ext uri="{FF2B5EF4-FFF2-40B4-BE49-F238E27FC236}">
                <a16:creationId xmlns:a16="http://schemas.microsoft.com/office/drawing/2014/main" id="{2D924463-4DB7-437D-85B1-7EE5042DE5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4" name="Rectangle 13">
            <a:extLst>
              <a:ext uri="{FF2B5EF4-FFF2-40B4-BE49-F238E27FC236}">
                <a16:creationId xmlns:a16="http://schemas.microsoft.com/office/drawing/2014/main" id="{9F108545-2EA9-4B3E-915B-295949608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6" name="Rectangle 15">
            <a:extLst>
              <a:ext uri="{FF2B5EF4-FFF2-40B4-BE49-F238E27FC236}">
                <a16:creationId xmlns:a16="http://schemas.microsoft.com/office/drawing/2014/main" id="{A232D1C9-8AD3-453F-948D-966B7A11B7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0"/>
            <a:ext cx="12191999" cy="6858000"/>
          </a:xfrm>
          <a:prstGeom prst="rect">
            <a:avLst/>
          </a:prstGeom>
          <a:blipFill dpi="0" rotWithShape="1">
            <a:blip r:embed="rId4">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F4ACD4D7-3FA3-4106-AFB4-55B58A02E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457" y="739600"/>
            <a:ext cx="10768226" cy="5390959"/>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Chart, line chart&#10;&#10;Description automatically generated">
            <a:extLst>
              <a:ext uri="{FF2B5EF4-FFF2-40B4-BE49-F238E27FC236}">
                <a16:creationId xmlns:a16="http://schemas.microsoft.com/office/drawing/2014/main" id="{B0CC41D1-2D3A-58EF-00D7-80FEA6CCF84F}"/>
              </a:ext>
            </a:extLst>
          </p:cNvPr>
          <p:cNvPicPr>
            <a:picLocks noChangeAspect="1"/>
          </p:cNvPicPr>
          <p:nvPr/>
        </p:nvPicPr>
        <p:blipFill>
          <a:blip r:embed="rId5"/>
          <a:stretch>
            <a:fillRect/>
          </a:stretch>
        </p:blipFill>
        <p:spPr>
          <a:xfrm>
            <a:off x="866776" y="803367"/>
            <a:ext cx="10494167" cy="5298891"/>
          </a:xfrm>
          <a:prstGeom prst="rect">
            <a:avLst/>
          </a:prstGeom>
        </p:spPr>
      </p:pic>
    </p:spTree>
    <p:extLst>
      <p:ext uri="{BB962C8B-B14F-4D97-AF65-F5344CB8AC3E}">
        <p14:creationId xmlns:p14="http://schemas.microsoft.com/office/powerpoint/2010/main" val="1805835406"/>
      </p:ext>
    </p:extLst>
  </p:cSld>
  <p:clrMapOvr>
    <a:masterClrMapping/>
  </p:clrMapOvr>
  <mc:AlternateContent xmlns:mc="http://schemas.openxmlformats.org/markup-compatibility/2006" xmlns:p14="http://schemas.microsoft.com/office/powerpoint/2010/main">
    <mc:Choice Requires="p14">
      <p:transition spd="slow" p14:dur="2000" advTm="15967"/>
    </mc:Choice>
    <mc:Fallback xmlns="">
      <p:transition spd="slow" advTm="15967"/>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0" name="Rectangle 9">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061B4A6A-F09B-BB2A-56B5-D827D03C223A}"/>
              </a:ext>
            </a:extLst>
          </p:cNvPr>
          <p:cNvSpPr>
            <a:spLocks noGrp="1"/>
          </p:cNvSpPr>
          <p:nvPr>
            <p:ph type="title"/>
          </p:nvPr>
        </p:nvSpPr>
        <p:spPr>
          <a:xfrm>
            <a:off x="650493" y="1300163"/>
            <a:ext cx="10904947" cy="859631"/>
          </a:xfrm>
        </p:spPr>
        <p:txBody>
          <a:bodyPr anchor="b">
            <a:normAutofit/>
          </a:bodyPr>
          <a:lstStyle/>
          <a:p>
            <a:pPr algn="ctr"/>
            <a:r>
              <a:rPr lang="en-GB" sz="2400" b="0" dirty="0">
                <a:solidFill>
                  <a:schemeClr val="tx2"/>
                </a:solidFill>
                <a:ea typeface="+mj-lt"/>
                <a:cs typeface="+mj-lt"/>
              </a:rPr>
              <a:t> Plot a graph showing total deaths in year 2021 into three groups by age (0 to 39), (40 to 74) and (75 to 90+).</a:t>
            </a:r>
          </a:p>
        </p:txBody>
      </p:sp>
      <p:sp>
        <p:nvSpPr>
          <p:cNvPr id="12" name="Rectangle 11">
            <a:extLst>
              <a:ext uri="{FF2B5EF4-FFF2-40B4-BE49-F238E27FC236}">
                <a16:creationId xmlns:a16="http://schemas.microsoft.com/office/drawing/2014/main" id="{BF49D5AE-15AF-4BC1-8AC5-F5FA95199E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95048" cy="12954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5608A5E7-BD2D-419A-8079-3103083AB1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1295400"/>
          </a:xfrm>
          <a:prstGeom prst="rect">
            <a:avLst/>
          </a:prstGeom>
          <a:blipFill dpi="0" rotWithShape="1">
            <a:blip r:embed="rId3">
              <a:alphaModFix amt="24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4" descr="Chart, treemap chart&#10;&#10;Description automatically generated">
            <a:extLst>
              <a:ext uri="{FF2B5EF4-FFF2-40B4-BE49-F238E27FC236}">
                <a16:creationId xmlns:a16="http://schemas.microsoft.com/office/drawing/2014/main" id="{62AD01D1-BB4B-ACC2-D00C-C2E295B0C446}"/>
              </a:ext>
            </a:extLst>
          </p:cNvPr>
          <p:cNvPicPr>
            <a:picLocks noGrp="1" noChangeAspect="1"/>
          </p:cNvPicPr>
          <p:nvPr>
            <p:ph idx="1"/>
          </p:nvPr>
        </p:nvPicPr>
        <p:blipFill>
          <a:blip r:embed="rId4"/>
          <a:stretch>
            <a:fillRect/>
          </a:stretch>
        </p:blipFill>
        <p:spPr>
          <a:xfrm>
            <a:off x="2501003" y="2293145"/>
            <a:ext cx="7184301" cy="4486692"/>
          </a:xfrm>
        </p:spPr>
      </p:pic>
    </p:spTree>
    <p:extLst>
      <p:ext uri="{BB962C8B-B14F-4D97-AF65-F5344CB8AC3E}">
        <p14:creationId xmlns:p14="http://schemas.microsoft.com/office/powerpoint/2010/main" val="2037743629"/>
      </p:ext>
    </p:extLst>
  </p:cSld>
  <p:clrMapOvr>
    <a:masterClrMapping/>
  </p:clrMapOvr>
  <mc:AlternateContent xmlns:mc="http://schemas.openxmlformats.org/markup-compatibility/2006" xmlns:p14="http://schemas.microsoft.com/office/powerpoint/2010/main">
    <mc:Choice Requires="p14">
      <p:transition spd="slow" p14:dur="2000" advTm="52617"/>
    </mc:Choice>
    <mc:Fallback xmlns="">
      <p:transition spd="slow" advTm="52617"/>
    </mc:Fallback>
  </mc:AlternateContent>
</p:sld>
</file>

<file path=ppt/theme/theme1.xml><?xml version="1.0" encoding="utf-8"?>
<a:theme xmlns:a="http://schemas.openxmlformats.org/drawingml/2006/main" name="BlockprintVTI">
  <a:themeElements>
    <a:clrScheme name="AnalogousFromLightSeedLeftStep">
      <a:dk1>
        <a:srgbClr val="000000"/>
      </a:dk1>
      <a:lt1>
        <a:srgbClr val="FFFFFF"/>
      </a:lt1>
      <a:dk2>
        <a:srgbClr val="41242C"/>
      </a:dk2>
      <a:lt2>
        <a:srgbClr val="E2E5E8"/>
      </a:lt2>
      <a:accent1>
        <a:srgbClr val="C99859"/>
      </a:accent1>
      <a:accent2>
        <a:srgbClr val="CE796A"/>
      </a:accent2>
      <a:accent3>
        <a:srgbClr val="D7859C"/>
      </a:accent3>
      <a:accent4>
        <a:srgbClr val="CE6AAF"/>
      </a:accent4>
      <a:accent5>
        <a:srgbClr val="CE85D7"/>
      </a:accent5>
      <a:accent6>
        <a:srgbClr val="9A6ACE"/>
      </a:accent6>
      <a:hlink>
        <a:srgbClr val="6383AB"/>
      </a:hlink>
      <a:folHlink>
        <a:srgbClr val="7F7F7F"/>
      </a:folHlink>
    </a:clrScheme>
    <a:fontScheme name="Custom 56">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ockprintVTI" id="{AA8C8908-6BA4-477C-AEA4-CB6C32A1FE3B}" vid="{36392749-7C1D-4938-93BB-440CD2A1B0A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58</TotalTime>
  <Words>1128</Words>
  <Application>Microsoft Office PowerPoint</Application>
  <PresentationFormat>Widescreen</PresentationFormat>
  <Paragraphs>81</Paragraphs>
  <Slides>11</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Avenir Next LT Pro</vt:lpstr>
      <vt:lpstr>AvenirNext LT Pro Medium</vt:lpstr>
      <vt:lpstr>Calibri</vt:lpstr>
      <vt:lpstr>Calibri Light</vt:lpstr>
      <vt:lpstr>BlockprintVTI</vt:lpstr>
      <vt:lpstr>Carol Cernea</vt:lpstr>
      <vt:lpstr>How has the total number of deaths varied over the period between week 1 and 20 for the year 2021? Is there any pattern you can identify in this period? </vt:lpstr>
      <vt:lpstr>How have the differences of total average deaths recorded between England and Wales over the period of week between 15 and 20 in the year 2021?</vt:lpstr>
      <vt:lpstr>What are the differences of deaths between respiratory disease and COVID -19 over the period of week between 41 and 46 in the year 2021? </vt:lpstr>
      <vt:lpstr>What are the differences of deaths by age group of 90+ during each quarter of 2021?</vt:lpstr>
      <vt:lpstr>What are the differences of males deaths in the year of 2020 and 2021 by age group 75-79 over the week between 30 and 55? </vt:lpstr>
      <vt:lpstr>What are the differences of female deaths in the year of 2020 and 2021 by age group 85 – 89 over the week between 27 and 35?</vt:lpstr>
      <vt:lpstr>Identify the differences of deaths involving COVID-19 between any mention on the death certificate and underlying cause between week 40 and 52. What conclusion can you draw? </vt:lpstr>
      <vt:lpstr>PowerPoint Presentation</vt:lpstr>
      <vt:lpstr>PowerPoint Presentation</vt:lpstr>
      <vt:lpstr> Plot a graph showing total deaths in year 2021 into three groups by age (0 to 39), (40 to 74) and (75 to 90+).</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Carol Cernea</dc:creator>
  <cp:lastModifiedBy>Carol Cernea (2113437)</cp:lastModifiedBy>
  <cp:revision>126</cp:revision>
  <dcterms:created xsi:type="dcterms:W3CDTF">2022-03-26T14:17:06Z</dcterms:created>
  <dcterms:modified xsi:type="dcterms:W3CDTF">2022-04-11T13:03:31Z</dcterms:modified>
</cp:coreProperties>
</file>