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20/05/2016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DCA63DB-98E1-4058-9D4F-DA3620E57B84}" type="datetimeFigureOut">
              <a:rPr lang="en-GB" smtClean="0"/>
              <a:t>20/05/2016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D9F5ED-BE21-457D-967A-D6A4504B0AA3}" type="slidenum">
              <a:rPr lang="en-GB" smtClean="0"/>
              <a:t>‹#›</a:t>
            </a:fld>
            <a:endParaRPr lang="en-GB"/>
          </a:p>
        </p:txBody>
      </p:sp>
    </p:spTree>
    <p:extLst>
      <p:ext uri="{BB962C8B-B14F-4D97-AF65-F5344CB8AC3E}">
        <p14:creationId xmlns:p14="http://schemas.microsoft.com/office/powerpoint/2010/main" val="752027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1</a:t>
            </a:fld>
            <a:endParaRPr lang="cy-GB" dirty="0"/>
          </a:p>
        </p:txBody>
      </p:sp>
    </p:spTree>
    <p:extLst>
      <p:ext uri="{BB962C8B-B14F-4D97-AF65-F5344CB8AC3E}">
        <p14:creationId xmlns:p14="http://schemas.microsoft.com/office/powerpoint/2010/main" val="3727491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xfrm>
            <a:off x="1143000" y="685800"/>
            <a:ext cx="4572000" cy="3429000"/>
          </a:xfrm>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smtClean="0"/>
              <a:t>Honey and Mumford – used to help consider</a:t>
            </a:r>
            <a:r>
              <a:rPr lang="en-GB" baseline="0" dirty="0" smtClean="0"/>
              <a:t> the most appropriate way for you to learn</a:t>
            </a:r>
            <a:endParaRPr lang="en-US"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smtClean="0"/>
              <a:t>2 axes abstract-concrete, active-reflective</a:t>
            </a:r>
          </a:p>
          <a:p>
            <a:r>
              <a:rPr lang="en-GB" dirty="0" smtClean="0"/>
              <a:t>2013 tweaked the old 4 to make 8 and added further one on flexibility</a:t>
            </a:r>
          </a:p>
          <a:p>
            <a:r>
              <a:rPr lang="en-GB" dirty="0" smtClean="0"/>
              <a:t>Now sold through Hay</a:t>
            </a:r>
            <a:endParaRPr lang="en-US"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4</a:t>
            </a:fld>
            <a:endParaRPr lang="cy-GB" dirty="0"/>
          </a:p>
        </p:txBody>
      </p:sp>
    </p:spTree>
    <p:extLst>
      <p:ext uri="{BB962C8B-B14F-4D97-AF65-F5344CB8AC3E}">
        <p14:creationId xmlns:p14="http://schemas.microsoft.com/office/powerpoint/2010/main" val="1617378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smtClean="0"/>
              <a:t>Based on work of Carl Jung</a:t>
            </a:r>
          </a:p>
          <a:p>
            <a:r>
              <a:rPr lang="en-GB" dirty="0" smtClean="0"/>
              <a:t>Full test needs to be administered by someone with BPS accreditation (sample only)</a:t>
            </a:r>
            <a:endParaRPr lang="en-US"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5</a:t>
            </a:fld>
            <a:endParaRPr lang="cy-GB" dirty="0"/>
          </a:p>
        </p:txBody>
      </p:sp>
    </p:spTree>
    <p:extLst>
      <p:ext uri="{BB962C8B-B14F-4D97-AF65-F5344CB8AC3E}">
        <p14:creationId xmlns:p14="http://schemas.microsoft.com/office/powerpoint/2010/main" val="1572936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smtClean="0"/>
              <a:t>Change</a:t>
            </a:r>
            <a:r>
              <a:rPr lang="en-GB" baseline="0" dirty="0" smtClean="0"/>
              <a:t> of preference – strengthen undeveloped style, change to organisations with a different learning culture (Honey and Mumford, 2000, 19)</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8</a:t>
            </a:fld>
            <a:endParaRPr lang="cy-GB" dirty="0"/>
          </a:p>
        </p:txBody>
      </p:sp>
    </p:spTree>
    <p:extLst>
      <p:ext uri="{BB962C8B-B14F-4D97-AF65-F5344CB8AC3E}">
        <p14:creationId xmlns:p14="http://schemas.microsoft.com/office/powerpoint/2010/main" val="384644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smtClean="0"/>
              <a:t>Academic criticisms are viewed as ‘unhelpful in undermining confidence in a diagnostic tool that has been helpful </a:t>
            </a:r>
            <a:endParaRPr lang="en-US"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9</a:t>
            </a:fld>
            <a:endParaRPr lang="cy-GB" dirty="0"/>
          </a:p>
        </p:txBody>
      </p:sp>
    </p:spTree>
    <p:extLst>
      <p:ext uri="{BB962C8B-B14F-4D97-AF65-F5344CB8AC3E}">
        <p14:creationId xmlns:p14="http://schemas.microsoft.com/office/powerpoint/2010/main" val="3252616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smtClean="0"/>
              <a:t>Response – Entwistle</a:t>
            </a:r>
            <a:r>
              <a:rPr lang="en-GB" baseline="0" dirty="0" smtClean="0"/>
              <a:t> and Vermunt (Inventory of Learning Styles)</a:t>
            </a:r>
            <a:endParaRPr lang="en-US"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10</a:t>
            </a:fld>
            <a:endParaRPr lang="cy-GB" dirty="0"/>
          </a:p>
        </p:txBody>
      </p:sp>
    </p:spTree>
    <p:extLst>
      <p:ext uri="{BB962C8B-B14F-4D97-AF65-F5344CB8AC3E}">
        <p14:creationId xmlns:p14="http://schemas.microsoft.com/office/powerpoint/2010/main" val="37443823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20/05/2016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20/05/2016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20/05/2016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20/05/2016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psychology-tools.com/myers-briggs-type-indicator/"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vark-learn.com/english/page.asp?p=questionnair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itslifejimbutnotasweknowit.org.uk/files/LSRC_LearningStyles.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etl.tla.ed.ac.uk/questionnaires/ASSIST.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whitewater-rescue.com/support/pagepics/lsitechmanual.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2856"/>
            <a:ext cx="7772400" cy="1008112"/>
          </a:xfrm>
        </p:spPr>
        <p:txBody>
          <a:bodyPr>
            <a:normAutofit fontScale="90000"/>
          </a:bodyPr>
          <a:lstStyle/>
          <a:p>
            <a:r>
              <a:rPr lang="en-GB" sz="4000" dirty="0" smtClean="0"/>
              <a:t>Reviewing Learning Styles </a:t>
            </a:r>
            <a:br>
              <a:rPr lang="en-GB" sz="4000" dirty="0" smtClean="0"/>
            </a:br>
            <a:r>
              <a:rPr lang="en-GB" sz="4000" dirty="0" smtClean="0"/>
              <a:t>– is learning learnable?</a:t>
            </a:r>
            <a:r>
              <a:rPr lang="en-GB" sz="3200" dirty="0" smtClean="0"/>
              <a:t/>
            </a:r>
            <a:br>
              <a:rPr lang="en-GB" sz="3200" dirty="0" smtClean="0"/>
            </a:br>
            <a:r>
              <a:rPr lang="en-GB" sz="3200" dirty="0" smtClean="0"/>
              <a:t/>
            </a:r>
            <a:br>
              <a:rPr lang="en-GB" sz="3200" dirty="0" smtClean="0"/>
            </a:br>
            <a:endParaRPr lang="en-GB" sz="3200" dirty="0"/>
          </a:p>
        </p:txBody>
      </p:sp>
      <p:sp>
        <p:nvSpPr>
          <p:cNvPr id="3" name="Subtitle 2"/>
          <p:cNvSpPr>
            <a:spLocks noGrp="1"/>
          </p:cNvSpPr>
          <p:nvPr>
            <p:ph type="subTitle" idx="1"/>
          </p:nvPr>
        </p:nvSpPr>
        <p:spPr/>
        <p:txBody>
          <a:bodyPr/>
          <a:lstStyle/>
          <a:p>
            <a:r>
              <a:rPr lang="en-GB" sz="2400" dirty="0" smtClean="0"/>
              <a:t>Dr Liz Wilson</a:t>
            </a:r>
          </a:p>
          <a:p>
            <a:r>
              <a:rPr lang="en-GB" sz="2400" dirty="0" smtClean="0"/>
              <a:t>Associate Professor - Work-based Learning</a:t>
            </a:r>
          </a:p>
          <a:p>
            <a:r>
              <a:rPr lang="en-GB" sz="2400" dirty="0" smtClean="0"/>
              <a:t>e.wilson@tsd.ac.uk</a:t>
            </a:r>
          </a:p>
          <a:p>
            <a:endParaRPr lang="en-GB" sz="2000" dirty="0" smtClean="0"/>
          </a:p>
        </p:txBody>
      </p:sp>
    </p:spTree>
    <p:extLst>
      <p:ext uri="{BB962C8B-B14F-4D97-AF65-F5344CB8AC3E}">
        <p14:creationId xmlns:p14="http://schemas.microsoft.com/office/powerpoint/2010/main" val="7335511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sz="4000" dirty="0" smtClean="0"/>
              <a:t>Aims of the session</a:t>
            </a:r>
          </a:p>
        </p:txBody>
      </p:sp>
      <p:sp>
        <p:nvSpPr>
          <p:cNvPr id="6147" name="Content Placeholder 2"/>
          <p:cNvSpPr>
            <a:spLocks noGrp="1"/>
          </p:cNvSpPr>
          <p:nvPr>
            <p:ph idx="1"/>
          </p:nvPr>
        </p:nvSpPr>
        <p:spPr/>
        <p:txBody>
          <a:bodyPr/>
          <a:lstStyle/>
          <a:p>
            <a:r>
              <a:rPr lang="en-GB" sz="2400" dirty="0" smtClean="0"/>
              <a:t>Overview of a range of models</a:t>
            </a:r>
          </a:p>
          <a:p>
            <a:r>
              <a:rPr lang="en-GB" sz="2400" dirty="0" smtClean="0"/>
              <a:t>Complete and evaluate Honey and Mumford’s Learning Style Questionnaire (LSQ)</a:t>
            </a:r>
          </a:p>
          <a:p>
            <a:r>
              <a:rPr lang="en-GB" sz="2400" dirty="0" smtClean="0"/>
              <a:t>Consider the implications of this for your learning plan</a:t>
            </a:r>
          </a:p>
          <a:p>
            <a:r>
              <a:rPr lang="en-GB" sz="2400" dirty="0" smtClean="0"/>
              <a:t>Critically evaluate the strengths and weaknesses of the LSQ</a:t>
            </a:r>
          </a:p>
          <a:p>
            <a:r>
              <a:rPr lang="en-GB" sz="2400" dirty="0" smtClean="0"/>
              <a:t>Consider the bibliographic issues here</a:t>
            </a:r>
            <a:endParaRPr lang="en-GB" dirty="0" smtClean="0"/>
          </a:p>
        </p:txBody>
      </p:sp>
    </p:spTree>
    <p:extLst>
      <p:ext uri="{BB962C8B-B14F-4D97-AF65-F5344CB8AC3E}">
        <p14:creationId xmlns:p14="http://schemas.microsoft.com/office/powerpoint/2010/main" val="39485123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Entwistle’s </a:t>
            </a:r>
            <a:r>
              <a:rPr lang="en-GB" sz="4000" i="1" dirty="0" smtClean="0"/>
              <a:t>ASSIST</a:t>
            </a:r>
            <a:endParaRPr lang="en-US" sz="4000" dirty="0"/>
          </a:p>
        </p:txBody>
      </p:sp>
      <p:sp>
        <p:nvSpPr>
          <p:cNvPr id="3" name="Content Placeholder 2"/>
          <p:cNvSpPr>
            <a:spLocks noGrp="1"/>
          </p:cNvSpPr>
          <p:nvPr>
            <p:ph idx="1"/>
          </p:nvPr>
        </p:nvSpPr>
        <p:spPr/>
        <p:txBody>
          <a:bodyPr/>
          <a:lstStyle/>
          <a:p>
            <a:r>
              <a:rPr lang="en-GB" sz="2400" dirty="0" smtClean="0"/>
              <a:t>Noel Entwistle </a:t>
            </a:r>
            <a:r>
              <a:rPr lang="en-GB" sz="2400" i="1" dirty="0" smtClean="0"/>
              <a:t>Approaches and Study Skills Inventory for Students</a:t>
            </a:r>
            <a:r>
              <a:rPr lang="en-GB" sz="2400" dirty="0" smtClean="0"/>
              <a:t> (ASSIST) (2000)</a:t>
            </a:r>
          </a:p>
          <a:p>
            <a:r>
              <a:rPr lang="en-GB" sz="2400" dirty="0" smtClean="0"/>
              <a:t>Deep approach</a:t>
            </a:r>
          </a:p>
          <a:p>
            <a:r>
              <a:rPr lang="en-GB" sz="2400" dirty="0" smtClean="0"/>
              <a:t>Surface apathetic approach</a:t>
            </a:r>
          </a:p>
          <a:p>
            <a:r>
              <a:rPr lang="en-GB" sz="2400" dirty="0" smtClean="0"/>
              <a:t>Strategic approach</a:t>
            </a:r>
          </a:p>
          <a:p>
            <a:r>
              <a:rPr lang="en-GB" sz="2400" dirty="0" smtClean="0"/>
              <a:t>Academic self-confidence</a:t>
            </a:r>
          </a:p>
        </p:txBody>
      </p:sp>
    </p:spTree>
    <p:extLst>
      <p:ext uri="{BB962C8B-B14F-4D97-AF65-F5344CB8AC3E}">
        <p14:creationId xmlns:p14="http://schemas.microsoft.com/office/powerpoint/2010/main" val="8842581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Kolb’s </a:t>
            </a:r>
            <a:r>
              <a:rPr lang="en-GB" sz="4000" i="1" dirty="0" smtClean="0"/>
              <a:t>Learning Style Inventory</a:t>
            </a:r>
            <a:endParaRPr lang="en-US" sz="4000" dirty="0"/>
          </a:p>
        </p:txBody>
      </p:sp>
      <p:sp>
        <p:nvSpPr>
          <p:cNvPr id="3" name="Content Placeholder 2"/>
          <p:cNvSpPr>
            <a:spLocks noGrp="1"/>
          </p:cNvSpPr>
          <p:nvPr>
            <p:ph idx="1"/>
          </p:nvPr>
        </p:nvSpPr>
        <p:spPr>
          <a:xfrm>
            <a:off x="685800" y="1628800"/>
            <a:ext cx="7772400" cy="4467200"/>
          </a:xfrm>
        </p:spPr>
        <p:txBody>
          <a:bodyPr/>
          <a:lstStyle/>
          <a:p>
            <a:pPr marL="0" indent="0">
              <a:buNone/>
            </a:pPr>
            <a:r>
              <a:rPr lang="en-GB" sz="2400" dirty="0" smtClean="0"/>
              <a:t>David Kolb’s </a:t>
            </a:r>
            <a:r>
              <a:rPr lang="en-GB" sz="2400" i="1" dirty="0" smtClean="0"/>
              <a:t>Learning Style Inventory</a:t>
            </a:r>
            <a:r>
              <a:rPr lang="en-GB" sz="2400" dirty="0" smtClean="0"/>
              <a:t> (1976) (1985) (1999): four styles (2013) nine styles</a:t>
            </a:r>
          </a:p>
          <a:p>
            <a:r>
              <a:rPr lang="en-GB" sz="2400" dirty="0" smtClean="0"/>
              <a:t>Type 1 Converging (abstract/active)</a:t>
            </a:r>
          </a:p>
          <a:p>
            <a:r>
              <a:rPr lang="en-GB" sz="2400" dirty="0" smtClean="0"/>
              <a:t>Type 2 Diverging (concrete/reflective)</a:t>
            </a:r>
          </a:p>
          <a:p>
            <a:r>
              <a:rPr lang="en-GB" sz="2400" dirty="0" smtClean="0"/>
              <a:t>Type 3 Assimilating (abstract/reflective)</a:t>
            </a:r>
          </a:p>
          <a:p>
            <a:r>
              <a:rPr lang="en-GB" sz="2400" dirty="0" smtClean="0"/>
              <a:t>Type 4 Accommodating (concrete/active) </a:t>
            </a:r>
          </a:p>
          <a:p>
            <a:pPr marL="0" indent="0">
              <a:buNone/>
            </a:pPr>
            <a:r>
              <a:rPr lang="en-GB" sz="2400" dirty="0" smtClean="0"/>
              <a:t>Example question - I </a:t>
            </a:r>
            <a:r>
              <a:rPr lang="en-GB" sz="2400" dirty="0"/>
              <a:t>learn best from  - rational theories/ personal relationships/ a chance to try out and practice/ observation</a:t>
            </a:r>
            <a:endParaRPr lang="en-US" sz="2400" dirty="0"/>
          </a:p>
        </p:txBody>
      </p:sp>
    </p:spTree>
    <p:extLst>
      <p:ext uri="{BB962C8B-B14F-4D97-AF65-F5344CB8AC3E}">
        <p14:creationId xmlns:p14="http://schemas.microsoft.com/office/powerpoint/2010/main" val="33127980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Myers-Briggs Type Indicator (MBTI)</a:t>
            </a:r>
            <a:endParaRPr lang="en-US" sz="4000" dirty="0"/>
          </a:p>
        </p:txBody>
      </p:sp>
      <p:sp>
        <p:nvSpPr>
          <p:cNvPr id="3" name="Content Placeholder 2"/>
          <p:cNvSpPr>
            <a:spLocks noGrp="1"/>
          </p:cNvSpPr>
          <p:nvPr>
            <p:ph idx="1"/>
          </p:nvPr>
        </p:nvSpPr>
        <p:spPr/>
        <p:txBody>
          <a:bodyPr/>
          <a:lstStyle/>
          <a:p>
            <a:r>
              <a:rPr lang="en-GB" sz="2800" dirty="0" smtClean="0"/>
              <a:t>1962 </a:t>
            </a:r>
            <a:r>
              <a:rPr lang="en-GB" sz="2800" dirty="0"/>
              <a:t>I</a:t>
            </a:r>
            <a:r>
              <a:rPr lang="en-GB" sz="2800" dirty="0" smtClean="0"/>
              <a:t>sabel Briggs Myers</a:t>
            </a:r>
          </a:p>
          <a:p>
            <a:r>
              <a:rPr lang="en-GB" sz="2800" dirty="0" smtClean="0"/>
              <a:t>Perceiving/judging P/J</a:t>
            </a:r>
          </a:p>
          <a:p>
            <a:r>
              <a:rPr lang="en-GB" sz="2800" dirty="0" smtClean="0"/>
              <a:t>Sensing/iNtuition S/N</a:t>
            </a:r>
          </a:p>
          <a:p>
            <a:r>
              <a:rPr lang="en-GB" sz="2800" dirty="0" smtClean="0"/>
              <a:t>Thinking/feeling T/F</a:t>
            </a:r>
          </a:p>
          <a:p>
            <a:r>
              <a:rPr lang="en-GB" sz="2800" dirty="0" smtClean="0"/>
              <a:t>Extraversion/introversion E/I</a:t>
            </a:r>
          </a:p>
          <a:p>
            <a:pPr marL="0" indent="0">
              <a:buNone/>
            </a:pPr>
            <a:r>
              <a:rPr lang="en-US" sz="2800" dirty="0">
                <a:hlinkClick r:id="rId3"/>
              </a:rPr>
              <a:t>http://psychology-tools.com/myers-briggs-type-indicator</a:t>
            </a:r>
            <a:r>
              <a:rPr lang="en-US" sz="2800" dirty="0" smtClean="0">
                <a:hlinkClick r:id="rId3"/>
              </a:rPr>
              <a:t>/</a:t>
            </a:r>
            <a:endParaRPr lang="en-US" sz="2800" dirty="0" smtClean="0"/>
          </a:p>
          <a:p>
            <a:pPr marL="0" indent="0">
              <a:buNone/>
            </a:pPr>
            <a:endParaRPr lang="en-US" sz="2800" dirty="0"/>
          </a:p>
        </p:txBody>
      </p:sp>
    </p:spTree>
    <p:extLst>
      <p:ext uri="{BB962C8B-B14F-4D97-AF65-F5344CB8AC3E}">
        <p14:creationId xmlns:p14="http://schemas.microsoft.com/office/powerpoint/2010/main" val="149772900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VARK</a:t>
            </a:r>
            <a:endParaRPr lang="en-US" sz="4000" dirty="0"/>
          </a:p>
        </p:txBody>
      </p:sp>
      <p:sp>
        <p:nvSpPr>
          <p:cNvPr id="3" name="Content Placeholder 2"/>
          <p:cNvSpPr>
            <a:spLocks noGrp="1"/>
          </p:cNvSpPr>
          <p:nvPr>
            <p:ph idx="1"/>
          </p:nvPr>
        </p:nvSpPr>
        <p:spPr/>
        <p:txBody>
          <a:bodyPr/>
          <a:lstStyle/>
          <a:p>
            <a:pPr marL="0" indent="0">
              <a:buNone/>
            </a:pPr>
            <a:r>
              <a:rPr lang="en-GB" sz="2800" dirty="0" smtClean="0"/>
              <a:t>Neil Fleming 1987 onwards</a:t>
            </a:r>
          </a:p>
          <a:p>
            <a:r>
              <a:rPr lang="en-GB" sz="2800" dirty="0" smtClean="0"/>
              <a:t>Visual</a:t>
            </a:r>
          </a:p>
          <a:p>
            <a:r>
              <a:rPr lang="en-GB" sz="2800" dirty="0" smtClean="0"/>
              <a:t>Audio</a:t>
            </a:r>
          </a:p>
          <a:p>
            <a:r>
              <a:rPr lang="en-GB" sz="2800" dirty="0" smtClean="0"/>
              <a:t>Reading/Writing</a:t>
            </a:r>
          </a:p>
          <a:p>
            <a:r>
              <a:rPr lang="en-GB" sz="2800" dirty="0" smtClean="0"/>
              <a:t>Kinaesthetic </a:t>
            </a:r>
          </a:p>
          <a:p>
            <a:pPr marL="0" indent="0">
              <a:buNone/>
            </a:pPr>
            <a:r>
              <a:rPr lang="en-GB" sz="2800" dirty="0">
                <a:hlinkClick r:id="rId2"/>
              </a:rPr>
              <a:t>http://</a:t>
            </a:r>
            <a:r>
              <a:rPr lang="en-GB" sz="2800" dirty="0" smtClean="0">
                <a:hlinkClick r:id="rId2"/>
              </a:rPr>
              <a:t>www.vark-learn.com/english/page.asp?p=questionnaire</a:t>
            </a:r>
            <a:endParaRPr lang="en-GB" sz="2800" dirty="0" smtClean="0"/>
          </a:p>
          <a:p>
            <a:pPr marL="0" indent="0">
              <a:buNone/>
            </a:pPr>
            <a:endParaRPr lang="en-GB" sz="2800" dirty="0" smtClean="0"/>
          </a:p>
          <a:p>
            <a:pPr marL="0" indent="0">
              <a:buNone/>
            </a:pPr>
            <a:endParaRPr lang="en-GB" dirty="0" smtClean="0"/>
          </a:p>
          <a:p>
            <a:endParaRPr lang="en-US" dirty="0"/>
          </a:p>
        </p:txBody>
      </p:sp>
    </p:spTree>
    <p:extLst>
      <p:ext uri="{BB962C8B-B14F-4D97-AF65-F5344CB8AC3E}">
        <p14:creationId xmlns:p14="http://schemas.microsoft.com/office/powerpoint/2010/main" val="13779536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908720"/>
            <a:ext cx="7772400" cy="1143000"/>
          </a:xfrm>
        </p:spPr>
        <p:txBody>
          <a:bodyPr>
            <a:normAutofit fontScale="90000"/>
          </a:bodyPr>
          <a:lstStyle/>
          <a:p>
            <a:r>
              <a:rPr lang="en-GB" sz="4000" dirty="0" smtClean="0"/>
              <a:t>Honey and Mumford’s Learning Styles Questionnaire</a:t>
            </a:r>
            <a:r>
              <a:rPr lang="en-GB" dirty="0" smtClean="0"/>
              <a:t/>
            </a:r>
            <a:br>
              <a:rPr lang="en-GB" dirty="0" smtClean="0"/>
            </a:br>
            <a:endParaRPr lang="en-US" dirty="0"/>
          </a:p>
        </p:txBody>
      </p:sp>
      <p:sp>
        <p:nvSpPr>
          <p:cNvPr id="3" name="Content Placeholder 2"/>
          <p:cNvSpPr>
            <a:spLocks noGrp="1"/>
          </p:cNvSpPr>
          <p:nvPr>
            <p:ph idx="1"/>
          </p:nvPr>
        </p:nvSpPr>
        <p:spPr/>
        <p:txBody>
          <a:bodyPr/>
          <a:lstStyle/>
          <a:p>
            <a:r>
              <a:rPr lang="en-GB" dirty="0" smtClean="0"/>
              <a:t>Complete and score the questionnaire (15 minutes)</a:t>
            </a:r>
          </a:p>
          <a:p>
            <a:r>
              <a:rPr lang="en-GB" dirty="0" smtClean="0"/>
              <a:t>Consider the implications for completing your learning plan and reflection</a:t>
            </a:r>
          </a:p>
          <a:p>
            <a:r>
              <a:rPr lang="en-GB" dirty="0"/>
              <a:t>Identify potential advantages and criticisms of the LSQ</a:t>
            </a:r>
          </a:p>
          <a:p>
            <a:pPr marL="0" indent="0">
              <a:buNone/>
            </a:pPr>
            <a:endParaRPr lang="en-GB" dirty="0" smtClean="0"/>
          </a:p>
          <a:p>
            <a:endParaRPr lang="en-US" dirty="0"/>
          </a:p>
        </p:txBody>
      </p:sp>
    </p:spTree>
    <p:extLst>
      <p:ext uri="{BB962C8B-B14F-4D97-AF65-F5344CB8AC3E}">
        <p14:creationId xmlns:p14="http://schemas.microsoft.com/office/powerpoint/2010/main" val="35072296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Honey and Mumford - issues</a:t>
            </a:r>
            <a:endParaRPr lang="en-US" sz="4000" dirty="0"/>
          </a:p>
        </p:txBody>
      </p:sp>
      <p:sp>
        <p:nvSpPr>
          <p:cNvPr id="3" name="Content Placeholder 2"/>
          <p:cNvSpPr>
            <a:spLocks noGrp="1"/>
          </p:cNvSpPr>
          <p:nvPr>
            <p:ph idx="1"/>
          </p:nvPr>
        </p:nvSpPr>
        <p:spPr/>
        <p:txBody>
          <a:bodyPr/>
          <a:lstStyle/>
          <a:p>
            <a:r>
              <a:rPr lang="en-GB" sz="2800" dirty="0" smtClean="0"/>
              <a:t>Can learning style preferences change? “Modifiable at will”… “change of circumstances”</a:t>
            </a:r>
          </a:p>
          <a:p>
            <a:r>
              <a:rPr lang="en-GB" sz="2800" dirty="0" smtClean="0"/>
              <a:t>How accurate are self-perceptions? </a:t>
            </a:r>
            <a:r>
              <a:rPr lang="en-GB" sz="2800" dirty="0"/>
              <a:t>a</a:t>
            </a:r>
            <a:r>
              <a:rPr lang="en-GB" sz="2800" dirty="0" smtClean="0"/>
              <a:t>dmit “self perceptions can be misleading”</a:t>
            </a:r>
          </a:p>
          <a:p>
            <a:r>
              <a:rPr lang="en-GB" sz="2800" dirty="0" smtClean="0"/>
              <a:t>Labelling/over-simplification “easy to remember…reinforce stages people need to go through to become balanced learners”</a:t>
            </a:r>
            <a:endParaRPr lang="en-US" sz="2800" dirty="0"/>
          </a:p>
        </p:txBody>
      </p:sp>
    </p:spTree>
    <p:extLst>
      <p:ext uri="{BB962C8B-B14F-4D97-AF65-F5344CB8AC3E}">
        <p14:creationId xmlns:p14="http://schemas.microsoft.com/office/powerpoint/2010/main" val="341645238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Peter Honey’s defence</a:t>
            </a:r>
            <a:endParaRPr lang="en-US" sz="4000" dirty="0"/>
          </a:p>
        </p:txBody>
      </p:sp>
      <p:sp>
        <p:nvSpPr>
          <p:cNvPr id="3" name="Content Placeholder 2"/>
          <p:cNvSpPr>
            <a:spLocks noGrp="1"/>
          </p:cNvSpPr>
          <p:nvPr>
            <p:ph idx="1"/>
          </p:nvPr>
        </p:nvSpPr>
        <p:spPr/>
        <p:txBody>
          <a:bodyPr/>
          <a:lstStyle/>
          <a:p>
            <a:pPr marL="0" indent="0">
              <a:buNone/>
            </a:pPr>
            <a:r>
              <a:rPr lang="en-GB" sz="2400" dirty="0" smtClean="0"/>
              <a:t>“</a:t>
            </a:r>
            <a:r>
              <a:rPr lang="en-GB" sz="2600" dirty="0" smtClean="0"/>
              <a:t>The LSQ is simply a checklist that invites people to take stock of how they can learn.  It is purely designed to stimulate people into thinking about the way they learn from experience (which most people take for granted). There is nothing remotely sophisticated about it: it is an utterly straightforward, harmless, self-developmental tool.”</a:t>
            </a:r>
            <a:endParaRPr lang="en-US" sz="2600" dirty="0"/>
          </a:p>
        </p:txBody>
      </p:sp>
    </p:spTree>
    <p:extLst>
      <p:ext uri="{BB962C8B-B14F-4D97-AF65-F5344CB8AC3E}">
        <p14:creationId xmlns:p14="http://schemas.microsoft.com/office/powerpoint/2010/main" val="6968705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Peter Honey’s challenge</a:t>
            </a:r>
            <a:endParaRPr lang="en-US" sz="4000" dirty="0"/>
          </a:p>
        </p:txBody>
      </p:sp>
      <p:sp>
        <p:nvSpPr>
          <p:cNvPr id="3" name="Content Placeholder 2"/>
          <p:cNvSpPr>
            <a:spLocks noGrp="1"/>
          </p:cNvSpPr>
          <p:nvPr>
            <p:ph idx="1"/>
          </p:nvPr>
        </p:nvSpPr>
        <p:spPr/>
        <p:txBody>
          <a:bodyPr/>
          <a:lstStyle/>
          <a:p>
            <a:pPr marL="0" indent="0">
              <a:buNone/>
            </a:pPr>
            <a:r>
              <a:rPr lang="en-GB" sz="2800" dirty="0" smtClean="0"/>
              <a:t>In personal communication to Frank Coffield (Coffield </a:t>
            </a:r>
            <a:r>
              <a:rPr lang="en-GB" sz="2800" i="1" dirty="0" smtClean="0"/>
              <a:t>et al., </a:t>
            </a:r>
            <a:r>
              <a:rPr lang="en-GB" sz="2800" dirty="0" smtClean="0"/>
              <a:t>2004) he asked academics:</a:t>
            </a:r>
          </a:p>
          <a:p>
            <a:pPr marL="0" indent="0">
              <a:buNone/>
            </a:pPr>
            <a:endParaRPr lang="en-GB" sz="2800" dirty="0" smtClean="0"/>
          </a:p>
          <a:p>
            <a:r>
              <a:rPr lang="en-GB" sz="2800" dirty="0" smtClean="0"/>
              <a:t>What questionnaire they would recommend?</a:t>
            </a:r>
          </a:p>
          <a:p>
            <a:r>
              <a:rPr lang="en-GB" sz="2800" dirty="0" smtClean="0"/>
              <a:t>If they are unable to do so, what questionnaire they have designed?</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4825415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Bibliography</a:t>
            </a:r>
            <a:endParaRPr lang="en-GB" sz="4000" dirty="0"/>
          </a:p>
        </p:txBody>
      </p:sp>
      <p:sp>
        <p:nvSpPr>
          <p:cNvPr id="3" name="Content Placeholder 2"/>
          <p:cNvSpPr>
            <a:spLocks noGrp="1"/>
          </p:cNvSpPr>
          <p:nvPr>
            <p:ph idx="1"/>
          </p:nvPr>
        </p:nvSpPr>
        <p:spPr/>
        <p:txBody>
          <a:bodyPr/>
          <a:lstStyle/>
          <a:p>
            <a:pPr marL="0" indent="0">
              <a:buNone/>
            </a:pPr>
            <a:r>
              <a:rPr lang="en-GB" sz="2400" dirty="0" smtClean="0"/>
              <a:t>Coffield, F. , Moseley, D., Hall, E. and Ecclestone, K. (2004 ) </a:t>
            </a:r>
            <a:r>
              <a:rPr lang="en-GB" sz="2400" i="1" dirty="0" smtClean="0"/>
              <a:t>Learning Styles and Pedagogy in Post-16 Learning: a systematic and critical review.</a:t>
            </a:r>
            <a:r>
              <a:rPr lang="en-GB" sz="2400" dirty="0" smtClean="0"/>
              <a:t> London: Learning and Skills Research Centre/University of Newcastle upon Tyne. </a:t>
            </a:r>
            <a:r>
              <a:rPr lang="en-GB" sz="2400" dirty="0" smtClean="0">
                <a:solidFill>
                  <a:schemeClr val="accent1"/>
                </a:solidFill>
              </a:rPr>
              <a:t>(Yes)</a:t>
            </a:r>
          </a:p>
          <a:p>
            <a:pPr marL="0" indent="0">
              <a:buNone/>
            </a:pPr>
            <a:r>
              <a:rPr lang="en-GB" sz="2400" dirty="0" smtClean="0"/>
              <a:t>Coffield </a:t>
            </a:r>
            <a:r>
              <a:rPr lang="en-GB" sz="2400" i="1" dirty="0" smtClean="0"/>
              <a:t>et al. </a:t>
            </a:r>
            <a:r>
              <a:rPr lang="en-GB" sz="2400" dirty="0" smtClean="0"/>
              <a:t>(2004) </a:t>
            </a:r>
            <a:r>
              <a:rPr lang="en-GB" sz="2400" dirty="0" smtClean="0">
                <a:solidFill>
                  <a:schemeClr val="accent1"/>
                </a:solidFill>
              </a:rPr>
              <a:t>(Yes)</a:t>
            </a:r>
            <a:endParaRPr lang="en-GB" sz="2400" i="1" dirty="0" smtClean="0">
              <a:solidFill>
                <a:schemeClr val="accent1"/>
              </a:solidFill>
            </a:endParaRPr>
          </a:p>
          <a:p>
            <a:pPr marL="0" indent="0">
              <a:buNone/>
            </a:pPr>
            <a:r>
              <a:rPr lang="en-GB" sz="2400" dirty="0" smtClean="0">
                <a:hlinkClick r:id="rId2"/>
              </a:rPr>
              <a:t>http</a:t>
            </a:r>
            <a:r>
              <a:rPr lang="en-GB" sz="2400" dirty="0">
                <a:hlinkClick r:id="rId2"/>
              </a:rPr>
              <a:t>://</a:t>
            </a:r>
            <a:r>
              <a:rPr lang="en-GB" sz="2400" dirty="0" smtClean="0">
                <a:hlinkClick r:id="rId2"/>
              </a:rPr>
              <a:t>www.itslifejimbutnotasweknowit.org.uk/files/LSRC_LearningStyles.pdf</a:t>
            </a:r>
            <a:r>
              <a:rPr lang="en-GB" sz="2400" dirty="0" smtClean="0"/>
              <a:t> </a:t>
            </a:r>
            <a:r>
              <a:rPr lang="en-GB" sz="2400" dirty="0" smtClean="0">
                <a:solidFill>
                  <a:srgbClr val="FF0000"/>
                </a:solidFill>
              </a:rPr>
              <a:t>(No)</a:t>
            </a:r>
          </a:p>
          <a:p>
            <a:pPr marL="0" indent="0">
              <a:buNone/>
            </a:pP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4492240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Bibliography</a:t>
            </a:r>
            <a:endParaRPr lang="en-US" sz="4000" dirty="0"/>
          </a:p>
        </p:txBody>
      </p:sp>
      <p:sp>
        <p:nvSpPr>
          <p:cNvPr id="3" name="Content Placeholder 2"/>
          <p:cNvSpPr>
            <a:spLocks noGrp="1"/>
          </p:cNvSpPr>
          <p:nvPr>
            <p:ph idx="1"/>
          </p:nvPr>
        </p:nvSpPr>
        <p:spPr/>
        <p:txBody>
          <a:bodyPr/>
          <a:lstStyle/>
          <a:p>
            <a:pPr marL="0" indent="0">
              <a:buNone/>
            </a:pPr>
            <a:r>
              <a:rPr lang="en-US" sz="2400" dirty="0" smtClean="0"/>
              <a:t>Entwistle, N. (2000) </a:t>
            </a:r>
            <a:r>
              <a:rPr lang="en-US" sz="2400" i="1" dirty="0" smtClean="0"/>
              <a:t>Scoring Key for the A</a:t>
            </a:r>
            <a:r>
              <a:rPr lang="en-GB" sz="2400" i="1" dirty="0" smtClean="0"/>
              <a:t>pproaches </a:t>
            </a:r>
            <a:r>
              <a:rPr lang="en-GB" sz="2400" i="1" dirty="0"/>
              <a:t>and Study Skills Inventory for Students</a:t>
            </a:r>
            <a:r>
              <a:rPr lang="en-GB" sz="2400" dirty="0"/>
              <a:t> (ASSIST) </a:t>
            </a:r>
            <a:r>
              <a:rPr lang="en-GB" sz="2400" dirty="0" smtClean="0"/>
              <a:t>[Online], Available: </a:t>
            </a:r>
            <a:r>
              <a:rPr lang="en-US" sz="2400" dirty="0" smtClean="0">
                <a:hlinkClick r:id="rId2"/>
              </a:rPr>
              <a:t>http</a:t>
            </a:r>
            <a:r>
              <a:rPr lang="en-US" sz="2400" dirty="0">
                <a:hlinkClick r:id="rId2"/>
              </a:rPr>
              <a:t>://</a:t>
            </a:r>
            <a:r>
              <a:rPr lang="en-US" sz="2400" dirty="0" smtClean="0">
                <a:hlinkClick r:id="rId2"/>
              </a:rPr>
              <a:t>www.etl.tla.ed.ac.uk/questionnaires/ASSIST.pdf</a:t>
            </a:r>
            <a:r>
              <a:rPr lang="en-US" sz="2400" dirty="0" smtClean="0"/>
              <a:t> [17 April 2013].</a:t>
            </a:r>
            <a:r>
              <a:rPr lang="en-GB" sz="2400" dirty="0">
                <a:solidFill>
                  <a:srgbClr val="00B050"/>
                </a:solidFill>
              </a:rPr>
              <a:t> Note online version</a:t>
            </a:r>
            <a:endParaRPr lang="en-US" sz="2400" dirty="0"/>
          </a:p>
          <a:p>
            <a:pPr marL="0" indent="0">
              <a:buNone/>
            </a:pPr>
            <a:endParaRPr lang="en-GB" sz="2400" dirty="0" smtClean="0"/>
          </a:p>
          <a:p>
            <a:pPr marL="0" indent="0">
              <a:buNone/>
            </a:pPr>
            <a:r>
              <a:rPr lang="en-GB" sz="2400" dirty="0" smtClean="0"/>
              <a:t>Honey</a:t>
            </a:r>
            <a:r>
              <a:rPr lang="en-GB" sz="2400" dirty="0"/>
              <a:t>, P. and Mumford, A. (1995) </a:t>
            </a:r>
            <a:r>
              <a:rPr lang="en-GB" sz="2400" i="1" dirty="0"/>
              <a:t>Using Your Learning Styles. </a:t>
            </a:r>
            <a:r>
              <a:rPr lang="en-GB" sz="2400" dirty="0"/>
              <a:t>Maidenhead: Peter Honey Publications </a:t>
            </a:r>
            <a:r>
              <a:rPr lang="en-GB" sz="2400" dirty="0">
                <a:solidFill>
                  <a:srgbClr val="00B050"/>
                </a:solidFill>
              </a:rPr>
              <a:t>(Yes – not the latest versions published by Pearson)</a:t>
            </a:r>
            <a:endParaRPr lang="en-GB" sz="2400" dirty="0"/>
          </a:p>
          <a:p>
            <a:pPr marL="0" indent="0">
              <a:buNone/>
            </a:pPr>
            <a:endParaRPr lang="en-US" sz="2800" dirty="0"/>
          </a:p>
        </p:txBody>
      </p:sp>
    </p:spTree>
    <p:extLst>
      <p:ext uri="{BB962C8B-B14F-4D97-AF65-F5344CB8AC3E}">
        <p14:creationId xmlns:p14="http://schemas.microsoft.com/office/powerpoint/2010/main" val="352899322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Bibliography</a:t>
            </a:r>
            <a:endParaRPr lang="en-US" sz="4000" dirty="0"/>
          </a:p>
        </p:txBody>
      </p:sp>
      <p:sp>
        <p:nvSpPr>
          <p:cNvPr id="3" name="Content Placeholder 2"/>
          <p:cNvSpPr>
            <a:spLocks noGrp="1"/>
          </p:cNvSpPr>
          <p:nvPr>
            <p:ph idx="1"/>
          </p:nvPr>
        </p:nvSpPr>
        <p:spPr/>
        <p:txBody>
          <a:bodyPr/>
          <a:lstStyle/>
          <a:p>
            <a:pPr marL="0" indent="0">
              <a:buNone/>
            </a:pPr>
            <a:r>
              <a:rPr lang="en-GB" sz="2400" dirty="0" smtClean="0"/>
              <a:t>Kolb, A.Y. and Kolb, D.A. (2005) </a:t>
            </a:r>
            <a:r>
              <a:rPr lang="en-GB" sz="2400" i="1" dirty="0" smtClean="0"/>
              <a:t>The Kolb Learning Style Inventory – version 3.1, 2005 Technical Specifications.</a:t>
            </a:r>
            <a:r>
              <a:rPr lang="en-GB" sz="2400" dirty="0" smtClean="0"/>
              <a:t> Boston, MA: Hay </a:t>
            </a:r>
            <a:r>
              <a:rPr lang="en-GB" sz="2400" dirty="0"/>
              <a:t>Resource </a:t>
            </a:r>
            <a:r>
              <a:rPr lang="en-GB" sz="2400" dirty="0" smtClean="0"/>
              <a:t>Direct, [Online], Available: </a:t>
            </a:r>
            <a:r>
              <a:rPr lang="en-GB" sz="2400" dirty="0" smtClean="0">
                <a:hlinkClick r:id="rId2"/>
              </a:rPr>
              <a:t>http</a:t>
            </a:r>
            <a:r>
              <a:rPr lang="en-GB" sz="2400" dirty="0">
                <a:hlinkClick r:id="rId2"/>
              </a:rPr>
              <a:t>://</a:t>
            </a:r>
            <a:r>
              <a:rPr lang="en-GB" sz="2400" dirty="0" smtClean="0">
                <a:hlinkClick r:id="rId2"/>
              </a:rPr>
              <a:t>www.whitewater-rescue.com/support/pagepics/lsitechmanual.pdf</a:t>
            </a:r>
            <a:r>
              <a:rPr lang="en-GB" sz="2400" dirty="0" smtClean="0"/>
              <a:t> [17 April 2013] </a:t>
            </a:r>
            <a:r>
              <a:rPr lang="en-GB" sz="2400" dirty="0" smtClean="0">
                <a:solidFill>
                  <a:srgbClr val="00B050"/>
                </a:solidFill>
              </a:rPr>
              <a:t>Note online version</a:t>
            </a:r>
            <a:endParaRPr lang="en-US" sz="2400" dirty="0"/>
          </a:p>
        </p:txBody>
      </p:sp>
    </p:spTree>
    <p:extLst>
      <p:ext uri="{BB962C8B-B14F-4D97-AF65-F5344CB8AC3E}">
        <p14:creationId xmlns:p14="http://schemas.microsoft.com/office/powerpoint/2010/main" val="188070476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purl.org/dc/dcmitype/"/>
    <ds:schemaRef ds:uri="http://schemas.microsoft.com/office/infopath/2007/PartnerControls"/>
    <ds:schemaRef ds:uri="http://schemas.microsoft.com/office/2006/documentManagement/types"/>
    <ds:schemaRef ds:uri="http://www.w3.org/XML/1998/namespace"/>
    <ds:schemaRef ds:uri="http://schemas.microsoft.com/office/2006/metadata/properties"/>
    <ds:schemaRef ds:uri="http://purl.org/dc/terms/"/>
    <ds:schemaRef ds:uri="http://schemas.openxmlformats.org/package/2006/metadata/core-propertie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70</TotalTime>
  <Words>686</Words>
  <Application>Microsoft Office PowerPoint</Application>
  <PresentationFormat>On-screen Show (4:3)</PresentationFormat>
  <Paragraphs>79</Paragraphs>
  <Slides>13</Slides>
  <Notes>7</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20140311PresentationUWTSDTemplate</vt:lpstr>
      <vt:lpstr>Reviewing Learning Styles  – is learning learnable?  </vt:lpstr>
      <vt:lpstr>Aims of the session</vt:lpstr>
      <vt:lpstr>Entwistle’s ASSIST</vt:lpstr>
      <vt:lpstr>Kolb’s Learning Style Inventory</vt:lpstr>
      <vt:lpstr>Myers-Briggs Type Indicator (MBTI)</vt:lpstr>
      <vt:lpstr>VARK</vt:lpstr>
      <vt:lpstr>Honey and Mumford’s Learning Styles Questionnaire </vt:lpstr>
      <vt:lpstr>Honey and Mumford - issues</vt:lpstr>
      <vt:lpstr>Peter Honey’s defence</vt:lpstr>
      <vt:lpstr>Peter Honey’s challenge</vt:lpstr>
      <vt:lpstr>Bibliography</vt:lpstr>
      <vt:lpstr>Bibliography</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7</cp:revision>
  <dcterms:created xsi:type="dcterms:W3CDTF">2015-04-14T15:21:28Z</dcterms:created>
  <dcterms:modified xsi:type="dcterms:W3CDTF">2016-05-20T14:11:39Z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