
<file path=[Content_Types].xml><?xml version="1.0" encoding="utf-8"?>
<Types xmlns="http://schemas.openxmlformats.org/package/2006/content-types">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3"/>
  </p:notesMasterIdLst>
  <p:sldIdLst>
    <p:sldId id="256" r:id="rId2"/>
  </p:sldIdLst>
  <p:sldSz cx="15124113" cy="10688638"/>
  <p:notesSz cx="10688638" cy="15124113"/>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3957" autoAdjust="0"/>
  </p:normalViewPr>
  <p:slideViewPr>
    <p:cSldViewPr snapToGrid="0" snapToObjects="1">
      <p:cViewPr>
        <p:scale>
          <a:sx n="125" d="100"/>
          <a:sy n="125" d="100"/>
        </p:scale>
        <p:origin x="4310" y="-58"/>
      </p:cViewPr>
      <p:guideLst>
        <p:guide orient="horz" pos="3366"/>
        <p:guide pos="4763"/>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IN"/>
  <c:roundedCorners val="1"/>
  <c:style val="2"/>
  <c:chart>
    <c:autoTitleDeleted val="1"/>
    <c:plotArea>
      <c:layout/>
      <c:barChart>
        <c:barDir val="col"/>
        <c:grouping val="clustered"/>
        <c:varyColors val="0"/>
        <c:ser>
          <c:idx val="0"/>
          <c:order val="0"/>
          <c:tx>
            <c:strRef>
              <c:f>Sheet1!$B$1</c:f>
              <c:strCache>
                <c:ptCount val="1"/>
                <c:pt idx="0">
                  <c:v>17-19-year-olds</c:v>
                </c:pt>
              </c:strCache>
            </c:strRef>
          </c:tx>
          <c:spPr>
            <a:solidFill>
              <a:srgbClr val="5B8FC9"/>
            </a:solidFill>
            <a:effectLst/>
          </c:spPr>
          <c:invertIfNegative val="0"/>
          <c:dLbls>
            <c:numFmt formatCode="0.0&quot;%&quot;" sourceLinked="0"/>
            <c:spPr>
              <a:noFill/>
              <a:ln>
                <a:noFill/>
              </a:ln>
              <a:effectLst/>
            </c:spPr>
            <c:txPr>
              <a:bodyPr/>
              <a:lstStyle/>
              <a:p>
                <a:pPr>
                  <a:defRPr sz="1200" b="1" i="0" u="none" strike="noStrike">
                    <a:solidFill>
                      <a:srgbClr val="1A1A1A"/>
                    </a:solidFill>
                    <a:latin typeface="Arial"/>
                  </a:defRPr>
                </a:pPr>
                <a:endParaRPr lang="en-US"/>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strRef>
              <c:f>Sheet1!$A$2:$A$5</c:f>
              <c:strCache>
                <c:ptCount val="4"/>
                <c:pt idx="0">
                  <c:v>2017</c:v>
                </c:pt>
                <c:pt idx="1">
                  <c:v>2021</c:v>
                </c:pt>
                <c:pt idx="2">
                  <c:v>2022</c:v>
                </c:pt>
                <c:pt idx="3">
                  <c:v>2023</c:v>
                </c:pt>
              </c:strCache>
            </c:strRef>
          </c:cat>
          <c:val>
            <c:numRef>
              <c:f>Sheet1!$B$2:$B$5</c:f>
              <c:numCache>
                <c:formatCode>General</c:formatCode>
                <c:ptCount val="4"/>
                <c:pt idx="0">
                  <c:v>10.1</c:v>
                </c:pt>
                <c:pt idx="1">
                  <c:v>17.399999999999999</c:v>
                </c:pt>
                <c:pt idx="2">
                  <c:v>25.7</c:v>
                </c:pt>
                <c:pt idx="3">
                  <c:v>23.3</c:v>
                </c:pt>
              </c:numCache>
            </c:numRef>
          </c:val>
          <c:extLst xmlns:c16r2="http://schemas.microsoft.com/office/drawing/2015/06/chart">
            <c:ext xmlns:c16="http://schemas.microsoft.com/office/drawing/2014/chart" uri="{C3380CC4-5D6E-409C-BE32-E72D297353CC}">
              <c16:uniqueId val="{00000000-0168-43B7-B8D1-413EC8CAFAD6}"/>
            </c:ext>
          </c:extLst>
        </c:ser>
        <c:dLbls>
          <c:showLegendKey val="0"/>
          <c:showVal val="1"/>
          <c:showCatName val="0"/>
          <c:showSerName val="0"/>
          <c:showPercent val="0"/>
          <c:showBubbleSize val="0"/>
        </c:dLbls>
        <c:gapWidth val="55"/>
        <c:axId val="169426304"/>
        <c:axId val="169453824"/>
      </c:barChart>
      <c:catAx>
        <c:axId val="16942630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1A1A1A"/>
                </a:solidFill>
                <a:latin typeface="Arial"/>
              </a:defRPr>
            </a:pPr>
            <a:endParaRPr lang="en-US"/>
          </a:p>
        </c:txPr>
        <c:crossAx val="169453824"/>
        <c:crosses val="autoZero"/>
        <c:auto val="1"/>
        <c:lblAlgn val="ctr"/>
        <c:lblOffset val="100"/>
        <c:noMultiLvlLbl val="1"/>
      </c:catAx>
      <c:valAx>
        <c:axId val="169453824"/>
        <c:scaling>
          <c:orientation val="minMax"/>
          <c:max val="30"/>
          <c:min val="0"/>
        </c:scaling>
        <c:delete val="0"/>
        <c:axPos val="l"/>
        <c:majorGridlines>
          <c:spPr>
            <a:ln w="9525" cap="flat">
              <a:solidFill>
                <a:srgbClr val="E3E7EC"/>
              </a:solidFill>
              <a:prstDash val="solid"/>
              <a:round/>
            </a:ln>
          </c:spPr>
        </c:majorGridlines>
        <c:numFmt formatCode="0&quot;%&quot;"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555555"/>
                </a:solidFill>
                <a:latin typeface="Arial"/>
              </a:defRPr>
            </a:pPr>
            <a:endParaRPr lang="en-US"/>
          </a:p>
        </c:txPr>
        <c:crossAx val="169426304"/>
        <c:crosses val="autoZero"/>
        <c:crossBetween val="between"/>
        <c:majorUnit val="10"/>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22727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Opening</a:t>
            </a:r>
          </a:p>
          <a:p>
            <a:r>
              <a:rPr lang="en-IN" sz="1200" kern="1200" dirty="0">
                <a:solidFill>
                  <a:schemeClr val="tx1"/>
                </a:solidFill>
                <a:effectLst/>
                <a:latin typeface="+mn-lt"/>
                <a:ea typeface="+mn-ea"/>
                <a:cs typeface="+mn-cs"/>
              </a:rPr>
              <a:t>Good afternoon. My name is [Student name], and I am studying the MSc Public Health and Social Care in Practice. In my proposed research, I explore the correlation between mental health awareness and willingness to seek professional help in the context of university students in the UK. </a:t>
            </a:r>
          </a:p>
          <a:p>
            <a:r>
              <a:rPr lang="en-IN" sz="1200" b="1" kern="1200" dirty="0">
                <a:solidFill>
                  <a:schemeClr val="tx1"/>
                </a:solidFill>
                <a:effectLst/>
                <a:latin typeface="+mn-lt"/>
                <a:ea typeface="+mn-ea"/>
                <a:cs typeface="+mn-cs"/>
              </a:rPr>
              <a:t>Introduction and rationale</a:t>
            </a:r>
          </a:p>
          <a:p>
            <a:r>
              <a:rPr lang="en-IN" sz="1200" kern="1200" dirty="0">
                <a:solidFill>
                  <a:schemeClr val="tx1"/>
                </a:solidFill>
                <a:effectLst/>
                <a:latin typeface="+mn-lt"/>
                <a:ea typeface="+mn-ea"/>
                <a:cs typeface="+mn-cs"/>
              </a:rPr>
              <a:t>Going to University is a big step and many people experience mental health difficulties. There have been extensive awareness raising campaigns from universities and charities. But apparently, knowledge is not equal to action. Liao et al. (2023) conducted a meta-analysis and reported that literacy interventions were effective in increasing literacy knowledge and decreasing stigma, but not in changing help-seeking behaviours. Foulkes and Andrews (2023) take it one step further, saying that awareness might actually lead to more distress reporting, but not necessarily more treatment access. Other barriers reported by UK students are embarrassment, stigma and unclear referral pathways (</a:t>
            </a:r>
            <a:r>
              <a:rPr lang="en-IN" sz="1200" kern="1200" dirty="0" err="1">
                <a:solidFill>
                  <a:schemeClr val="tx1"/>
                </a:solidFill>
                <a:effectLst/>
                <a:latin typeface="+mn-lt"/>
                <a:ea typeface="+mn-ea"/>
                <a:cs typeface="+mn-cs"/>
              </a:rPr>
              <a:t>Broglia</a:t>
            </a:r>
            <a:r>
              <a:rPr lang="en-IN" sz="1200" kern="1200" dirty="0">
                <a:solidFill>
                  <a:schemeClr val="tx1"/>
                </a:solidFill>
                <a:effectLst/>
                <a:latin typeface="+mn-lt"/>
                <a:ea typeface="+mn-ea"/>
                <a:cs typeface="+mn-cs"/>
              </a:rPr>
              <a:t>, Millings and Barkham, 2021; Tickell et al., 2024). The need is evident, with approximately 160 pupils killing themselves in England and Wales every year (ONS, 2025). The uniqueness of this study is that this awareness-to-action gap is directly tested in a sample in the UK in a post-pandemic context, with the aid of the Theory of Planned Behaviour. </a:t>
            </a:r>
          </a:p>
          <a:p>
            <a:r>
              <a:rPr lang="en-IN" sz="1200" b="1" kern="1200" dirty="0">
                <a:solidFill>
                  <a:schemeClr val="tx1"/>
                </a:solidFill>
                <a:effectLst/>
                <a:latin typeface="+mn-lt"/>
                <a:ea typeface="+mn-ea"/>
                <a:cs typeface="+mn-cs"/>
              </a:rPr>
              <a:t>Prevalence</a:t>
            </a:r>
          </a:p>
          <a:p>
            <a:r>
              <a:rPr lang="en-IN" sz="1200" kern="1200" dirty="0">
                <a:solidFill>
                  <a:schemeClr val="tx1"/>
                </a:solidFill>
                <a:effectLst/>
                <a:latin typeface="+mn-lt"/>
                <a:ea typeface="+mn-ea"/>
                <a:cs typeface="+mn-cs"/>
              </a:rPr>
              <a:t>Newlove-Delgado et al (2023) reported that the prevalence of probable mental disorders among 17- to 19-year-olds increased over the past few years, more than doubling between 2017 and 2023, from 11.5 percent to 23.3 percent, as shown in Figure 1. The proportion of students who disclose a mental health condition at university has increased from 0.7 to 4.5 per cent (</a:t>
            </a:r>
            <a:r>
              <a:rPr lang="en-IN" sz="1200" kern="1200" dirty="0" err="1">
                <a:solidFill>
                  <a:schemeClr val="tx1"/>
                </a:solidFill>
                <a:effectLst/>
                <a:latin typeface="+mn-lt"/>
                <a:ea typeface="+mn-ea"/>
                <a:cs typeface="+mn-cs"/>
              </a:rPr>
              <a:t>OfS</a:t>
            </a:r>
            <a:r>
              <a:rPr lang="en-IN" sz="1200" kern="1200" dirty="0">
                <a:solidFill>
                  <a:schemeClr val="tx1"/>
                </a:solidFill>
                <a:effectLst/>
                <a:latin typeface="+mn-lt"/>
                <a:ea typeface="+mn-ea"/>
                <a:cs typeface="+mn-cs"/>
              </a:rPr>
              <a:t>, 2023). Globally, 41% of students plan to assist others, while 28% actually do (Zhao et al., 2025). In the UK, a third of students who are experiencing difficulties, while two-thirds have never accessed a mental health service at a university (</a:t>
            </a:r>
            <a:r>
              <a:rPr lang="en-IN" sz="1200" kern="1200" dirty="0" err="1">
                <a:solidFill>
                  <a:schemeClr val="tx1"/>
                </a:solidFill>
                <a:effectLst/>
                <a:latin typeface="+mn-lt"/>
                <a:ea typeface="+mn-ea"/>
                <a:cs typeface="+mn-cs"/>
              </a:rPr>
              <a:t>Cibyl</a:t>
            </a:r>
            <a:r>
              <a:rPr lang="en-IN" sz="1200" kern="1200" dirty="0">
                <a:solidFill>
                  <a:schemeClr val="tx1"/>
                </a:solidFill>
                <a:effectLst/>
                <a:latin typeface="+mn-lt"/>
                <a:ea typeface="+mn-ea"/>
                <a:cs typeface="+mn-cs"/>
              </a:rPr>
              <a:t>, 2024). </a:t>
            </a:r>
          </a:p>
          <a:p>
            <a:r>
              <a:rPr lang="en-IN" sz="1200" b="1" kern="1200" dirty="0">
                <a:solidFill>
                  <a:schemeClr val="tx1"/>
                </a:solidFill>
                <a:effectLst/>
                <a:latin typeface="+mn-lt"/>
                <a:ea typeface="+mn-ea"/>
                <a:cs typeface="+mn-cs"/>
              </a:rPr>
              <a:t>Research question, aim and objectives</a:t>
            </a:r>
          </a:p>
          <a:p>
            <a:r>
              <a:rPr lang="en-IN" sz="1200" kern="1200" dirty="0">
                <a:solidFill>
                  <a:schemeClr val="tx1"/>
                </a:solidFill>
                <a:effectLst/>
                <a:latin typeface="+mn-lt"/>
                <a:ea typeface="+mn-ea"/>
                <a:cs typeface="+mn-cs"/>
              </a:rPr>
              <a:t>My research question asks what relationship exists between mental health awareness and willingness to seek professional support. The purpose of this study is to </a:t>
            </a:r>
            <a:r>
              <a:rPr lang="en-IN" sz="1200" kern="1200" dirty="0" err="1">
                <a:solidFill>
                  <a:schemeClr val="tx1"/>
                </a:solidFill>
                <a:effectLst/>
                <a:latin typeface="+mn-lt"/>
                <a:ea typeface="+mn-ea"/>
                <a:cs typeface="+mn-cs"/>
              </a:rPr>
              <a:t>analyze</a:t>
            </a:r>
            <a:r>
              <a:rPr lang="en-IN" sz="1200" kern="1200" dirty="0">
                <a:solidFill>
                  <a:schemeClr val="tx1"/>
                </a:solidFill>
                <a:effectLst/>
                <a:latin typeface="+mn-lt"/>
                <a:ea typeface="+mn-ea"/>
                <a:cs typeface="+mn-cs"/>
              </a:rPr>
              <a:t> this relationship and the impact of stigma on this relationship. There are three goals to my study: First, to gauge awareness and willingness; Second, to examine the relationship between the two while testing mediators such as stigma, gender and ethnicity; and Third, to examine barriers and facilitators that can inform service improvements. I suggest conducting an online survey cross-sectional, and using validated scales with regression analysis as the data analysis, and open questions to enrich the data. Ethical approval will be gained, and an individual will be signposted for help services for each participant.</a:t>
            </a:r>
          </a:p>
          <a:p>
            <a:r>
              <a:rPr lang="en-IN" sz="1200" b="1" kern="1200" dirty="0">
                <a:solidFill>
                  <a:schemeClr val="tx1"/>
                </a:solidFill>
                <a:effectLst/>
                <a:latin typeface="+mn-lt"/>
                <a:ea typeface="+mn-ea"/>
                <a:cs typeface="+mn-cs"/>
              </a:rPr>
              <a:t>Research impact</a:t>
            </a:r>
          </a:p>
          <a:p>
            <a:r>
              <a:rPr lang="en-IN" sz="1200" kern="1200" dirty="0">
                <a:solidFill>
                  <a:schemeClr val="tx1"/>
                </a:solidFill>
                <a:effectLst/>
                <a:latin typeface="+mn-lt"/>
                <a:ea typeface="+mn-ea"/>
                <a:cs typeface="+mn-cs"/>
              </a:rPr>
              <a:t>For students, the findings could create earlier and simpler routes to support, reducing crisis presentations and withdrawal. The results can also be used to help shift the conversation on universities from awareness to action-based, whole-university intervention (Priestley et al., 2022). They will highlight who is most and least likely to seek support for counsellors and wellbeing teams. The study also helps to support the national suicide prevention strategy (DHSC, 2023) and the WHO call to transform mental health care (WHO, 2022) at policy level..</a:t>
            </a:r>
          </a:p>
          <a:p>
            <a:r>
              <a:rPr lang="en-IN" sz="1200" b="1" kern="1200" dirty="0">
                <a:solidFill>
                  <a:schemeClr val="tx1"/>
                </a:solidFill>
                <a:effectLst/>
                <a:latin typeface="+mn-lt"/>
                <a:ea typeface="+mn-ea"/>
                <a:cs typeface="+mn-cs"/>
              </a:rPr>
              <a:t>Closing</a:t>
            </a:r>
          </a:p>
          <a:p>
            <a:r>
              <a:rPr lang="en-IN" sz="1200" kern="1200" dirty="0">
                <a:solidFill>
                  <a:schemeClr val="tx1"/>
                </a:solidFill>
                <a:effectLst/>
                <a:latin typeface="+mn-lt"/>
                <a:ea typeface="+mn-ea"/>
                <a:cs typeface="+mn-cs"/>
              </a:rPr>
              <a:t>There has been an increase in awareness but not a corresponding increase in help-seeking. It is vital to know why if you want to safeguard pupils' wellbeing. </a:t>
            </a:r>
            <a:r>
              <a:rPr lang="en-IN" sz="1200" kern="1200">
                <a:solidFill>
                  <a:schemeClr val="tx1"/>
                </a:solidFill>
                <a:effectLst/>
                <a:latin typeface="+mn-lt"/>
                <a:ea typeface="+mn-ea"/>
                <a:cs typeface="+mn-cs"/>
              </a:rPr>
              <a:t>Thank you for listening; I'm happy to take your questions.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16/j.newideapsych.2023.101010" TargetMode="External"/><Relationship Id="rId13" Type="http://schemas.openxmlformats.org/officeDocument/2006/relationships/hyperlink" Target="https://www.officeforstudents.org.uk/publications/meeting-the-mental-health-needs-of-students/" TargetMode="External"/><Relationship Id="rId18" Type="http://schemas.openxmlformats.org/officeDocument/2006/relationships/hyperlink" Target="https://www.who.int/publications/i/item/9789240049338" TargetMode="External"/><Relationship Id="rId3" Type="http://schemas.openxmlformats.org/officeDocument/2006/relationships/chart" Target="../charts/chart1.xml"/><Relationship Id="rId7" Type="http://schemas.openxmlformats.org/officeDocument/2006/relationships/hyperlink" Target="https://www.gov.uk/government/publications/suicide-prevention-strategy-for-england-2023-to-2028" TargetMode="External"/><Relationship Id="rId12" Type="http://schemas.openxmlformats.org/officeDocument/2006/relationships/hyperlink" Target="https://www.ons.gov.uk/releases/estimatingsuicideamonghighereducationstudentsenglandandwales2017to2023" TargetMode="External"/><Relationship Id="rId17" Type="http://schemas.openxmlformats.org/officeDocument/2006/relationships/hyperlink" Target="https://doi.org/10.1192/bjo.2023.652" TargetMode="External"/><Relationship Id="rId2" Type="http://schemas.openxmlformats.org/officeDocument/2006/relationships/notesSlide" Target="../notesSlides/notesSlide1.xml"/><Relationship Id="rId16" Type="http://schemas.openxmlformats.org/officeDocument/2006/relationships/hyperlink" Target="https://doi.org/10.1192/bjo.2022.244" TargetMode="External"/><Relationship Id="rId1" Type="http://schemas.openxmlformats.org/officeDocument/2006/relationships/slideLayout" Target="../slideLayouts/slideLayout1.xml"/><Relationship Id="rId6" Type="http://schemas.openxmlformats.org/officeDocument/2006/relationships/hyperlink" Target="https://cibyl.groupgti.com/hubfs/Student_Mental_Health_Research_2024.pdf" TargetMode="External"/><Relationship Id="rId11" Type="http://schemas.openxmlformats.org/officeDocument/2006/relationships/hyperlink" Target="https://digital.nhs.uk/data-and-information/publications/statistical/mental-health-of-children-and-young-people-in-england/2023-wave-4-follow-up" TargetMode="External"/><Relationship Id="rId5" Type="http://schemas.openxmlformats.org/officeDocument/2006/relationships/hyperlink" Target="https://doi.org/10.1002/capr.12462" TargetMode="External"/><Relationship Id="rId15" Type="http://schemas.openxmlformats.org/officeDocument/2006/relationships/hyperlink" Target="https://doi.org/10.1002/capr.12391" TargetMode="External"/><Relationship Id="rId10" Type="http://schemas.openxmlformats.org/officeDocument/2006/relationships/hyperlink" Target="https://digital.nhs.uk/data-and-information/publications/statistical/mental-health-of-children-and-young-people-in-england/2022-follow-up-to-the-2017-survey" TargetMode="External"/><Relationship Id="rId19" Type="http://schemas.openxmlformats.org/officeDocument/2006/relationships/hyperlink" Target="https://doi.org/10.1111/jcpp.14145" TargetMode="External"/><Relationship Id="rId4" Type="http://schemas.openxmlformats.org/officeDocument/2006/relationships/hyperlink" Target="https://doi.org/10.3389/feduc.2021.738790" TargetMode="External"/><Relationship Id="rId9" Type="http://schemas.openxmlformats.org/officeDocument/2006/relationships/hyperlink" Target="https://doi.org/10.3390/ijerph20020949" TargetMode="External"/><Relationship Id="rId14" Type="http://schemas.openxmlformats.org/officeDocument/2006/relationships/hyperlink" Target="https://doi.org/10.1186/s13033-022-0056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DCE8F5"/>
        </a:solidFill>
        <a:effectLst/>
      </p:bgPr>
    </p:bg>
    <p:spTree>
      <p:nvGrpSpPr>
        <p:cNvPr id="1" name=""/>
        <p:cNvGrpSpPr/>
        <p:nvPr/>
      </p:nvGrpSpPr>
      <p:grpSpPr>
        <a:xfrm>
          <a:off x="0" y="0"/>
          <a:ext cx="0" cy="0"/>
          <a:chOff x="0" y="0"/>
          <a:chExt cx="0" cy="0"/>
        </a:xfrm>
      </p:grpSpPr>
      <p:sp>
        <p:nvSpPr>
          <p:cNvPr id="2" name="Title box"/>
          <p:cNvSpPr/>
          <p:nvPr/>
        </p:nvSpPr>
        <p:spPr>
          <a:xfrm>
            <a:off x="365760" y="274320"/>
            <a:ext cx="14392656" cy="1097280"/>
          </a:xfrm>
          <a:prstGeom prst="rect">
            <a:avLst/>
          </a:prstGeom>
          <a:solidFill>
            <a:srgbClr val="FFFFFF"/>
          </a:solidFill>
          <a:ln w="50800">
            <a:solidFill>
              <a:srgbClr val="000000"/>
            </a:solidFill>
            <a:prstDash val="solid"/>
          </a:ln>
        </p:spPr>
      </p:sp>
      <p:sp>
        <p:nvSpPr>
          <p:cNvPr id="3" name="Text 1"/>
          <p:cNvSpPr txBox="1"/>
          <p:nvPr/>
        </p:nvSpPr>
        <p:spPr>
          <a:xfrm>
            <a:off x="548640" y="310896"/>
            <a:ext cx="14026896" cy="713232"/>
          </a:xfrm>
          <a:prstGeom prst="rect">
            <a:avLst/>
          </a:prstGeom>
          <a:noFill/>
          <a:ln/>
        </p:spPr>
        <p:txBody>
          <a:bodyPr wrap="square" lIns="0" tIns="0" rIns="0" bIns="0" rtlCol="0" anchor="ctr"/>
          <a:lstStyle/>
          <a:p>
            <a:pPr marL="0" indent="0" algn="ctr">
              <a:buNone/>
            </a:pPr>
            <a:r>
              <a:rPr lang="en-US" sz="2400" b="1" dirty="0">
                <a:solidFill>
                  <a:srgbClr val="1A1A1A"/>
                </a:solidFill>
                <a:latin typeface="Arial" pitchFamily="34" charset="0"/>
                <a:ea typeface="Arial" pitchFamily="34" charset="-122"/>
                <a:cs typeface="Arial" pitchFamily="34" charset="-120"/>
              </a:rPr>
              <a:t>Investigating the Relationship between Mental Health Awareness and Willingness to Seek Professional Support among UK University Students (18 to 35 years)</a:t>
            </a:r>
            <a:endParaRPr lang="en-US" sz="2400" dirty="0"/>
          </a:p>
        </p:txBody>
      </p:sp>
      <p:sp>
        <p:nvSpPr>
          <p:cNvPr id="4" name="Text 2"/>
          <p:cNvSpPr txBox="1"/>
          <p:nvPr/>
        </p:nvSpPr>
        <p:spPr>
          <a:xfrm>
            <a:off x="548640" y="1005840"/>
            <a:ext cx="14026896" cy="310896"/>
          </a:xfrm>
          <a:prstGeom prst="rect">
            <a:avLst/>
          </a:prstGeom>
          <a:ln/>
        </p:spPr>
        <p:style>
          <a:lnRef idx="2">
            <a:schemeClr val="accent1"/>
          </a:lnRef>
          <a:fillRef idx="1">
            <a:schemeClr val="lt1"/>
          </a:fillRef>
          <a:effectRef idx="0">
            <a:schemeClr val="accent1"/>
          </a:effectRef>
          <a:fontRef idx="minor">
            <a:schemeClr val="dk1"/>
          </a:fontRef>
        </p:style>
        <p:txBody>
          <a:bodyPr wrap="square" lIns="0" tIns="0" rIns="0" bIns="0" rtlCol="0" anchor="ctr"/>
          <a:lstStyle/>
          <a:p>
            <a:pPr marL="0" indent="0" algn="ctr">
              <a:buNone/>
            </a:pPr>
            <a:r>
              <a:rPr lang="en-US" sz="1300" i="1" dirty="0" smtClean="0">
                <a:solidFill>
                  <a:srgbClr val="333333"/>
                </a:solidFill>
                <a:latin typeface="Arial" pitchFamily="34" charset="0"/>
                <a:ea typeface="Arial" pitchFamily="34" charset="-122"/>
                <a:cs typeface="Arial" pitchFamily="34" charset="-120"/>
              </a:rPr>
              <a:t> Student Name :</a:t>
            </a:r>
            <a:r>
              <a:rPr lang="en-US" sz="1300" i="1" dirty="0" err="1" smtClean="0">
                <a:solidFill>
                  <a:srgbClr val="333333"/>
                </a:solidFill>
                <a:latin typeface="Arial" pitchFamily="34" charset="0"/>
                <a:ea typeface="Arial" pitchFamily="34" charset="-122"/>
                <a:cs typeface="Arial" pitchFamily="34" charset="-120"/>
              </a:rPr>
              <a:t>Roshan</a:t>
            </a:r>
            <a:r>
              <a:rPr lang="en-US" sz="1300" i="1" dirty="0" smtClean="0">
                <a:solidFill>
                  <a:srgbClr val="333333"/>
                </a:solidFill>
                <a:latin typeface="Arial" pitchFamily="34" charset="0"/>
                <a:ea typeface="Arial" pitchFamily="34" charset="-122"/>
                <a:cs typeface="Arial" pitchFamily="34" charset="-120"/>
              </a:rPr>
              <a:t> </a:t>
            </a:r>
            <a:r>
              <a:rPr lang="en-US" sz="1300" i="1" dirty="0" err="1" smtClean="0">
                <a:solidFill>
                  <a:srgbClr val="333333"/>
                </a:solidFill>
                <a:latin typeface="Arial" pitchFamily="34" charset="0"/>
                <a:ea typeface="Arial" pitchFamily="34" charset="-122"/>
                <a:cs typeface="Arial" pitchFamily="34" charset="-120"/>
              </a:rPr>
              <a:t>Kaniyamparampil</a:t>
            </a:r>
            <a:r>
              <a:rPr lang="en-US" sz="1300" i="1" dirty="0" smtClean="0">
                <a:solidFill>
                  <a:srgbClr val="333333"/>
                </a:solidFill>
                <a:latin typeface="Arial" pitchFamily="34" charset="0"/>
                <a:ea typeface="Arial" pitchFamily="34" charset="-122"/>
                <a:cs typeface="Arial" pitchFamily="34" charset="-120"/>
              </a:rPr>
              <a:t> </a:t>
            </a:r>
            <a:r>
              <a:rPr lang="en-US" sz="1300" i="1" dirty="0" err="1" smtClean="0">
                <a:solidFill>
                  <a:srgbClr val="333333"/>
                </a:solidFill>
                <a:latin typeface="Arial" pitchFamily="34" charset="0"/>
                <a:ea typeface="Arial" pitchFamily="34" charset="-122"/>
                <a:cs typeface="Arial" pitchFamily="34" charset="-120"/>
              </a:rPr>
              <a:t>Shibu</a:t>
            </a:r>
            <a:r>
              <a:rPr lang="en-US" sz="1300" i="1" dirty="0" smtClean="0">
                <a:solidFill>
                  <a:srgbClr val="333333"/>
                </a:solidFill>
                <a:latin typeface="Arial" pitchFamily="34" charset="0"/>
                <a:ea typeface="Arial" pitchFamily="34" charset="-122"/>
                <a:cs typeface="Arial" pitchFamily="34" charset="-120"/>
              </a:rPr>
              <a:t>, Student ID :2532300, Student email ID :2532300@student.uwtsd.ac.uk, Supervisor :</a:t>
            </a:r>
            <a:r>
              <a:rPr lang="en-US" sz="1300" i="1" dirty="0" err="1" smtClean="0">
                <a:solidFill>
                  <a:srgbClr val="333333"/>
                </a:solidFill>
                <a:latin typeface="Arial" pitchFamily="34" charset="0"/>
                <a:ea typeface="Arial" pitchFamily="34" charset="-122"/>
                <a:cs typeface="Arial" pitchFamily="34" charset="-120"/>
              </a:rPr>
              <a:t>Diola</a:t>
            </a:r>
            <a:r>
              <a:rPr lang="en-US" sz="1300" i="1" dirty="0" smtClean="0">
                <a:solidFill>
                  <a:srgbClr val="333333"/>
                </a:solidFill>
                <a:latin typeface="Arial" pitchFamily="34" charset="0"/>
                <a:ea typeface="Arial" pitchFamily="34" charset="-122"/>
                <a:cs typeface="Arial" pitchFamily="34" charset="-120"/>
              </a:rPr>
              <a:t> </a:t>
            </a:r>
            <a:r>
              <a:rPr lang="en-US" sz="1300" i="1" dirty="0" err="1" smtClean="0">
                <a:solidFill>
                  <a:srgbClr val="333333"/>
                </a:solidFill>
                <a:latin typeface="Arial" pitchFamily="34" charset="0"/>
                <a:ea typeface="Arial" pitchFamily="34" charset="-122"/>
                <a:cs typeface="Arial" pitchFamily="34" charset="-120"/>
              </a:rPr>
              <a:t>Bijihout</a:t>
            </a:r>
            <a:r>
              <a:rPr lang="en-US" sz="1300" i="1" dirty="0" smtClean="0">
                <a:solidFill>
                  <a:srgbClr val="333333"/>
                </a:solidFill>
                <a:latin typeface="Arial" pitchFamily="34" charset="0"/>
                <a:ea typeface="Arial" pitchFamily="34" charset="-122"/>
                <a:cs typeface="Arial" pitchFamily="34" charset="-120"/>
              </a:rPr>
              <a:t>, </a:t>
            </a:r>
            <a:r>
              <a:rPr lang="en-US" sz="1300" i="1" dirty="0" err="1" smtClean="0">
                <a:solidFill>
                  <a:srgbClr val="333333"/>
                </a:solidFill>
                <a:latin typeface="Arial" pitchFamily="34" charset="0"/>
                <a:ea typeface="Arial" pitchFamily="34" charset="-122"/>
                <a:cs typeface="Arial" pitchFamily="34" charset="-120"/>
              </a:rPr>
              <a:t>Champ.MSC</a:t>
            </a:r>
            <a:r>
              <a:rPr lang="en-US" sz="1300" i="1" dirty="0" smtClean="0">
                <a:solidFill>
                  <a:srgbClr val="333333"/>
                </a:solidFill>
                <a:latin typeface="Arial" pitchFamily="34" charset="0"/>
                <a:ea typeface="Arial" pitchFamily="34" charset="-122"/>
                <a:cs typeface="Arial" pitchFamily="34" charset="-120"/>
              </a:rPr>
              <a:t> </a:t>
            </a:r>
            <a:r>
              <a:rPr lang="en-US" sz="1300" i="1" dirty="0" err="1" smtClean="0">
                <a:solidFill>
                  <a:srgbClr val="333333"/>
                </a:solidFill>
                <a:latin typeface="Arial" pitchFamily="34" charset="0"/>
                <a:ea typeface="Arial" pitchFamily="34" charset="-122"/>
                <a:cs typeface="Arial" pitchFamily="34" charset="-120"/>
              </a:rPr>
              <a:t>PHSCIP.June</a:t>
            </a:r>
            <a:r>
              <a:rPr lang="en-US" sz="1300" i="1" smtClean="0">
                <a:solidFill>
                  <a:srgbClr val="333333"/>
                </a:solidFill>
                <a:latin typeface="Arial" pitchFamily="34" charset="0"/>
                <a:ea typeface="Arial" pitchFamily="34" charset="-122"/>
                <a:cs typeface="Arial" pitchFamily="34" charset="-120"/>
              </a:rPr>
              <a:t> 2026</a:t>
            </a:r>
            <a:endParaRPr lang="en-US" sz="1300" dirty="0"/>
          </a:p>
        </p:txBody>
      </p:sp>
      <p:sp>
        <p:nvSpPr>
          <p:cNvPr id="5" name="Introduction box"/>
          <p:cNvSpPr/>
          <p:nvPr/>
        </p:nvSpPr>
        <p:spPr>
          <a:xfrm>
            <a:off x="365760" y="1572768"/>
            <a:ext cx="4279392" cy="4937760"/>
          </a:xfrm>
          <a:prstGeom prst="rect">
            <a:avLst/>
          </a:prstGeom>
          <a:solidFill>
            <a:srgbClr val="FFFFFF">
              <a:alpha val="65000"/>
            </a:srgbClr>
          </a:solidFill>
          <a:ln w="38100">
            <a:solidFill>
              <a:srgbClr val="6CC570"/>
            </a:solidFill>
            <a:prstDash val="solid"/>
          </a:ln>
        </p:spPr>
      </p:sp>
      <p:sp>
        <p:nvSpPr>
          <p:cNvPr id="6" name="Text 4"/>
          <p:cNvSpPr txBox="1"/>
          <p:nvPr/>
        </p:nvSpPr>
        <p:spPr>
          <a:xfrm>
            <a:off x="502920" y="1664208"/>
            <a:ext cx="4005072" cy="384048"/>
          </a:xfrm>
          <a:prstGeom prst="rect">
            <a:avLst/>
          </a:prstGeom>
          <a:noFill/>
          <a:ln/>
        </p:spPr>
        <p:txBody>
          <a:bodyPr wrap="square" lIns="0" tIns="0" rIns="0" bIns="0" rtlCol="0" anchor="ctr"/>
          <a:lstStyle/>
          <a:p>
            <a:pPr marL="0" indent="0">
              <a:buNone/>
            </a:pPr>
            <a:r>
              <a:rPr lang="en-US" sz="1550" b="1" dirty="0">
                <a:solidFill>
                  <a:srgbClr val="2E7D32"/>
                </a:solidFill>
                <a:latin typeface="Arial" pitchFamily="34" charset="0"/>
                <a:ea typeface="Arial" pitchFamily="34" charset="-122"/>
                <a:cs typeface="Arial" pitchFamily="34" charset="-120"/>
              </a:rPr>
              <a:t>Introduction / Rationale</a:t>
            </a:r>
            <a:endParaRPr lang="en-US" sz="1550" dirty="0"/>
          </a:p>
        </p:txBody>
      </p:sp>
      <p:sp>
        <p:nvSpPr>
          <p:cNvPr id="7" name="Text 5"/>
          <p:cNvSpPr txBox="1"/>
          <p:nvPr/>
        </p:nvSpPr>
        <p:spPr>
          <a:xfrm>
            <a:off x="530352" y="2075688"/>
            <a:ext cx="3950208" cy="4370832"/>
          </a:xfrm>
          <a:prstGeom prst="rect">
            <a:avLst/>
          </a:prstGeom>
          <a:noFill/>
          <a:ln/>
        </p:spPr>
        <p:txBody>
          <a:bodyPr wrap="square" lIns="0" tIns="0" rIns="0" bIns="0" rtlCol="0" anchor="t"/>
          <a:lstStyle/>
          <a:p>
            <a:pPr marL="0" indent="0">
              <a:lnSpc>
                <a:spcPct val="100000"/>
              </a:lnSpc>
              <a:spcAft>
                <a:spcPts val="500"/>
              </a:spcAft>
              <a:buNone/>
            </a:pPr>
            <a:r>
              <a:rPr lang="en-US" sz="1050" dirty="0">
                <a:solidFill>
                  <a:srgbClr val="1A1A1A"/>
                </a:solidFill>
                <a:latin typeface="Arial" pitchFamily="34" charset="0"/>
                <a:ea typeface="Arial" pitchFamily="34" charset="-122"/>
                <a:cs typeface="Arial" pitchFamily="34" charset="-120"/>
              </a:rPr>
              <a:t>University is a high-risk transition into adulthood. There have been increased awareness campaigns, but many students who are struggling do not access professional help (Priestley et al., 2022). There is evidence that awareness doesn't translate to action:</a:t>
            </a:r>
            <a:endParaRPr lang="en-US" sz="1050" dirty="0"/>
          </a:p>
          <a:p>
            <a:pPr marL="177800" indent="-177800">
              <a:lnSpc>
                <a:spcPct val="105000"/>
              </a:lnSpc>
              <a:spcAft>
                <a:spcPts val="500"/>
              </a:spcAft>
              <a:buSzPct val="100000"/>
              <a:buChar char="•"/>
            </a:pPr>
            <a:r>
              <a:rPr lang="en-US" sz="1050" dirty="0">
                <a:solidFill>
                  <a:srgbClr val="1A1A1A"/>
                </a:solidFill>
                <a:latin typeface="Arial" pitchFamily="34" charset="0"/>
                <a:ea typeface="Arial" pitchFamily="34" charset="-122"/>
                <a:cs typeface="Arial" pitchFamily="34" charset="-120"/>
              </a:rPr>
              <a:t>Literacy-based interventions increase knowledge and decrease stigma, but do not increase help-seeking (Liao et al., 2023).</a:t>
            </a:r>
          </a:p>
          <a:p>
            <a:pPr marL="177800" indent="-177800">
              <a:lnSpc>
                <a:spcPct val="105000"/>
              </a:lnSpc>
              <a:spcAft>
                <a:spcPts val="500"/>
              </a:spcAft>
              <a:buSzPct val="100000"/>
              <a:buChar char="•"/>
            </a:pPr>
            <a:r>
              <a:rPr lang="en-US" sz="1050" dirty="0">
                <a:solidFill>
                  <a:srgbClr val="1A1A1A"/>
                </a:solidFill>
                <a:latin typeface="Arial" pitchFamily="34" charset="0"/>
                <a:ea typeface="Arial" pitchFamily="34" charset="-122"/>
                <a:cs typeface="Arial" pitchFamily="34" charset="-120"/>
              </a:rPr>
              <a:t>Awareness might make things look worse than they actually are, but it could not aid access to care (Foulkes and Andrews, 2023).</a:t>
            </a:r>
          </a:p>
          <a:p>
            <a:pPr marL="177800" indent="-177800">
              <a:lnSpc>
                <a:spcPct val="105000"/>
              </a:lnSpc>
              <a:spcAft>
                <a:spcPts val="500"/>
              </a:spcAft>
              <a:buSzPct val="100000"/>
              <a:buChar char="•"/>
            </a:pPr>
            <a:r>
              <a:rPr lang="en-US" sz="1050" dirty="0">
                <a:solidFill>
                  <a:srgbClr val="1A1A1A"/>
                </a:solidFill>
                <a:latin typeface="Arial" pitchFamily="34" charset="0"/>
                <a:ea typeface="Arial" pitchFamily="34" charset="-122"/>
                <a:cs typeface="Arial" pitchFamily="34" charset="-120"/>
              </a:rPr>
              <a:t>There is ongoing stigma, embarrassment and unclear referral pathways (Millings, Barkham and </a:t>
            </a:r>
            <a:r>
              <a:rPr lang="en-US" sz="1050" dirty="0" err="1">
                <a:solidFill>
                  <a:srgbClr val="1A1A1A"/>
                </a:solidFill>
                <a:latin typeface="Arial" pitchFamily="34" charset="0"/>
                <a:ea typeface="Arial" pitchFamily="34" charset="-122"/>
                <a:cs typeface="Arial" pitchFamily="34" charset="-120"/>
              </a:rPr>
              <a:t>Broglia</a:t>
            </a:r>
            <a:r>
              <a:rPr lang="en-US" sz="1050" dirty="0">
                <a:solidFill>
                  <a:srgbClr val="1A1A1A"/>
                </a:solidFill>
                <a:latin typeface="Arial" pitchFamily="34" charset="0"/>
                <a:ea typeface="Arial" pitchFamily="34" charset="-122"/>
                <a:cs typeface="Arial" pitchFamily="34" charset="-120"/>
              </a:rPr>
              <a:t>, 2021; Tickell et al., 2024).</a:t>
            </a:r>
          </a:p>
          <a:p>
            <a:pPr marL="177800" indent="-177800">
              <a:lnSpc>
                <a:spcPct val="105000"/>
              </a:lnSpc>
              <a:spcAft>
                <a:spcPts val="500"/>
              </a:spcAft>
              <a:buSzPct val="100000"/>
              <a:buChar char="•"/>
            </a:pPr>
            <a:r>
              <a:rPr lang="en-US" sz="1050" dirty="0">
                <a:solidFill>
                  <a:srgbClr val="1A1A1A"/>
                </a:solidFill>
                <a:latin typeface="Arial" pitchFamily="34" charset="0"/>
                <a:ea typeface="Arial" pitchFamily="34" charset="-122"/>
                <a:cs typeface="Arial" pitchFamily="34" charset="-120"/>
              </a:rPr>
              <a:t>Students' mental health literacy in the UK is not as high as that in other countries (</a:t>
            </a:r>
            <a:r>
              <a:rPr lang="en-US" sz="1050" dirty="0" err="1">
                <a:solidFill>
                  <a:srgbClr val="1A1A1A"/>
                </a:solidFill>
                <a:latin typeface="Arial" pitchFamily="34" charset="0"/>
                <a:ea typeface="Arial" pitchFamily="34" charset="-122"/>
                <a:cs typeface="Arial" pitchFamily="34" charset="-120"/>
              </a:rPr>
              <a:t>Serebel</a:t>
            </a:r>
            <a:r>
              <a:rPr lang="en-US" sz="1050" dirty="0">
                <a:solidFill>
                  <a:srgbClr val="1A1A1A"/>
                </a:solidFill>
                <a:latin typeface="Arial" pitchFamily="34" charset="0"/>
                <a:ea typeface="Arial" pitchFamily="34" charset="-122"/>
                <a:cs typeface="Arial" pitchFamily="34" charset="-120"/>
              </a:rPr>
              <a:t>, 2022).</a:t>
            </a:r>
          </a:p>
          <a:p>
            <a:pPr>
              <a:lnSpc>
                <a:spcPct val="100000"/>
              </a:lnSpc>
              <a:spcAft>
                <a:spcPts val="500"/>
              </a:spcAft>
              <a:buSzPct val="100000"/>
            </a:pPr>
            <a:r>
              <a:rPr lang="en-US" sz="1050" b="1" dirty="0">
                <a:solidFill>
                  <a:srgbClr val="2E7D32"/>
                </a:solidFill>
                <a:latin typeface="Arial" pitchFamily="34" charset="0"/>
                <a:ea typeface="Arial" pitchFamily="34" charset="-122"/>
                <a:cs typeface="Arial" pitchFamily="34" charset="-120"/>
              </a:rPr>
              <a:t>Urgency: </a:t>
            </a:r>
            <a:r>
              <a:rPr lang="en-US" sz="1050" dirty="0">
                <a:latin typeface="Arial" pitchFamily="34" charset="0"/>
                <a:ea typeface="Arial" pitchFamily="34" charset="-122"/>
                <a:cs typeface="Arial" pitchFamily="34" charset="-120"/>
              </a:rPr>
              <a:t>Each year, approximately 160 students die by suicide in England and Wales (ONS, 2025), and students are a national priority for prevention (DHSC, 2023).</a:t>
            </a:r>
            <a:endParaRPr lang="en-US" sz="1050" dirty="0"/>
          </a:p>
          <a:p>
            <a:pPr marL="0" indent="0">
              <a:lnSpc>
                <a:spcPct val="105000"/>
              </a:lnSpc>
              <a:buNone/>
            </a:pPr>
            <a:r>
              <a:rPr lang="en-US" sz="1050" b="1" dirty="0">
                <a:solidFill>
                  <a:srgbClr val="2E7D32"/>
                </a:solidFill>
                <a:latin typeface="Arial" pitchFamily="34" charset="0"/>
                <a:ea typeface="Arial" pitchFamily="34" charset="-122"/>
                <a:cs typeface="Arial" pitchFamily="34" charset="-120"/>
              </a:rPr>
              <a:t>Originality: </a:t>
            </a:r>
            <a:r>
              <a:rPr lang="en-US" sz="1050" dirty="0">
                <a:solidFill>
                  <a:srgbClr val="1A1A1A"/>
                </a:solidFill>
                <a:latin typeface="Arial" pitchFamily="34" charset="0"/>
                <a:ea typeface="Arial" pitchFamily="34" charset="-122"/>
                <a:cs typeface="Arial" pitchFamily="34" charset="-120"/>
              </a:rPr>
              <a:t>A limited number of post-pandemic UK studies directly assess this awareness-to-action gap. The Theory of Planned </a:t>
            </a:r>
            <a:r>
              <a:rPr lang="en-US" sz="1050" dirty="0" err="1">
                <a:solidFill>
                  <a:srgbClr val="1A1A1A"/>
                </a:solidFill>
                <a:latin typeface="Arial" pitchFamily="34" charset="0"/>
                <a:ea typeface="Arial" pitchFamily="34" charset="-122"/>
                <a:cs typeface="Arial" pitchFamily="34" charset="-120"/>
              </a:rPr>
              <a:t>Behaviour</a:t>
            </a:r>
            <a:r>
              <a:rPr lang="en-US" sz="1050" dirty="0">
                <a:solidFill>
                  <a:srgbClr val="1A1A1A"/>
                </a:solidFill>
                <a:latin typeface="Arial" pitchFamily="34" charset="0"/>
                <a:ea typeface="Arial" pitchFamily="34" charset="-122"/>
                <a:cs typeface="Arial" pitchFamily="34" charset="-120"/>
              </a:rPr>
              <a:t> is used as a framework to investigate the relationship between awareness and willingness to use condoms and lubricants, and the role played by attitudes, norms and stigma (</a:t>
            </a:r>
            <a:r>
              <a:rPr lang="en-US" sz="1050" dirty="0" err="1">
                <a:solidFill>
                  <a:srgbClr val="1A1A1A"/>
                </a:solidFill>
                <a:latin typeface="Arial" pitchFamily="34" charset="0"/>
                <a:ea typeface="Arial" pitchFamily="34" charset="-122"/>
                <a:cs typeface="Arial" pitchFamily="34" charset="-120"/>
              </a:rPr>
              <a:t>Bornschlegl</a:t>
            </a:r>
            <a:r>
              <a:rPr lang="en-US" sz="1050" dirty="0">
                <a:solidFill>
                  <a:srgbClr val="1A1A1A"/>
                </a:solidFill>
                <a:latin typeface="Arial" pitchFamily="34" charset="0"/>
                <a:ea typeface="Arial" pitchFamily="34" charset="-122"/>
                <a:cs typeface="Arial" pitchFamily="34" charset="-120"/>
              </a:rPr>
              <a:t>, Townshend and Caltabiano, 2021).</a:t>
            </a:r>
            <a:endParaRPr lang="en-US" sz="1050" dirty="0"/>
          </a:p>
        </p:txBody>
      </p:sp>
      <p:sp>
        <p:nvSpPr>
          <p:cNvPr id="8" name="Figure box"/>
          <p:cNvSpPr/>
          <p:nvPr/>
        </p:nvSpPr>
        <p:spPr>
          <a:xfrm>
            <a:off x="365760" y="6739128"/>
            <a:ext cx="4279392" cy="3639312"/>
          </a:xfrm>
          <a:prstGeom prst="rect">
            <a:avLst/>
          </a:prstGeom>
          <a:solidFill>
            <a:srgbClr val="FFFFFF"/>
          </a:solidFill>
          <a:ln w="12700">
            <a:solidFill>
              <a:srgbClr val="7F8C9A"/>
            </a:solidFill>
            <a:prstDash val="solid"/>
          </a:ln>
        </p:spPr>
      </p:sp>
      <p:sp>
        <p:nvSpPr>
          <p:cNvPr id="9" name="Text 7"/>
          <p:cNvSpPr txBox="1"/>
          <p:nvPr/>
        </p:nvSpPr>
        <p:spPr>
          <a:xfrm>
            <a:off x="502920" y="6830568"/>
            <a:ext cx="4005072" cy="329184"/>
          </a:xfrm>
          <a:prstGeom prst="rect">
            <a:avLst/>
          </a:prstGeom>
          <a:noFill/>
          <a:ln/>
        </p:spPr>
        <p:txBody>
          <a:bodyPr wrap="square" lIns="0" tIns="0" rIns="0" bIns="0" rtlCol="0" anchor="ctr"/>
          <a:lstStyle/>
          <a:p>
            <a:pPr marL="0" indent="0">
              <a:buNone/>
            </a:pPr>
            <a:r>
              <a:rPr lang="en-US" sz="1500" b="1" dirty="0">
                <a:solidFill>
                  <a:srgbClr val="2E3440"/>
                </a:solidFill>
                <a:latin typeface="Arial" pitchFamily="34" charset="0"/>
                <a:ea typeface="Arial" pitchFamily="34" charset="-122"/>
                <a:cs typeface="Arial" pitchFamily="34" charset="-120"/>
              </a:rPr>
              <a:t>Rising prevalence among young adults</a:t>
            </a:r>
            <a:endParaRPr lang="en-US" sz="1500" dirty="0"/>
          </a:p>
        </p:txBody>
      </p:sp>
      <p:graphicFrame>
        <p:nvGraphicFramePr>
          <p:cNvPr id="10" name="Chart 0"/>
          <p:cNvGraphicFramePr/>
          <p:nvPr/>
        </p:nvGraphicFramePr>
        <p:xfrm>
          <a:off x="457200" y="7196328"/>
          <a:ext cx="4096512" cy="2587752"/>
        </p:xfrm>
        <a:graphic>
          <a:graphicData uri="http://schemas.openxmlformats.org/drawingml/2006/chart">
            <c:chart xmlns:c="http://schemas.openxmlformats.org/drawingml/2006/chart" xmlns:r="http://schemas.openxmlformats.org/officeDocument/2006/relationships" r:id="rId3"/>
          </a:graphicData>
        </a:graphic>
      </p:graphicFrame>
      <p:sp>
        <p:nvSpPr>
          <p:cNvPr id="11" name="Text 8"/>
          <p:cNvSpPr txBox="1"/>
          <p:nvPr/>
        </p:nvSpPr>
        <p:spPr>
          <a:xfrm>
            <a:off x="502920" y="9829800"/>
            <a:ext cx="4005072" cy="457200"/>
          </a:xfrm>
          <a:prstGeom prst="rect">
            <a:avLst/>
          </a:prstGeom>
          <a:noFill/>
          <a:ln/>
        </p:spPr>
        <p:txBody>
          <a:bodyPr wrap="square" lIns="0" tIns="0" rIns="0" bIns="0" rtlCol="0" anchor="t"/>
          <a:lstStyle/>
          <a:p>
            <a:pPr marL="0" indent="0">
              <a:buNone/>
            </a:pPr>
            <a:r>
              <a:rPr lang="en-US" sz="1000" i="1" dirty="0">
                <a:solidFill>
                  <a:srgbClr val="444444"/>
                </a:solidFill>
                <a:latin typeface="Arial" pitchFamily="34" charset="0"/>
                <a:ea typeface="Arial" pitchFamily="34" charset="-122"/>
                <a:cs typeface="Arial" pitchFamily="34" charset="-120"/>
              </a:rPr>
              <a:t>Figure 1. Probable mental disorder among 17-19-year-olds, England (%). Source: Newlove-Delgado et al. (2022; 2023).</a:t>
            </a:r>
            <a:endParaRPr lang="en-US" sz="1000" dirty="0"/>
          </a:p>
        </p:txBody>
      </p:sp>
      <p:sp>
        <p:nvSpPr>
          <p:cNvPr id="12" name="Prevalence box"/>
          <p:cNvSpPr/>
          <p:nvPr/>
        </p:nvSpPr>
        <p:spPr>
          <a:xfrm>
            <a:off x="4873752" y="1572768"/>
            <a:ext cx="4279392" cy="4206240"/>
          </a:xfrm>
          <a:prstGeom prst="rect">
            <a:avLst/>
          </a:prstGeom>
          <a:solidFill>
            <a:srgbClr val="FFFFFF">
              <a:alpha val="65000"/>
            </a:srgbClr>
          </a:solidFill>
          <a:ln w="38100">
            <a:solidFill>
              <a:srgbClr val="C94FC4"/>
            </a:solidFill>
            <a:prstDash val="solid"/>
          </a:ln>
        </p:spPr>
      </p:sp>
      <p:sp>
        <p:nvSpPr>
          <p:cNvPr id="13" name="Text 10"/>
          <p:cNvSpPr txBox="1"/>
          <p:nvPr/>
        </p:nvSpPr>
        <p:spPr>
          <a:xfrm>
            <a:off x="5010912" y="1664208"/>
            <a:ext cx="4005072" cy="384048"/>
          </a:xfrm>
          <a:prstGeom prst="rect">
            <a:avLst/>
          </a:prstGeom>
          <a:noFill/>
          <a:ln/>
        </p:spPr>
        <p:txBody>
          <a:bodyPr wrap="square" lIns="0" tIns="0" rIns="0" bIns="0" rtlCol="0" anchor="ctr"/>
          <a:lstStyle/>
          <a:p>
            <a:pPr marL="0" indent="0">
              <a:buNone/>
            </a:pPr>
            <a:r>
              <a:rPr lang="en-US" sz="1550" b="1" dirty="0">
                <a:solidFill>
                  <a:srgbClr val="9C2A97"/>
                </a:solidFill>
                <a:latin typeface="Arial" pitchFamily="34" charset="0"/>
                <a:ea typeface="Arial" pitchFamily="34" charset="-122"/>
                <a:cs typeface="Arial" pitchFamily="34" charset="-120"/>
              </a:rPr>
              <a:t>Prevalence</a:t>
            </a:r>
            <a:endParaRPr lang="en-US" sz="1550" dirty="0"/>
          </a:p>
        </p:txBody>
      </p:sp>
      <p:sp>
        <p:nvSpPr>
          <p:cNvPr id="14" name="Text 11"/>
          <p:cNvSpPr txBox="1"/>
          <p:nvPr/>
        </p:nvSpPr>
        <p:spPr>
          <a:xfrm>
            <a:off x="5038344" y="2075688"/>
            <a:ext cx="3950208" cy="2148840"/>
          </a:xfrm>
          <a:prstGeom prst="rect">
            <a:avLst/>
          </a:prstGeom>
          <a:noFill/>
          <a:ln/>
        </p:spPr>
        <p:txBody>
          <a:bodyPr wrap="square" lIns="0" tIns="0" rIns="0" bIns="0" rtlCol="0" anchor="t"/>
          <a:lstStyle/>
          <a:p>
            <a:pPr marL="177800" indent="-177800">
              <a:lnSpc>
                <a:spcPct val="105000"/>
              </a:lnSpc>
              <a:spcAft>
                <a:spcPts val="500"/>
              </a:spcAft>
              <a:buSzPct val="100000"/>
              <a:buChar char="•"/>
            </a:pPr>
            <a:r>
              <a:rPr lang="en-US" sz="1150" dirty="0">
                <a:solidFill>
                  <a:srgbClr val="1A1A1A"/>
                </a:solidFill>
                <a:latin typeface="Arial" pitchFamily="34" charset="0"/>
                <a:ea typeface="Arial" pitchFamily="34" charset="-122"/>
                <a:cs typeface="Arial" pitchFamily="34" charset="-120"/>
              </a:rPr>
              <a:t>Probable mental disorder among 17-19-year-olds in England more than doubled, from 10.1% (2017) to 23.3% (2023); 21.7% of 20-25-year-olds are affected (Newlove-Delgado et al., 2022; 2023).</a:t>
            </a:r>
          </a:p>
          <a:p>
            <a:pPr marL="177800" indent="-177800">
              <a:lnSpc>
                <a:spcPct val="105000"/>
              </a:lnSpc>
              <a:spcAft>
                <a:spcPts val="500"/>
              </a:spcAft>
              <a:buSzPct val="100000"/>
              <a:buChar char="•"/>
            </a:pPr>
            <a:r>
              <a:rPr lang="en-US" sz="1150" dirty="0">
                <a:solidFill>
                  <a:srgbClr val="1A1A1A"/>
                </a:solidFill>
                <a:latin typeface="Arial" pitchFamily="34" charset="0"/>
                <a:ea typeface="Arial" pitchFamily="34" charset="-122"/>
                <a:cs typeface="Arial" pitchFamily="34" charset="-120"/>
              </a:rPr>
              <a:t>Full-time entrants disclosing a mental health condition rose from 0.7% (2010/11) to 4.5% (2021/22) (</a:t>
            </a:r>
            <a:r>
              <a:rPr lang="en-US" sz="1150" dirty="0" err="1">
                <a:solidFill>
                  <a:srgbClr val="1A1A1A"/>
                </a:solidFill>
                <a:latin typeface="Arial" pitchFamily="34" charset="0"/>
                <a:ea typeface="Arial" pitchFamily="34" charset="-122"/>
                <a:cs typeface="Arial" pitchFamily="34" charset="-120"/>
              </a:rPr>
              <a:t>OfS</a:t>
            </a:r>
            <a:r>
              <a:rPr lang="en-US" sz="1150" dirty="0">
                <a:solidFill>
                  <a:srgbClr val="1A1A1A"/>
                </a:solidFill>
                <a:latin typeface="Arial" pitchFamily="34" charset="0"/>
                <a:ea typeface="Arial" pitchFamily="34" charset="-122"/>
                <a:cs typeface="Arial" pitchFamily="34" charset="-120"/>
              </a:rPr>
              <a:t>, 2023).</a:t>
            </a:r>
          </a:p>
          <a:p>
            <a:pPr marL="177800" indent="-177800">
              <a:lnSpc>
                <a:spcPct val="105000"/>
              </a:lnSpc>
              <a:spcAft>
                <a:spcPts val="500"/>
              </a:spcAft>
              <a:buSzPct val="100000"/>
              <a:buChar char="•"/>
            </a:pPr>
            <a:r>
              <a:rPr lang="en-US" sz="1150" dirty="0">
                <a:solidFill>
                  <a:srgbClr val="1A1A1A"/>
                </a:solidFill>
                <a:latin typeface="Arial" pitchFamily="34" charset="0"/>
                <a:ea typeface="Arial" pitchFamily="34" charset="-122"/>
                <a:cs typeface="Arial" pitchFamily="34" charset="-120"/>
              </a:rPr>
              <a:t>Only 35% of students in the world use any mental health services (Osborn et al., 2022).</a:t>
            </a:r>
          </a:p>
          <a:p>
            <a:pPr marL="177800" indent="-177800">
              <a:lnSpc>
                <a:spcPct val="105000"/>
              </a:lnSpc>
              <a:spcAft>
                <a:spcPts val="500"/>
              </a:spcAft>
              <a:buSzPct val="100000"/>
              <a:buChar char="•"/>
            </a:pPr>
            <a:r>
              <a:rPr lang="en-US" sz="1150" dirty="0">
                <a:solidFill>
                  <a:srgbClr val="1A1A1A"/>
                </a:solidFill>
                <a:latin typeface="Arial" pitchFamily="34" charset="0"/>
                <a:ea typeface="Arial" pitchFamily="34" charset="-122"/>
                <a:cs typeface="Arial" pitchFamily="34" charset="-120"/>
              </a:rPr>
              <a:t>Stigma and lack of awareness continue to be significant constraints on care (WHO, 2022).</a:t>
            </a:r>
            <a:endParaRPr lang="en-US" sz="1150" dirty="0"/>
          </a:p>
        </p:txBody>
      </p:sp>
      <p:sp>
        <p:nvSpPr>
          <p:cNvPr id="15" name="Text 12"/>
          <p:cNvSpPr txBox="1"/>
          <p:nvPr/>
        </p:nvSpPr>
        <p:spPr>
          <a:xfrm>
            <a:off x="5038344" y="4270248"/>
            <a:ext cx="3950208" cy="274320"/>
          </a:xfrm>
          <a:prstGeom prst="rect">
            <a:avLst/>
          </a:prstGeom>
          <a:noFill/>
          <a:ln/>
        </p:spPr>
        <p:txBody>
          <a:bodyPr wrap="square" lIns="0" tIns="0" rIns="0" bIns="0" rtlCol="0" anchor="ctr"/>
          <a:lstStyle/>
          <a:p>
            <a:pPr marL="0" indent="0">
              <a:buNone/>
            </a:pPr>
            <a:r>
              <a:rPr lang="en-US" sz="1300" b="1" dirty="0">
                <a:solidFill>
                  <a:srgbClr val="9C2A97"/>
                </a:solidFill>
                <a:latin typeface="Arial" pitchFamily="34" charset="0"/>
                <a:ea typeface="Arial" pitchFamily="34" charset="-122"/>
                <a:cs typeface="Arial" pitchFamily="34" charset="-120"/>
              </a:rPr>
              <a:t>The awareness-to-action gap</a:t>
            </a:r>
            <a:endParaRPr lang="en-US" sz="1300" dirty="0"/>
          </a:p>
        </p:txBody>
      </p:sp>
      <p:sp>
        <p:nvSpPr>
          <p:cNvPr id="16" name="Gap tile 1"/>
          <p:cNvSpPr/>
          <p:nvPr/>
        </p:nvSpPr>
        <p:spPr>
          <a:xfrm>
            <a:off x="5038344" y="4581144"/>
            <a:ext cx="918972" cy="841248"/>
          </a:xfrm>
          <a:prstGeom prst="roundRect">
            <a:avLst>
              <a:gd name="adj" fmla="val 8696"/>
            </a:avLst>
          </a:prstGeom>
          <a:solidFill>
            <a:srgbClr val="F3E1F2"/>
          </a:solidFill>
          <a:ln w="12700">
            <a:solidFill>
              <a:srgbClr val="C94FC4"/>
            </a:solidFill>
            <a:prstDash val="solid"/>
          </a:ln>
        </p:spPr>
      </p:sp>
      <p:sp>
        <p:nvSpPr>
          <p:cNvPr id="17" name="Text 14"/>
          <p:cNvSpPr txBox="1"/>
          <p:nvPr/>
        </p:nvSpPr>
        <p:spPr>
          <a:xfrm>
            <a:off x="5084064" y="4581144"/>
            <a:ext cx="827532" cy="841248"/>
          </a:xfrm>
          <a:prstGeom prst="rect">
            <a:avLst/>
          </a:prstGeom>
          <a:noFill/>
          <a:ln/>
        </p:spPr>
        <p:txBody>
          <a:bodyPr wrap="square" lIns="0" tIns="0" rIns="0" bIns="0" rtlCol="0" anchor="ctr"/>
          <a:lstStyle/>
          <a:p>
            <a:pPr marL="0" indent="0" algn="ctr">
              <a:buNone/>
            </a:pPr>
            <a:r>
              <a:rPr lang="en-US" sz="2000" b="1" dirty="0">
                <a:solidFill>
                  <a:srgbClr val="7A1F76"/>
                </a:solidFill>
                <a:latin typeface="Arial" pitchFamily="34" charset="0"/>
                <a:ea typeface="Arial" pitchFamily="34" charset="-122"/>
                <a:cs typeface="Arial" pitchFamily="34" charset="-120"/>
              </a:rPr>
              <a:t>41%</a:t>
            </a:r>
            <a:endParaRPr lang="en-US" sz="2000" dirty="0"/>
          </a:p>
          <a:p>
            <a:pPr marL="0" indent="0" algn="ctr">
              <a:buNone/>
            </a:pPr>
            <a:r>
              <a:rPr lang="en-US" sz="950" dirty="0">
                <a:solidFill>
                  <a:srgbClr val="1A1A1A"/>
                </a:solidFill>
                <a:latin typeface="Arial" pitchFamily="34" charset="0"/>
                <a:ea typeface="Arial" pitchFamily="34" charset="-122"/>
                <a:cs typeface="Arial" pitchFamily="34" charset="-120"/>
              </a:rPr>
              <a:t>intend to seek help</a:t>
            </a:r>
            <a:endParaRPr lang="en-US" sz="2000" dirty="0"/>
          </a:p>
        </p:txBody>
      </p:sp>
      <p:sp>
        <p:nvSpPr>
          <p:cNvPr id="18" name="Gap tile 2"/>
          <p:cNvSpPr/>
          <p:nvPr/>
        </p:nvSpPr>
        <p:spPr>
          <a:xfrm>
            <a:off x="6048756" y="4581144"/>
            <a:ext cx="918972" cy="841248"/>
          </a:xfrm>
          <a:prstGeom prst="roundRect">
            <a:avLst>
              <a:gd name="adj" fmla="val 8696"/>
            </a:avLst>
          </a:prstGeom>
          <a:solidFill>
            <a:srgbClr val="C94FC4"/>
          </a:solidFill>
          <a:ln w="12700">
            <a:solidFill>
              <a:srgbClr val="C94FC4"/>
            </a:solidFill>
            <a:prstDash val="solid"/>
          </a:ln>
        </p:spPr>
      </p:sp>
      <p:sp>
        <p:nvSpPr>
          <p:cNvPr id="19" name="Text 16"/>
          <p:cNvSpPr txBox="1"/>
          <p:nvPr/>
        </p:nvSpPr>
        <p:spPr>
          <a:xfrm>
            <a:off x="6094476" y="4581144"/>
            <a:ext cx="827532" cy="841248"/>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28%</a:t>
            </a:r>
            <a:endParaRPr lang="en-US" sz="2000" dirty="0"/>
          </a:p>
          <a:p>
            <a:pPr marL="0" indent="0" algn="ctr">
              <a:buNone/>
            </a:pPr>
            <a:r>
              <a:rPr lang="en-US" sz="950" dirty="0">
                <a:solidFill>
                  <a:srgbClr val="FFFFFF"/>
                </a:solidFill>
                <a:latin typeface="Arial" pitchFamily="34" charset="0"/>
                <a:ea typeface="Arial" pitchFamily="34" charset="-122"/>
                <a:cs typeface="Arial" pitchFamily="34" charset="-120"/>
              </a:rPr>
              <a:t>actually seek help</a:t>
            </a:r>
            <a:endParaRPr lang="en-US" sz="2000" dirty="0"/>
          </a:p>
        </p:txBody>
      </p:sp>
      <p:sp>
        <p:nvSpPr>
          <p:cNvPr id="20" name="Gap tile 3"/>
          <p:cNvSpPr/>
          <p:nvPr/>
        </p:nvSpPr>
        <p:spPr>
          <a:xfrm>
            <a:off x="7059168" y="4581144"/>
            <a:ext cx="918972" cy="841248"/>
          </a:xfrm>
          <a:prstGeom prst="roundRect">
            <a:avLst>
              <a:gd name="adj" fmla="val 8696"/>
            </a:avLst>
          </a:prstGeom>
          <a:solidFill>
            <a:srgbClr val="F3E1F2"/>
          </a:solidFill>
          <a:ln w="12700">
            <a:solidFill>
              <a:srgbClr val="C94FC4"/>
            </a:solidFill>
            <a:prstDash val="solid"/>
          </a:ln>
        </p:spPr>
      </p:sp>
      <p:sp>
        <p:nvSpPr>
          <p:cNvPr id="21" name="Text 18"/>
          <p:cNvSpPr txBox="1"/>
          <p:nvPr/>
        </p:nvSpPr>
        <p:spPr>
          <a:xfrm>
            <a:off x="7104888" y="4581144"/>
            <a:ext cx="827532" cy="841248"/>
          </a:xfrm>
          <a:prstGeom prst="rect">
            <a:avLst/>
          </a:prstGeom>
          <a:noFill/>
          <a:ln/>
        </p:spPr>
        <p:txBody>
          <a:bodyPr wrap="square" lIns="0" tIns="0" rIns="0" bIns="0" rtlCol="0" anchor="ctr"/>
          <a:lstStyle/>
          <a:p>
            <a:pPr marL="0" indent="0" algn="ctr">
              <a:buNone/>
            </a:pPr>
            <a:r>
              <a:rPr lang="en-US" sz="2000" b="1" dirty="0">
                <a:solidFill>
                  <a:srgbClr val="7A1F76"/>
                </a:solidFill>
                <a:latin typeface="Arial" pitchFamily="34" charset="0"/>
                <a:ea typeface="Arial" pitchFamily="34" charset="-122"/>
                <a:cs typeface="Arial" pitchFamily="34" charset="-120"/>
              </a:rPr>
              <a:t>33%</a:t>
            </a:r>
            <a:endParaRPr lang="en-US" sz="2000" dirty="0"/>
          </a:p>
          <a:p>
            <a:pPr marL="0" indent="0" algn="ctr">
              <a:buNone/>
            </a:pPr>
            <a:r>
              <a:rPr lang="en-US" sz="950" dirty="0">
                <a:solidFill>
                  <a:srgbClr val="1A1A1A"/>
                </a:solidFill>
                <a:latin typeface="Arial" pitchFamily="34" charset="0"/>
                <a:ea typeface="Arial" pitchFamily="34" charset="-122"/>
                <a:cs typeface="Arial" pitchFamily="34" charset="-120"/>
              </a:rPr>
              <a:t>UK students struggling now</a:t>
            </a:r>
            <a:endParaRPr lang="en-US" sz="2000" dirty="0"/>
          </a:p>
        </p:txBody>
      </p:sp>
      <p:sp>
        <p:nvSpPr>
          <p:cNvPr id="22" name="Gap tile 4"/>
          <p:cNvSpPr/>
          <p:nvPr/>
        </p:nvSpPr>
        <p:spPr>
          <a:xfrm>
            <a:off x="8069580" y="4581144"/>
            <a:ext cx="918972" cy="841248"/>
          </a:xfrm>
          <a:prstGeom prst="roundRect">
            <a:avLst>
              <a:gd name="adj" fmla="val 8696"/>
            </a:avLst>
          </a:prstGeom>
          <a:solidFill>
            <a:srgbClr val="C94FC4"/>
          </a:solidFill>
          <a:ln w="12700">
            <a:solidFill>
              <a:srgbClr val="C94FC4"/>
            </a:solidFill>
            <a:prstDash val="solid"/>
          </a:ln>
        </p:spPr>
      </p:sp>
      <p:sp>
        <p:nvSpPr>
          <p:cNvPr id="23" name="Text 20"/>
          <p:cNvSpPr txBox="1"/>
          <p:nvPr/>
        </p:nvSpPr>
        <p:spPr>
          <a:xfrm>
            <a:off x="8115300" y="4581144"/>
            <a:ext cx="827532" cy="841248"/>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66%</a:t>
            </a:r>
            <a:endParaRPr lang="en-US" sz="2000" dirty="0"/>
          </a:p>
          <a:p>
            <a:pPr marL="0" indent="0" algn="ctr">
              <a:buNone/>
            </a:pPr>
            <a:r>
              <a:rPr lang="en-US" sz="950" dirty="0">
                <a:solidFill>
                  <a:srgbClr val="FFFFFF"/>
                </a:solidFill>
                <a:latin typeface="Arial" pitchFamily="34" charset="0"/>
                <a:ea typeface="Arial" pitchFamily="34" charset="-122"/>
                <a:cs typeface="Arial" pitchFamily="34" charset="-120"/>
              </a:rPr>
              <a:t>never used a university service</a:t>
            </a:r>
            <a:endParaRPr lang="en-US" sz="2000" dirty="0"/>
          </a:p>
        </p:txBody>
      </p:sp>
      <p:sp>
        <p:nvSpPr>
          <p:cNvPr id="24" name="Text 21"/>
          <p:cNvSpPr txBox="1"/>
          <p:nvPr/>
        </p:nvSpPr>
        <p:spPr>
          <a:xfrm>
            <a:off x="5038344" y="5468112"/>
            <a:ext cx="1929384" cy="237744"/>
          </a:xfrm>
          <a:prstGeom prst="rect">
            <a:avLst/>
          </a:prstGeom>
          <a:noFill/>
          <a:ln/>
        </p:spPr>
        <p:txBody>
          <a:bodyPr wrap="square" lIns="0" tIns="0" rIns="0" bIns="0" rtlCol="0" anchor="ctr"/>
          <a:lstStyle/>
          <a:p>
            <a:pPr marL="0" indent="0" algn="ctr">
              <a:buNone/>
            </a:pPr>
            <a:r>
              <a:rPr lang="en-US" sz="950" i="1" dirty="0">
                <a:solidFill>
                  <a:srgbClr val="444444"/>
                </a:solidFill>
                <a:latin typeface="Arial" pitchFamily="34" charset="0"/>
                <a:ea typeface="Arial" pitchFamily="34" charset="-122"/>
                <a:cs typeface="Arial" pitchFamily="34" charset="-120"/>
              </a:rPr>
              <a:t>(Zhao et al., 2025)</a:t>
            </a:r>
            <a:endParaRPr lang="en-US" sz="950" dirty="0"/>
          </a:p>
        </p:txBody>
      </p:sp>
      <p:sp>
        <p:nvSpPr>
          <p:cNvPr id="25" name="Text 22"/>
          <p:cNvSpPr txBox="1"/>
          <p:nvPr/>
        </p:nvSpPr>
        <p:spPr>
          <a:xfrm>
            <a:off x="7059168" y="5468112"/>
            <a:ext cx="1929384" cy="237744"/>
          </a:xfrm>
          <a:prstGeom prst="rect">
            <a:avLst/>
          </a:prstGeom>
          <a:noFill/>
          <a:ln/>
        </p:spPr>
        <p:txBody>
          <a:bodyPr wrap="square" lIns="0" tIns="0" rIns="0" bIns="0" rtlCol="0" anchor="ctr"/>
          <a:lstStyle/>
          <a:p>
            <a:pPr marL="0" indent="0" algn="ctr">
              <a:buNone/>
            </a:pPr>
            <a:r>
              <a:rPr lang="en-US" sz="950" i="1" dirty="0">
                <a:solidFill>
                  <a:srgbClr val="444444"/>
                </a:solidFill>
                <a:latin typeface="Arial" pitchFamily="34" charset="0"/>
                <a:ea typeface="Arial" pitchFamily="34" charset="-122"/>
                <a:cs typeface="Arial" pitchFamily="34" charset="-120"/>
              </a:rPr>
              <a:t>(Cibyl, 2024)</a:t>
            </a:r>
            <a:endParaRPr lang="en-US" sz="950" dirty="0"/>
          </a:p>
        </p:txBody>
      </p:sp>
      <p:sp>
        <p:nvSpPr>
          <p:cNvPr id="26" name="Research question box"/>
          <p:cNvSpPr/>
          <p:nvPr/>
        </p:nvSpPr>
        <p:spPr>
          <a:xfrm>
            <a:off x="4873752" y="6007608"/>
            <a:ext cx="4279392" cy="4370832"/>
          </a:xfrm>
          <a:prstGeom prst="rect">
            <a:avLst/>
          </a:prstGeom>
          <a:solidFill>
            <a:srgbClr val="FFFFFF">
              <a:alpha val="65000"/>
            </a:srgbClr>
          </a:solidFill>
          <a:ln w="38100">
            <a:solidFill>
              <a:srgbClr val="5B4BA8"/>
            </a:solidFill>
            <a:prstDash val="solid"/>
          </a:ln>
        </p:spPr>
      </p:sp>
      <p:sp>
        <p:nvSpPr>
          <p:cNvPr id="27" name="Text 24"/>
          <p:cNvSpPr txBox="1"/>
          <p:nvPr/>
        </p:nvSpPr>
        <p:spPr>
          <a:xfrm>
            <a:off x="5010912" y="6022848"/>
            <a:ext cx="4005072" cy="384048"/>
          </a:xfrm>
          <a:prstGeom prst="rect">
            <a:avLst/>
          </a:prstGeom>
          <a:noFill/>
          <a:ln/>
        </p:spPr>
        <p:txBody>
          <a:bodyPr wrap="square" lIns="0" tIns="0" rIns="0" bIns="0" rtlCol="0" anchor="ctr"/>
          <a:lstStyle/>
          <a:p>
            <a:pPr marL="0" indent="0">
              <a:buNone/>
            </a:pPr>
            <a:r>
              <a:rPr lang="en-US" sz="1550" b="1" dirty="0">
                <a:solidFill>
                  <a:srgbClr val="5B4BA8"/>
                </a:solidFill>
                <a:latin typeface="Arial" pitchFamily="34" charset="0"/>
                <a:ea typeface="Arial" pitchFamily="34" charset="-122"/>
                <a:cs typeface="Arial" pitchFamily="34" charset="-120"/>
              </a:rPr>
              <a:t>Research Question, Aim and Objectives</a:t>
            </a:r>
            <a:endParaRPr lang="en-US" sz="1550" dirty="0"/>
          </a:p>
        </p:txBody>
      </p:sp>
      <p:sp>
        <p:nvSpPr>
          <p:cNvPr id="28" name="Text 25"/>
          <p:cNvSpPr txBox="1"/>
          <p:nvPr/>
        </p:nvSpPr>
        <p:spPr>
          <a:xfrm>
            <a:off x="5053584" y="6403848"/>
            <a:ext cx="3950208" cy="2770632"/>
          </a:xfrm>
          <a:prstGeom prst="rect">
            <a:avLst/>
          </a:prstGeom>
          <a:noFill/>
          <a:ln/>
        </p:spPr>
        <p:txBody>
          <a:bodyPr wrap="square" lIns="0" tIns="0" rIns="0" bIns="0" rtlCol="0" anchor="t"/>
          <a:lstStyle/>
          <a:p>
            <a:pPr marL="0" indent="0">
              <a:lnSpc>
                <a:spcPct val="105000"/>
              </a:lnSpc>
              <a:buNone/>
            </a:pPr>
            <a:r>
              <a:rPr lang="en-US" sz="1150" b="1" dirty="0">
                <a:solidFill>
                  <a:srgbClr val="5B4BA8"/>
                </a:solidFill>
                <a:latin typeface="Arial" pitchFamily="34" charset="0"/>
                <a:ea typeface="Arial" pitchFamily="34" charset="-122"/>
                <a:cs typeface="Arial" pitchFamily="34" charset="-120"/>
              </a:rPr>
              <a:t>Research question: </a:t>
            </a:r>
            <a:r>
              <a:rPr lang="en-US" sz="1150" dirty="0">
                <a:solidFill>
                  <a:srgbClr val="1A1A1A"/>
                </a:solidFill>
                <a:latin typeface="Arial" pitchFamily="34" charset="0"/>
                <a:ea typeface="Arial" pitchFamily="34" charset="-122"/>
                <a:cs typeface="Arial" pitchFamily="34" charset="-120"/>
              </a:rPr>
              <a:t>What is the relationship between mental health awareness and willingness to seek professional support among UK university students (18-35 years)?</a:t>
            </a:r>
            <a:endParaRPr lang="en-US" sz="1150" dirty="0"/>
          </a:p>
          <a:p>
            <a:pPr marL="0" indent="0">
              <a:lnSpc>
                <a:spcPct val="100000"/>
              </a:lnSpc>
              <a:buNone/>
            </a:pPr>
            <a:r>
              <a:rPr lang="en-US" sz="1150" b="1" dirty="0">
                <a:solidFill>
                  <a:srgbClr val="5B4BA8"/>
                </a:solidFill>
                <a:latin typeface="Arial" pitchFamily="34" charset="0"/>
                <a:ea typeface="Arial" pitchFamily="34" charset="-122"/>
                <a:cs typeface="Arial" pitchFamily="34" charset="-120"/>
              </a:rPr>
              <a:t>Aim: </a:t>
            </a:r>
            <a:r>
              <a:rPr lang="en-US" sz="1150" dirty="0">
                <a:solidFill>
                  <a:srgbClr val="1A1A1A"/>
                </a:solidFill>
                <a:latin typeface="Arial" pitchFamily="34" charset="0"/>
                <a:ea typeface="Arial" pitchFamily="34" charset="-122"/>
                <a:cs typeface="Arial" pitchFamily="34" charset="-120"/>
              </a:rPr>
              <a:t>To investigate the relationship between mental health awareness and willingness to seek professional help and the impact that stigma has on this relationship among UK university students (18-35 years).</a:t>
            </a:r>
            <a:endParaRPr lang="en-US" sz="1150" dirty="0"/>
          </a:p>
          <a:p>
            <a:pPr marL="0" indent="0">
              <a:lnSpc>
                <a:spcPct val="105000"/>
              </a:lnSpc>
              <a:spcAft>
                <a:spcPts val="200"/>
              </a:spcAft>
              <a:buNone/>
            </a:pPr>
            <a:r>
              <a:rPr lang="en-US" sz="1150" b="1" dirty="0">
                <a:solidFill>
                  <a:srgbClr val="5B4BA8"/>
                </a:solidFill>
                <a:latin typeface="Arial" pitchFamily="34" charset="0"/>
                <a:ea typeface="Arial" pitchFamily="34" charset="-122"/>
                <a:cs typeface="Arial" pitchFamily="34" charset="-120"/>
              </a:rPr>
              <a:t>Objectives:</a:t>
            </a:r>
            <a:endParaRPr lang="en-US" sz="1150" dirty="0"/>
          </a:p>
          <a:p>
            <a:pPr marL="342900" indent="-342900">
              <a:lnSpc>
                <a:spcPct val="105000"/>
              </a:lnSpc>
              <a:spcAft>
                <a:spcPts val="300"/>
              </a:spcAft>
              <a:buSzPct val="100000"/>
              <a:buFont typeface="+mj-lt"/>
              <a:buAutoNum type="arabicPeriod"/>
            </a:pPr>
            <a:r>
              <a:rPr lang="en-US" sz="1150" dirty="0">
                <a:solidFill>
                  <a:srgbClr val="1A1A1A"/>
                </a:solidFill>
                <a:latin typeface="Arial" pitchFamily="34" charset="0"/>
                <a:ea typeface="Arial" pitchFamily="34" charset="-122"/>
                <a:cs typeface="Arial" pitchFamily="34" charset="-120"/>
              </a:rPr>
              <a:t>Measure levels of mental health awareness and willingness to seek professional support.</a:t>
            </a:r>
            <a:endParaRPr lang="en-US" sz="1150" dirty="0"/>
          </a:p>
          <a:p>
            <a:pPr marL="342900" indent="-342900">
              <a:lnSpc>
                <a:spcPct val="105000"/>
              </a:lnSpc>
              <a:spcAft>
                <a:spcPts val="300"/>
              </a:spcAft>
              <a:buSzPct val="100000"/>
              <a:buFont typeface="+mj-lt"/>
              <a:buAutoNum type="arabicPeriod"/>
            </a:pPr>
            <a:r>
              <a:rPr lang="en-US" sz="1150" dirty="0">
                <a:solidFill>
                  <a:srgbClr val="1A1A1A"/>
                </a:solidFill>
                <a:latin typeface="Arial" pitchFamily="34" charset="0"/>
                <a:ea typeface="Arial" pitchFamily="34" charset="-122"/>
                <a:cs typeface="Arial" pitchFamily="34" charset="-120"/>
              </a:rPr>
              <a:t>Analyse the association between awareness and willingness, testing stigma, gender and ethnicity as moderators.</a:t>
            </a:r>
            <a:endParaRPr lang="en-US" sz="1150" dirty="0"/>
          </a:p>
          <a:p>
            <a:pPr marL="342900" indent="-342900">
              <a:lnSpc>
                <a:spcPct val="105000"/>
              </a:lnSpc>
              <a:buSzPct val="100000"/>
              <a:buFont typeface="+mj-lt"/>
              <a:buAutoNum type="arabicPeriod"/>
            </a:pPr>
            <a:r>
              <a:rPr lang="en-US" sz="1150" dirty="0">
                <a:solidFill>
                  <a:srgbClr val="1A1A1A"/>
                </a:solidFill>
                <a:latin typeface="Arial" pitchFamily="34" charset="0"/>
                <a:ea typeface="Arial" pitchFamily="34" charset="-122"/>
                <a:cs typeface="Arial" pitchFamily="34" charset="-120"/>
              </a:rPr>
              <a:t>Identify barriers and facilitators to recommend improvements to university support services.</a:t>
            </a:r>
            <a:endParaRPr lang="en-US" sz="1150" dirty="0"/>
          </a:p>
        </p:txBody>
      </p:sp>
      <p:sp>
        <p:nvSpPr>
          <p:cNvPr id="29" name="Model step 1"/>
          <p:cNvSpPr/>
          <p:nvPr/>
        </p:nvSpPr>
        <p:spPr>
          <a:xfrm>
            <a:off x="5038344" y="9464040"/>
            <a:ext cx="1207008" cy="548640"/>
          </a:xfrm>
          <a:prstGeom prst="roundRect">
            <a:avLst>
              <a:gd name="adj" fmla="val 13333"/>
            </a:avLst>
          </a:prstGeom>
          <a:solidFill>
            <a:srgbClr val="5B4BA8"/>
          </a:solidFill>
          <a:ln w="12700">
            <a:solidFill>
              <a:srgbClr val="5B4BA8"/>
            </a:solidFill>
            <a:prstDash val="solid"/>
          </a:ln>
        </p:spPr>
      </p:sp>
      <p:sp>
        <p:nvSpPr>
          <p:cNvPr id="30" name="Text 27"/>
          <p:cNvSpPr txBox="1"/>
          <p:nvPr/>
        </p:nvSpPr>
        <p:spPr>
          <a:xfrm>
            <a:off x="5084064" y="9464040"/>
            <a:ext cx="1115568" cy="548640"/>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Mental health awareness</a:t>
            </a:r>
            <a:endParaRPr lang="en-US" sz="1050" dirty="0"/>
          </a:p>
        </p:txBody>
      </p:sp>
      <p:sp>
        <p:nvSpPr>
          <p:cNvPr id="31" name="Model arrow 1"/>
          <p:cNvSpPr/>
          <p:nvPr/>
        </p:nvSpPr>
        <p:spPr>
          <a:xfrm>
            <a:off x="6291072" y="9628632"/>
            <a:ext cx="73152" cy="219456"/>
          </a:xfrm>
          <a:prstGeom prst="rightArrow">
            <a:avLst/>
          </a:prstGeom>
          <a:solidFill>
            <a:srgbClr val="5B4BA8"/>
          </a:solidFill>
          <a:ln w="12700">
            <a:solidFill>
              <a:srgbClr val="5B4BA8"/>
            </a:solidFill>
            <a:prstDash val="solid"/>
          </a:ln>
        </p:spPr>
      </p:sp>
      <p:sp>
        <p:nvSpPr>
          <p:cNvPr id="32" name="Model step 2"/>
          <p:cNvSpPr/>
          <p:nvPr/>
        </p:nvSpPr>
        <p:spPr>
          <a:xfrm>
            <a:off x="6409944" y="9464040"/>
            <a:ext cx="1207008" cy="548640"/>
          </a:xfrm>
          <a:prstGeom prst="roundRect">
            <a:avLst>
              <a:gd name="adj" fmla="val 13333"/>
            </a:avLst>
          </a:prstGeom>
          <a:solidFill>
            <a:srgbClr val="E7E3F6"/>
          </a:solidFill>
          <a:ln w="12700">
            <a:solidFill>
              <a:srgbClr val="5B4BA8"/>
            </a:solidFill>
            <a:prstDash val="solid"/>
          </a:ln>
        </p:spPr>
      </p:sp>
      <p:sp>
        <p:nvSpPr>
          <p:cNvPr id="33" name="Text 30"/>
          <p:cNvSpPr txBox="1"/>
          <p:nvPr/>
        </p:nvSpPr>
        <p:spPr>
          <a:xfrm>
            <a:off x="6455664" y="9464040"/>
            <a:ext cx="1115568" cy="548640"/>
          </a:xfrm>
          <a:prstGeom prst="rect">
            <a:avLst/>
          </a:prstGeom>
          <a:noFill/>
          <a:ln/>
        </p:spPr>
        <p:txBody>
          <a:bodyPr wrap="square" lIns="0" tIns="0" rIns="0" bIns="0" rtlCol="0" anchor="ctr"/>
          <a:lstStyle/>
          <a:p>
            <a:pPr marL="0" indent="0" algn="ctr">
              <a:buNone/>
            </a:pPr>
            <a:r>
              <a:rPr lang="en-US" sz="1050" b="1" dirty="0">
                <a:solidFill>
                  <a:srgbClr val="5B4BA8"/>
                </a:solidFill>
                <a:latin typeface="Arial" pitchFamily="34" charset="0"/>
                <a:ea typeface="Arial" pitchFamily="34" charset="-122"/>
                <a:cs typeface="Arial" pitchFamily="34" charset="-120"/>
              </a:rPr>
              <a:t>Attitudes, norms, stigma</a:t>
            </a:r>
            <a:endParaRPr lang="en-US" sz="1050" dirty="0"/>
          </a:p>
        </p:txBody>
      </p:sp>
      <p:sp>
        <p:nvSpPr>
          <p:cNvPr id="34" name="Model arrow 2"/>
          <p:cNvSpPr/>
          <p:nvPr/>
        </p:nvSpPr>
        <p:spPr>
          <a:xfrm>
            <a:off x="7662672" y="9628632"/>
            <a:ext cx="73152" cy="219456"/>
          </a:xfrm>
          <a:prstGeom prst="rightArrow">
            <a:avLst/>
          </a:prstGeom>
          <a:solidFill>
            <a:srgbClr val="5B4BA8"/>
          </a:solidFill>
          <a:ln w="12700">
            <a:solidFill>
              <a:srgbClr val="5B4BA8"/>
            </a:solidFill>
            <a:prstDash val="solid"/>
          </a:ln>
        </p:spPr>
      </p:sp>
      <p:sp>
        <p:nvSpPr>
          <p:cNvPr id="35" name="Model step 3"/>
          <p:cNvSpPr/>
          <p:nvPr/>
        </p:nvSpPr>
        <p:spPr>
          <a:xfrm>
            <a:off x="7781544" y="9464040"/>
            <a:ext cx="1207008" cy="548640"/>
          </a:xfrm>
          <a:prstGeom prst="roundRect">
            <a:avLst>
              <a:gd name="adj" fmla="val 13333"/>
            </a:avLst>
          </a:prstGeom>
          <a:solidFill>
            <a:srgbClr val="5B4BA8"/>
          </a:solidFill>
          <a:ln w="12700">
            <a:solidFill>
              <a:srgbClr val="5B4BA8"/>
            </a:solidFill>
            <a:prstDash val="solid"/>
          </a:ln>
        </p:spPr>
      </p:sp>
      <p:sp>
        <p:nvSpPr>
          <p:cNvPr id="36" name="Text 33"/>
          <p:cNvSpPr txBox="1"/>
          <p:nvPr/>
        </p:nvSpPr>
        <p:spPr>
          <a:xfrm>
            <a:off x="7827264" y="9464040"/>
            <a:ext cx="1115568" cy="548640"/>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Willingness to seek support</a:t>
            </a:r>
            <a:endParaRPr lang="en-US" sz="1050" dirty="0"/>
          </a:p>
        </p:txBody>
      </p:sp>
      <p:sp>
        <p:nvSpPr>
          <p:cNvPr id="37" name="Text 34"/>
          <p:cNvSpPr txBox="1"/>
          <p:nvPr/>
        </p:nvSpPr>
        <p:spPr>
          <a:xfrm>
            <a:off x="5038344" y="10049256"/>
            <a:ext cx="3950208" cy="274320"/>
          </a:xfrm>
          <a:prstGeom prst="rect">
            <a:avLst/>
          </a:prstGeom>
          <a:noFill/>
          <a:ln/>
        </p:spPr>
        <p:txBody>
          <a:bodyPr wrap="square" lIns="0" tIns="0" rIns="0" bIns="0" rtlCol="0" anchor="t"/>
          <a:lstStyle/>
          <a:p>
            <a:pPr marL="0" indent="0">
              <a:buNone/>
            </a:pPr>
            <a:r>
              <a:rPr lang="en-US" sz="1000" i="1" dirty="0">
                <a:solidFill>
                  <a:srgbClr val="444444"/>
                </a:solidFill>
                <a:latin typeface="Arial" pitchFamily="34" charset="0"/>
                <a:ea typeface="Arial" pitchFamily="34" charset="-122"/>
                <a:cs typeface="Arial" pitchFamily="34" charset="-120"/>
              </a:rPr>
              <a:t>Design: cross-sectional online survey with validated scales, regression analysis and open-ended questions.</a:t>
            </a:r>
            <a:endParaRPr lang="en-US" sz="1000" dirty="0"/>
          </a:p>
        </p:txBody>
      </p:sp>
      <p:sp>
        <p:nvSpPr>
          <p:cNvPr id="38" name="Research impact box"/>
          <p:cNvSpPr/>
          <p:nvPr/>
        </p:nvSpPr>
        <p:spPr>
          <a:xfrm>
            <a:off x="9381744" y="1572768"/>
            <a:ext cx="5376672" cy="2286000"/>
          </a:xfrm>
          <a:prstGeom prst="rect">
            <a:avLst/>
          </a:prstGeom>
          <a:solidFill>
            <a:srgbClr val="FFFFFF">
              <a:alpha val="65000"/>
            </a:srgbClr>
          </a:solidFill>
          <a:ln w="38100">
            <a:solidFill>
              <a:srgbClr val="E8916A"/>
            </a:solidFill>
            <a:prstDash val="solid"/>
          </a:ln>
        </p:spPr>
      </p:sp>
      <p:sp>
        <p:nvSpPr>
          <p:cNvPr id="39" name="Text 36"/>
          <p:cNvSpPr txBox="1"/>
          <p:nvPr/>
        </p:nvSpPr>
        <p:spPr>
          <a:xfrm>
            <a:off x="9518904" y="1583183"/>
            <a:ext cx="5102352" cy="384048"/>
          </a:xfrm>
          <a:prstGeom prst="rect">
            <a:avLst/>
          </a:prstGeom>
          <a:noFill/>
          <a:ln/>
        </p:spPr>
        <p:txBody>
          <a:bodyPr wrap="square" lIns="0" tIns="0" rIns="0" bIns="0" rtlCol="0" anchor="ctr"/>
          <a:lstStyle/>
          <a:p>
            <a:pPr marL="0" indent="0">
              <a:buNone/>
            </a:pPr>
            <a:r>
              <a:rPr lang="en-US" sz="1550" b="1" dirty="0">
                <a:solidFill>
                  <a:srgbClr val="B5542B"/>
                </a:solidFill>
                <a:latin typeface="Arial" pitchFamily="34" charset="0"/>
                <a:ea typeface="Arial" pitchFamily="34" charset="-122"/>
                <a:cs typeface="Arial" pitchFamily="34" charset="-120"/>
              </a:rPr>
              <a:t>Research Impact</a:t>
            </a:r>
            <a:endParaRPr lang="en-US" sz="1550" dirty="0"/>
          </a:p>
        </p:txBody>
      </p:sp>
      <p:sp>
        <p:nvSpPr>
          <p:cNvPr id="40" name="Text 37"/>
          <p:cNvSpPr txBox="1"/>
          <p:nvPr/>
        </p:nvSpPr>
        <p:spPr>
          <a:xfrm>
            <a:off x="9546336" y="1959938"/>
            <a:ext cx="5047488" cy="1719072"/>
          </a:xfrm>
          <a:prstGeom prst="rect">
            <a:avLst/>
          </a:prstGeom>
          <a:noFill/>
          <a:ln/>
        </p:spPr>
        <p:txBody>
          <a:bodyPr wrap="square" lIns="0" tIns="0" rIns="0" bIns="0" rtlCol="0" anchor="t"/>
          <a:lstStyle/>
          <a:p>
            <a:pPr marL="177800" indent="-177800">
              <a:lnSpc>
                <a:spcPct val="105000"/>
              </a:lnSpc>
              <a:spcAft>
                <a:spcPts val="500"/>
              </a:spcAft>
              <a:buSzPct val="100000"/>
              <a:buChar char="•"/>
            </a:pPr>
            <a:r>
              <a:rPr lang="en-US" sz="1150" b="1" dirty="0">
                <a:solidFill>
                  <a:srgbClr val="B5542B"/>
                </a:solidFill>
                <a:latin typeface="Arial" pitchFamily="34" charset="0"/>
                <a:ea typeface="Arial" pitchFamily="34" charset="-122"/>
                <a:cs typeface="Arial" pitchFamily="34" charset="-120"/>
              </a:rPr>
              <a:t>Students: </a:t>
            </a:r>
            <a:r>
              <a:rPr lang="en-US" sz="1150" dirty="0">
                <a:solidFill>
                  <a:srgbClr val="1A1A1A"/>
                </a:solidFill>
                <a:latin typeface="Arial" pitchFamily="34" charset="0"/>
                <a:ea typeface="Arial" pitchFamily="34" charset="-122"/>
                <a:cs typeface="Arial" pitchFamily="34" charset="-120"/>
              </a:rPr>
              <a:t>earlier, simpler routes to support, reducing crisis presentations and withdrawal (OfS, 2023; Tickell et al., 2024).</a:t>
            </a:r>
            <a:endParaRPr lang="en-US" sz="1150" dirty="0"/>
          </a:p>
          <a:p>
            <a:pPr marL="177800" indent="-177800">
              <a:lnSpc>
                <a:spcPct val="100000"/>
              </a:lnSpc>
              <a:spcAft>
                <a:spcPts val="500"/>
              </a:spcAft>
              <a:buSzPct val="100000"/>
              <a:buChar char="•"/>
            </a:pPr>
            <a:r>
              <a:rPr lang="en-US" sz="1150" b="1" dirty="0">
                <a:solidFill>
                  <a:srgbClr val="B5542B"/>
                </a:solidFill>
                <a:latin typeface="Arial" pitchFamily="34" charset="0"/>
                <a:ea typeface="Arial" pitchFamily="34" charset="-122"/>
                <a:cs typeface="Arial" pitchFamily="34" charset="-120"/>
              </a:rPr>
              <a:t>Universities:</a:t>
            </a:r>
            <a:r>
              <a:rPr lang="en-US" sz="1150" b="1" dirty="0">
                <a:solidFill>
                  <a:srgbClr val="1A1A1A"/>
                </a:solidFill>
                <a:latin typeface="Arial" pitchFamily="34" charset="0"/>
                <a:ea typeface="Arial" pitchFamily="34" charset="-122"/>
                <a:cs typeface="Arial" pitchFamily="34" charset="-120"/>
              </a:rPr>
              <a:t> </a:t>
            </a:r>
            <a:r>
              <a:rPr lang="en-US" sz="1150" dirty="0">
                <a:solidFill>
                  <a:srgbClr val="1A1A1A"/>
                </a:solidFill>
                <a:latin typeface="Arial" pitchFamily="34" charset="0"/>
                <a:ea typeface="Arial" pitchFamily="34" charset="-122"/>
                <a:cs typeface="Arial" pitchFamily="34" charset="-120"/>
              </a:rPr>
              <a:t>data to move beyond awareness campaigns towards action-based, whole-university interventions (Priestley et al., 2022).</a:t>
            </a:r>
            <a:endParaRPr lang="en-US" sz="1150" dirty="0"/>
          </a:p>
          <a:p>
            <a:pPr marL="177800" indent="-177800">
              <a:lnSpc>
                <a:spcPct val="105000"/>
              </a:lnSpc>
              <a:spcAft>
                <a:spcPts val="500"/>
              </a:spcAft>
              <a:buSzPct val="100000"/>
              <a:buChar char="•"/>
            </a:pPr>
            <a:r>
              <a:rPr lang="en-US" sz="1150" b="1" dirty="0">
                <a:solidFill>
                  <a:srgbClr val="B5542B"/>
                </a:solidFill>
                <a:latin typeface="Arial" pitchFamily="34" charset="0"/>
                <a:ea typeface="Arial" pitchFamily="34" charset="-122"/>
                <a:cs typeface="Arial" pitchFamily="34" charset="-120"/>
              </a:rPr>
              <a:t>HSC professionals:</a:t>
            </a:r>
            <a:r>
              <a:rPr lang="en-US" sz="1150" b="1" dirty="0">
                <a:solidFill>
                  <a:srgbClr val="1A1A1A"/>
                </a:solidFill>
                <a:latin typeface="Arial" pitchFamily="34" charset="0"/>
                <a:ea typeface="Arial" pitchFamily="34" charset="-122"/>
                <a:cs typeface="Arial" pitchFamily="34" charset="-120"/>
              </a:rPr>
              <a:t> </a:t>
            </a:r>
            <a:r>
              <a:rPr lang="en-US" sz="1150" dirty="0">
                <a:solidFill>
                  <a:srgbClr val="1A1A1A"/>
                </a:solidFill>
                <a:latin typeface="Arial" pitchFamily="34" charset="0"/>
                <a:ea typeface="Arial" pitchFamily="34" charset="-122"/>
                <a:cs typeface="Arial" pitchFamily="34" charset="-120"/>
              </a:rPr>
              <a:t>Insight for HSC professionals to focus on groups at lower risk of seeking help (</a:t>
            </a:r>
            <a:r>
              <a:rPr lang="en-US" sz="1150" dirty="0" err="1">
                <a:solidFill>
                  <a:srgbClr val="1A1A1A"/>
                </a:solidFill>
                <a:latin typeface="Arial" pitchFamily="34" charset="0"/>
                <a:ea typeface="Arial" pitchFamily="34" charset="-122"/>
                <a:cs typeface="Arial" pitchFamily="34" charset="-120"/>
              </a:rPr>
              <a:t>Broglia</a:t>
            </a:r>
            <a:r>
              <a:rPr lang="en-US" sz="1150" dirty="0">
                <a:solidFill>
                  <a:srgbClr val="1A1A1A"/>
                </a:solidFill>
                <a:latin typeface="Arial" pitchFamily="34" charset="0"/>
                <a:ea typeface="Arial" pitchFamily="34" charset="-122"/>
                <a:cs typeface="Arial" pitchFamily="34" charset="-120"/>
              </a:rPr>
              <a:t>, Millings and Barkham, 2021).</a:t>
            </a:r>
            <a:endParaRPr lang="en-US" sz="1150" dirty="0"/>
          </a:p>
          <a:p>
            <a:pPr marL="177800" indent="-177800">
              <a:lnSpc>
                <a:spcPct val="100000"/>
              </a:lnSpc>
              <a:buSzPct val="100000"/>
              <a:buChar char="•"/>
            </a:pPr>
            <a:r>
              <a:rPr lang="en-US" sz="1150" b="1" dirty="0">
                <a:solidFill>
                  <a:srgbClr val="B5542B"/>
                </a:solidFill>
                <a:latin typeface="Arial" pitchFamily="34" charset="0"/>
                <a:ea typeface="Arial" pitchFamily="34" charset="-122"/>
                <a:cs typeface="Arial" pitchFamily="34" charset="-120"/>
              </a:rPr>
              <a:t>Policy and public health: </a:t>
            </a:r>
            <a:r>
              <a:rPr lang="en-US" sz="1150" dirty="0">
                <a:solidFill>
                  <a:srgbClr val="1A1A1A"/>
                </a:solidFill>
                <a:latin typeface="Arial" pitchFamily="34" charset="0"/>
                <a:ea typeface="Arial" pitchFamily="34" charset="-122"/>
                <a:cs typeface="Arial" pitchFamily="34" charset="-120"/>
              </a:rPr>
              <a:t>Supports the call for student suicide prevention (DHSC, 2023) and the call for a transformation in mental health care (WHO, 2022).</a:t>
            </a:r>
            <a:endParaRPr lang="en-US" sz="1150" dirty="0"/>
          </a:p>
        </p:txBody>
      </p:sp>
      <p:sp>
        <p:nvSpPr>
          <p:cNvPr id="41" name="References box"/>
          <p:cNvSpPr/>
          <p:nvPr/>
        </p:nvSpPr>
        <p:spPr>
          <a:xfrm>
            <a:off x="9381744" y="4087368"/>
            <a:ext cx="5376672" cy="6291072"/>
          </a:xfrm>
          <a:prstGeom prst="rect">
            <a:avLst/>
          </a:prstGeom>
          <a:solidFill>
            <a:srgbClr val="FFFFFF">
              <a:alpha val="65000"/>
            </a:srgbClr>
          </a:solidFill>
          <a:ln w="38100">
            <a:solidFill>
              <a:srgbClr val="3D8FD9"/>
            </a:solidFill>
            <a:prstDash val="solid"/>
          </a:ln>
        </p:spPr>
      </p:sp>
      <p:sp>
        <p:nvSpPr>
          <p:cNvPr id="42" name="Text 39"/>
          <p:cNvSpPr txBox="1"/>
          <p:nvPr/>
        </p:nvSpPr>
        <p:spPr>
          <a:xfrm>
            <a:off x="9518904" y="4178808"/>
            <a:ext cx="5102352" cy="384048"/>
          </a:xfrm>
          <a:prstGeom prst="rect">
            <a:avLst/>
          </a:prstGeom>
          <a:noFill/>
          <a:ln/>
        </p:spPr>
        <p:txBody>
          <a:bodyPr wrap="square" lIns="0" tIns="0" rIns="0" bIns="0" rtlCol="0" anchor="ctr"/>
          <a:lstStyle/>
          <a:p>
            <a:pPr marL="0" indent="0">
              <a:buNone/>
            </a:pPr>
            <a:r>
              <a:rPr lang="en-US" sz="1550" b="1" dirty="0">
                <a:solidFill>
                  <a:srgbClr val="1F5F9E"/>
                </a:solidFill>
                <a:latin typeface="Arial" pitchFamily="34" charset="0"/>
                <a:ea typeface="Arial" pitchFamily="34" charset="-122"/>
                <a:cs typeface="Arial" pitchFamily="34" charset="-120"/>
              </a:rPr>
              <a:t>References</a:t>
            </a:r>
            <a:endParaRPr lang="en-US" sz="1550" dirty="0"/>
          </a:p>
        </p:txBody>
      </p:sp>
      <p:sp>
        <p:nvSpPr>
          <p:cNvPr id="43" name="Text 40"/>
          <p:cNvSpPr txBox="1"/>
          <p:nvPr/>
        </p:nvSpPr>
        <p:spPr>
          <a:xfrm>
            <a:off x="9546336" y="4544568"/>
            <a:ext cx="5047488" cy="5760720"/>
          </a:xfrm>
          <a:prstGeom prst="rect">
            <a:avLst/>
          </a:prstGeom>
          <a:noFill/>
          <a:ln/>
        </p:spPr>
        <p:txBody>
          <a:bodyPr wrap="square" lIns="0" tIns="0" rIns="0" bIns="0" rtlCol="0" anchor="t"/>
          <a:lstStyle/>
          <a:p>
            <a:pPr marL="0" indent="0">
              <a:buNone/>
            </a:pPr>
            <a:r>
              <a:rPr lang="en-US" sz="800" dirty="0">
                <a:solidFill>
                  <a:srgbClr val="1A1A1A"/>
                </a:solidFill>
                <a:latin typeface="Arial" pitchFamily="34" charset="0"/>
                <a:ea typeface="Arial" pitchFamily="34" charset="-122"/>
                <a:cs typeface="Arial" pitchFamily="34" charset="-120"/>
              </a:rPr>
              <a:t>Bornschlegl, M., Townshend, K. and Caltabiano, N.J. (2021) 'Application of the Theory of Planned Behavior to identify variables related to academic help seeking in higher education', </a:t>
            </a:r>
            <a:r>
              <a:rPr lang="en-US" sz="800" i="1" dirty="0">
                <a:solidFill>
                  <a:srgbClr val="1A1A1A"/>
                </a:solidFill>
                <a:latin typeface="Arial" pitchFamily="34" charset="0"/>
                <a:ea typeface="Arial" pitchFamily="34" charset="-122"/>
                <a:cs typeface="Arial" pitchFamily="34" charset="-120"/>
              </a:rPr>
              <a:t>Frontiers in Education</a:t>
            </a:r>
            <a:r>
              <a:rPr lang="en-US" sz="800" dirty="0">
                <a:solidFill>
                  <a:srgbClr val="1A1A1A"/>
                </a:solidFill>
                <a:latin typeface="Arial" pitchFamily="34" charset="0"/>
                <a:ea typeface="Arial" pitchFamily="34" charset="-122"/>
                <a:cs typeface="Arial" pitchFamily="34" charset="-120"/>
              </a:rPr>
              <a:t>, 6, 738790. Available at: </a:t>
            </a:r>
            <a:r>
              <a:rPr lang="en-US" sz="800" dirty="0">
                <a:solidFill>
                  <a:srgbClr val="1A1A1A"/>
                </a:solidFill>
                <a:latin typeface="Arial" pitchFamily="34" charset="0"/>
                <a:ea typeface="Arial" pitchFamily="34" charset="-122"/>
                <a:cs typeface="Arial" pitchFamily="34" charset="-120"/>
                <a:hlinkClick r:id="rId4"/>
              </a:rPr>
              <a:t>https://doi.org/10.3389/feduc.2021.738790</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Broglia, E., Millings, A. and Barkham, M. (2021) 'Student mental health profiles and barriers to help seeking: when and why students seek help for a mental health concern', </a:t>
            </a:r>
            <a:r>
              <a:rPr lang="en-US" sz="800" i="1" dirty="0">
                <a:solidFill>
                  <a:srgbClr val="1A1A1A"/>
                </a:solidFill>
                <a:latin typeface="Arial" pitchFamily="34" charset="0"/>
                <a:ea typeface="Arial" pitchFamily="34" charset="-122"/>
                <a:cs typeface="Arial" pitchFamily="34" charset="-120"/>
              </a:rPr>
              <a:t>Counselling and Psychotherapy Research</a:t>
            </a:r>
            <a:r>
              <a:rPr lang="en-US" sz="800" dirty="0">
                <a:solidFill>
                  <a:srgbClr val="1A1A1A"/>
                </a:solidFill>
                <a:latin typeface="Arial" pitchFamily="34" charset="0"/>
                <a:ea typeface="Arial" pitchFamily="34" charset="-122"/>
                <a:cs typeface="Arial" pitchFamily="34" charset="-120"/>
              </a:rPr>
              <a:t>, 21(4), pp. 816-826. Available at: </a:t>
            </a:r>
            <a:r>
              <a:rPr lang="en-US" sz="800" dirty="0">
                <a:solidFill>
                  <a:srgbClr val="1A1A1A"/>
                </a:solidFill>
                <a:latin typeface="Arial" pitchFamily="34" charset="0"/>
                <a:ea typeface="Arial" pitchFamily="34" charset="-122"/>
                <a:cs typeface="Arial" pitchFamily="34" charset="-120"/>
                <a:hlinkClick r:id="rId5"/>
              </a:rPr>
              <a:t>https://doi.org/10.1002/capr.12462</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Cibyl (2024) </a:t>
            </a:r>
            <a:r>
              <a:rPr lang="en-US" sz="800" i="1" dirty="0">
                <a:solidFill>
                  <a:srgbClr val="1A1A1A"/>
                </a:solidFill>
                <a:latin typeface="Arial" pitchFamily="34" charset="0"/>
                <a:ea typeface="Arial" pitchFamily="34" charset="-122"/>
                <a:cs typeface="Arial" pitchFamily="34" charset="-120"/>
              </a:rPr>
              <a:t>Student Mental Health Study 2024</a:t>
            </a:r>
            <a:r>
              <a:rPr lang="en-US" sz="800" dirty="0">
                <a:solidFill>
                  <a:srgbClr val="1A1A1A"/>
                </a:solidFill>
                <a:latin typeface="Arial" pitchFamily="34" charset="0"/>
                <a:ea typeface="Arial" pitchFamily="34" charset="-122"/>
                <a:cs typeface="Arial" pitchFamily="34" charset="-120"/>
              </a:rPr>
              <a:t>. London: Cibyl. Available at: </a:t>
            </a:r>
            <a:r>
              <a:rPr lang="en-US" sz="800" dirty="0">
                <a:solidFill>
                  <a:srgbClr val="1A1A1A"/>
                </a:solidFill>
                <a:latin typeface="Arial" pitchFamily="34" charset="0"/>
                <a:ea typeface="Arial" pitchFamily="34" charset="-122"/>
                <a:cs typeface="Arial" pitchFamily="34" charset="-120"/>
                <a:hlinkClick r:id="rId6"/>
              </a:rPr>
              <a:t>https://cibyl.groupgti.com/hubfs/Student_Mental_Health_Research_2024.pdf</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Department of Health and Social Care (DHSC) (2023) </a:t>
            </a:r>
            <a:r>
              <a:rPr lang="en-US" sz="800" i="1" dirty="0">
                <a:solidFill>
                  <a:srgbClr val="1A1A1A"/>
                </a:solidFill>
                <a:latin typeface="Arial" pitchFamily="34" charset="0"/>
                <a:ea typeface="Arial" pitchFamily="34" charset="-122"/>
                <a:cs typeface="Arial" pitchFamily="34" charset="-120"/>
              </a:rPr>
              <a:t>Suicide prevention strategy for England: 2023 to 2028</a:t>
            </a:r>
            <a:r>
              <a:rPr lang="en-US" sz="800" dirty="0">
                <a:solidFill>
                  <a:srgbClr val="1A1A1A"/>
                </a:solidFill>
                <a:latin typeface="Arial" pitchFamily="34" charset="0"/>
                <a:ea typeface="Arial" pitchFamily="34" charset="-122"/>
                <a:cs typeface="Arial" pitchFamily="34" charset="-120"/>
              </a:rPr>
              <a:t>. London: DHSC. Available at: </a:t>
            </a:r>
            <a:r>
              <a:rPr lang="en-US" sz="800" dirty="0">
                <a:solidFill>
                  <a:srgbClr val="1A1A1A"/>
                </a:solidFill>
                <a:latin typeface="Arial" pitchFamily="34" charset="0"/>
                <a:ea typeface="Arial" pitchFamily="34" charset="-122"/>
                <a:cs typeface="Arial" pitchFamily="34" charset="-120"/>
                <a:hlinkClick r:id="rId7"/>
              </a:rPr>
              <a:t>https://www.gov.uk/government/publications/suicide-prevention-strategy-for-england-2023-to-2028</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Foulkes, L. and Andrews, J.L. (2023) 'Are mental health awareness efforts contributing to the rise in reported mental health problems? A call to test the prevalence inflation hypothesis', </a:t>
            </a:r>
            <a:r>
              <a:rPr lang="en-US" sz="800" i="1" dirty="0">
                <a:solidFill>
                  <a:srgbClr val="1A1A1A"/>
                </a:solidFill>
                <a:latin typeface="Arial" pitchFamily="34" charset="0"/>
                <a:ea typeface="Arial" pitchFamily="34" charset="-122"/>
                <a:cs typeface="Arial" pitchFamily="34" charset="-120"/>
              </a:rPr>
              <a:t>New Ideas in Psychology</a:t>
            </a:r>
            <a:r>
              <a:rPr lang="en-US" sz="800" dirty="0">
                <a:solidFill>
                  <a:srgbClr val="1A1A1A"/>
                </a:solidFill>
                <a:latin typeface="Arial" pitchFamily="34" charset="0"/>
                <a:ea typeface="Arial" pitchFamily="34" charset="-122"/>
                <a:cs typeface="Arial" pitchFamily="34" charset="-120"/>
              </a:rPr>
              <a:t>, 69, 101010. Available at: </a:t>
            </a:r>
            <a:r>
              <a:rPr lang="en-US" sz="800" dirty="0">
                <a:solidFill>
                  <a:srgbClr val="1A1A1A"/>
                </a:solidFill>
                <a:latin typeface="Arial" pitchFamily="34" charset="0"/>
                <a:ea typeface="Arial" pitchFamily="34" charset="-122"/>
                <a:cs typeface="Arial" pitchFamily="34" charset="-120"/>
                <a:hlinkClick r:id="rId8"/>
              </a:rPr>
              <a:t>https://doi.org/10.1016/j.newideapsych.2023.101010</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Liao, Y., Ameyaw, M.A., Liang, C. and Li, W. (2023) 'Research on the effect of evidence-based intervention on improving students' mental health literacy led by ordinary teachers: a meta-analysis', </a:t>
            </a:r>
            <a:r>
              <a:rPr lang="en-US" sz="800" i="1" dirty="0">
                <a:solidFill>
                  <a:srgbClr val="1A1A1A"/>
                </a:solidFill>
                <a:latin typeface="Arial" pitchFamily="34" charset="0"/>
                <a:ea typeface="Arial" pitchFamily="34" charset="-122"/>
                <a:cs typeface="Arial" pitchFamily="34" charset="-120"/>
              </a:rPr>
              <a:t>International Journal of Environmental Research and Public Health</a:t>
            </a:r>
            <a:r>
              <a:rPr lang="en-US" sz="800" dirty="0">
                <a:solidFill>
                  <a:srgbClr val="1A1A1A"/>
                </a:solidFill>
                <a:latin typeface="Arial" pitchFamily="34" charset="0"/>
                <a:ea typeface="Arial" pitchFamily="34" charset="-122"/>
                <a:cs typeface="Arial" pitchFamily="34" charset="-120"/>
              </a:rPr>
              <a:t>, 20(2), 949. Available at: </a:t>
            </a:r>
            <a:r>
              <a:rPr lang="en-US" sz="800" dirty="0">
                <a:solidFill>
                  <a:srgbClr val="1A1A1A"/>
                </a:solidFill>
                <a:latin typeface="Arial" pitchFamily="34" charset="0"/>
                <a:ea typeface="Arial" pitchFamily="34" charset="-122"/>
                <a:cs typeface="Arial" pitchFamily="34" charset="-120"/>
                <a:hlinkClick r:id="rId9"/>
              </a:rPr>
              <a:t>https://doi.org/10.3390/ijerph20020949</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Newlove-Delgado, T. et al. (2022) </a:t>
            </a:r>
            <a:r>
              <a:rPr lang="en-US" sz="800" i="1" dirty="0">
                <a:solidFill>
                  <a:srgbClr val="1A1A1A"/>
                </a:solidFill>
                <a:latin typeface="Arial" pitchFamily="34" charset="0"/>
                <a:ea typeface="Arial" pitchFamily="34" charset="-122"/>
                <a:cs typeface="Arial" pitchFamily="34" charset="-120"/>
              </a:rPr>
              <a:t>Mental Health of Children and Young People in England, 2022: wave 3 follow up to the 2017 survey</a:t>
            </a:r>
            <a:r>
              <a:rPr lang="en-US" sz="800" dirty="0">
                <a:solidFill>
                  <a:srgbClr val="1A1A1A"/>
                </a:solidFill>
                <a:latin typeface="Arial" pitchFamily="34" charset="0"/>
                <a:ea typeface="Arial" pitchFamily="34" charset="-122"/>
                <a:cs typeface="Arial" pitchFamily="34" charset="-120"/>
              </a:rPr>
              <a:t>. Leeds: NHS England. Available at: </a:t>
            </a:r>
            <a:r>
              <a:rPr lang="en-US" sz="800" dirty="0">
                <a:solidFill>
                  <a:srgbClr val="1A1A1A"/>
                </a:solidFill>
                <a:latin typeface="Arial" pitchFamily="34" charset="0"/>
                <a:ea typeface="Arial" pitchFamily="34" charset="-122"/>
                <a:cs typeface="Arial" pitchFamily="34" charset="-120"/>
                <a:hlinkClick r:id="rId10"/>
              </a:rPr>
              <a:t>https://digital.nhs.uk/data-and-information/publications/statistical/mental-health-of-children-and-young-people-in-england/2022-follow-up-to-the-2017-survey</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Newlove-Delgado, T. et al. (2023) </a:t>
            </a:r>
            <a:r>
              <a:rPr lang="en-US" sz="800" i="1" dirty="0">
                <a:solidFill>
                  <a:srgbClr val="1A1A1A"/>
                </a:solidFill>
                <a:latin typeface="Arial" pitchFamily="34" charset="0"/>
                <a:ea typeface="Arial" pitchFamily="34" charset="-122"/>
                <a:cs typeface="Arial" pitchFamily="34" charset="-120"/>
              </a:rPr>
              <a:t>Mental Health of Children and Young People in England, 2023: wave 4 follow up to the 2017 survey</a:t>
            </a:r>
            <a:r>
              <a:rPr lang="en-US" sz="800" dirty="0">
                <a:solidFill>
                  <a:srgbClr val="1A1A1A"/>
                </a:solidFill>
                <a:latin typeface="Arial" pitchFamily="34" charset="0"/>
                <a:ea typeface="Arial" pitchFamily="34" charset="-122"/>
                <a:cs typeface="Arial" pitchFamily="34" charset="-120"/>
              </a:rPr>
              <a:t>. Leeds: NHS England. Available at: </a:t>
            </a:r>
            <a:r>
              <a:rPr lang="en-US" sz="800" dirty="0">
                <a:solidFill>
                  <a:srgbClr val="1A1A1A"/>
                </a:solidFill>
                <a:latin typeface="Arial" pitchFamily="34" charset="0"/>
                <a:ea typeface="Arial" pitchFamily="34" charset="-122"/>
                <a:cs typeface="Arial" pitchFamily="34" charset="-120"/>
                <a:hlinkClick r:id="rId11"/>
              </a:rPr>
              <a:t>https://digital.nhs.uk/data-and-information/publications/statistical/mental-health-of-children-and-young-people-in-england/2023-wave-4-follow-up</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Office for National Statistics (ONS) (2025) </a:t>
            </a:r>
            <a:r>
              <a:rPr lang="en-US" sz="800" i="1" dirty="0">
                <a:solidFill>
                  <a:srgbClr val="1A1A1A"/>
                </a:solidFill>
                <a:latin typeface="Arial" pitchFamily="34" charset="0"/>
                <a:ea typeface="Arial" pitchFamily="34" charset="-122"/>
                <a:cs typeface="Arial" pitchFamily="34" charset="-120"/>
              </a:rPr>
              <a:t>Estimating suicide among higher education students, England and Wales: August 2016 to July 2023</a:t>
            </a:r>
            <a:r>
              <a:rPr lang="en-US" sz="800" dirty="0">
                <a:solidFill>
                  <a:srgbClr val="1A1A1A"/>
                </a:solidFill>
                <a:latin typeface="Arial" pitchFamily="34" charset="0"/>
                <a:ea typeface="Arial" pitchFamily="34" charset="-122"/>
                <a:cs typeface="Arial" pitchFamily="34" charset="-120"/>
              </a:rPr>
              <a:t>. Newport: ONS. Available at: </a:t>
            </a:r>
            <a:r>
              <a:rPr lang="en-US" sz="800" dirty="0">
                <a:solidFill>
                  <a:srgbClr val="1A1A1A"/>
                </a:solidFill>
                <a:latin typeface="Arial" pitchFamily="34" charset="0"/>
                <a:ea typeface="Arial" pitchFamily="34" charset="-122"/>
                <a:cs typeface="Arial" pitchFamily="34" charset="-120"/>
                <a:hlinkClick r:id="rId12"/>
              </a:rPr>
              <a:t>https://www.ons.gov.uk/releases/estimatingsuicideamonghighereducationstudentsenglandandwales2017to2023</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Office for Students (OfS) (2023) </a:t>
            </a:r>
            <a:r>
              <a:rPr lang="en-US" sz="800" i="1" dirty="0">
                <a:solidFill>
                  <a:srgbClr val="1A1A1A"/>
                </a:solidFill>
                <a:latin typeface="Arial" pitchFamily="34" charset="0"/>
                <a:ea typeface="Arial" pitchFamily="34" charset="-122"/>
                <a:cs typeface="Arial" pitchFamily="34" charset="-120"/>
              </a:rPr>
              <a:t>Meeting the mental health needs of students (Insight 20)</a:t>
            </a:r>
            <a:r>
              <a:rPr lang="en-US" sz="800" dirty="0">
                <a:solidFill>
                  <a:srgbClr val="1A1A1A"/>
                </a:solidFill>
                <a:latin typeface="Arial" pitchFamily="34" charset="0"/>
                <a:ea typeface="Arial" pitchFamily="34" charset="-122"/>
                <a:cs typeface="Arial" pitchFamily="34" charset="-120"/>
              </a:rPr>
              <a:t>. Bristol: OfS. Available at: </a:t>
            </a:r>
            <a:r>
              <a:rPr lang="en-US" sz="800" dirty="0">
                <a:solidFill>
                  <a:srgbClr val="1A1A1A"/>
                </a:solidFill>
                <a:latin typeface="Arial" pitchFamily="34" charset="0"/>
                <a:ea typeface="Arial" pitchFamily="34" charset="-122"/>
                <a:cs typeface="Arial" pitchFamily="34" charset="-120"/>
                <a:hlinkClick r:id="rId13"/>
              </a:rPr>
              <a:t>https://www.officeforstudents.org.uk/publications/meeting-the-mental-health-needs-of-students/</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Osborn, T.G., Li, S., Saunders, R. and Fonagy, P. (2022) 'University students' use of mental health services: a systematic review and meta-analysis', </a:t>
            </a:r>
            <a:r>
              <a:rPr lang="en-US" sz="800" i="1" dirty="0">
                <a:solidFill>
                  <a:srgbClr val="1A1A1A"/>
                </a:solidFill>
                <a:latin typeface="Arial" pitchFamily="34" charset="0"/>
                <a:ea typeface="Arial" pitchFamily="34" charset="-122"/>
                <a:cs typeface="Arial" pitchFamily="34" charset="-120"/>
              </a:rPr>
              <a:t>International Journal of Mental Health Systems</a:t>
            </a:r>
            <a:r>
              <a:rPr lang="en-US" sz="800" dirty="0">
                <a:solidFill>
                  <a:srgbClr val="1A1A1A"/>
                </a:solidFill>
                <a:latin typeface="Arial" pitchFamily="34" charset="0"/>
                <a:ea typeface="Arial" pitchFamily="34" charset="-122"/>
                <a:cs typeface="Arial" pitchFamily="34" charset="-120"/>
              </a:rPr>
              <a:t>, 16, 57. Available at: </a:t>
            </a:r>
            <a:r>
              <a:rPr lang="en-US" sz="800" dirty="0">
                <a:solidFill>
                  <a:srgbClr val="1A1A1A"/>
                </a:solidFill>
                <a:latin typeface="Arial" pitchFamily="34" charset="0"/>
                <a:ea typeface="Arial" pitchFamily="34" charset="-122"/>
                <a:cs typeface="Arial" pitchFamily="34" charset="-120"/>
                <a:hlinkClick r:id="rId14"/>
              </a:rPr>
              <a:t>https://doi.org/10.1186/s13033-022-00569-0</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Priestley, M., Broglia, E., Hughes, G. and Spanner, L. (2022) 'Student perspectives on improving mental health support services at university', </a:t>
            </a:r>
            <a:r>
              <a:rPr lang="en-US" sz="800" i="1" dirty="0">
                <a:solidFill>
                  <a:srgbClr val="1A1A1A"/>
                </a:solidFill>
                <a:latin typeface="Arial" pitchFamily="34" charset="0"/>
                <a:ea typeface="Arial" pitchFamily="34" charset="-122"/>
                <a:cs typeface="Arial" pitchFamily="34" charset="-120"/>
              </a:rPr>
              <a:t>Counselling and Psychotherapy Research</a:t>
            </a:r>
            <a:r>
              <a:rPr lang="en-US" sz="800" dirty="0">
                <a:solidFill>
                  <a:srgbClr val="1A1A1A"/>
                </a:solidFill>
                <a:latin typeface="Arial" pitchFamily="34" charset="0"/>
                <a:ea typeface="Arial" pitchFamily="34" charset="-122"/>
                <a:cs typeface="Arial" pitchFamily="34" charset="-120"/>
              </a:rPr>
              <a:t>, 22(1), pp. 197-206. Available at: </a:t>
            </a:r>
            <a:r>
              <a:rPr lang="en-US" sz="800" dirty="0">
                <a:solidFill>
                  <a:srgbClr val="1A1A1A"/>
                </a:solidFill>
                <a:latin typeface="Arial" pitchFamily="34" charset="0"/>
                <a:ea typeface="Arial" pitchFamily="34" charset="-122"/>
                <a:cs typeface="Arial" pitchFamily="34" charset="-120"/>
                <a:hlinkClick r:id="rId15"/>
              </a:rPr>
              <a:t>https://doi.org/10.1002/capr.12391</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Serebel, A. (2022) 'A systematic review of the level of mental health literacy among university students regarding seeking support from counsellors in the UK', </a:t>
            </a:r>
            <a:r>
              <a:rPr lang="en-US" sz="800" i="1" dirty="0">
                <a:solidFill>
                  <a:srgbClr val="1A1A1A"/>
                </a:solidFill>
                <a:latin typeface="Arial" pitchFamily="34" charset="0"/>
                <a:ea typeface="Arial" pitchFamily="34" charset="-122"/>
                <a:cs typeface="Arial" pitchFamily="34" charset="-120"/>
              </a:rPr>
              <a:t>BJPsych Open</a:t>
            </a:r>
            <a:r>
              <a:rPr lang="en-US" sz="800" dirty="0">
                <a:solidFill>
                  <a:srgbClr val="1A1A1A"/>
                </a:solidFill>
                <a:latin typeface="Arial" pitchFamily="34" charset="0"/>
                <a:ea typeface="Arial" pitchFamily="34" charset="-122"/>
                <a:cs typeface="Arial" pitchFamily="34" charset="-120"/>
              </a:rPr>
              <a:t>, 8(S1), pp. S71-S72. Available at: </a:t>
            </a:r>
            <a:r>
              <a:rPr lang="en-US" sz="800" dirty="0">
                <a:solidFill>
                  <a:srgbClr val="1A1A1A"/>
                </a:solidFill>
                <a:latin typeface="Arial" pitchFamily="34" charset="0"/>
                <a:ea typeface="Arial" pitchFamily="34" charset="-122"/>
                <a:cs typeface="Arial" pitchFamily="34" charset="-120"/>
                <a:hlinkClick r:id="rId16"/>
              </a:rPr>
              <a:t>https://doi.org/10.1192/bjo.2022.244</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Tickell, A., Fonagy, P., Hajdú, K., Obradović, S. and Pilling, S. (2024) ''Am I really the priority here?': help-seeking experiences of university students who self-harmed', </a:t>
            </a:r>
            <a:r>
              <a:rPr lang="en-US" sz="800" i="1" dirty="0">
                <a:solidFill>
                  <a:srgbClr val="1A1A1A"/>
                </a:solidFill>
                <a:latin typeface="Arial" pitchFamily="34" charset="0"/>
                <a:ea typeface="Arial" pitchFamily="34" charset="-122"/>
                <a:cs typeface="Arial" pitchFamily="34" charset="-120"/>
              </a:rPr>
              <a:t>BJPsych Open</a:t>
            </a:r>
            <a:r>
              <a:rPr lang="en-US" sz="800" dirty="0">
                <a:solidFill>
                  <a:srgbClr val="1A1A1A"/>
                </a:solidFill>
                <a:latin typeface="Arial" pitchFamily="34" charset="0"/>
                <a:ea typeface="Arial" pitchFamily="34" charset="-122"/>
                <a:cs typeface="Arial" pitchFamily="34" charset="-120"/>
              </a:rPr>
              <a:t>, 10(2), e40. Available at: </a:t>
            </a:r>
            <a:r>
              <a:rPr lang="en-US" sz="800" dirty="0">
                <a:solidFill>
                  <a:srgbClr val="1A1A1A"/>
                </a:solidFill>
                <a:latin typeface="Arial" pitchFamily="34" charset="0"/>
                <a:ea typeface="Arial" pitchFamily="34" charset="-122"/>
                <a:cs typeface="Arial" pitchFamily="34" charset="-120"/>
                <a:hlinkClick r:id="rId17"/>
              </a:rPr>
              <a:t>https://doi.org/10.1192/bjo.2023.652</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World Health Organization (WHO) (2022) </a:t>
            </a:r>
            <a:r>
              <a:rPr lang="en-US" sz="800" i="1" dirty="0">
                <a:solidFill>
                  <a:srgbClr val="1A1A1A"/>
                </a:solidFill>
                <a:latin typeface="Arial" pitchFamily="34" charset="0"/>
                <a:ea typeface="Arial" pitchFamily="34" charset="-122"/>
                <a:cs typeface="Arial" pitchFamily="34" charset="-120"/>
              </a:rPr>
              <a:t>World mental health report: transforming mental health for all</a:t>
            </a:r>
            <a:r>
              <a:rPr lang="en-US" sz="800" dirty="0">
                <a:solidFill>
                  <a:srgbClr val="1A1A1A"/>
                </a:solidFill>
                <a:latin typeface="Arial" pitchFamily="34" charset="0"/>
                <a:ea typeface="Arial" pitchFamily="34" charset="-122"/>
                <a:cs typeface="Arial" pitchFamily="34" charset="-120"/>
              </a:rPr>
              <a:t>. Geneva: WHO. Available at: </a:t>
            </a:r>
            <a:r>
              <a:rPr lang="en-US" sz="800" dirty="0">
                <a:solidFill>
                  <a:srgbClr val="1A1A1A"/>
                </a:solidFill>
                <a:latin typeface="Arial" pitchFamily="34" charset="0"/>
                <a:ea typeface="Arial" pitchFamily="34" charset="-122"/>
                <a:cs typeface="Arial" pitchFamily="34" charset="-120"/>
                <a:hlinkClick r:id="rId18"/>
              </a:rPr>
              <a:t>https://www.who.int/publications/i/item/9789240049338</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Zhao, R. et al. (2025) 'Help-seeking intentions, behaviors, and barriers in college students: a systematic review and meta-analysis', </a:t>
            </a:r>
            <a:r>
              <a:rPr lang="en-US" sz="800" i="1" dirty="0">
                <a:solidFill>
                  <a:srgbClr val="1A1A1A"/>
                </a:solidFill>
                <a:latin typeface="Arial" pitchFamily="34" charset="0"/>
                <a:ea typeface="Arial" pitchFamily="34" charset="-122"/>
                <a:cs typeface="Arial" pitchFamily="34" charset="-120"/>
              </a:rPr>
              <a:t>Journal of Child Psychology and Psychiatry</a:t>
            </a:r>
            <a:r>
              <a:rPr lang="en-US" sz="800" dirty="0">
                <a:solidFill>
                  <a:srgbClr val="1A1A1A"/>
                </a:solidFill>
                <a:latin typeface="Arial" pitchFamily="34" charset="0"/>
                <a:ea typeface="Arial" pitchFamily="34" charset="-122"/>
                <a:cs typeface="Arial" pitchFamily="34" charset="-120"/>
              </a:rPr>
              <a:t>. Available at: </a:t>
            </a:r>
            <a:r>
              <a:rPr lang="en-US" sz="800" dirty="0">
                <a:solidFill>
                  <a:srgbClr val="1A1A1A"/>
                </a:solidFill>
                <a:latin typeface="Arial" pitchFamily="34" charset="0"/>
                <a:ea typeface="Arial" pitchFamily="34" charset="-122"/>
                <a:cs typeface="Arial" pitchFamily="34" charset="-120"/>
                <a:hlinkClick r:id="rId19"/>
              </a:rPr>
              <a:t>https://doi.org/10.1111/jcpp.14145</a:t>
            </a:r>
            <a:r>
              <a:rPr lang="en-US" sz="800" dirty="0">
                <a:solidFill>
                  <a:srgbClr val="1A1A1A"/>
                </a:solidFill>
                <a:latin typeface="Arial" pitchFamily="34" charset="0"/>
                <a:ea typeface="Arial" pitchFamily="34" charset="-122"/>
                <a:cs typeface="Arial" pitchFamily="34" charset="-120"/>
              </a:rPr>
              <a:t> </a:t>
            </a:r>
            <a:endParaRPr lang="en-US" sz="8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2026</Words>
  <Application>Microsoft Office PowerPoint</Application>
  <PresentationFormat>Custom</PresentationFormat>
  <Paragraphs>74</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2026-10-21T13:53:20Z</dcterms:created>
  <dcterms:modified xsi:type="dcterms:W3CDTF">2026-10-26T09:55:48Z</dcterms:modified>
</cp:coreProperties>
</file>