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136" autoAdjust="0"/>
    <p:restoredTop sz="93447" autoAdjust="0"/>
  </p:normalViewPr>
  <p:slideViewPr>
    <p:cSldViewPr snapToGrid="0" snapToObjects="1">
      <p:cViewPr>
        <p:scale>
          <a:sx n="120" d="100"/>
          <a:sy n="120" d="100"/>
        </p:scale>
        <p:origin x="56" y="-14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97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545"/>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C9A84C"/>
          </a:solidFill>
          <a:ln w="12700">
            <a:solidFill>
              <a:srgbClr val="C9A84C"/>
            </a:solidFill>
            <a:prstDash val="solid"/>
          </a:ln>
        </p:spPr>
        <p:txBody>
          <a:bodyPr/>
          <a:lstStyle/>
          <a:p>
            <a:endParaRPr lang="en-US"/>
          </a:p>
        </p:txBody>
      </p:sp>
      <p:sp>
        <p:nvSpPr>
          <p:cNvPr id="3" name="Text 1"/>
          <p:cNvSpPr/>
          <p:nvPr/>
        </p:nvSpPr>
        <p:spPr>
          <a:xfrm>
            <a:off x="365760" y="457200"/>
            <a:ext cx="8595360" cy="365760"/>
          </a:xfrm>
          <a:prstGeom prst="rect">
            <a:avLst/>
          </a:prstGeom>
          <a:noFill/>
          <a:ln/>
        </p:spPr>
        <p:txBody>
          <a:bodyPr wrap="square" rtlCol="0" anchor="ctr"/>
          <a:lstStyle/>
          <a:p>
            <a:pPr marL="0" indent="0" algn="l">
              <a:buNone/>
            </a:pPr>
            <a:r>
              <a:rPr lang="en-US" sz="1000" b="1" kern="0" spc="300" dirty="0">
                <a:solidFill>
                  <a:srgbClr val="F0D080"/>
                </a:solidFill>
                <a:latin typeface="Calibri" pitchFamily="34" charset="0"/>
                <a:ea typeface="Calibri" pitchFamily="34" charset="-122"/>
                <a:cs typeface="Calibri" pitchFamily="34" charset="-120"/>
              </a:rPr>
              <a:t>PSYCHOLOGY IN HEALTH </a:t>
            </a:r>
            <a:r>
              <a:rPr lang="en-US" sz="1000" b="1" kern="0" spc="300">
                <a:solidFill>
                  <a:srgbClr val="F0D080"/>
                </a:solidFill>
                <a:latin typeface="Calibri" pitchFamily="34" charset="0"/>
                <a:ea typeface="Calibri" pitchFamily="34" charset="-122"/>
                <a:cs typeface="Calibri" pitchFamily="34" charset="-120"/>
              </a:rPr>
              <a:t>AND </a:t>
            </a:r>
            <a:r>
              <a:rPr lang="en-US" sz="1000" b="1" kern="0" spc="300" dirty="0">
                <a:solidFill>
                  <a:srgbClr val="F0D080"/>
                </a:solidFill>
                <a:latin typeface="Calibri" pitchFamily="34" charset="0"/>
                <a:ea typeface="Calibri" pitchFamily="34" charset="-122"/>
                <a:cs typeface="Calibri" pitchFamily="34" charset="-120"/>
              </a:rPr>
              <a:t>SOCIAL CARE</a:t>
            </a:r>
            <a:endParaRPr lang="en-US" sz="1000" dirty="0"/>
          </a:p>
        </p:txBody>
      </p:sp>
      <p:sp>
        <p:nvSpPr>
          <p:cNvPr id="4" name="Text 2"/>
          <p:cNvSpPr/>
          <p:nvPr/>
        </p:nvSpPr>
        <p:spPr>
          <a:xfrm>
            <a:off x="365760" y="914400"/>
            <a:ext cx="5943600" cy="1828800"/>
          </a:xfrm>
          <a:prstGeom prst="rect">
            <a:avLst/>
          </a:prstGeom>
          <a:noFill/>
          <a:ln/>
        </p:spPr>
        <p:txBody>
          <a:bodyPr wrap="square" rtlCol="0" anchor="ctr"/>
          <a:lstStyle/>
          <a:p>
            <a:pPr marL="0" indent="0" algn="l">
              <a:buNone/>
            </a:pPr>
            <a:r>
              <a:rPr lang="en-US" sz="4000" b="1" dirty="0">
                <a:solidFill>
                  <a:srgbClr val="FFFFFF"/>
                </a:solidFill>
                <a:latin typeface="Georgia" pitchFamily="34" charset="0"/>
                <a:ea typeface="Georgia" pitchFamily="34" charset="-122"/>
                <a:cs typeface="Georgia" pitchFamily="34" charset="-120"/>
              </a:rPr>
              <a:t>Bandura's Social</a:t>
            </a:r>
            <a:endParaRPr lang="en-US" sz="4000" dirty="0"/>
          </a:p>
          <a:p>
            <a:pPr marL="0" indent="0" algn="l">
              <a:buNone/>
            </a:pPr>
            <a:r>
              <a:rPr lang="en-US" sz="4000" b="1" dirty="0">
                <a:solidFill>
                  <a:srgbClr val="FFFFFF"/>
                </a:solidFill>
                <a:latin typeface="Georgia" pitchFamily="34" charset="0"/>
                <a:ea typeface="Georgia" pitchFamily="34" charset="-122"/>
                <a:cs typeface="Georgia" pitchFamily="34" charset="-120"/>
              </a:rPr>
              <a:t>Learning Theory</a:t>
            </a:r>
            <a:endParaRPr lang="en-US" sz="4000" dirty="0"/>
          </a:p>
        </p:txBody>
      </p:sp>
      <p:sp>
        <p:nvSpPr>
          <p:cNvPr id="5" name="Text 3"/>
          <p:cNvSpPr/>
          <p:nvPr/>
        </p:nvSpPr>
        <p:spPr>
          <a:xfrm>
            <a:off x="365760" y="2743200"/>
            <a:ext cx="6400800" cy="822960"/>
          </a:xfrm>
          <a:prstGeom prst="rect">
            <a:avLst/>
          </a:prstGeom>
          <a:noFill/>
          <a:ln/>
        </p:spPr>
        <p:txBody>
          <a:bodyPr wrap="square" rtlCol="0" anchor="ctr"/>
          <a:lstStyle/>
          <a:p>
            <a:pPr marL="0" indent="0" algn="l">
              <a:buNone/>
            </a:pPr>
            <a:r>
              <a:rPr lang="en-US" sz="1800" i="1" dirty="0">
                <a:solidFill>
                  <a:srgbClr val="F0D080"/>
                </a:solidFill>
                <a:latin typeface="Calibri" pitchFamily="34" charset="0"/>
                <a:ea typeface="Calibri" pitchFamily="34" charset="-122"/>
                <a:cs typeface="Calibri" pitchFamily="34" charset="-120"/>
              </a:rPr>
              <a:t>Applied to Early </a:t>
            </a:r>
            <a:r>
              <a:rPr lang="en-US" sz="1800" i="1">
                <a:solidFill>
                  <a:srgbClr val="F0D080"/>
                </a:solidFill>
                <a:latin typeface="Calibri" pitchFamily="34" charset="0"/>
                <a:ea typeface="Calibri" pitchFamily="34" charset="-122"/>
                <a:cs typeface="Calibri" pitchFamily="34" charset="-120"/>
              </a:rPr>
              <a:t>Childhood </a:t>
            </a:r>
            <a:r>
              <a:rPr lang="en-US" sz="1800" i="1" dirty="0">
                <a:solidFill>
                  <a:srgbClr val="F0D080"/>
                </a:solidFill>
                <a:latin typeface="Calibri" pitchFamily="34" charset="0"/>
                <a:ea typeface="Calibri" pitchFamily="34" charset="-122"/>
                <a:cs typeface="Calibri" pitchFamily="34" charset="-120"/>
              </a:rPr>
              <a:t>Development:</a:t>
            </a:r>
            <a:endParaRPr lang="en-US" sz="1800" dirty="0"/>
          </a:p>
          <a:p>
            <a:pPr marL="0" indent="0" algn="l">
              <a:buNone/>
            </a:pPr>
            <a:r>
              <a:rPr lang="en-US" sz="1800" i="1">
                <a:solidFill>
                  <a:srgbClr val="F0D080"/>
                </a:solidFill>
                <a:latin typeface="Calibri" pitchFamily="34" charset="0"/>
                <a:ea typeface="Calibri" pitchFamily="34" charset="-122"/>
                <a:cs typeface="Calibri" pitchFamily="34" charset="-120"/>
              </a:rPr>
              <a:t>The Case of Isaac</a:t>
            </a:r>
            <a:endParaRPr lang="en-US" sz="1800" dirty="0"/>
          </a:p>
        </p:txBody>
      </p:sp>
      <p:sp>
        <p:nvSpPr>
          <p:cNvPr id="6" name="Text 4"/>
          <p:cNvSpPr/>
          <p:nvPr/>
        </p:nvSpPr>
        <p:spPr>
          <a:xfrm>
            <a:off x="365760" y="3657600"/>
            <a:ext cx="6400800" cy="365760"/>
          </a:xfrm>
          <a:prstGeom prst="rect">
            <a:avLst/>
          </a:prstGeom>
          <a:noFill/>
          <a:ln/>
        </p:spPr>
        <p:txBody>
          <a:bodyPr wrap="square" rtlCol="0" anchor="ctr"/>
          <a:lstStyle/>
          <a:p>
            <a:r>
              <a:rPr lang="en-US" sz="1100" b="1" dirty="0">
                <a:solidFill>
                  <a:schemeClr val="bg1"/>
                </a:solidFill>
                <a:latin typeface="Calibri" pitchFamily="34" charset="0"/>
                <a:ea typeface="Calibri" pitchFamily="34" charset="-122"/>
                <a:cs typeface="Calibri" pitchFamily="34" charset="-120"/>
              </a:rPr>
              <a:t>Student Name : Zahida Parveen |Student ID: 2511201</a:t>
            </a:r>
            <a:endParaRPr lang="en-US" sz="1100" b="1" dirty="0">
              <a:solidFill>
                <a:schemeClr val="bg1"/>
              </a:solidFill>
              <a:ea typeface="Calibri" pitchFamily="34" charset="-122"/>
              <a:cs typeface="Calibri" pitchFamily="34" charset="-120"/>
            </a:endParaRPr>
          </a:p>
          <a:p>
            <a:r>
              <a:rPr lang="en-US" sz="1100" b="1" dirty="0">
                <a:solidFill>
                  <a:schemeClr val="bg1"/>
                </a:solidFill>
              </a:rPr>
              <a:t>Lecturer: Rizwan Nadim</a:t>
            </a:r>
            <a:endParaRPr lang="en-US" sz="1100" b="1" dirty="0">
              <a:solidFill>
                <a:schemeClr val="bg1"/>
              </a:solidFill>
              <a:ea typeface="Calibri" pitchFamily="34" charset="-122"/>
              <a:cs typeface="Calibri" pitchFamily="34" charset="-120"/>
            </a:endParaRPr>
          </a:p>
          <a:p>
            <a:pPr marL="0" indent="0" algn="l">
              <a:buNone/>
            </a:pPr>
            <a:endParaRPr lang="en-US" sz="1100" dirty="0">
              <a:solidFill>
                <a:srgbClr val="AABBD4"/>
              </a:solidFill>
              <a:latin typeface="Calibri" pitchFamily="34" charset="0"/>
              <a:ea typeface="Calibri" pitchFamily="34" charset="-122"/>
              <a:cs typeface="Calibri" pitchFamily="34" charset="-120"/>
            </a:endParaRPr>
          </a:p>
          <a:p>
            <a:pPr marL="0" indent="0" algn="l">
              <a:buNone/>
            </a:pPr>
            <a:r>
              <a:rPr lang="en-US" sz="1100" dirty="0">
                <a:solidFill>
                  <a:srgbClr val="AABBD4"/>
                </a:solidFill>
                <a:latin typeface="Calibri" pitchFamily="34" charset="0"/>
                <a:ea typeface="Calibri" pitchFamily="34" charset="-122"/>
                <a:cs typeface="Calibri" pitchFamily="34" charset="-120"/>
              </a:rPr>
              <a:t>Trainee Early Years Support Worker  |  Children's Centre, London</a:t>
            </a:r>
            <a:endParaRPr lang="en-US" sz="1100" dirty="0"/>
          </a:p>
        </p:txBody>
      </p:sp>
      <p:sp>
        <p:nvSpPr>
          <p:cNvPr id="7" name="Text 5"/>
          <p:cNvSpPr/>
          <p:nvPr/>
        </p:nvSpPr>
        <p:spPr>
          <a:xfrm>
            <a:off x="365760" y="4114800"/>
            <a:ext cx="8412480" cy="274320"/>
          </a:xfrm>
          <a:prstGeom prst="rect">
            <a:avLst/>
          </a:prstGeom>
          <a:noFill/>
          <a:ln/>
        </p:spPr>
        <p:txBody>
          <a:bodyPr wrap="square" rtlCol="0" anchor="ctr"/>
          <a:lstStyle/>
          <a:p>
            <a:pPr marL="0" indent="0" algn="l">
              <a:buNone/>
            </a:pPr>
            <a:r>
              <a:rPr lang="en-US" sz="900" dirty="0">
                <a:solidFill>
                  <a:srgbClr val="6A85A8"/>
                </a:solidFill>
                <a:latin typeface="Calibri" pitchFamily="34" charset="0"/>
                <a:ea typeface="Calibri" pitchFamily="34" charset="-122"/>
                <a:cs typeface="Calibri" pitchFamily="34" charset="-120"/>
              </a:rPr>
              <a:t>Module</a:t>
            </a:r>
            <a:r>
              <a:rPr lang="en-US" sz="900">
                <a:solidFill>
                  <a:srgbClr val="6A85A8"/>
                </a:solidFill>
                <a:latin typeface="Calibri" pitchFamily="34" charset="0"/>
                <a:ea typeface="Calibri" pitchFamily="34" charset="-122"/>
                <a:cs typeface="Calibri" pitchFamily="34" charset="-120"/>
              </a:rPr>
              <a:t>: LCHS4010  |  Certificate of Higher Education – Health </a:t>
            </a:r>
            <a:r>
              <a:rPr lang="en-US" sz="900" dirty="0">
                <a:solidFill>
                  <a:srgbClr val="6A85A8"/>
                </a:solidFill>
                <a:latin typeface="Calibri" pitchFamily="34" charset="0"/>
                <a:ea typeface="Calibri" pitchFamily="34" charset="-122"/>
                <a:cs typeface="Calibri" pitchFamily="34" charset="-120"/>
              </a:rPr>
              <a:t>and Social Care</a:t>
            </a:r>
            <a:endParaRPr lang="en-US" sz="900" dirty="0"/>
          </a:p>
        </p:txBody>
      </p:sp>
      <p:sp>
        <p:nvSpPr>
          <p:cNvPr id="8" name="Shape 6"/>
          <p:cNvSpPr/>
          <p:nvPr/>
        </p:nvSpPr>
        <p:spPr>
          <a:xfrm>
            <a:off x="6675120" y="0"/>
            <a:ext cx="2286000" cy="2286000"/>
          </a:xfrm>
          <a:prstGeom prst="ellipse">
            <a:avLst/>
          </a:prstGeom>
          <a:solidFill>
            <a:srgbClr val="1B3A6B">
              <a:alpha val="60000"/>
            </a:srgbClr>
          </a:solidFill>
          <a:ln w="12700">
            <a:solidFill>
              <a:srgbClr val="1B3A6B">
                <a:alpha val="60000"/>
              </a:srgbClr>
            </a:solidFill>
            <a:prstDash val="solid"/>
          </a:ln>
        </p:spPr>
        <p:txBody>
          <a:bodyPr/>
          <a:lstStyle/>
          <a:p>
            <a:endParaRPr lang="en-US"/>
          </a:p>
        </p:txBody>
      </p:sp>
      <p:sp>
        <p:nvSpPr>
          <p:cNvPr id="9" name="Shape 7"/>
          <p:cNvSpPr/>
          <p:nvPr/>
        </p:nvSpPr>
        <p:spPr>
          <a:xfrm>
            <a:off x="7211622" y="1828800"/>
            <a:ext cx="1463040" cy="1463040"/>
          </a:xfrm>
          <a:prstGeom prst="ellipse">
            <a:avLst/>
          </a:prstGeom>
          <a:solidFill>
            <a:srgbClr val="C9A84C">
              <a:alpha val="40000"/>
            </a:srgbClr>
          </a:solidFill>
          <a:ln w="12700">
            <a:solidFill>
              <a:srgbClr val="C9A84C">
                <a:alpha val="40000"/>
              </a:srgbClr>
            </a:solidFill>
            <a:prstDash val="solid"/>
          </a:ln>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B2C3BCD8-0D79-7DC0-80FC-30227BC6ACD7}"/>
              </a:ext>
            </a:extLst>
          </p:cNvPr>
          <p:cNvPicPr>
            <a:picLocks noChangeAspect="1"/>
          </p:cNvPicPr>
          <p:nvPr/>
        </p:nvPicPr>
        <p:blipFill>
          <a:blip r:embed="rId3"/>
          <a:stretch>
            <a:fillRect/>
          </a:stretch>
        </p:blipFill>
        <p:spPr>
          <a:xfrm>
            <a:off x="1" y="21267"/>
            <a:ext cx="9144000" cy="856557"/>
          </a:xfrm>
          <a:prstGeom prst="rect">
            <a:avLst/>
          </a:prstGeom>
        </p:spPr>
      </p:pic>
      <p:sp>
        <p:nvSpPr>
          <p:cNvPr id="3" name="Text 1"/>
          <p:cNvSpPr/>
          <p:nvPr/>
        </p:nvSpPr>
        <p:spPr>
          <a:xfrm>
            <a:off x="185450" y="132266"/>
            <a:ext cx="4429699" cy="434661"/>
          </a:xfrm>
          <a:prstGeom prst="rect">
            <a:avLst/>
          </a:prstGeom>
          <a:noFill/>
          <a:ln/>
        </p:spPr>
        <p:txBody>
          <a:bodyPr wrap="square" rtlCol="0" anchor="ctr"/>
          <a:lstStyle/>
          <a:p>
            <a:pPr marL="0" indent="0">
              <a:buNone/>
            </a:pPr>
            <a:r>
              <a:rPr lang="en-US" sz="2200" b="1" dirty="0">
                <a:solidFill>
                  <a:srgbClr val="FF0000"/>
                </a:solidFill>
                <a:latin typeface="Georgia" pitchFamily="34" charset="0"/>
              </a:rPr>
              <a:t>Presentation Overview</a:t>
            </a:r>
            <a:endParaRPr lang="en-US" sz="2200" dirty="0">
              <a:solidFill>
                <a:srgbClr val="FF0000"/>
              </a:solidFill>
            </a:endParaRPr>
          </a:p>
        </p:txBody>
      </p:sp>
      <p:sp>
        <p:nvSpPr>
          <p:cNvPr id="4" name="Shape 2"/>
          <p:cNvSpPr/>
          <p:nvPr/>
        </p:nvSpPr>
        <p:spPr>
          <a:xfrm>
            <a:off x="274320" y="1005840"/>
            <a:ext cx="4251960" cy="1170432"/>
          </a:xfrm>
          <a:prstGeom prst="roundRect">
            <a:avLst>
              <a:gd name="adj" fmla="val 8333"/>
            </a:avLst>
          </a:prstGeom>
          <a:solidFill>
            <a:srgbClr val="EEF2FA"/>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5" name="Shape 3"/>
          <p:cNvSpPr/>
          <p:nvPr/>
        </p:nvSpPr>
        <p:spPr>
          <a:xfrm>
            <a:off x="365760" y="1261872"/>
            <a:ext cx="502920" cy="502920"/>
          </a:xfrm>
          <a:prstGeom prst="ellipse">
            <a:avLst/>
          </a:prstGeom>
          <a:solidFill>
            <a:srgbClr val="1B3A6B"/>
          </a:solidFill>
          <a:ln w="12700">
            <a:solidFill>
              <a:srgbClr val="1B3A6B"/>
            </a:solidFill>
            <a:prstDash val="solid"/>
          </a:ln>
        </p:spPr>
        <p:txBody>
          <a:bodyPr/>
          <a:lstStyle/>
          <a:p>
            <a:endParaRPr lang="en-US"/>
          </a:p>
        </p:txBody>
      </p:sp>
      <p:sp>
        <p:nvSpPr>
          <p:cNvPr id="6" name="Text 4"/>
          <p:cNvSpPr/>
          <p:nvPr/>
        </p:nvSpPr>
        <p:spPr>
          <a:xfrm>
            <a:off x="365760" y="1261872"/>
            <a:ext cx="502920" cy="50292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1</a:t>
            </a:r>
            <a:endParaRPr lang="en-US" sz="1300" dirty="0"/>
          </a:p>
        </p:txBody>
      </p:sp>
      <p:sp>
        <p:nvSpPr>
          <p:cNvPr id="7" name="Text 5"/>
          <p:cNvSpPr/>
          <p:nvPr/>
        </p:nvSpPr>
        <p:spPr>
          <a:xfrm>
            <a:off x="960120" y="1097280"/>
            <a:ext cx="3474720" cy="365760"/>
          </a:xfrm>
          <a:prstGeom prst="rect">
            <a:avLst/>
          </a:prstGeom>
          <a:noFill/>
          <a:ln/>
        </p:spPr>
        <p:txBody>
          <a:bodyPr wrap="square" rtlCol="0" anchor="ctr"/>
          <a:lstStyle/>
          <a:p>
            <a:pPr marL="0" indent="0">
              <a:buNone/>
            </a:pPr>
            <a:r>
              <a:rPr lang="en-US" sz="1300" b="1" dirty="0">
                <a:solidFill>
                  <a:srgbClr val="1B3A6B"/>
                </a:solidFill>
                <a:latin typeface="Calibri" pitchFamily="34" charset="0"/>
                <a:ea typeface="Calibri" pitchFamily="34" charset="-122"/>
                <a:cs typeface="Calibri" pitchFamily="34" charset="-120"/>
              </a:rPr>
              <a:t>Theory Introduction</a:t>
            </a:r>
            <a:endParaRPr lang="en-US" sz="1300" dirty="0"/>
          </a:p>
        </p:txBody>
      </p:sp>
      <p:sp>
        <p:nvSpPr>
          <p:cNvPr id="8" name="Text 6"/>
          <p:cNvSpPr/>
          <p:nvPr/>
        </p:nvSpPr>
        <p:spPr>
          <a:xfrm>
            <a:off x="960120" y="1481328"/>
            <a:ext cx="3474720" cy="548640"/>
          </a:xfrm>
          <a:prstGeom prst="rect">
            <a:avLst/>
          </a:prstGeom>
          <a:noFill/>
          <a:ln/>
        </p:spPr>
        <p:txBody>
          <a:bodyPr wrap="square" rtlCol="0" anchor="ctr"/>
          <a:lstStyle/>
          <a:p>
            <a:pPr marL="0" indent="0">
              <a:buNone/>
            </a:pPr>
            <a:r>
              <a:rPr lang="en-US" sz="1000" dirty="0">
                <a:solidFill>
                  <a:srgbClr val="5A6A8A"/>
                </a:solidFill>
                <a:latin typeface="Calibri" pitchFamily="34" charset="0"/>
                <a:ea typeface="Calibri" pitchFamily="34" charset="-122"/>
                <a:cs typeface="Calibri" pitchFamily="34" charset="-120"/>
              </a:rPr>
              <a:t>Key concepts of Bandura's </a:t>
            </a:r>
            <a:r>
              <a:rPr lang="en-US" sz="1000">
                <a:solidFill>
                  <a:srgbClr val="5A6A8A"/>
                </a:solidFill>
                <a:latin typeface="Calibri" pitchFamily="34" charset="0"/>
                <a:ea typeface="Calibri" pitchFamily="34" charset="-122"/>
                <a:cs typeface="Calibri" pitchFamily="34" charset="-120"/>
              </a:rPr>
              <a:t>Social </a:t>
            </a:r>
            <a:r>
              <a:rPr lang="en-US" sz="1000" dirty="0">
                <a:solidFill>
                  <a:srgbClr val="5A6A8A"/>
                </a:solidFill>
                <a:latin typeface="Calibri" pitchFamily="34" charset="0"/>
                <a:ea typeface="Calibri" pitchFamily="34" charset="-122"/>
                <a:cs typeface="Calibri" pitchFamily="34" charset="-120"/>
              </a:rPr>
              <a:t>Learning Theory</a:t>
            </a:r>
            <a:endParaRPr lang="en-US" sz="1000" dirty="0"/>
          </a:p>
        </p:txBody>
      </p:sp>
      <p:sp>
        <p:nvSpPr>
          <p:cNvPr id="9" name="Shape 7"/>
          <p:cNvSpPr/>
          <p:nvPr/>
        </p:nvSpPr>
        <p:spPr>
          <a:xfrm>
            <a:off x="274320" y="2304288"/>
            <a:ext cx="4251960" cy="1170432"/>
          </a:xfrm>
          <a:prstGeom prst="roundRect">
            <a:avLst>
              <a:gd name="adj" fmla="val 8333"/>
            </a:avLst>
          </a:prstGeom>
          <a:solidFill>
            <a:srgbClr val="EEF2FA"/>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10" name="Shape 8"/>
          <p:cNvSpPr/>
          <p:nvPr/>
        </p:nvSpPr>
        <p:spPr>
          <a:xfrm>
            <a:off x="365760" y="2560320"/>
            <a:ext cx="502920" cy="502920"/>
          </a:xfrm>
          <a:prstGeom prst="ellipse">
            <a:avLst/>
          </a:prstGeom>
          <a:solidFill>
            <a:srgbClr val="1B3A6B"/>
          </a:solidFill>
          <a:ln w="12700">
            <a:solidFill>
              <a:srgbClr val="1B3A6B"/>
            </a:solidFill>
            <a:prstDash val="solid"/>
          </a:ln>
        </p:spPr>
        <p:txBody>
          <a:bodyPr/>
          <a:lstStyle/>
          <a:p>
            <a:endParaRPr lang="en-US"/>
          </a:p>
        </p:txBody>
      </p:sp>
      <p:sp>
        <p:nvSpPr>
          <p:cNvPr id="11" name="Text 9"/>
          <p:cNvSpPr/>
          <p:nvPr/>
        </p:nvSpPr>
        <p:spPr>
          <a:xfrm>
            <a:off x="365760" y="2560320"/>
            <a:ext cx="502920" cy="50292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2</a:t>
            </a:r>
            <a:endParaRPr lang="en-US" sz="1300" dirty="0"/>
          </a:p>
        </p:txBody>
      </p:sp>
      <p:sp>
        <p:nvSpPr>
          <p:cNvPr id="12" name="Text 10"/>
          <p:cNvSpPr/>
          <p:nvPr/>
        </p:nvSpPr>
        <p:spPr>
          <a:xfrm>
            <a:off x="960120" y="2395728"/>
            <a:ext cx="3474720" cy="365760"/>
          </a:xfrm>
          <a:prstGeom prst="rect">
            <a:avLst/>
          </a:prstGeom>
          <a:noFill/>
          <a:ln/>
        </p:spPr>
        <p:txBody>
          <a:bodyPr wrap="square" rtlCol="0" anchor="ctr"/>
          <a:lstStyle/>
          <a:p>
            <a:pPr marL="0" indent="0">
              <a:buNone/>
            </a:pPr>
            <a:r>
              <a:rPr lang="en-US" sz="1300" b="1" dirty="0">
                <a:solidFill>
                  <a:srgbClr val="1B3A6B"/>
                </a:solidFill>
                <a:latin typeface="Calibri" pitchFamily="34" charset="0"/>
                <a:ea typeface="Calibri" pitchFamily="34" charset="-122"/>
                <a:cs typeface="Calibri" pitchFamily="34" charset="-120"/>
              </a:rPr>
              <a:t>Isaac's Background</a:t>
            </a:r>
            <a:endParaRPr lang="en-US" sz="1300" dirty="0"/>
          </a:p>
        </p:txBody>
      </p:sp>
      <p:sp>
        <p:nvSpPr>
          <p:cNvPr id="13" name="Text 11"/>
          <p:cNvSpPr/>
          <p:nvPr/>
        </p:nvSpPr>
        <p:spPr>
          <a:xfrm>
            <a:off x="960120" y="2779776"/>
            <a:ext cx="3474720" cy="548640"/>
          </a:xfrm>
          <a:prstGeom prst="rect">
            <a:avLst/>
          </a:prstGeom>
          <a:noFill/>
          <a:ln/>
        </p:spPr>
        <p:txBody>
          <a:bodyPr wrap="square" rtlCol="0" anchor="ctr"/>
          <a:lstStyle/>
          <a:p>
            <a:pPr marL="0" indent="0">
              <a:buNone/>
            </a:pPr>
            <a:r>
              <a:rPr lang="en-US" sz="1000" dirty="0">
                <a:solidFill>
                  <a:srgbClr val="5A6A8A"/>
                </a:solidFill>
                <a:latin typeface="Calibri" pitchFamily="34" charset="0"/>
                <a:ea typeface="Calibri" pitchFamily="34" charset="-122"/>
                <a:cs typeface="Calibri" pitchFamily="34" charset="-120"/>
              </a:rPr>
              <a:t>Understanding his context </a:t>
            </a:r>
            <a:r>
              <a:rPr lang="en-US" sz="1000">
                <a:solidFill>
                  <a:srgbClr val="5A6A8A"/>
                </a:solidFill>
                <a:latin typeface="Calibri" pitchFamily="34" charset="0"/>
                <a:ea typeface="Calibri" pitchFamily="34" charset="-122"/>
                <a:cs typeface="Calibri" pitchFamily="34" charset="-120"/>
              </a:rPr>
              <a:t>and </a:t>
            </a:r>
            <a:r>
              <a:rPr lang="en-US" sz="1000" dirty="0">
                <a:solidFill>
                  <a:srgbClr val="5A6A8A"/>
                </a:solidFill>
                <a:latin typeface="Calibri" pitchFamily="34" charset="0"/>
                <a:ea typeface="Calibri" pitchFamily="34" charset="-122"/>
                <a:cs typeface="Calibri" pitchFamily="34" charset="-120"/>
              </a:rPr>
              <a:t>presenting challenges</a:t>
            </a:r>
            <a:endParaRPr lang="en-US" sz="1000" dirty="0"/>
          </a:p>
        </p:txBody>
      </p:sp>
      <p:sp>
        <p:nvSpPr>
          <p:cNvPr id="14" name="Shape 12"/>
          <p:cNvSpPr/>
          <p:nvPr/>
        </p:nvSpPr>
        <p:spPr>
          <a:xfrm>
            <a:off x="274320" y="3602736"/>
            <a:ext cx="4251960" cy="1170432"/>
          </a:xfrm>
          <a:prstGeom prst="roundRect">
            <a:avLst>
              <a:gd name="adj" fmla="val 8333"/>
            </a:avLst>
          </a:prstGeom>
          <a:solidFill>
            <a:srgbClr val="EEF2FA"/>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15" name="Shape 13"/>
          <p:cNvSpPr/>
          <p:nvPr/>
        </p:nvSpPr>
        <p:spPr>
          <a:xfrm>
            <a:off x="365760" y="3858768"/>
            <a:ext cx="502920" cy="502920"/>
          </a:xfrm>
          <a:prstGeom prst="ellipse">
            <a:avLst/>
          </a:prstGeom>
          <a:solidFill>
            <a:srgbClr val="1B3A6B"/>
          </a:solidFill>
          <a:ln w="12700">
            <a:solidFill>
              <a:srgbClr val="1B3A6B"/>
            </a:solidFill>
            <a:prstDash val="solid"/>
          </a:ln>
        </p:spPr>
        <p:txBody>
          <a:bodyPr/>
          <a:lstStyle/>
          <a:p>
            <a:endParaRPr lang="en-US"/>
          </a:p>
        </p:txBody>
      </p:sp>
      <p:sp>
        <p:nvSpPr>
          <p:cNvPr id="16" name="Text 14"/>
          <p:cNvSpPr/>
          <p:nvPr/>
        </p:nvSpPr>
        <p:spPr>
          <a:xfrm>
            <a:off x="365760" y="3858768"/>
            <a:ext cx="502920" cy="50292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3</a:t>
            </a:r>
            <a:endParaRPr lang="en-US" sz="1300" dirty="0"/>
          </a:p>
        </p:txBody>
      </p:sp>
      <p:sp>
        <p:nvSpPr>
          <p:cNvPr id="17" name="Text 15"/>
          <p:cNvSpPr/>
          <p:nvPr/>
        </p:nvSpPr>
        <p:spPr>
          <a:xfrm>
            <a:off x="960120" y="3694176"/>
            <a:ext cx="3474720" cy="365760"/>
          </a:xfrm>
          <a:prstGeom prst="rect">
            <a:avLst/>
          </a:prstGeom>
          <a:noFill/>
          <a:ln/>
        </p:spPr>
        <p:txBody>
          <a:bodyPr wrap="square" rtlCol="0" anchor="ctr"/>
          <a:lstStyle/>
          <a:p>
            <a:pPr marL="0" indent="0">
              <a:buNone/>
            </a:pPr>
            <a:r>
              <a:rPr lang="en-US" sz="1300" b="1">
                <a:solidFill>
                  <a:srgbClr val="1B3A6B"/>
                </a:solidFill>
                <a:latin typeface="Calibri" pitchFamily="34" charset="0"/>
                <a:ea typeface="Calibri" pitchFamily="34" charset="-122"/>
                <a:cs typeface="Calibri" pitchFamily="34" charset="-120"/>
              </a:rPr>
              <a:t>Applying </a:t>
            </a:r>
            <a:r>
              <a:rPr lang="en-US" sz="1300" b="1" dirty="0">
                <a:solidFill>
                  <a:srgbClr val="1B3A6B"/>
                </a:solidFill>
                <a:latin typeface="Calibri" pitchFamily="34" charset="0"/>
                <a:ea typeface="Calibri" pitchFamily="34" charset="-122"/>
                <a:cs typeface="Calibri" pitchFamily="34" charset="-120"/>
              </a:rPr>
              <a:t>the Theory</a:t>
            </a:r>
            <a:endParaRPr lang="en-US" sz="1300" dirty="0"/>
          </a:p>
        </p:txBody>
      </p:sp>
      <p:sp>
        <p:nvSpPr>
          <p:cNvPr id="18" name="Text 16"/>
          <p:cNvSpPr/>
          <p:nvPr/>
        </p:nvSpPr>
        <p:spPr>
          <a:xfrm>
            <a:off x="960120" y="4078224"/>
            <a:ext cx="3474720" cy="548640"/>
          </a:xfrm>
          <a:prstGeom prst="rect">
            <a:avLst/>
          </a:prstGeom>
          <a:noFill/>
          <a:ln/>
        </p:spPr>
        <p:txBody>
          <a:bodyPr wrap="square" rtlCol="0" anchor="ctr"/>
          <a:lstStyle/>
          <a:p>
            <a:pPr marL="0" indent="0">
              <a:buNone/>
            </a:pPr>
            <a:r>
              <a:rPr lang="en-US" sz="1000">
                <a:solidFill>
                  <a:srgbClr val="5A6A8A"/>
                </a:solidFill>
                <a:latin typeface="Calibri" pitchFamily="34" charset="0"/>
                <a:ea typeface="Calibri" pitchFamily="34" charset="-122"/>
                <a:cs typeface="Calibri" pitchFamily="34" charset="-120"/>
              </a:rPr>
              <a:t>Linking SLT to Isaac's </a:t>
            </a:r>
            <a:r>
              <a:rPr lang="en-US" sz="1000" dirty="0">
                <a:solidFill>
                  <a:srgbClr val="5A6A8A"/>
                </a:solidFill>
                <a:latin typeface="Calibri" pitchFamily="34" charset="0"/>
                <a:ea typeface="Calibri" pitchFamily="34" charset="-122"/>
                <a:cs typeface="Calibri" pitchFamily="34" charset="-120"/>
              </a:rPr>
              <a:t>development and behaviour</a:t>
            </a:r>
            <a:endParaRPr lang="en-US" sz="1000" dirty="0"/>
          </a:p>
        </p:txBody>
      </p:sp>
      <p:sp>
        <p:nvSpPr>
          <p:cNvPr id="19" name="Shape 17"/>
          <p:cNvSpPr/>
          <p:nvPr/>
        </p:nvSpPr>
        <p:spPr>
          <a:xfrm>
            <a:off x="4754880" y="1005840"/>
            <a:ext cx="4251960" cy="1170432"/>
          </a:xfrm>
          <a:prstGeom prst="roundRect">
            <a:avLst>
              <a:gd name="adj" fmla="val 8333"/>
            </a:avLst>
          </a:prstGeom>
          <a:solidFill>
            <a:srgbClr val="FDF6E3"/>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20" name="Shape 18"/>
          <p:cNvSpPr/>
          <p:nvPr/>
        </p:nvSpPr>
        <p:spPr>
          <a:xfrm>
            <a:off x="4846320" y="1261872"/>
            <a:ext cx="502920" cy="502920"/>
          </a:xfrm>
          <a:prstGeom prst="ellipse">
            <a:avLst/>
          </a:prstGeom>
          <a:solidFill>
            <a:srgbClr val="1B3A6B"/>
          </a:solidFill>
          <a:ln w="12700">
            <a:solidFill>
              <a:srgbClr val="1B3A6B"/>
            </a:solidFill>
            <a:prstDash val="solid"/>
          </a:ln>
        </p:spPr>
        <p:txBody>
          <a:bodyPr/>
          <a:lstStyle/>
          <a:p>
            <a:endParaRPr lang="en-US"/>
          </a:p>
        </p:txBody>
      </p:sp>
      <p:sp>
        <p:nvSpPr>
          <p:cNvPr id="21" name="Text 19"/>
          <p:cNvSpPr/>
          <p:nvPr/>
        </p:nvSpPr>
        <p:spPr>
          <a:xfrm>
            <a:off x="4846320" y="1261872"/>
            <a:ext cx="502920" cy="50292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4</a:t>
            </a:r>
            <a:endParaRPr lang="en-US" sz="1300" dirty="0"/>
          </a:p>
        </p:txBody>
      </p:sp>
      <p:sp>
        <p:nvSpPr>
          <p:cNvPr id="22" name="Text 20"/>
          <p:cNvSpPr/>
          <p:nvPr/>
        </p:nvSpPr>
        <p:spPr>
          <a:xfrm>
            <a:off x="5440680" y="1097280"/>
            <a:ext cx="3474720" cy="365760"/>
          </a:xfrm>
          <a:prstGeom prst="rect">
            <a:avLst/>
          </a:prstGeom>
          <a:noFill/>
          <a:ln/>
        </p:spPr>
        <p:txBody>
          <a:bodyPr wrap="square" rtlCol="0" anchor="ctr"/>
          <a:lstStyle/>
          <a:p>
            <a:pPr marL="0" indent="0">
              <a:buNone/>
            </a:pPr>
            <a:r>
              <a:rPr lang="en-US" sz="1300" b="1">
                <a:solidFill>
                  <a:srgbClr val="1B3A6B"/>
                </a:solidFill>
                <a:latin typeface="Calibri" pitchFamily="34" charset="0"/>
                <a:ea typeface="Calibri" pitchFamily="34" charset="-122"/>
                <a:cs typeface="Calibri" pitchFamily="34" charset="-120"/>
              </a:rPr>
              <a:t>Nature </a:t>
            </a:r>
            <a:r>
              <a:rPr lang="en-US" sz="1300" b="1" dirty="0">
                <a:solidFill>
                  <a:srgbClr val="1B3A6B"/>
                </a:solidFill>
                <a:latin typeface="Calibri" pitchFamily="34" charset="0"/>
                <a:ea typeface="Calibri" pitchFamily="34" charset="-122"/>
                <a:cs typeface="Calibri" pitchFamily="34" charset="-120"/>
              </a:rPr>
              <a:t>&amp; Nurture</a:t>
            </a:r>
            <a:endParaRPr lang="en-US" sz="1300" dirty="0"/>
          </a:p>
        </p:txBody>
      </p:sp>
      <p:sp>
        <p:nvSpPr>
          <p:cNvPr id="23" name="Text 21"/>
          <p:cNvSpPr/>
          <p:nvPr/>
        </p:nvSpPr>
        <p:spPr>
          <a:xfrm>
            <a:off x="5440680" y="1481328"/>
            <a:ext cx="3474720" cy="548640"/>
          </a:xfrm>
          <a:prstGeom prst="rect">
            <a:avLst/>
          </a:prstGeom>
          <a:noFill/>
          <a:ln/>
        </p:spPr>
        <p:txBody>
          <a:bodyPr wrap="square" rtlCol="0" anchor="ctr"/>
          <a:lstStyle/>
          <a:p>
            <a:pPr marL="0" indent="0">
              <a:buNone/>
            </a:pPr>
            <a:r>
              <a:rPr lang="en-US" sz="1000" dirty="0">
                <a:solidFill>
                  <a:srgbClr val="5A6A8A"/>
                </a:solidFill>
                <a:latin typeface="Calibri" pitchFamily="34" charset="0"/>
                <a:ea typeface="Calibri" pitchFamily="34" charset="-122"/>
                <a:cs typeface="Calibri" pitchFamily="34" charset="-120"/>
              </a:rPr>
              <a:t>Biological and environmental </a:t>
            </a:r>
            <a:r>
              <a:rPr lang="en-US" sz="1000">
                <a:solidFill>
                  <a:srgbClr val="5A6A8A"/>
                </a:solidFill>
                <a:latin typeface="Calibri" pitchFamily="34" charset="0"/>
                <a:ea typeface="Calibri" pitchFamily="34" charset="-122"/>
                <a:cs typeface="Calibri" pitchFamily="34" charset="-120"/>
              </a:rPr>
              <a:t>influences </a:t>
            </a:r>
            <a:r>
              <a:rPr lang="en-US" sz="1000" dirty="0">
                <a:solidFill>
                  <a:srgbClr val="5A6A8A"/>
                </a:solidFill>
                <a:latin typeface="Calibri" pitchFamily="34" charset="0"/>
                <a:ea typeface="Calibri" pitchFamily="34" charset="-122"/>
                <a:cs typeface="Calibri" pitchFamily="34" charset="-120"/>
              </a:rPr>
              <a:t>on Isaac</a:t>
            </a:r>
            <a:endParaRPr lang="en-US" sz="1000" dirty="0"/>
          </a:p>
        </p:txBody>
      </p:sp>
      <p:sp>
        <p:nvSpPr>
          <p:cNvPr id="24" name="Shape 22"/>
          <p:cNvSpPr/>
          <p:nvPr/>
        </p:nvSpPr>
        <p:spPr>
          <a:xfrm>
            <a:off x="4754880" y="2304288"/>
            <a:ext cx="4251960" cy="1170432"/>
          </a:xfrm>
          <a:prstGeom prst="roundRect">
            <a:avLst>
              <a:gd name="adj" fmla="val 8333"/>
            </a:avLst>
          </a:prstGeom>
          <a:solidFill>
            <a:srgbClr val="FDF6E3"/>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25" name="Shape 23"/>
          <p:cNvSpPr/>
          <p:nvPr/>
        </p:nvSpPr>
        <p:spPr>
          <a:xfrm>
            <a:off x="4846320" y="2560320"/>
            <a:ext cx="502920" cy="502920"/>
          </a:xfrm>
          <a:prstGeom prst="ellipse">
            <a:avLst/>
          </a:prstGeom>
          <a:solidFill>
            <a:srgbClr val="1B3A6B"/>
          </a:solidFill>
          <a:ln w="12700">
            <a:solidFill>
              <a:srgbClr val="1B3A6B"/>
            </a:solidFill>
            <a:prstDash val="solid"/>
          </a:ln>
        </p:spPr>
        <p:txBody>
          <a:bodyPr/>
          <a:lstStyle/>
          <a:p>
            <a:endParaRPr lang="en-US"/>
          </a:p>
        </p:txBody>
      </p:sp>
      <p:sp>
        <p:nvSpPr>
          <p:cNvPr id="26" name="Text 24"/>
          <p:cNvSpPr/>
          <p:nvPr/>
        </p:nvSpPr>
        <p:spPr>
          <a:xfrm>
            <a:off x="4846320" y="2560320"/>
            <a:ext cx="502920" cy="50292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5</a:t>
            </a:r>
            <a:endParaRPr lang="en-US" sz="1300" dirty="0"/>
          </a:p>
        </p:txBody>
      </p:sp>
      <p:sp>
        <p:nvSpPr>
          <p:cNvPr id="27" name="Text 25"/>
          <p:cNvSpPr/>
          <p:nvPr/>
        </p:nvSpPr>
        <p:spPr>
          <a:xfrm>
            <a:off x="5440680" y="2395728"/>
            <a:ext cx="3474720" cy="365760"/>
          </a:xfrm>
          <a:prstGeom prst="rect">
            <a:avLst/>
          </a:prstGeom>
          <a:noFill/>
          <a:ln/>
        </p:spPr>
        <p:txBody>
          <a:bodyPr wrap="square" rtlCol="0" anchor="ctr"/>
          <a:lstStyle/>
          <a:p>
            <a:pPr marL="0" indent="0">
              <a:buNone/>
            </a:pPr>
            <a:r>
              <a:rPr lang="en-US" sz="1300" b="1" dirty="0">
                <a:solidFill>
                  <a:srgbClr val="1B3A6B"/>
                </a:solidFill>
                <a:latin typeface="Calibri" pitchFamily="34" charset="0"/>
                <a:ea typeface="Calibri" pitchFamily="34" charset="-122"/>
                <a:cs typeface="Calibri" pitchFamily="34" charset="-120"/>
              </a:rPr>
              <a:t>Support Strategies</a:t>
            </a:r>
            <a:endParaRPr lang="en-US" sz="1300" dirty="0"/>
          </a:p>
        </p:txBody>
      </p:sp>
      <p:sp>
        <p:nvSpPr>
          <p:cNvPr id="28" name="Text 26"/>
          <p:cNvSpPr/>
          <p:nvPr/>
        </p:nvSpPr>
        <p:spPr>
          <a:xfrm>
            <a:off x="5440680" y="2779776"/>
            <a:ext cx="3474720" cy="548640"/>
          </a:xfrm>
          <a:prstGeom prst="rect">
            <a:avLst/>
          </a:prstGeom>
          <a:noFill/>
          <a:ln/>
        </p:spPr>
        <p:txBody>
          <a:bodyPr wrap="square" rtlCol="0" anchor="ctr"/>
          <a:lstStyle/>
          <a:p>
            <a:pPr marL="0" indent="0">
              <a:buNone/>
            </a:pPr>
            <a:r>
              <a:rPr lang="en-US" sz="1000" dirty="0">
                <a:solidFill>
                  <a:srgbClr val="5A6A8A"/>
                </a:solidFill>
                <a:latin typeface="Calibri" pitchFamily="34" charset="0"/>
                <a:ea typeface="Calibri" pitchFamily="34" charset="-122"/>
                <a:cs typeface="Calibri" pitchFamily="34" charset="-120"/>
              </a:rPr>
              <a:t>Theory-informed interventions for </a:t>
            </a:r>
            <a:r>
              <a:rPr lang="en-US" sz="1000">
                <a:solidFill>
                  <a:srgbClr val="5A6A8A"/>
                </a:solidFill>
                <a:latin typeface="Calibri" pitchFamily="34" charset="0"/>
                <a:ea typeface="Calibri" pitchFamily="34" charset="-122"/>
                <a:cs typeface="Calibri" pitchFamily="34" charset="-120"/>
              </a:rPr>
              <a:t>the </a:t>
            </a:r>
            <a:r>
              <a:rPr lang="en-US" sz="1000" dirty="0">
                <a:solidFill>
                  <a:srgbClr val="5A6A8A"/>
                </a:solidFill>
                <a:latin typeface="Calibri" pitchFamily="34" charset="0"/>
                <a:ea typeface="Calibri" pitchFamily="34" charset="-122"/>
                <a:cs typeface="Calibri" pitchFamily="34" charset="-120"/>
              </a:rPr>
              <a:t>Children's Centre</a:t>
            </a:r>
            <a:endParaRPr lang="en-US" sz="1000" dirty="0"/>
          </a:p>
        </p:txBody>
      </p:sp>
      <p:sp>
        <p:nvSpPr>
          <p:cNvPr id="29" name="Shape 27"/>
          <p:cNvSpPr/>
          <p:nvPr/>
        </p:nvSpPr>
        <p:spPr>
          <a:xfrm>
            <a:off x="4754880" y="3602736"/>
            <a:ext cx="4251960" cy="1170432"/>
          </a:xfrm>
          <a:prstGeom prst="roundRect">
            <a:avLst>
              <a:gd name="adj" fmla="val 8333"/>
            </a:avLst>
          </a:prstGeom>
          <a:solidFill>
            <a:srgbClr val="FDF6E3"/>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30" name="Shape 28"/>
          <p:cNvSpPr/>
          <p:nvPr/>
        </p:nvSpPr>
        <p:spPr>
          <a:xfrm>
            <a:off x="4846320" y="3858768"/>
            <a:ext cx="502920" cy="502920"/>
          </a:xfrm>
          <a:prstGeom prst="ellipse">
            <a:avLst/>
          </a:prstGeom>
          <a:solidFill>
            <a:srgbClr val="1B3A6B"/>
          </a:solidFill>
          <a:ln w="12700">
            <a:solidFill>
              <a:srgbClr val="1B3A6B"/>
            </a:solidFill>
            <a:prstDash val="solid"/>
          </a:ln>
        </p:spPr>
        <p:txBody>
          <a:bodyPr/>
          <a:lstStyle/>
          <a:p>
            <a:endParaRPr lang="en-US"/>
          </a:p>
        </p:txBody>
      </p:sp>
      <p:sp>
        <p:nvSpPr>
          <p:cNvPr id="31" name="Text 29"/>
          <p:cNvSpPr/>
          <p:nvPr/>
        </p:nvSpPr>
        <p:spPr>
          <a:xfrm>
            <a:off x="4846320" y="3858768"/>
            <a:ext cx="502920" cy="502920"/>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6</a:t>
            </a:r>
            <a:endParaRPr lang="en-US" sz="1300" dirty="0"/>
          </a:p>
        </p:txBody>
      </p:sp>
      <p:sp>
        <p:nvSpPr>
          <p:cNvPr id="32" name="Text 30"/>
          <p:cNvSpPr/>
          <p:nvPr/>
        </p:nvSpPr>
        <p:spPr>
          <a:xfrm>
            <a:off x="5440680" y="3694176"/>
            <a:ext cx="3474720" cy="365760"/>
          </a:xfrm>
          <a:prstGeom prst="rect">
            <a:avLst/>
          </a:prstGeom>
          <a:noFill/>
          <a:ln/>
        </p:spPr>
        <p:txBody>
          <a:bodyPr wrap="square" rtlCol="0" anchor="ctr"/>
          <a:lstStyle/>
          <a:p>
            <a:pPr marL="0" indent="0">
              <a:buNone/>
            </a:pPr>
            <a:r>
              <a:rPr lang="en-US" sz="1300" b="1" dirty="0">
                <a:solidFill>
                  <a:srgbClr val="1B3A6B"/>
                </a:solidFill>
                <a:latin typeface="Calibri" pitchFamily="34" charset="0"/>
                <a:ea typeface="Calibri" pitchFamily="34" charset="-122"/>
                <a:cs typeface="Calibri" pitchFamily="34" charset="-120"/>
              </a:rPr>
              <a:t>Critical Evaluation</a:t>
            </a:r>
            <a:endParaRPr lang="en-US" sz="1300" dirty="0"/>
          </a:p>
        </p:txBody>
      </p:sp>
      <p:sp>
        <p:nvSpPr>
          <p:cNvPr id="33" name="Text 31"/>
          <p:cNvSpPr/>
          <p:nvPr/>
        </p:nvSpPr>
        <p:spPr>
          <a:xfrm>
            <a:off x="5440680" y="4078224"/>
            <a:ext cx="3474720" cy="548640"/>
          </a:xfrm>
          <a:prstGeom prst="rect">
            <a:avLst/>
          </a:prstGeom>
          <a:noFill/>
          <a:ln/>
        </p:spPr>
        <p:txBody>
          <a:bodyPr wrap="square" rtlCol="0" anchor="ctr"/>
          <a:lstStyle/>
          <a:p>
            <a:pPr marL="0" indent="0">
              <a:buNone/>
            </a:pPr>
            <a:r>
              <a:rPr lang="en-US" sz="1000" dirty="0">
                <a:solidFill>
                  <a:srgbClr val="5A6A8A"/>
                </a:solidFill>
                <a:latin typeface="Calibri" pitchFamily="34" charset="0"/>
                <a:ea typeface="Calibri" pitchFamily="34" charset="-122"/>
                <a:cs typeface="Calibri" pitchFamily="34" charset="-120"/>
              </a:rPr>
              <a:t>Strengths, limitations, </a:t>
            </a:r>
            <a:r>
              <a:rPr lang="en-US" sz="1000">
                <a:solidFill>
                  <a:srgbClr val="5A6A8A"/>
                </a:solidFill>
                <a:latin typeface="Calibri" pitchFamily="34" charset="0"/>
                <a:ea typeface="Calibri" pitchFamily="34" charset="-122"/>
                <a:cs typeface="Calibri" pitchFamily="34" charset="-120"/>
              </a:rPr>
              <a:t>and </a:t>
            </a:r>
            <a:r>
              <a:rPr lang="en-US" sz="1000" dirty="0">
                <a:solidFill>
                  <a:srgbClr val="5A6A8A"/>
                </a:solidFill>
                <a:latin typeface="Calibri" pitchFamily="34" charset="0"/>
                <a:ea typeface="Calibri" pitchFamily="34" charset="-122"/>
                <a:cs typeface="Calibri" pitchFamily="34" charset="-120"/>
              </a:rPr>
              <a:t>cultural considerations</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61D1C438-054F-4DB8-EC0A-55CD71C9066B}"/>
              </a:ext>
            </a:extLst>
          </p:cNvPr>
          <p:cNvPicPr>
            <a:picLocks noChangeAspect="1"/>
          </p:cNvPicPr>
          <p:nvPr/>
        </p:nvPicPr>
        <p:blipFill>
          <a:blip r:embed="rId3"/>
          <a:stretch>
            <a:fillRect/>
          </a:stretch>
        </p:blipFill>
        <p:spPr>
          <a:xfrm>
            <a:off x="1" y="21267"/>
            <a:ext cx="9144000" cy="856557"/>
          </a:xfrm>
          <a:prstGeom prst="rect">
            <a:avLst/>
          </a:prstGeom>
        </p:spPr>
      </p:pic>
      <p:sp>
        <p:nvSpPr>
          <p:cNvPr id="3" name="Text 1"/>
          <p:cNvSpPr/>
          <p:nvPr/>
        </p:nvSpPr>
        <p:spPr>
          <a:xfrm>
            <a:off x="274320" y="137160"/>
            <a:ext cx="8595360" cy="502920"/>
          </a:xfrm>
          <a:prstGeom prst="rect">
            <a:avLst/>
          </a:prstGeom>
          <a:noFill/>
          <a:ln/>
        </p:spPr>
        <p:txBody>
          <a:bodyPr wrap="square" rtlCol="0" anchor="ctr"/>
          <a:lstStyle/>
          <a:p>
            <a:pPr marL="0" indent="0">
              <a:buNone/>
            </a:pPr>
            <a:r>
              <a:rPr lang="en-GB" sz="2200" b="1" dirty="0">
                <a:solidFill>
                  <a:srgbClr val="FF0000"/>
                </a:solidFill>
                <a:latin typeface="Georgia" pitchFamily="34" charset="0"/>
                <a:ea typeface="Georgia" pitchFamily="34" charset="-122"/>
                <a:cs typeface="Georgia" pitchFamily="34" charset="-120"/>
              </a:rPr>
              <a:t>Isaac's Background – Case Scenario</a:t>
            </a:r>
            <a:endParaRPr lang="en-GB" sz="2200" dirty="0">
              <a:solidFill>
                <a:srgbClr val="FF0000"/>
              </a:solidFill>
            </a:endParaRPr>
          </a:p>
        </p:txBody>
      </p:sp>
      <p:sp>
        <p:nvSpPr>
          <p:cNvPr id="4" name="Shape 2"/>
          <p:cNvSpPr/>
          <p:nvPr/>
        </p:nvSpPr>
        <p:spPr>
          <a:xfrm>
            <a:off x="251460" y="1243139"/>
            <a:ext cx="4023360" cy="3749040"/>
          </a:xfrm>
          <a:prstGeom prst="rect">
            <a:avLst/>
          </a:prstGeom>
          <a:solidFill>
            <a:srgbClr val="EEF2FA"/>
          </a:solidFill>
          <a:ln w="12700">
            <a:solidFill>
              <a:srgbClr val="1B3A6B"/>
            </a:solidFill>
            <a:prstDash val="solid"/>
          </a:ln>
        </p:spPr>
        <p:txBody>
          <a:bodyPr/>
          <a:lstStyle/>
          <a:p>
            <a:endParaRPr lang="en-GB" dirty="0"/>
          </a:p>
        </p:txBody>
      </p:sp>
      <p:sp>
        <p:nvSpPr>
          <p:cNvPr id="6" name="Text 4"/>
          <p:cNvSpPr/>
          <p:nvPr/>
        </p:nvSpPr>
        <p:spPr>
          <a:xfrm>
            <a:off x="365760" y="1417320"/>
            <a:ext cx="3794760" cy="3200400"/>
          </a:xfrm>
          <a:prstGeom prst="rect">
            <a:avLst/>
          </a:prstGeom>
          <a:noFill/>
          <a:ln/>
        </p:spPr>
        <p:txBody>
          <a:bodyPr wrap="square" rtlCol="0" anchor="ctr"/>
          <a:lstStyle/>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Isaac is 4 years old, attending a Children's Centre in London</a:t>
            </a:r>
            <a:endParaRPr lang="en-GB" sz="1050" dirty="0"/>
          </a:p>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Single mother facing post delivery depression and low confidence</a:t>
            </a:r>
            <a:endParaRPr lang="en-GB" sz="1050" dirty="0"/>
          </a:p>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Recently relocated to London, limited social support network</a:t>
            </a:r>
            <a:endParaRPr lang="en-GB" sz="1050" dirty="0"/>
          </a:p>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Disordered childcare activities over the past two years</a:t>
            </a:r>
            <a:endParaRPr lang="en-GB" sz="1050" dirty="0"/>
          </a:p>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Mother reports clinginess, sleep difficulties, hardly plays independently</a:t>
            </a:r>
            <a:endParaRPr lang="en-GB" sz="1050" dirty="0"/>
          </a:p>
        </p:txBody>
      </p:sp>
      <p:sp>
        <p:nvSpPr>
          <p:cNvPr id="7" name="Shape 5"/>
          <p:cNvSpPr/>
          <p:nvPr/>
        </p:nvSpPr>
        <p:spPr>
          <a:xfrm>
            <a:off x="4663440" y="1243138"/>
            <a:ext cx="4114800" cy="3749040"/>
          </a:xfrm>
          <a:prstGeom prst="rect">
            <a:avLst/>
          </a:prstGeom>
          <a:solidFill>
            <a:srgbClr val="FDF6E3"/>
          </a:solidFill>
          <a:ln w="12700">
            <a:solidFill>
              <a:srgbClr val="C9A84C"/>
            </a:solidFill>
            <a:prstDash val="solid"/>
          </a:ln>
        </p:spPr>
        <p:txBody>
          <a:bodyPr/>
          <a:lstStyle/>
          <a:p>
            <a:endParaRPr lang="en-GB" dirty="0"/>
          </a:p>
        </p:txBody>
      </p:sp>
      <p:sp>
        <p:nvSpPr>
          <p:cNvPr id="8" name="Text 6"/>
          <p:cNvSpPr/>
          <p:nvPr/>
        </p:nvSpPr>
        <p:spPr>
          <a:xfrm>
            <a:off x="4754880" y="1005840"/>
            <a:ext cx="3931920" cy="365760"/>
          </a:xfrm>
          <a:prstGeom prst="rect">
            <a:avLst/>
          </a:prstGeom>
          <a:noFill/>
          <a:ln/>
        </p:spPr>
        <p:txBody>
          <a:bodyPr wrap="square" rtlCol="0" anchor="ctr"/>
          <a:lstStyle/>
          <a:p>
            <a:pPr marL="0" indent="0">
              <a:buNone/>
            </a:pPr>
            <a:endParaRPr lang="en-GB" sz="1300" b="1" dirty="0">
              <a:solidFill>
                <a:srgbClr val="1B3A6B"/>
              </a:solidFill>
              <a:latin typeface="Calibri" pitchFamily="34" charset="0"/>
              <a:ea typeface="Calibri" pitchFamily="34" charset="-122"/>
              <a:cs typeface="Calibri" pitchFamily="34" charset="-120"/>
            </a:endParaRPr>
          </a:p>
        </p:txBody>
      </p:sp>
      <p:sp>
        <p:nvSpPr>
          <p:cNvPr id="9" name="Text 7"/>
          <p:cNvSpPr/>
          <p:nvPr/>
        </p:nvSpPr>
        <p:spPr>
          <a:xfrm>
            <a:off x="4754880" y="1417320"/>
            <a:ext cx="3886200" cy="3200400"/>
          </a:xfrm>
          <a:prstGeom prst="rect">
            <a:avLst/>
          </a:prstGeom>
          <a:noFill/>
          <a:ln/>
        </p:spPr>
        <p:txBody>
          <a:bodyPr wrap="square" rtlCol="0" anchor="ctr"/>
          <a:lstStyle/>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Quiet during free play</a:t>
            </a:r>
            <a:endParaRPr lang="en-GB" sz="1050" dirty="0"/>
          </a:p>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Turn out to be worried during separation from his mother</a:t>
            </a:r>
            <a:endParaRPr lang="en-GB" sz="1050" dirty="0"/>
          </a:p>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Delays in language improvement</a:t>
            </a:r>
            <a:endParaRPr lang="en-GB" sz="1050" dirty="0"/>
          </a:p>
          <a:p>
            <a:pPr marL="342900" indent="-342900">
              <a:spcAft>
                <a:spcPts val="400"/>
              </a:spcAft>
              <a:buSzPct val="100000"/>
              <a:buChar char="•"/>
            </a:pPr>
            <a:r>
              <a:rPr lang="en-GB" sz="1050" dirty="0">
                <a:solidFill>
                  <a:srgbClr val="1A2340"/>
                </a:solidFill>
                <a:latin typeface="Calibri" pitchFamily="34" charset="0"/>
                <a:ea typeface="Calibri" pitchFamily="34" charset="-122"/>
                <a:cs typeface="Calibri" pitchFamily="34" charset="-120"/>
              </a:rPr>
              <a:t>Struggles to join in group activities</a:t>
            </a:r>
            <a:endParaRPr lang="en-GB" sz="1050" dirty="0"/>
          </a:p>
          <a:p>
            <a:pPr marL="342900" indent="-342900">
              <a:spcAft>
                <a:spcPts val="400"/>
              </a:spcAft>
              <a:buSzPct val="100000"/>
              <a:buChar char="•"/>
            </a:pPr>
            <a:r>
              <a:rPr lang="en-GB" sz="1050" dirty="0"/>
              <a:t>Few chances to see good examples</a:t>
            </a:r>
          </a:p>
        </p:txBody>
      </p:sp>
      <p:sp>
        <p:nvSpPr>
          <p:cNvPr id="10" name="Text 8"/>
          <p:cNvSpPr/>
          <p:nvPr/>
        </p:nvSpPr>
        <p:spPr>
          <a:xfrm>
            <a:off x="706120" y="4757228"/>
            <a:ext cx="8595360" cy="228600"/>
          </a:xfrm>
          <a:prstGeom prst="rect">
            <a:avLst/>
          </a:prstGeom>
          <a:noFill/>
          <a:ln/>
        </p:spPr>
        <p:txBody>
          <a:bodyPr wrap="square" rtlCol="0" anchor="ctr"/>
          <a:lstStyle/>
          <a:p>
            <a:pPr marL="0" indent="0">
              <a:buNone/>
            </a:pPr>
            <a:r>
              <a:rPr lang="en-GB" sz="850" i="1" dirty="0">
                <a:solidFill>
                  <a:srgbClr val="FF0000"/>
                </a:solidFill>
                <a:latin typeface="Calibri" pitchFamily="34" charset="0"/>
                <a:ea typeface="Calibri" pitchFamily="34" charset="-122"/>
                <a:cs typeface="Calibri" pitchFamily="34" charset="-120"/>
              </a:rPr>
              <a:t>(Bandura, 1977; Vygotsky, 1978 – Social context shapes learning)</a:t>
            </a:r>
            <a:endParaRPr lang="en-GB" sz="850" dirty="0">
              <a:solidFill>
                <a:srgbClr val="FF0000"/>
              </a:solidFill>
            </a:endParaRPr>
          </a:p>
        </p:txBody>
      </p:sp>
      <p:pic>
        <p:nvPicPr>
          <p:cNvPr id="11" name="Picture 10">
            <a:extLst>
              <a:ext uri="{FF2B5EF4-FFF2-40B4-BE49-F238E27FC236}">
                <a16:creationId xmlns:a16="http://schemas.microsoft.com/office/drawing/2014/main" id="{FC8A755F-0327-C4AC-C9DB-CE3C76739D91}"/>
              </a:ext>
            </a:extLst>
          </p:cNvPr>
          <p:cNvPicPr>
            <a:picLocks noChangeAspect="1"/>
          </p:cNvPicPr>
          <p:nvPr/>
        </p:nvPicPr>
        <p:blipFill>
          <a:blip r:embed="rId4"/>
          <a:stretch>
            <a:fillRect/>
          </a:stretch>
        </p:blipFill>
        <p:spPr>
          <a:xfrm>
            <a:off x="647069" y="1371600"/>
            <a:ext cx="3362794" cy="752580"/>
          </a:xfrm>
          <a:prstGeom prst="rect">
            <a:avLst/>
          </a:prstGeom>
        </p:spPr>
      </p:pic>
      <p:graphicFrame>
        <p:nvGraphicFramePr>
          <p:cNvPr id="12" name="Table 11">
            <a:extLst>
              <a:ext uri="{FF2B5EF4-FFF2-40B4-BE49-F238E27FC236}">
                <a16:creationId xmlns:a16="http://schemas.microsoft.com/office/drawing/2014/main" id="{2BF4D577-C5CC-0221-A7B6-A3C5D1E66989}"/>
              </a:ext>
            </a:extLst>
          </p:cNvPr>
          <p:cNvGraphicFramePr>
            <a:graphicFrameLocks noGrp="1"/>
          </p:cNvGraphicFramePr>
          <p:nvPr>
            <p:extLst>
              <p:ext uri="{D42A27DB-BD31-4B8C-83A1-F6EECF244321}">
                <p14:modId xmlns:p14="http://schemas.microsoft.com/office/powerpoint/2010/main" val="1766306175"/>
              </p:ext>
            </p:extLst>
          </p:nvPr>
        </p:nvGraphicFramePr>
        <p:xfrm>
          <a:off x="647069" y="1586431"/>
          <a:ext cx="3188331" cy="370840"/>
        </p:xfrm>
        <a:graphic>
          <a:graphicData uri="http://schemas.openxmlformats.org/drawingml/2006/table">
            <a:tbl>
              <a:tblPr firstRow="1" bandRow="1">
                <a:tableStyleId>{2D5ABB26-0587-4C30-8999-92F81FD0307C}</a:tableStyleId>
              </a:tblPr>
              <a:tblGrid>
                <a:gridCol w="3188331">
                  <a:extLst>
                    <a:ext uri="{9D8B030D-6E8A-4147-A177-3AD203B41FA5}">
                      <a16:colId xmlns:a16="http://schemas.microsoft.com/office/drawing/2014/main" val="3459738379"/>
                    </a:ext>
                  </a:extLst>
                </a:gridCol>
              </a:tblGrid>
              <a:tr h="370840">
                <a:tc>
                  <a:txBody>
                    <a:bodyPr/>
                    <a:lstStyle/>
                    <a:p>
                      <a:pPr algn="ctr"/>
                      <a:r>
                        <a:rPr lang="en-US"/>
                        <a:t>  </a:t>
                      </a:r>
                      <a:r>
                        <a:rPr lang="en-US" sz="1400"/>
                        <a:t>Family &amp; Social Context</a:t>
                      </a:r>
                      <a:endParaRPr lang="en-US" sz="1400" dirty="0"/>
                    </a:p>
                  </a:txBody>
                  <a:tcPr/>
                </a:tc>
                <a:extLst>
                  <a:ext uri="{0D108BD9-81ED-4DB2-BD59-A6C34878D82A}">
                    <a16:rowId xmlns:a16="http://schemas.microsoft.com/office/drawing/2014/main" val="2203157684"/>
                  </a:ext>
                </a:extLst>
              </a:tr>
            </a:tbl>
          </a:graphicData>
        </a:graphic>
      </p:graphicFrame>
      <p:pic>
        <p:nvPicPr>
          <p:cNvPr id="14" name="Picture 13">
            <a:extLst>
              <a:ext uri="{FF2B5EF4-FFF2-40B4-BE49-F238E27FC236}">
                <a16:creationId xmlns:a16="http://schemas.microsoft.com/office/drawing/2014/main" id="{7A0E65F3-CCCF-C982-9CCE-FE3E84516A1D}"/>
              </a:ext>
            </a:extLst>
          </p:cNvPr>
          <p:cNvPicPr>
            <a:picLocks noChangeAspect="1"/>
          </p:cNvPicPr>
          <p:nvPr/>
        </p:nvPicPr>
        <p:blipFill>
          <a:blip r:embed="rId4"/>
          <a:stretch>
            <a:fillRect/>
          </a:stretch>
        </p:blipFill>
        <p:spPr>
          <a:xfrm>
            <a:off x="4956986" y="1371600"/>
            <a:ext cx="3362794" cy="752580"/>
          </a:xfrm>
          <a:prstGeom prst="rect">
            <a:avLst/>
          </a:prstGeom>
        </p:spPr>
      </p:pic>
      <p:graphicFrame>
        <p:nvGraphicFramePr>
          <p:cNvPr id="15" name="Table 14">
            <a:extLst>
              <a:ext uri="{FF2B5EF4-FFF2-40B4-BE49-F238E27FC236}">
                <a16:creationId xmlns:a16="http://schemas.microsoft.com/office/drawing/2014/main" id="{F3CF6AA3-B6A5-43C5-7B94-BDAA500989D9}"/>
              </a:ext>
            </a:extLst>
          </p:cNvPr>
          <p:cNvGraphicFramePr>
            <a:graphicFrameLocks noGrp="1"/>
          </p:cNvGraphicFramePr>
          <p:nvPr>
            <p:extLst>
              <p:ext uri="{D42A27DB-BD31-4B8C-83A1-F6EECF244321}">
                <p14:modId xmlns:p14="http://schemas.microsoft.com/office/powerpoint/2010/main" val="720323389"/>
              </p:ext>
            </p:extLst>
          </p:nvPr>
        </p:nvGraphicFramePr>
        <p:xfrm>
          <a:off x="4956986" y="1654735"/>
          <a:ext cx="3215464" cy="370840"/>
        </p:xfrm>
        <a:graphic>
          <a:graphicData uri="http://schemas.openxmlformats.org/drawingml/2006/table">
            <a:tbl>
              <a:tblPr firstRow="1" bandRow="1">
                <a:tableStyleId>{2D5ABB26-0587-4C30-8999-92F81FD0307C}</a:tableStyleId>
              </a:tblPr>
              <a:tblGrid>
                <a:gridCol w="3215464">
                  <a:extLst>
                    <a:ext uri="{9D8B030D-6E8A-4147-A177-3AD203B41FA5}">
                      <a16:colId xmlns:a16="http://schemas.microsoft.com/office/drawing/2014/main" val="1322476843"/>
                    </a:ext>
                  </a:extLst>
                </a:gridCol>
              </a:tblGrid>
              <a:tr h="370840">
                <a:tc>
                  <a:txBody>
                    <a:bodyPr/>
                    <a:lstStyle/>
                    <a:p>
                      <a:pPr algn="ctr"/>
                      <a:r>
                        <a:rPr lang="en-US" sz="1400"/>
                        <a:t>Staff Observed Behaviors</a:t>
                      </a:r>
                      <a:endParaRPr lang="en-US" sz="1400" dirty="0"/>
                    </a:p>
                  </a:txBody>
                  <a:tcPr/>
                </a:tc>
                <a:extLst>
                  <a:ext uri="{0D108BD9-81ED-4DB2-BD59-A6C34878D82A}">
                    <a16:rowId xmlns:a16="http://schemas.microsoft.com/office/drawing/2014/main" val="2662165906"/>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AAB75BFC-B56A-8785-5F27-2EA0D7856689}"/>
              </a:ext>
            </a:extLst>
          </p:cNvPr>
          <p:cNvPicPr>
            <a:picLocks noChangeAspect="1"/>
          </p:cNvPicPr>
          <p:nvPr/>
        </p:nvPicPr>
        <p:blipFill>
          <a:blip r:embed="rId3"/>
          <a:stretch>
            <a:fillRect/>
          </a:stretch>
        </p:blipFill>
        <p:spPr>
          <a:xfrm>
            <a:off x="1" y="21267"/>
            <a:ext cx="9144000" cy="856557"/>
          </a:xfrm>
          <a:prstGeom prst="rect">
            <a:avLst/>
          </a:prstGeom>
        </p:spPr>
      </p:pic>
      <p:sp>
        <p:nvSpPr>
          <p:cNvPr id="3" name="Text 1"/>
          <p:cNvSpPr/>
          <p:nvPr/>
        </p:nvSpPr>
        <p:spPr>
          <a:xfrm>
            <a:off x="274320" y="137160"/>
            <a:ext cx="8595360" cy="502920"/>
          </a:xfrm>
          <a:prstGeom prst="rect">
            <a:avLst/>
          </a:prstGeom>
          <a:noFill/>
          <a:ln/>
        </p:spPr>
        <p:txBody>
          <a:bodyPr wrap="square" rtlCol="0" anchor="ctr"/>
          <a:lstStyle/>
          <a:p>
            <a:pPr marL="0" indent="0">
              <a:buNone/>
            </a:pPr>
            <a:r>
              <a:rPr lang="en-US" sz="2000" b="1" dirty="0">
                <a:solidFill>
                  <a:srgbClr val="FF0000"/>
                </a:solidFill>
                <a:latin typeface="Georgia" pitchFamily="34" charset="0"/>
                <a:ea typeface="Georgia" pitchFamily="34" charset="-122"/>
                <a:cs typeface="Georgia" pitchFamily="34" charset="-120"/>
              </a:rPr>
              <a:t>Bandura's Social Learning Theory </a:t>
            </a:r>
            <a:r>
              <a:rPr lang="en-US" sz="2000" b="1">
                <a:solidFill>
                  <a:srgbClr val="FF0000"/>
                </a:solidFill>
                <a:latin typeface="Georgia" pitchFamily="34" charset="0"/>
                <a:ea typeface="Georgia" pitchFamily="34" charset="-122"/>
                <a:cs typeface="Georgia" pitchFamily="34" charset="-120"/>
              </a:rPr>
              <a:t>– </a:t>
            </a:r>
            <a:r>
              <a:rPr lang="en-US" sz="2000" b="1" dirty="0">
                <a:solidFill>
                  <a:srgbClr val="FF0000"/>
                </a:solidFill>
                <a:latin typeface="Georgia" pitchFamily="34" charset="0"/>
                <a:ea typeface="Georgia" pitchFamily="34" charset="-122"/>
                <a:cs typeface="Georgia" pitchFamily="34" charset="-120"/>
              </a:rPr>
              <a:t>Key Concepts</a:t>
            </a:r>
            <a:endParaRPr lang="en-US" sz="2000" dirty="0">
              <a:solidFill>
                <a:srgbClr val="FF0000"/>
              </a:solidFill>
            </a:endParaRPr>
          </a:p>
        </p:txBody>
      </p:sp>
      <p:sp>
        <p:nvSpPr>
          <p:cNvPr id="4" name="Shape 2"/>
          <p:cNvSpPr/>
          <p:nvPr/>
        </p:nvSpPr>
        <p:spPr>
          <a:xfrm>
            <a:off x="274320" y="914400"/>
            <a:ext cx="8595360" cy="502920"/>
          </a:xfrm>
          <a:prstGeom prst="rect">
            <a:avLst/>
          </a:prstGeom>
          <a:solidFill>
            <a:srgbClr val="C9A84C">
              <a:alpha val="70000"/>
            </a:srgbClr>
          </a:solidFill>
          <a:ln w="12700">
            <a:solidFill>
              <a:srgbClr val="C9A84C"/>
            </a:solidFill>
            <a:prstDash val="solid"/>
          </a:ln>
        </p:spPr>
        <p:txBody>
          <a:bodyPr/>
          <a:lstStyle/>
          <a:p>
            <a:endParaRPr lang="en-US"/>
          </a:p>
        </p:txBody>
      </p:sp>
      <p:sp>
        <p:nvSpPr>
          <p:cNvPr id="5" name="Text 3"/>
          <p:cNvSpPr/>
          <p:nvPr/>
        </p:nvSpPr>
        <p:spPr>
          <a:xfrm>
            <a:off x="365760" y="932688"/>
            <a:ext cx="8412480" cy="457200"/>
          </a:xfrm>
          <a:prstGeom prst="rect">
            <a:avLst/>
          </a:prstGeom>
          <a:noFill/>
          <a:ln/>
        </p:spPr>
        <p:txBody>
          <a:bodyPr wrap="square" rtlCol="0" anchor="ctr"/>
          <a:lstStyle/>
          <a:p>
            <a:pPr algn="ctr"/>
            <a:r>
              <a:rPr lang="en-GB" sz="1050" i="1" dirty="0"/>
              <a:t>"Learning would be too hard if we only learned from our own mistakes (Bandura, 1977)."</a:t>
            </a:r>
            <a:endParaRPr lang="en-US" sz="1050" i="1" dirty="0"/>
          </a:p>
        </p:txBody>
      </p:sp>
      <p:sp>
        <p:nvSpPr>
          <p:cNvPr id="6" name="Shape 4"/>
          <p:cNvSpPr/>
          <p:nvPr/>
        </p:nvSpPr>
        <p:spPr>
          <a:xfrm>
            <a:off x="274320" y="1508760"/>
            <a:ext cx="4251960" cy="1508760"/>
          </a:xfrm>
          <a:prstGeom prst="rect">
            <a:avLst/>
          </a:prstGeom>
          <a:solidFill>
            <a:srgbClr val="EEF2FA"/>
          </a:solidFill>
          <a:ln w="12700">
            <a:solidFill>
              <a:srgbClr val="1B3A6B"/>
            </a:solidFill>
            <a:prstDash val="solid"/>
          </a:ln>
          <a:effectLst>
            <a:outerShdw blurRad="63500" dist="25400" dir="8100000" algn="bl" rotWithShape="0">
              <a:srgbClr val="000000">
                <a:alpha val="12000"/>
              </a:srgbClr>
            </a:outerShdw>
          </a:effectLst>
        </p:spPr>
        <p:txBody>
          <a:bodyPr/>
          <a:lstStyle/>
          <a:p>
            <a:endParaRPr lang="en-US"/>
          </a:p>
        </p:txBody>
      </p:sp>
      <p:sp>
        <p:nvSpPr>
          <p:cNvPr id="7" name="Shape 5"/>
          <p:cNvSpPr/>
          <p:nvPr/>
        </p:nvSpPr>
        <p:spPr>
          <a:xfrm>
            <a:off x="274320" y="1508760"/>
            <a:ext cx="128016" cy="1508760"/>
          </a:xfrm>
          <a:prstGeom prst="rect">
            <a:avLst/>
          </a:prstGeom>
          <a:solidFill>
            <a:srgbClr val="1B3A6B"/>
          </a:solidFill>
          <a:ln w="12700">
            <a:solidFill>
              <a:srgbClr val="1B3A6B"/>
            </a:solidFill>
            <a:prstDash val="solid"/>
          </a:ln>
        </p:spPr>
        <p:txBody>
          <a:bodyPr/>
          <a:lstStyle/>
          <a:p>
            <a:endParaRPr lang="en-US"/>
          </a:p>
        </p:txBody>
      </p:sp>
      <p:sp>
        <p:nvSpPr>
          <p:cNvPr id="8" name="Text 6"/>
          <p:cNvSpPr/>
          <p:nvPr/>
        </p:nvSpPr>
        <p:spPr>
          <a:xfrm>
            <a:off x="475488" y="1600200"/>
            <a:ext cx="3977640" cy="320040"/>
          </a:xfrm>
          <a:prstGeom prst="rect">
            <a:avLst/>
          </a:prstGeom>
          <a:noFill/>
          <a:ln/>
        </p:spPr>
        <p:txBody>
          <a:bodyPr wrap="square" rtlCol="0" anchor="ctr"/>
          <a:lstStyle/>
          <a:p>
            <a:pPr marL="0" indent="0">
              <a:buNone/>
            </a:pPr>
            <a:r>
              <a:rPr lang="en-US" sz="1250" b="1" dirty="0">
                <a:solidFill>
                  <a:srgbClr val="1B3A6B"/>
                </a:solidFill>
                <a:latin typeface="Calibri" pitchFamily="34" charset="0"/>
                <a:ea typeface="Calibri" pitchFamily="34" charset="-122"/>
                <a:cs typeface="Calibri" pitchFamily="34" charset="-120"/>
              </a:rPr>
              <a:t>Databased Learning</a:t>
            </a:r>
            <a:endParaRPr lang="en-US" sz="1250" dirty="0"/>
          </a:p>
        </p:txBody>
      </p:sp>
      <p:sp>
        <p:nvSpPr>
          <p:cNvPr id="9" name="Text 7"/>
          <p:cNvSpPr/>
          <p:nvPr/>
        </p:nvSpPr>
        <p:spPr>
          <a:xfrm>
            <a:off x="475488" y="1920240"/>
            <a:ext cx="3977640" cy="822960"/>
          </a:xfrm>
          <a:prstGeom prst="rect">
            <a:avLst/>
          </a:prstGeom>
          <a:noFill/>
          <a:ln/>
        </p:spPr>
        <p:txBody>
          <a:bodyPr wrap="square" rtlCol="0" anchor="ctr"/>
          <a:lstStyle/>
          <a:p>
            <a:r>
              <a:rPr lang="en-GB" sz="1000" dirty="0"/>
              <a:t>Children learn by watching others. Bandura (1977) showed this in the Bobo doll study, where children copied the aggressive actions, they saw.</a:t>
            </a:r>
            <a:endParaRPr lang="en-US" sz="1000" dirty="0"/>
          </a:p>
        </p:txBody>
      </p:sp>
      <p:sp>
        <p:nvSpPr>
          <p:cNvPr id="10" name="Text 8"/>
          <p:cNvSpPr/>
          <p:nvPr/>
        </p:nvSpPr>
        <p:spPr>
          <a:xfrm>
            <a:off x="475488" y="2807208"/>
            <a:ext cx="3977640" cy="164592"/>
          </a:xfrm>
          <a:prstGeom prst="rect">
            <a:avLst/>
          </a:prstGeom>
          <a:noFill/>
          <a:ln/>
        </p:spPr>
        <p:txBody>
          <a:bodyPr wrap="square" rtlCol="0" anchor="ctr"/>
          <a:lstStyle/>
          <a:p>
            <a:pPr marL="0" indent="0">
              <a:buNone/>
            </a:pPr>
            <a:r>
              <a:rPr lang="en-US" sz="850" i="1" dirty="0">
                <a:solidFill>
                  <a:srgbClr val="FF0000"/>
                </a:solidFill>
                <a:latin typeface="Calibri" pitchFamily="34" charset="0"/>
                <a:ea typeface="Calibri" pitchFamily="34" charset="-122"/>
                <a:cs typeface="Calibri" pitchFamily="34" charset="-120"/>
              </a:rPr>
              <a:t>(Bandura</a:t>
            </a:r>
            <a:r>
              <a:rPr lang="en-US" sz="850" i="1">
                <a:solidFill>
                  <a:srgbClr val="FF0000"/>
                </a:solidFill>
                <a:latin typeface="Calibri" pitchFamily="34" charset="0"/>
                <a:ea typeface="Calibri" pitchFamily="34" charset="-122"/>
                <a:cs typeface="Calibri" pitchFamily="34" charset="-120"/>
              </a:rPr>
              <a:t>, </a:t>
            </a:r>
            <a:r>
              <a:rPr lang="en-US" sz="850" i="1" dirty="0">
                <a:solidFill>
                  <a:srgbClr val="FF0000"/>
                </a:solidFill>
                <a:latin typeface="Calibri" pitchFamily="34" charset="0"/>
                <a:ea typeface="Calibri" pitchFamily="34" charset="-122"/>
                <a:cs typeface="Calibri" pitchFamily="34" charset="-120"/>
              </a:rPr>
              <a:t>1977)</a:t>
            </a:r>
            <a:endParaRPr lang="en-US" sz="850" dirty="0">
              <a:solidFill>
                <a:srgbClr val="FF0000"/>
              </a:solidFill>
            </a:endParaRPr>
          </a:p>
        </p:txBody>
      </p:sp>
      <p:sp>
        <p:nvSpPr>
          <p:cNvPr id="11" name="Shape 9"/>
          <p:cNvSpPr/>
          <p:nvPr/>
        </p:nvSpPr>
        <p:spPr>
          <a:xfrm>
            <a:off x="4754880" y="1508760"/>
            <a:ext cx="4251960" cy="1508760"/>
          </a:xfrm>
          <a:prstGeom prst="rect">
            <a:avLst/>
          </a:prstGeom>
          <a:solidFill>
            <a:srgbClr val="FDF6E3"/>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12" name="Shape 10"/>
          <p:cNvSpPr/>
          <p:nvPr/>
        </p:nvSpPr>
        <p:spPr>
          <a:xfrm>
            <a:off x="4754880" y="1508760"/>
            <a:ext cx="128016" cy="1508760"/>
          </a:xfrm>
          <a:prstGeom prst="rect">
            <a:avLst/>
          </a:prstGeom>
          <a:solidFill>
            <a:srgbClr val="C9A84C"/>
          </a:solidFill>
          <a:ln w="12700">
            <a:solidFill>
              <a:srgbClr val="C9A84C"/>
            </a:solidFill>
            <a:prstDash val="solid"/>
          </a:ln>
        </p:spPr>
        <p:txBody>
          <a:bodyPr/>
          <a:lstStyle/>
          <a:p>
            <a:endParaRPr lang="en-US"/>
          </a:p>
        </p:txBody>
      </p:sp>
      <p:sp>
        <p:nvSpPr>
          <p:cNvPr id="13" name="Text 11"/>
          <p:cNvSpPr/>
          <p:nvPr/>
        </p:nvSpPr>
        <p:spPr>
          <a:xfrm>
            <a:off x="4956048" y="1600200"/>
            <a:ext cx="3977640" cy="320040"/>
          </a:xfrm>
          <a:prstGeom prst="rect">
            <a:avLst/>
          </a:prstGeom>
          <a:noFill/>
          <a:ln/>
        </p:spPr>
        <p:txBody>
          <a:bodyPr wrap="square" rtlCol="0" anchor="ctr"/>
          <a:lstStyle/>
          <a:p>
            <a:pPr marL="0" indent="0">
              <a:buNone/>
            </a:pPr>
            <a:r>
              <a:rPr lang="en-US" sz="1250" b="1" dirty="0">
                <a:solidFill>
                  <a:srgbClr val="1B3A6B"/>
                </a:solidFill>
                <a:latin typeface="Calibri" pitchFamily="34" charset="0"/>
                <a:ea typeface="Calibri" pitchFamily="34" charset="-122"/>
                <a:cs typeface="Calibri" pitchFamily="34" charset="-120"/>
              </a:rPr>
              <a:t>Four Stages of Displaying</a:t>
            </a:r>
            <a:endParaRPr lang="en-US" sz="1250" dirty="0"/>
          </a:p>
        </p:txBody>
      </p:sp>
      <p:sp>
        <p:nvSpPr>
          <p:cNvPr id="14" name="Text 12"/>
          <p:cNvSpPr/>
          <p:nvPr/>
        </p:nvSpPr>
        <p:spPr>
          <a:xfrm>
            <a:off x="4956048" y="1920240"/>
            <a:ext cx="3977640" cy="822960"/>
          </a:xfrm>
          <a:prstGeom prst="rect">
            <a:avLst/>
          </a:prstGeom>
          <a:noFill/>
          <a:ln/>
        </p:spPr>
        <p:txBody>
          <a:bodyPr wrap="square" rtlCol="0" anchor="ctr"/>
          <a:lstStyle/>
          <a:p>
            <a:pPr marL="0" indent="0">
              <a:buNone/>
            </a:pPr>
            <a:r>
              <a:rPr lang="en-US" sz="1000" dirty="0">
                <a:solidFill>
                  <a:srgbClr val="1A2340"/>
                </a:solidFill>
                <a:latin typeface="Calibri" pitchFamily="34" charset="0"/>
                <a:ea typeface="Calibri" pitchFamily="34" charset="-122"/>
                <a:cs typeface="Calibri" pitchFamily="34" charset="-120"/>
              </a:rPr>
              <a:t>Attention – Retention – Reproduction – Motivation. All four must follow learning to take place (Bandura, 1986).</a:t>
            </a:r>
            <a:endParaRPr lang="en-US" sz="1000" dirty="0"/>
          </a:p>
        </p:txBody>
      </p:sp>
      <p:sp>
        <p:nvSpPr>
          <p:cNvPr id="15" name="Text 13"/>
          <p:cNvSpPr/>
          <p:nvPr/>
        </p:nvSpPr>
        <p:spPr>
          <a:xfrm>
            <a:off x="4956048" y="2807208"/>
            <a:ext cx="3977640" cy="164592"/>
          </a:xfrm>
          <a:prstGeom prst="rect">
            <a:avLst/>
          </a:prstGeom>
          <a:noFill/>
          <a:ln/>
        </p:spPr>
        <p:txBody>
          <a:bodyPr wrap="square" rtlCol="0" anchor="ctr"/>
          <a:lstStyle/>
          <a:p>
            <a:pPr marL="0" indent="0">
              <a:buNone/>
            </a:pPr>
            <a:r>
              <a:rPr lang="en-US" sz="850" i="1" dirty="0">
                <a:solidFill>
                  <a:srgbClr val="FF0000"/>
                </a:solidFill>
                <a:latin typeface="Calibri" pitchFamily="34" charset="0"/>
                <a:ea typeface="Calibri" pitchFamily="34" charset="-122"/>
                <a:cs typeface="Calibri" pitchFamily="34" charset="-120"/>
              </a:rPr>
              <a:t>(Bandura</a:t>
            </a:r>
            <a:r>
              <a:rPr lang="en-US" sz="850" i="1">
                <a:solidFill>
                  <a:srgbClr val="FF0000"/>
                </a:solidFill>
                <a:latin typeface="Calibri" pitchFamily="34" charset="0"/>
                <a:ea typeface="Calibri" pitchFamily="34" charset="-122"/>
                <a:cs typeface="Calibri" pitchFamily="34" charset="-120"/>
              </a:rPr>
              <a:t>, </a:t>
            </a:r>
            <a:r>
              <a:rPr lang="en-US" sz="850" i="1" dirty="0">
                <a:solidFill>
                  <a:srgbClr val="FF0000"/>
                </a:solidFill>
                <a:latin typeface="Calibri" pitchFamily="34" charset="0"/>
                <a:ea typeface="Calibri" pitchFamily="34" charset="-122"/>
                <a:cs typeface="Calibri" pitchFamily="34" charset="-120"/>
              </a:rPr>
              <a:t>1986)</a:t>
            </a:r>
            <a:endParaRPr lang="en-US" sz="850" dirty="0">
              <a:solidFill>
                <a:srgbClr val="FF0000"/>
              </a:solidFill>
            </a:endParaRPr>
          </a:p>
        </p:txBody>
      </p:sp>
      <p:sp>
        <p:nvSpPr>
          <p:cNvPr id="16" name="Shape 14"/>
          <p:cNvSpPr/>
          <p:nvPr/>
        </p:nvSpPr>
        <p:spPr>
          <a:xfrm>
            <a:off x="274320" y="3154680"/>
            <a:ext cx="4251960" cy="1508760"/>
          </a:xfrm>
          <a:prstGeom prst="rect">
            <a:avLst/>
          </a:prstGeom>
          <a:solidFill>
            <a:srgbClr val="EEF2FA"/>
          </a:solidFill>
          <a:ln w="12700">
            <a:solidFill>
              <a:srgbClr val="1B3A6B"/>
            </a:solidFill>
            <a:prstDash val="solid"/>
          </a:ln>
          <a:effectLst>
            <a:outerShdw blurRad="63500" dist="25400" dir="8100000" algn="bl" rotWithShape="0">
              <a:srgbClr val="000000">
                <a:alpha val="12000"/>
              </a:srgbClr>
            </a:outerShdw>
          </a:effectLst>
        </p:spPr>
        <p:txBody>
          <a:bodyPr/>
          <a:lstStyle/>
          <a:p>
            <a:endParaRPr lang="en-US"/>
          </a:p>
        </p:txBody>
      </p:sp>
      <p:sp>
        <p:nvSpPr>
          <p:cNvPr id="17" name="Shape 15"/>
          <p:cNvSpPr/>
          <p:nvPr/>
        </p:nvSpPr>
        <p:spPr>
          <a:xfrm>
            <a:off x="274320" y="3154680"/>
            <a:ext cx="128016" cy="1508760"/>
          </a:xfrm>
          <a:prstGeom prst="rect">
            <a:avLst/>
          </a:prstGeom>
          <a:solidFill>
            <a:srgbClr val="1B3A6B"/>
          </a:solidFill>
          <a:ln w="12700">
            <a:solidFill>
              <a:srgbClr val="1B3A6B"/>
            </a:solidFill>
            <a:prstDash val="solid"/>
          </a:ln>
        </p:spPr>
        <p:txBody>
          <a:bodyPr/>
          <a:lstStyle/>
          <a:p>
            <a:endParaRPr lang="en-US"/>
          </a:p>
        </p:txBody>
      </p:sp>
      <p:sp>
        <p:nvSpPr>
          <p:cNvPr id="18" name="Text 16"/>
          <p:cNvSpPr/>
          <p:nvPr/>
        </p:nvSpPr>
        <p:spPr>
          <a:xfrm>
            <a:off x="475488" y="3246120"/>
            <a:ext cx="3977640" cy="320040"/>
          </a:xfrm>
          <a:prstGeom prst="rect">
            <a:avLst/>
          </a:prstGeom>
          <a:noFill/>
          <a:ln/>
        </p:spPr>
        <p:txBody>
          <a:bodyPr wrap="square" rtlCol="0" anchor="ctr"/>
          <a:lstStyle/>
          <a:p>
            <a:pPr marL="0" indent="0">
              <a:buNone/>
            </a:pPr>
            <a:r>
              <a:rPr lang="en-US" sz="1250" b="1" dirty="0">
                <a:solidFill>
                  <a:srgbClr val="1B3A6B"/>
                </a:solidFill>
                <a:latin typeface="Calibri" pitchFamily="34" charset="0"/>
                <a:ea typeface="Calibri" pitchFamily="34" charset="-122"/>
                <a:cs typeface="Calibri" pitchFamily="34" charset="-120"/>
              </a:rPr>
              <a:t>Self Efficacy</a:t>
            </a:r>
            <a:endParaRPr lang="en-US" sz="1250" dirty="0"/>
          </a:p>
        </p:txBody>
      </p:sp>
      <p:sp>
        <p:nvSpPr>
          <p:cNvPr id="19" name="Text 17"/>
          <p:cNvSpPr/>
          <p:nvPr/>
        </p:nvSpPr>
        <p:spPr>
          <a:xfrm>
            <a:off x="475488" y="3566160"/>
            <a:ext cx="3977640" cy="822960"/>
          </a:xfrm>
          <a:prstGeom prst="rect">
            <a:avLst/>
          </a:prstGeom>
          <a:noFill/>
          <a:ln/>
        </p:spPr>
        <p:txBody>
          <a:bodyPr wrap="square" rtlCol="0" anchor="ctr"/>
          <a:lstStyle/>
          <a:p>
            <a:pPr marL="0" indent="0">
              <a:buNone/>
            </a:pPr>
            <a:r>
              <a:rPr lang="en-US" sz="1000" dirty="0">
                <a:solidFill>
                  <a:srgbClr val="1A2340"/>
                </a:solidFill>
                <a:latin typeface="Calibri" pitchFamily="34" charset="0"/>
                <a:ea typeface="Calibri" pitchFamily="34" charset="-122"/>
                <a:cs typeface="Calibri" pitchFamily="34" charset="-120"/>
              </a:rPr>
              <a:t>A child's belief in their own ability to succeed. Low self-efficacy can bound learning and social involvement (Bandura, 1997).</a:t>
            </a:r>
            <a:endParaRPr lang="en-US" sz="1000" dirty="0"/>
          </a:p>
        </p:txBody>
      </p:sp>
      <p:sp>
        <p:nvSpPr>
          <p:cNvPr id="20" name="Text 18"/>
          <p:cNvSpPr/>
          <p:nvPr/>
        </p:nvSpPr>
        <p:spPr>
          <a:xfrm>
            <a:off x="475488" y="4453128"/>
            <a:ext cx="3977640" cy="164592"/>
          </a:xfrm>
          <a:prstGeom prst="rect">
            <a:avLst/>
          </a:prstGeom>
          <a:noFill/>
          <a:ln/>
        </p:spPr>
        <p:txBody>
          <a:bodyPr wrap="square" rtlCol="0" anchor="ctr"/>
          <a:lstStyle/>
          <a:p>
            <a:pPr marL="0" indent="0">
              <a:buNone/>
            </a:pPr>
            <a:r>
              <a:rPr lang="en-US" sz="850" i="1" dirty="0">
                <a:solidFill>
                  <a:srgbClr val="FF0000"/>
                </a:solidFill>
                <a:latin typeface="Calibri" pitchFamily="34" charset="0"/>
                <a:ea typeface="Calibri" pitchFamily="34" charset="-122"/>
                <a:cs typeface="Calibri" pitchFamily="34" charset="-120"/>
              </a:rPr>
              <a:t>(Bandura</a:t>
            </a:r>
            <a:r>
              <a:rPr lang="en-US" sz="850" i="1">
                <a:solidFill>
                  <a:srgbClr val="FF0000"/>
                </a:solidFill>
                <a:latin typeface="Calibri" pitchFamily="34" charset="0"/>
                <a:ea typeface="Calibri" pitchFamily="34" charset="-122"/>
                <a:cs typeface="Calibri" pitchFamily="34" charset="-120"/>
              </a:rPr>
              <a:t>, </a:t>
            </a:r>
            <a:r>
              <a:rPr lang="en-US" sz="850" i="1" dirty="0">
                <a:solidFill>
                  <a:srgbClr val="FF0000"/>
                </a:solidFill>
                <a:latin typeface="Calibri" pitchFamily="34" charset="0"/>
                <a:ea typeface="Calibri" pitchFamily="34" charset="-122"/>
                <a:cs typeface="Calibri" pitchFamily="34" charset="-120"/>
              </a:rPr>
              <a:t>1997)</a:t>
            </a:r>
            <a:endParaRPr lang="en-US" sz="850" dirty="0">
              <a:solidFill>
                <a:srgbClr val="FF0000"/>
              </a:solidFill>
            </a:endParaRPr>
          </a:p>
        </p:txBody>
      </p:sp>
      <p:sp>
        <p:nvSpPr>
          <p:cNvPr id="21" name="Shape 19"/>
          <p:cNvSpPr/>
          <p:nvPr/>
        </p:nvSpPr>
        <p:spPr>
          <a:xfrm>
            <a:off x="4754880" y="3154680"/>
            <a:ext cx="4251960" cy="1508760"/>
          </a:xfrm>
          <a:prstGeom prst="rect">
            <a:avLst/>
          </a:prstGeom>
          <a:solidFill>
            <a:srgbClr val="FDF6E3"/>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22" name="Shape 20"/>
          <p:cNvSpPr/>
          <p:nvPr/>
        </p:nvSpPr>
        <p:spPr>
          <a:xfrm>
            <a:off x="4754880" y="3154680"/>
            <a:ext cx="128016" cy="1508760"/>
          </a:xfrm>
          <a:prstGeom prst="rect">
            <a:avLst/>
          </a:prstGeom>
          <a:solidFill>
            <a:srgbClr val="C9A84C"/>
          </a:solidFill>
          <a:ln w="12700">
            <a:solidFill>
              <a:srgbClr val="C9A84C"/>
            </a:solidFill>
            <a:prstDash val="solid"/>
          </a:ln>
        </p:spPr>
        <p:txBody>
          <a:bodyPr/>
          <a:lstStyle/>
          <a:p>
            <a:endParaRPr lang="en-US"/>
          </a:p>
        </p:txBody>
      </p:sp>
      <p:sp>
        <p:nvSpPr>
          <p:cNvPr id="23" name="Text 21"/>
          <p:cNvSpPr/>
          <p:nvPr/>
        </p:nvSpPr>
        <p:spPr>
          <a:xfrm>
            <a:off x="4956048" y="3246120"/>
            <a:ext cx="3977640" cy="320040"/>
          </a:xfrm>
          <a:prstGeom prst="rect">
            <a:avLst/>
          </a:prstGeom>
          <a:noFill/>
          <a:ln/>
        </p:spPr>
        <p:txBody>
          <a:bodyPr wrap="square" rtlCol="0" anchor="ctr"/>
          <a:lstStyle/>
          <a:p>
            <a:r>
              <a:rPr lang="en-US" sz="1250" b="1" dirty="0">
                <a:solidFill>
                  <a:srgbClr val="1B3A6B"/>
                </a:solidFill>
                <a:latin typeface="Calibri" pitchFamily="34" charset="0"/>
                <a:ea typeface="Calibri" pitchFamily="34" charset="-122"/>
                <a:cs typeface="Calibri" pitchFamily="34" charset="-120"/>
              </a:rPr>
              <a:t>Reciprocal </a:t>
            </a:r>
            <a:r>
              <a:rPr lang="en-GB" sz="1250" b="1" dirty="0">
                <a:solidFill>
                  <a:schemeClr val="accent5">
                    <a:lumMod val="50000"/>
                  </a:schemeClr>
                </a:solidFill>
              </a:rPr>
              <a:t>Necessity</a:t>
            </a:r>
            <a:endParaRPr lang="en-US" sz="1250" b="1" dirty="0">
              <a:solidFill>
                <a:schemeClr val="accent5">
                  <a:lumMod val="50000"/>
                </a:schemeClr>
              </a:solidFill>
            </a:endParaRPr>
          </a:p>
        </p:txBody>
      </p:sp>
      <p:sp>
        <p:nvSpPr>
          <p:cNvPr id="24" name="Text 22"/>
          <p:cNvSpPr/>
          <p:nvPr/>
        </p:nvSpPr>
        <p:spPr>
          <a:xfrm>
            <a:off x="4956048" y="3566160"/>
            <a:ext cx="3977640" cy="822960"/>
          </a:xfrm>
          <a:prstGeom prst="rect">
            <a:avLst/>
          </a:prstGeom>
          <a:noFill/>
          <a:ln/>
        </p:spPr>
        <p:txBody>
          <a:bodyPr wrap="square" rtlCol="0" anchor="ctr"/>
          <a:lstStyle/>
          <a:p>
            <a:pPr marL="0" indent="0">
              <a:buNone/>
            </a:pPr>
            <a:r>
              <a:rPr lang="en-US" sz="1000" dirty="0">
                <a:solidFill>
                  <a:srgbClr val="1A2340"/>
                </a:solidFill>
                <a:latin typeface="Calibri" pitchFamily="34" charset="0"/>
                <a:ea typeface="Calibri" pitchFamily="34" charset="-122"/>
                <a:cs typeface="Calibri" pitchFamily="34" charset="-120"/>
              </a:rPr>
              <a:t>Actions, personal factors, and environment act together in both directions. A child forms and is made by their social world (Bandura, 1986).</a:t>
            </a:r>
            <a:endParaRPr lang="en-US" sz="1000" dirty="0"/>
          </a:p>
        </p:txBody>
      </p:sp>
      <p:sp>
        <p:nvSpPr>
          <p:cNvPr id="25" name="Text 23"/>
          <p:cNvSpPr/>
          <p:nvPr/>
        </p:nvSpPr>
        <p:spPr>
          <a:xfrm>
            <a:off x="4956048" y="4453128"/>
            <a:ext cx="3977640" cy="164592"/>
          </a:xfrm>
          <a:prstGeom prst="rect">
            <a:avLst/>
          </a:prstGeom>
          <a:noFill/>
          <a:ln/>
        </p:spPr>
        <p:txBody>
          <a:bodyPr wrap="square" rtlCol="0" anchor="ctr"/>
          <a:lstStyle/>
          <a:p>
            <a:pPr marL="0" indent="0">
              <a:buNone/>
            </a:pPr>
            <a:r>
              <a:rPr lang="en-US" sz="850" i="1" dirty="0">
                <a:solidFill>
                  <a:srgbClr val="FF0000"/>
                </a:solidFill>
                <a:latin typeface="Calibri" pitchFamily="34" charset="0"/>
                <a:ea typeface="Calibri" pitchFamily="34" charset="-122"/>
                <a:cs typeface="Calibri" pitchFamily="34" charset="-120"/>
              </a:rPr>
              <a:t>(Bandura</a:t>
            </a:r>
            <a:r>
              <a:rPr lang="en-US" sz="850" i="1">
                <a:solidFill>
                  <a:srgbClr val="FF0000"/>
                </a:solidFill>
                <a:latin typeface="Calibri" pitchFamily="34" charset="0"/>
                <a:ea typeface="Calibri" pitchFamily="34" charset="-122"/>
                <a:cs typeface="Calibri" pitchFamily="34" charset="-120"/>
              </a:rPr>
              <a:t>, </a:t>
            </a:r>
            <a:r>
              <a:rPr lang="en-US" sz="850" i="1" dirty="0">
                <a:solidFill>
                  <a:srgbClr val="FF0000"/>
                </a:solidFill>
                <a:latin typeface="Calibri" pitchFamily="34" charset="0"/>
                <a:ea typeface="Calibri" pitchFamily="34" charset="-122"/>
                <a:cs typeface="Calibri" pitchFamily="34" charset="-120"/>
              </a:rPr>
              <a:t>1986)</a:t>
            </a:r>
            <a:endParaRPr lang="en-US" sz="850" dirty="0">
              <a:solidFill>
                <a:srgbClr val="FF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12405A-410A-A58D-F5D2-69A9A3A946FE}"/>
              </a:ext>
            </a:extLst>
          </p:cNvPr>
          <p:cNvPicPr>
            <a:picLocks noChangeAspect="1"/>
          </p:cNvPicPr>
          <p:nvPr/>
        </p:nvPicPr>
        <p:blipFill>
          <a:blip r:embed="rId3"/>
          <a:stretch>
            <a:fillRect/>
          </a:stretch>
        </p:blipFill>
        <p:spPr>
          <a:xfrm>
            <a:off x="1" y="21267"/>
            <a:ext cx="9144000" cy="856557"/>
          </a:xfrm>
          <a:prstGeom prst="rect">
            <a:avLst/>
          </a:prstGeom>
        </p:spPr>
      </p:pic>
      <p:sp>
        <p:nvSpPr>
          <p:cNvPr id="3" name="Text 1"/>
          <p:cNvSpPr/>
          <p:nvPr/>
        </p:nvSpPr>
        <p:spPr>
          <a:xfrm>
            <a:off x="274320" y="137160"/>
            <a:ext cx="8595360" cy="502920"/>
          </a:xfrm>
          <a:prstGeom prst="rect">
            <a:avLst/>
          </a:prstGeom>
          <a:noFill/>
          <a:ln/>
        </p:spPr>
        <p:txBody>
          <a:bodyPr wrap="square" rtlCol="0" anchor="ctr"/>
          <a:lstStyle/>
          <a:p>
            <a:pPr marL="0" indent="0">
              <a:buNone/>
            </a:pPr>
            <a:r>
              <a:rPr lang="en-US" sz="2200" b="1">
                <a:solidFill>
                  <a:srgbClr val="FF0000"/>
                </a:solidFill>
                <a:latin typeface="Georgia" pitchFamily="34" charset="0"/>
                <a:ea typeface="Georgia" pitchFamily="34" charset="-122"/>
                <a:cs typeface="Georgia" pitchFamily="34" charset="-120"/>
              </a:rPr>
              <a:t>Applying SLT </a:t>
            </a:r>
            <a:r>
              <a:rPr lang="en-US" sz="2200" b="1" dirty="0">
                <a:solidFill>
                  <a:srgbClr val="FF0000"/>
                </a:solidFill>
                <a:latin typeface="Georgia" pitchFamily="34" charset="0"/>
                <a:ea typeface="Georgia" pitchFamily="34" charset="-122"/>
                <a:cs typeface="Georgia" pitchFamily="34" charset="-120"/>
              </a:rPr>
              <a:t>to Isaac's Experiences</a:t>
            </a:r>
            <a:endParaRPr lang="en-US" sz="2200" dirty="0">
              <a:solidFill>
                <a:srgbClr val="FF0000"/>
              </a:solidFill>
            </a:endParaRPr>
          </a:p>
        </p:txBody>
      </p:sp>
      <p:graphicFrame>
        <p:nvGraphicFramePr>
          <p:cNvPr id="6" name="Table 0"/>
          <p:cNvGraphicFramePr>
            <a:graphicFrameLocks noGrp="1"/>
          </p:cNvGraphicFramePr>
          <p:nvPr>
            <p:extLst>
              <p:ext uri="{D42A27DB-BD31-4B8C-83A1-F6EECF244321}">
                <p14:modId xmlns:p14="http://schemas.microsoft.com/office/powerpoint/2010/main" val="1396850426"/>
              </p:ext>
            </p:extLst>
          </p:nvPr>
        </p:nvGraphicFramePr>
        <p:xfrm>
          <a:off x="274320" y="993716"/>
          <a:ext cx="8595360" cy="3989766"/>
        </p:xfrm>
        <a:graphic>
          <a:graphicData uri="http://schemas.openxmlformats.org/drawingml/2006/table">
            <a:tbl>
              <a:tblPr/>
              <a:tblGrid>
                <a:gridCol w="1737360">
                  <a:extLst>
                    <a:ext uri="{9D8B030D-6E8A-4147-A177-3AD203B41FA5}">
                      <a16:colId xmlns:a16="http://schemas.microsoft.com/office/drawing/2014/main" val="20000"/>
                    </a:ext>
                  </a:extLst>
                </a:gridCol>
                <a:gridCol w="5669280">
                  <a:extLst>
                    <a:ext uri="{9D8B030D-6E8A-4147-A177-3AD203B41FA5}">
                      <a16:colId xmlns:a16="http://schemas.microsoft.com/office/drawing/2014/main" val="20001"/>
                    </a:ext>
                  </a:extLst>
                </a:gridCol>
                <a:gridCol w="1188720">
                  <a:extLst>
                    <a:ext uri="{9D8B030D-6E8A-4147-A177-3AD203B41FA5}">
                      <a16:colId xmlns:a16="http://schemas.microsoft.com/office/drawing/2014/main" val="20002"/>
                    </a:ext>
                  </a:extLst>
                </a:gridCol>
              </a:tblGrid>
              <a:tr h="664961">
                <a:tc>
                  <a:txBody>
                    <a:bodyPr/>
                    <a:lstStyle/>
                    <a:p>
                      <a:pPr marL="0" indent="0">
                        <a:buNone/>
                      </a:pPr>
                      <a:endParaRPr lang="en-US" sz="1100" b="1">
                        <a:solidFill>
                          <a:srgbClr val="FFFFFF"/>
                        </a:solidFill>
                      </a:endParaRPr>
                    </a:p>
                    <a:p>
                      <a:pPr marL="0" indent="0">
                        <a:buNone/>
                      </a:pPr>
                      <a:r>
                        <a:rPr lang="en-US" sz="1100" b="1">
                          <a:solidFill>
                            <a:srgbClr val="FFFFFF"/>
                          </a:solidFill>
                        </a:rPr>
                        <a:t>Isaac's Factor</a:t>
                      </a:r>
                      <a:endParaRPr lang="en-US" sz="11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1B3A6B"/>
                    </a:solidFill>
                  </a:tcPr>
                </a:tc>
                <a:tc>
                  <a:txBody>
                    <a:bodyPr/>
                    <a:lstStyle/>
                    <a:p>
                      <a:pPr marL="0" indent="0">
                        <a:buNone/>
                      </a:pPr>
                      <a:endParaRPr lang="en-US" sz="1100" b="1">
                        <a:solidFill>
                          <a:srgbClr val="FFFFFF"/>
                        </a:solidFill>
                      </a:endParaRPr>
                    </a:p>
                    <a:p>
                      <a:pPr marL="0" indent="0">
                        <a:buNone/>
                      </a:pPr>
                      <a:r>
                        <a:rPr lang="en-US" sz="1100" b="1">
                          <a:solidFill>
                            <a:srgbClr val="FFFFFF"/>
                          </a:solidFill>
                        </a:rPr>
                        <a:t>Social Learning Theory Link</a:t>
                      </a:r>
                      <a:endParaRPr lang="en-US" sz="11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1B3A6B"/>
                    </a:solidFill>
                  </a:tcPr>
                </a:tc>
                <a:tc>
                  <a:txBody>
                    <a:bodyPr/>
                    <a:lstStyle/>
                    <a:p>
                      <a:pPr marL="0" indent="0">
                        <a:buNone/>
                      </a:pPr>
                      <a:endParaRPr lang="en-US" sz="1100" b="1" dirty="0">
                        <a:solidFill>
                          <a:srgbClr val="FFFFFF"/>
                        </a:solidFill>
                      </a:endParaRPr>
                    </a:p>
                    <a:p>
                      <a:pPr marL="0" indent="0">
                        <a:buNone/>
                      </a:pPr>
                      <a:r>
                        <a:rPr lang="en-US" sz="1100" b="1" dirty="0">
                          <a:solidFill>
                            <a:srgbClr val="FFFFFF"/>
                          </a:solidFill>
                        </a:rPr>
                        <a:t>Citation</a:t>
                      </a:r>
                      <a:endParaRPr lang="en-US" sz="11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1B3A6B"/>
                    </a:solidFill>
                  </a:tcPr>
                </a:tc>
                <a:extLst>
                  <a:ext uri="{0D108BD9-81ED-4DB2-BD59-A6C34878D82A}">
                    <a16:rowId xmlns:a16="http://schemas.microsoft.com/office/drawing/2014/main" val="10000"/>
                  </a:ext>
                </a:extLst>
              </a:tr>
              <a:tr h="664961">
                <a:tc>
                  <a:txBody>
                    <a:bodyPr/>
                    <a:lstStyle/>
                    <a:p>
                      <a:pPr marL="0" indent="0">
                        <a:buNone/>
                      </a:pPr>
                      <a:r>
                        <a:rPr lang="en-US" sz="1000" b="1" dirty="0">
                          <a:solidFill>
                            <a:srgbClr val="1B3A6B"/>
                          </a:solidFill>
                        </a:rPr>
                        <a:t>Disturbed Childcare</a:t>
                      </a:r>
                      <a:endParaRPr lang="en-US" sz="10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EEF2FA"/>
                    </a:solidFill>
                  </a:tcPr>
                </a:tc>
                <a:tc>
                  <a:txBody>
                    <a:bodyPr/>
                    <a:lstStyle/>
                    <a:p>
                      <a:pPr marL="0" indent="0">
                        <a:buNone/>
                      </a:pPr>
                      <a:r>
                        <a:rPr lang="en-US" sz="950" dirty="0">
                          <a:solidFill>
                            <a:srgbClr val="1A2340"/>
                          </a:solidFill>
                        </a:rPr>
                        <a:t>Irregular patterns → limited opportunity to observe social behavior; Bandura (1977) argues modelling requires repeated exposure.</a:t>
                      </a:r>
                      <a:endParaRPr lang="en-US" sz="95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FFFFF"/>
                    </a:solidFill>
                  </a:tcPr>
                </a:tc>
                <a:tc>
                  <a:txBody>
                    <a:bodyPr/>
                    <a:lstStyle/>
                    <a:p>
                      <a:pPr marL="0" indent="0">
                        <a:buNone/>
                      </a:pPr>
                      <a:r>
                        <a:rPr lang="en-US" sz="900" i="1">
                          <a:solidFill>
                            <a:srgbClr val="5A6A8A"/>
                          </a:solidFill>
                        </a:rPr>
                        <a:t>(Bandura, 1977)</a:t>
                      </a:r>
                      <a:endParaRPr lang="en-US" sz="9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64961">
                <a:tc>
                  <a:txBody>
                    <a:bodyPr/>
                    <a:lstStyle/>
                    <a:p>
                      <a:pPr marL="0" indent="0">
                        <a:buNone/>
                      </a:pPr>
                      <a:r>
                        <a:rPr lang="en-US" sz="1000" b="1">
                          <a:solidFill>
                            <a:srgbClr val="1B3A6B"/>
                          </a:solidFill>
                        </a:rPr>
                        <a:t>Maternal Mental Health</a:t>
                      </a:r>
                      <a:endParaRPr lang="en-US" sz="10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DF6E3"/>
                    </a:solidFill>
                  </a:tcPr>
                </a:tc>
                <a:tc>
                  <a:txBody>
                    <a:bodyPr/>
                    <a:lstStyle/>
                    <a:p>
                      <a:pPr marL="0" indent="0">
                        <a:buNone/>
                      </a:pPr>
                      <a:r>
                        <a:rPr lang="en-US" sz="950" dirty="0">
                          <a:solidFill>
                            <a:srgbClr val="1A2340"/>
                          </a:solidFill>
                        </a:rPr>
                        <a:t>Post-delivery depression reduces quality of forming connections. links early emotional environment to rule based growth.</a:t>
                      </a:r>
                      <a:endParaRPr lang="en-US" sz="95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EFAF0"/>
                    </a:solidFill>
                  </a:tcPr>
                </a:tc>
                <a:tc>
                  <a:txBody>
                    <a:bodyPr/>
                    <a:lstStyle/>
                    <a:p>
                      <a:pPr marL="0" indent="0">
                        <a:buNone/>
                      </a:pPr>
                      <a:r>
                        <a:rPr lang="en-US" sz="900" i="1">
                          <a:solidFill>
                            <a:srgbClr val="5A6A8A"/>
                          </a:solidFill>
                        </a:rPr>
                        <a:t>(Gerhardt, 2004)</a:t>
                      </a:r>
                      <a:endParaRPr lang="en-US" sz="9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EFAF0"/>
                    </a:solidFill>
                  </a:tcPr>
                </a:tc>
                <a:extLst>
                  <a:ext uri="{0D108BD9-81ED-4DB2-BD59-A6C34878D82A}">
                    <a16:rowId xmlns:a16="http://schemas.microsoft.com/office/drawing/2014/main" val="10002"/>
                  </a:ext>
                </a:extLst>
              </a:tr>
              <a:tr h="664961">
                <a:tc>
                  <a:txBody>
                    <a:bodyPr/>
                    <a:lstStyle/>
                    <a:p>
                      <a:pPr marL="0" indent="0">
                        <a:buNone/>
                      </a:pPr>
                      <a:r>
                        <a:rPr lang="en-US" sz="1000" b="1" dirty="0">
                          <a:solidFill>
                            <a:srgbClr val="1B3A6B"/>
                          </a:solidFill>
                        </a:rPr>
                        <a:t>Limited Social Interaction</a:t>
                      </a:r>
                      <a:endParaRPr lang="en-US" sz="10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EEF2FA"/>
                    </a:solidFill>
                  </a:tcPr>
                </a:tc>
                <a:tc>
                  <a:txBody>
                    <a:bodyPr/>
                    <a:lstStyle/>
                    <a:p>
                      <a:pPr marL="0" indent="0">
                        <a:buNone/>
                      </a:pPr>
                      <a:r>
                        <a:rPr lang="en-GB" sz="1000" dirty="0"/>
                        <a:t>Limited peer modelling reduces opportunities for observation and imitation, which can slow language development.</a:t>
                      </a:r>
                      <a:endParaRPr lang="en-US" sz="95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FFFFF"/>
                    </a:solidFill>
                  </a:tcPr>
                </a:tc>
                <a:tc>
                  <a:txBody>
                    <a:bodyPr/>
                    <a:lstStyle/>
                    <a:p>
                      <a:pPr marL="0" indent="0">
                        <a:buNone/>
                      </a:pPr>
                      <a:r>
                        <a:rPr lang="en-US" sz="900" i="1">
                          <a:solidFill>
                            <a:srgbClr val="5A6A8A"/>
                          </a:solidFill>
                        </a:rPr>
                        <a:t>(Bandura, 1986)</a:t>
                      </a:r>
                      <a:endParaRPr lang="en-US" sz="9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64961">
                <a:tc>
                  <a:txBody>
                    <a:bodyPr/>
                    <a:lstStyle/>
                    <a:p>
                      <a:pPr marL="0" indent="0">
                        <a:buNone/>
                      </a:pPr>
                      <a:r>
                        <a:rPr lang="en-US" sz="1000" b="1">
                          <a:solidFill>
                            <a:srgbClr val="1B3A6B"/>
                          </a:solidFill>
                        </a:rPr>
                        <a:t>Emotional Distress</a:t>
                      </a:r>
                      <a:endParaRPr lang="en-US" sz="10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DF6E3"/>
                    </a:solidFill>
                  </a:tcPr>
                </a:tc>
                <a:tc>
                  <a:txBody>
                    <a:bodyPr/>
                    <a:lstStyle/>
                    <a:p>
                      <a:pPr marL="0" indent="0">
                        <a:buNone/>
                      </a:pPr>
                      <a:r>
                        <a:rPr lang="en-GB" sz="1000" dirty="0"/>
                        <a:t>Upset reactions to separation may demonstrate low social confidence. According to, this can restrict learning through observation.</a:t>
                      </a:r>
                      <a:endParaRPr lang="en-US" sz="95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EFAF0"/>
                    </a:solidFill>
                  </a:tcPr>
                </a:tc>
                <a:tc>
                  <a:txBody>
                    <a:bodyPr/>
                    <a:lstStyle/>
                    <a:p>
                      <a:pPr marL="0" indent="0">
                        <a:buNone/>
                      </a:pPr>
                      <a:r>
                        <a:rPr lang="en-US" sz="900" i="1">
                          <a:solidFill>
                            <a:srgbClr val="5A6A8A"/>
                          </a:solidFill>
                        </a:rPr>
                        <a:t>(Bandura, 1997)</a:t>
                      </a:r>
                      <a:endParaRPr lang="en-US" sz="9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EFAF0"/>
                    </a:solidFill>
                  </a:tcPr>
                </a:tc>
                <a:extLst>
                  <a:ext uri="{0D108BD9-81ED-4DB2-BD59-A6C34878D82A}">
                    <a16:rowId xmlns:a16="http://schemas.microsoft.com/office/drawing/2014/main" val="10004"/>
                  </a:ext>
                </a:extLst>
              </a:tr>
              <a:tr h="664961">
                <a:tc>
                  <a:txBody>
                    <a:bodyPr/>
                    <a:lstStyle/>
                    <a:p>
                      <a:pPr marL="0" indent="0">
                        <a:buNone/>
                      </a:pPr>
                      <a:r>
                        <a:rPr lang="en-US" sz="1000" b="1">
                          <a:solidFill>
                            <a:srgbClr val="1B3A6B"/>
                          </a:solidFill>
                        </a:rPr>
                        <a:t>Language Delay</a:t>
                      </a:r>
                      <a:endParaRPr lang="en-US" sz="10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EEF2FA"/>
                    </a:solidFill>
                  </a:tcPr>
                </a:tc>
                <a:tc>
                  <a:txBody>
                    <a:bodyPr/>
                    <a:lstStyle/>
                    <a:p>
                      <a:pPr marL="0" indent="0">
                        <a:buNone/>
                      </a:pPr>
                      <a:r>
                        <a:rPr lang="en-GB" sz="1000" dirty="0"/>
                        <a:t>Language learning occurs through exposure to and imitation of verbal models. Isaac’s lack of rich language experiences may increase language delays.</a:t>
                      </a:r>
                      <a:endParaRPr lang="en-US" sz="95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FFFFF"/>
                    </a:solidFill>
                  </a:tcPr>
                </a:tc>
                <a:tc>
                  <a:txBody>
                    <a:bodyPr/>
                    <a:lstStyle/>
                    <a:p>
                      <a:pPr marL="0" indent="0">
                        <a:buNone/>
                      </a:pPr>
                      <a:r>
                        <a:rPr lang="en-US" sz="900" i="1" dirty="0">
                          <a:solidFill>
                            <a:srgbClr val="5A6A8A"/>
                          </a:solidFill>
                        </a:rPr>
                        <a:t>(Vygotsky, 1978)</a:t>
                      </a:r>
                      <a:endParaRPr lang="en-US" sz="900" dirty="0"/>
                    </a:p>
                  </a:txBody>
                  <a:tcPr>
                    <a:lnL w="10160" cap="flat" cmpd="sng" algn="ctr">
                      <a:solidFill>
                        <a:srgbClr val="C9A84C"/>
                      </a:solidFill>
                      <a:prstDash val="solid"/>
                      <a:round/>
                      <a:headEnd type="none" w="med" len="med"/>
                      <a:tailEnd type="none" w="med" len="med"/>
                    </a:lnL>
                    <a:lnR w="10160" cap="flat" cmpd="sng" algn="ctr">
                      <a:solidFill>
                        <a:srgbClr val="C9A84C"/>
                      </a:solidFill>
                      <a:prstDash val="solid"/>
                      <a:round/>
                      <a:headEnd type="none" w="med" len="med"/>
                      <a:tailEnd type="none" w="med" len="med"/>
                    </a:lnR>
                    <a:lnT w="10160" cap="flat" cmpd="sng" algn="ctr">
                      <a:solidFill>
                        <a:srgbClr val="C9A84C"/>
                      </a:solidFill>
                      <a:prstDash val="solid"/>
                      <a:round/>
                      <a:headEnd type="none" w="med" len="med"/>
                      <a:tailEnd type="none" w="med" len="med"/>
                    </a:lnT>
                    <a:lnB w="10160" cap="flat" cmpd="sng" algn="ctr">
                      <a:solidFill>
                        <a:srgbClr val="C9A84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6F3762B7-075D-4364-BC87-1EAFD6D6BAE7}"/>
              </a:ext>
            </a:extLst>
          </p:cNvPr>
          <p:cNvPicPr>
            <a:picLocks noChangeAspect="1"/>
          </p:cNvPicPr>
          <p:nvPr/>
        </p:nvPicPr>
        <p:blipFill>
          <a:blip r:embed="rId3"/>
          <a:stretch>
            <a:fillRect/>
          </a:stretch>
        </p:blipFill>
        <p:spPr>
          <a:xfrm>
            <a:off x="1" y="21267"/>
            <a:ext cx="9144000" cy="856557"/>
          </a:xfrm>
          <a:prstGeom prst="rect">
            <a:avLst/>
          </a:prstGeom>
        </p:spPr>
      </p:pic>
      <p:sp>
        <p:nvSpPr>
          <p:cNvPr id="3" name="Text 1"/>
          <p:cNvSpPr/>
          <p:nvPr/>
        </p:nvSpPr>
        <p:spPr>
          <a:xfrm>
            <a:off x="274320" y="137160"/>
            <a:ext cx="8595360" cy="502920"/>
          </a:xfrm>
          <a:prstGeom prst="rect">
            <a:avLst/>
          </a:prstGeom>
          <a:noFill/>
          <a:ln/>
        </p:spPr>
        <p:txBody>
          <a:bodyPr wrap="square" rtlCol="0" anchor="ctr"/>
          <a:lstStyle/>
          <a:p>
            <a:pPr marL="0" indent="0">
              <a:buNone/>
            </a:pPr>
            <a:r>
              <a:rPr lang="en-US" sz="2000" b="1" dirty="0">
                <a:solidFill>
                  <a:srgbClr val="FF0000"/>
                </a:solidFill>
                <a:latin typeface="Georgia" pitchFamily="34" charset="0"/>
                <a:ea typeface="Georgia" pitchFamily="34" charset="-122"/>
                <a:cs typeface="Georgia" pitchFamily="34" charset="-120"/>
              </a:rPr>
              <a:t>Nature &amp; Nurture – Influences </a:t>
            </a:r>
            <a:r>
              <a:rPr lang="en-US" sz="2000" b="1">
                <a:solidFill>
                  <a:srgbClr val="FF0000"/>
                </a:solidFill>
                <a:latin typeface="Georgia" pitchFamily="34" charset="0"/>
                <a:ea typeface="Georgia" pitchFamily="34" charset="-122"/>
                <a:cs typeface="Georgia" pitchFamily="34" charset="-120"/>
              </a:rPr>
              <a:t>on </a:t>
            </a:r>
            <a:r>
              <a:rPr lang="en-US" sz="2000" b="1" dirty="0">
                <a:solidFill>
                  <a:srgbClr val="FF0000"/>
                </a:solidFill>
                <a:latin typeface="Georgia" pitchFamily="34" charset="0"/>
                <a:ea typeface="Georgia" pitchFamily="34" charset="-122"/>
                <a:cs typeface="Georgia" pitchFamily="34" charset="-120"/>
              </a:rPr>
              <a:t>Isaac's Development</a:t>
            </a:r>
            <a:endParaRPr lang="en-US" sz="2000" dirty="0">
              <a:solidFill>
                <a:srgbClr val="FF0000"/>
              </a:solidFill>
            </a:endParaRPr>
          </a:p>
        </p:txBody>
      </p:sp>
      <p:sp>
        <p:nvSpPr>
          <p:cNvPr id="4" name="Shape 2"/>
          <p:cNvSpPr/>
          <p:nvPr/>
        </p:nvSpPr>
        <p:spPr>
          <a:xfrm>
            <a:off x="274320" y="993716"/>
            <a:ext cx="4114800" cy="3852603"/>
          </a:xfrm>
          <a:prstGeom prst="rect">
            <a:avLst/>
          </a:prstGeom>
          <a:solidFill>
            <a:srgbClr val="EEF2FA"/>
          </a:solidFill>
          <a:ln w="12700">
            <a:solidFill>
              <a:srgbClr val="1B3A6B"/>
            </a:solidFill>
            <a:prstDash val="solid"/>
          </a:ln>
          <a:effectLst>
            <a:outerShdw blurRad="63500" dist="25400" dir="8100000" algn="bl" rotWithShape="0">
              <a:srgbClr val="000000">
                <a:alpha val="12000"/>
              </a:srgbClr>
            </a:outerShdw>
          </a:effectLst>
        </p:spPr>
        <p:txBody>
          <a:bodyPr/>
          <a:lstStyle/>
          <a:p>
            <a:endParaRPr lang="en-US" dirty="0"/>
          </a:p>
        </p:txBody>
      </p:sp>
      <p:sp>
        <p:nvSpPr>
          <p:cNvPr id="5" name="Text 3"/>
          <p:cNvSpPr/>
          <p:nvPr/>
        </p:nvSpPr>
        <p:spPr>
          <a:xfrm>
            <a:off x="365760" y="960120"/>
            <a:ext cx="3931920" cy="384048"/>
          </a:xfrm>
          <a:prstGeom prst="rect">
            <a:avLst/>
          </a:prstGeom>
          <a:noFill/>
          <a:ln/>
        </p:spPr>
        <p:txBody>
          <a:bodyPr wrap="square" rtlCol="0" anchor="ctr"/>
          <a:lstStyle/>
          <a:p>
            <a:pPr marL="0" indent="0">
              <a:buNone/>
            </a:pPr>
            <a:r>
              <a:rPr lang="en-US" sz="1300" b="1" dirty="0">
                <a:solidFill>
                  <a:srgbClr val="1B3A6B"/>
                </a:solidFill>
                <a:latin typeface="Calibri" pitchFamily="34" charset="0"/>
                <a:ea typeface="Calibri" pitchFamily="34" charset="-122"/>
                <a:cs typeface="Calibri" pitchFamily="34" charset="-120"/>
              </a:rPr>
              <a:t>NATURE – Biological Influences</a:t>
            </a:r>
            <a:endParaRPr lang="en-US" sz="1300" dirty="0"/>
          </a:p>
        </p:txBody>
      </p:sp>
      <p:sp>
        <p:nvSpPr>
          <p:cNvPr id="6" name="Text 4"/>
          <p:cNvSpPr/>
          <p:nvPr/>
        </p:nvSpPr>
        <p:spPr>
          <a:xfrm>
            <a:off x="365760" y="1389888"/>
            <a:ext cx="3931920" cy="3246120"/>
          </a:xfrm>
          <a:prstGeom prst="rect">
            <a:avLst/>
          </a:prstGeom>
          <a:noFill/>
          <a:ln/>
        </p:spPr>
        <p:txBody>
          <a:bodyPr wrap="square" rtlCol="0" anchor="ctr"/>
          <a:lstStyle/>
          <a:p>
            <a:pPr marL="342900" indent="-342900">
              <a:spcAft>
                <a:spcPts val="600"/>
              </a:spcAft>
              <a:buSzPct val="100000"/>
              <a:buChar char="•"/>
            </a:pPr>
            <a:endParaRPr lang="en-US" sz="1000" dirty="0"/>
          </a:p>
        </p:txBody>
      </p:sp>
      <p:sp>
        <p:nvSpPr>
          <p:cNvPr id="7" name="Shape 5"/>
          <p:cNvSpPr/>
          <p:nvPr/>
        </p:nvSpPr>
        <p:spPr>
          <a:xfrm>
            <a:off x="4754880" y="993716"/>
            <a:ext cx="4114800" cy="3852604"/>
          </a:xfrm>
          <a:prstGeom prst="rect">
            <a:avLst/>
          </a:prstGeom>
          <a:solidFill>
            <a:srgbClr val="FDF6E3"/>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8" name="Text 6"/>
          <p:cNvSpPr/>
          <p:nvPr/>
        </p:nvSpPr>
        <p:spPr>
          <a:xfrm>
            <a:off x="4846320" y="960120"/>
            <a:ext cx="3931920" cy="384048"/>
          </a:xfrm>
          <a:prstGeom prst="rect">
            <a:avLst/>
          </a:prstGeom>
          <a:noFill/>
          <a:ln/>
        </p:spPr>
        <p:txBody>
          <a:bodyPr wrap="square" rtlCol="0" anchor="ctr"/>
          <a:lstStyle/>
          <a:p>
            <a:pPr marL="0" indent="0">
              <a:buNone/>
            </a:pPr>
            <a:r>
              <a:rPr lang="en-US" sz="1300" b="1" dirty="0">
                <a:solidFill>
                  <a:srgbClr val="0D2545"/>
                </a:solidFill>
                <a:latin typeface="Calibri" pitchFamily="34" charset="0"/>
                <a:ea typeface="Calibri" pitchFamily="34" charset="-122"/>
                <a:cs typeface="Calibri" pitchFamily="34" charset="-120"/>
              </a:rPr>
              <a:t>NURTURE – Environmental Influences</a:t>
            </a:r>
            <a:endParaRPr lang="en-US" sz="1300" dirty="0"/>
          </a:p>
        </p:txBody>
      </p:sp>
      <p:sp>
        <p:nvSpPr>
          <p:cNvPr id="9" name="Text 7"/>
          <p:cNvSpPr/>
          <p:nvPr/>
        </p:nvSpPr>
        <p:spPr>
          <a:xfrm>
            <a:off x="4846320" y="1389888"/>
            <a:ext cx="3931920" cy="3246120"/>
          </a:xfrm>
          <a:prstGeom prst="rect">
            <a:avLst/>
          </a:prstGeom>
          <a:noFill/>
          <a:ln/>
        </p:spPr>
        <p:txBody>
          <a:bodyPr wrap="square" rtlCol="0" anchor="ctr"/>
          <a:lstStyle/>
          <a:p>
            <a:pPr>
              <a:spcAft>
                <a:spcPts val="600"/>
              </a:spcAft>
              <a:buSzPct val="100000"/>
            </a:pPr>
            <a:endParaRPr lang="en-US" sz="1000" dirty="0"/>
          </a:p>
        </p:txBody>
      </p:sp>
      <p:sp>
        <p:nvSpPr>
          <p:cNvPr id="10" name="Shape 8"/>
          <p:cNvSpPr/>
          <p:nvPr/>
        </p:nvSpPr>
        <p:spPr>
          <a:xfrm>
            <a:off x="4315968" y="2286000"/>
            <a:ext cx="512064" cy="512064"/>
          </a:xfrm>
          <a:prstGeom prst="ellipse">
            <a:avLst/>
          </a:prstGeom>
          <a:solidFill>
            <a:srgbClr val="C9A84C"/>
          </a:solidFill>
          <a:ln w="12700">
            <a:solidFill>
              <a:srgbClr val="C9A84C"/>
            </a:solidFill>
            <a:prstDash val="solid"/>
          </a:ln>
        </p:spPr>
        <p:txBody>
          <a:bodyPr/>
          <a:lstStyle/>
          <a:p>
            <a:endParaRPr lang="en-US"/>
          </a:p>
        </p:txBody>
      </p:sp>
      <p:sp>
        <p:nvSpPr>
          <p:cNvPr id="11" name="Text 9"/>
          <p:cNvSpPr/>
          <p:nvPr/>
        </p:nvSpPr>
        <p:spPr>
          <a:xfrm>
            <a:off x="4315968" y="2286000"/>
            <a:ext cx="512064" cy="512064"/>
          </a:xfrm>
          <a:prstGeom prst="rect">
            <a:avLst/>
          </a:prstGeom>
          <a:noFill/>
          <a:ln/>
        </p:spPr>
        <p:txBody>
          <a:bodyPr wrap="square" rtlCol="0" anchor="ctr"/>
          <a:lstStyle/>
          <a:p>
            <a:pPr marL="0" indent="0" algn="ctr">
              <a:buNone/>
            </a:pPr>
            <a:r>
              <a:rPr lang="en-US" sz="1100" b="1" dirty="0">
                <a:solidFill>
                  <a:srgbClr val="0A1628"/>
                </a:solidFill>
                <a:latin typeface="Georgia" pitchFamily="34" charset="0"/>
                <a:ea typeface="Georgia" pitchFamily="34" charset="-122"/>
                <a:cs typeface="Georgia" pitchFamily="34" charset="-120"/>
              </a:rPr>
              <a:t>VS</a:t>
            </a:r>
            <a:endParaRPr lang="en-US" sz="1100" dirty="0"/>
          </a:p>
        </p:txBody>
      </p:sp>
      <p:sp>
        <p:nvSpPr>
          <p:cNvPr id="14" name="Flowchart: Connector 13">
            <a:extLst>
              <a:ext uri="{FF2B5EF4-FFF2-40B4-BE49-F238E27FC236}">
                <a16:creationId xmlns:a16="http://schemas.microsoft.com/office/drawing/2014/main" id="{E4BB715A-E826-7EF1-AFBA-EA44374D5A51}"/>
              </a:ext>
            </a:extLst>
          </p:cNvPr>
          <p:cNvSpPr/>
          <p:nvPr/>
        </p:nvSpPr>
        <p:spPr>
          <a:xfrm>
            <a:off x="484632" y="1460060"/>
            <a:ext cx="3611880" cy="3209544"/>
          </a:xfrm>
          <a:prstGeom prst="flowChartConnector">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00" dirty="0">
                <a:solidFill>
                  <a:srgbClr val="1A2340"/>
                </a:solidFill>
                <a:latin typeface="Calibri" pitchFamily="34" charset="0"/>
                <a:ea typeface="Calibri" pitchFamily="34" charset="-122"/>
                <a:cs typeface="Calibri" pitchFamily="34" charset="-120"/>
              </a:rPr>
              <a:t>Early brain development: </a:t>
            </a:r>
            <a:r>
              <a:rPr lang="en-GB" sz="1000" dirty="0"/>
              <a:t>Stress in infancy can affect the brain's neural pathways, particularly within the limbic system that governs emotions (Gerhardt, 2004).</a:t>
            </a:r>
          </a:p>
          <a:p>
            <a:pPr algn="ctr"/>
            <a:br>
              <a:rPr lang="en-US" sz="1000" dirty="0"/>
            </a:br>
            <a:r>
              <a:rPr lang="en-GB" sz="1000" dirty="0"/>
              <a:t>According to Social Learning Theory, biology and the environment work together to influence behaviour (Bandura, 1986).</a:t>
            </a:r>
          </a:p>
        </p:txBody>
      </p:sp>
      <p:sp>
        <p:nvSpPr>
          <p:cNvPr id="15" name="Flowchart: Connector 14">
            <a:extLst>
              <a:ext uri="{FF2B5EF4-FFF2-40B4-BE49-F238E27FC236}">
                <a16:creationId xmlns:a16="http://schemas.microsoft.com/office/drawing/2014/main" id="{3EB1E08F-C48B-C8A1-9054-8246782FAE9B}"/>
              </a:ext>
            </a:extLst>
          </p:cNvPr>
          <p:cNvSpPr/>
          <p:nvPr/>
        </p:nvSpPr>
        <p:spPr>
          <a:xfrm>
            <a:off x="5006340" y="1472184"/>
            <a:ext cx="3611880" cy="3209544"/>
          </a:xfrm>
          <a:prstGeom prst="flowChartConnector">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000" dirty="0">
                <a:solidFill>
                  <a:srgbClr val="1A2340"/>
                </a:solidFill>
                <a:latin typeface="Calibri" pitchFamily="34" charset="0"/>
                <a:ea typeface="Calibri" pitchFamily="34" charset="-122"/>
                <a:cs typeface="Calibri" pitchFamily="34" charset="-120"/>
              </a:rPr>
              <a:t>Quality of caregiving: Consistent, responsive caregiving builds self-efficacy (Bandura, 1997; Bowlby, 1988)</a:t>
            </a:r>
            <a:br>
              <a:rPr lang="en-US" sz="1000" dirty="0">
                <a:solidFill>
                  <a:srgbClr val="1A2340"/>
                </a:solidFill>
                <a:latin typeface="Calibri" pitchFamily="34" charset="0"/>
                <a:ea typeface="Calibri" pitchFamily="34" charset="-122"/>
                <a:cs typeface="Calibri" pitchFamily="34" charset="-120"/>
              </a:rPr>
            </a:br>
            <a:br>
              <a:rPr lang="en-US" sz="1000" dirty="0"/>
            </a:br>
            <a:r>
              <a:rPr lang="en-US" sz="1000" dirty="0">
                <a:solidFill>
                  <a:srgbClr val="1A2340"/>
                </a:solidFill>
                <a:latin typeface="Calibri" pitchFamily="34" charset="0"/>
                <a:ea typeface="Calibri" pitchFamily="34" charset="-122"/>
                <a:cs typeface="Calibri" pitchFamily="34" charset="-120"/>
              </a:rPr>
              <a:t>Social interaction: Peer and adult models are serious for language and behavior (Vygotsky, 1978)</a:t>
            </a:r>
            <a:br>
              <a:rPr lang="en-US" sz="1000" dirty="0">
                <a:solidFill>
                  <a:srgbClr val="1A2340"/>
                </a:solidFill>
                <a:latin typeface="Calibri" pitchFamily="34" charset="0"/>
                <a:ea typeface="Calibri" pitchFamily="34" charset="-122"/>
                <a:cs typeface="Calibri" pitchFamily="34" charset="-120"/>
              </a:rPr>
            </a:br>
            <a:br>
              <a:rPr lang="en-US" sz="1000" dirty="0"/>
            </a:br>
            <a:r>
              <a:rPr lang="en-US" sz="1000" dirty="0">
                <a:solidFill>
                  <a:srgbClr val="1A2340"/>
                </a:solidFill>
                <a:latin typeface="Calibri" pitchFamily="34" charset="0"/>
                <a:ea typeface="Calibri" pitchFamily="34" charset="-122"/>
                <a:cs typeface="Calibri" pitchFamily="34" charset="-120"/>
              </a:rPr>
              <a:t>Transitions &amp; instability: Disturbed attachments reduce trust and exploration (Bronfenbrenner, 1979)</a:t>
            </a:r>
            <a:br>
              <a:rPr lang="en-US" sz="1000" dirty="0">
                <a:solidFill>
                  <a:srgbClr val="1A2340"/>
                </a:solidFill>
                <a:latin typeface="Calibri" pitchFamily="34" charset="0"/>
                <a:ea typeface="Calibri" pitchFamily="34" charset="-122"/>
                <a:cs typeface="Calibri" pitchFamily="34" charset="-120"/>
              </a:rPr>
            </a:br>
            <a:br>
              <a:rPr lang="en-US" sz="1000" dirty="0"/>
            </a:br>
            <a:r>
              <a:rPr lang="en-US" sz="1000" dirty="0">
                <a:solidFill>
                  <a:srgbClr val="1A2340"/>
                </a:solidFill>
                <a:latin typeface="Calibri" pitchFamily="34" charset="0"/>
                <a:ea typeface="Calibri" pitchFamily="34" charset="-122"/>
                <a:cs typeface="Calibri" pitchFamily="34" charset="-120"/>
              </a:rPr>
              <a:t>Community context: London's diverse environment offers rich modelling opportunities if accessed (Bandura, 1977)</a:t>
            </a:r>
            <a:endParaRPr lang="en-GB"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0BA7C47A-CE37-454A-4329-360A97DACB89}"/>
              </a:ext>
            </a:extLst>
          </p:cNvPr>
          <p:cNvPicPr>
            <a:picLocks noChangeAspect="1"/>
          </p:cNvPicPr>
          <p:nvPr/>
        </p:nvPicPr>
        <p:blipFill>
          <a:blip r:embed="rId3"/>
          <a:stretch>
            <a:fillRect/>
          </a:stretch>
        </p:blipFill>
        <p:spPr>
          <a:xfrm>
            <a:off x="1" y="21267"/>
            <a:ext cx="9144000" cy="856557"/>
          </a:xfrm>
          <a:prstGeom prst="rect">
            <a:avLst/>
          </a:prstGeom>
        </p:spPr>
      </p:pic>
      <p:sp>
        <p:nvSpPr>
          <p:cNvPr id="3" name="Text 1"/>
          <p:cNvSpPr/>
          <p:nvPr/>
        </p:nvSpPr>
        <p:spPr>
          <a:xfrm>
            <a:off x="274320" y="137160"/>
            <a:ext cx="8595360" cy="502920"/>
          </a:xfrm>
          <a:prstGeom prst="rect">
            <a:avLst/>
          </a:prstGeom>
          <a:noFill/>
          <a:ln/>
        </p:spPr>
        <p:txBody>
          <a:bodyPr wrap="square" rtlCol="0" anchor="ctr"/>
          <a:lstStyle/>
          <a:p>
            <a:pPr marL="0" indent="0">
              <a:buNone/>
            </a:pPr>
            <a:r>
              <a:rPr lang="en-US" sz="2200" b="1" dirty="0">
                <a:solidFill>
                  <a:srgbClr val="FF0000"/>
                </a:solidFill>
                <a:latin typeface="Georgia" pitchFamily="34" charset="0"/>
                <a:ea typeface="Georgia" pitchFamily="34" charset="-122"/>
                <a:cs typeface="Georgia" pitchFamily="34" charset="-120"/>
              </a:rPr>
              <a:t>Theory-Informed Support </a:t>
            </a:r>
            <a:r>
              <a:rPr lang="en-US" sz="2200" b="1">
                <a:solidFill>
                  <a:srgbClr val="FF0000"/>
                </a:solidFill>
                <a:latin typeface="Georgia" pitchFamily="34" charset="0"/>
                <a:ea typeface="Georgia" pitchFamily="34" charset="-122"/>
                <a:cs typeface="Georgia" pitchFamily="34" charset="-120"/>
              </a:rPr>
              <a:t>Plan </a:t>
            </a:r>
            <a:r>
              <a:rPr lang="en-US" sz="2200" b="1" dirty="0">
                <a:solidFill>
                  <a:srgbClr val="FF0000"/>
                </a:solidFill>
                <a:latin typeface="Georgia" pitchFamily="34" charset="0"/>
                <a:ea typeface="Georgia" pitchFamily="34" charset="-122"/>
                <a:cs typeface="Georgia" pitchFamily="34" charset="-120"/>
              </a:rPr>
              <a:t>for Isaac</a:t>
            </a:r>
            <a:endParaRPr lang="en-US" sz="2200" dirty="0">
              <a:solidFill>
                <a:srgbClr val="FF0000"/>
              </a:solidFill>
            </a:endParaRPr>
          </a:p>
        </p:txBody>
      </p:sp>
      <p:sp>
        <p:nvSpPr>
          <p:cNvPr id="4" name="Shape 2"/>
          <p:cNvSpPr/>
          <p:nvPr/>
        </p:nvSpPr>
        <p:spPr>
          <a:xfrm>
            <a:off x="274320" y="960120"/>
            <a:ext cx="2834640" cy="1719072"/>
          </a:xfrm>
          <a:prstGeom prst="rect">
            <a:avLst/>
          </a:prstGeom>
          <a:solidFill>
            <a:srgbClr val="FFFFFF"/>
          </a:solidFill>
          <a:ln w="12700">
            <a:solidFill>
              <a:srgbClr val="1B3A6B"/>
            </a:solidFill>
            <a:prstDash val="solid"/>
          </a:ln>
          <a:effectLst>
            <a:outerShdw blurRad="63500" dist="25400" dir="8100000" algn="bl" rotWithShape="0">
              <a:srgbClr val="000000">
                <a:alpha val="12000"/>
              </a:srgbClr>
            </a:outerShdw>
          </a:effectLst>
        </p:spPr>
        <p:txBody>
          <a:bodyPr/>
          <a:lstStyle/>
          <a:p>
            <a:endParaRPr lang="en-US"/>
          </a:p>
        </p:txBody>
      </p:sp>
      <p:sp>
        <p:nvSpPr>
          <p:cNvPr id="5" name="Shape 3"/>
          <p:cNvSpPr/>
          <p:nvPr/>
        </p:nvSpPr>
        <p:spPr>
          <a:xfrm>
            <a:off x="274320" y="960120"/>
            <a:ext cx="2834640" cy="347472"/>
          </a:xfrm>
          <a:prstGeom prst="rect">
            <a:avLst/>
          </a:prstGeom>
          <a:solidFill>
            <a:srgbClr val="1B3A6B"/>
          </a:solidFill>
          <a:ln w="12700">
            <a:solidFill>
              <a:srgbClr val="1B3A6B"/>
            </a:solidFill>
            <a:prstDash val="solid"/>
          </a:ln>
        </p:spPr>
        <p:txBody>
          <a:bodyPr/>
          <a:lstStyle/>
          <a:p>
            <a:endParaRPr lang="en-US"/>
          </a:p>
        </p:txBody>
      </p:sp>
      <p:sp>
        <p:nvSpPr>
          <p:cNvPr id="6" name="Text 4"/>
          <p:cNvSpPr/>
          <p:nvPr/>
        </p:nvSpPr>
        <p:spPr>
          <a:xfrm>
            <a:off x="365760" y="996696"/>
            <a:ext cx="2651760" cy="292608"/>
          </a:xfrm>
          <a:prstGeom prst="rect">
            <a:avLst/>
          </a:prstGeom>
          <a:noFill/>
          <a:ln/>
        </p:spPr>
        <p:txBody>
          <a:bodyPr wrap="square" rtlCol="0" anchor="ctr"/>
          <a:lstStyle/>
          <a:p>
            <a:pPr marL="0" indent="0">
              <a:buNone/>
            </a:pPr>
            <a:r>
              <a:rPr lang="en-US" sz="1050" b="1">
                <a:solidFill>
                  <a:srgbClr val="FFFFFF"/>
                </a:solidFill>
                <a:latin typeface="Calibri" pitchFamily="34" charset="0"/>
                <a:ea typeface="Calibri" pitchFamily="34" charset="-122"/>
                <a:cs typeface="Calibri" pitchFamily="34" charset="-120"/>
              </a:rPr>
              <a:t>Positive </a:t>
            </a:r>
            <a:r>
              <a:rPr lang="en-US" sz="1050" b="1" dirty="0">
                <a:solidFill>
                  <a:srgbClr val="FFFFFF"/>
                </a:solidFill>
                <a:latin typeface="Calibri" pitchFamily="34" charset="0"/>
                <a:ea typeface="Calibri" pitchFamily="34" charset="-122"/>
                <a:cs typeface="Calibri" pitchFamily="34" charset="-120"/>
              </a:rPr>
              <a:t>Role Modelling</a:t>
            </a:r>
            <a:endParaRPr lang="en-US" sz="1050" dirty="0"/>
          </a:p>
        </p:txBody>
      </p:sp>
      <p:sp>
        <p:nvSpPr>
          <p:cNvPr id="7" name="Text 5"/>
          <p:cNvSpPr/>
          <p:nvPr/>
        </p:nvSpPr>
        <p:spPr>
          <a:xfrm>
            <a:off x="365760" y="1362456"/>
            <a:ext cx="2651760" cy="1234440"/>
          </a:xfrm>
          <a:prstGeom prst="rect">
            <a:avLst/>
          </a:prstGeom>
          <a:noFill/>
          <a:ln/>
        </p:spPr>
        <p:txBody>
          <a:bodyPr wrap="square" rtlCol="0" anchor="ctr"/>
          <a:lstStyle/>
          <a:p>
            <a:pPr marL="0" indent="0">
              <a:buNone/>
            </a:pPr>
            <a:endParaRPr lang="en-US" sz="950" dirty="0"/>
          </a:p>
        </p:txBody>
      </p:sp>
      <p:sp>
        <p:nvSpPr>
          <p:cNvPr id="8" name="Shape 6"/>
          <p:cNvSpPr/>
          <p:nvPr/>
        </p:nvSpPr>
        <p:spPr>
          <a:xfrm>
            <a:off x="3291840" y="960120"/>
            <a:ext cx="2834640" cy="1719072"/>
          </a:xfrm>
          <a:prstGeom prst="rect">
            <a:avLst/>
          </a:prstGeom>
          <a:solidFill>
            <a:srgbClr val="FFFFFF"/>
          </a:solidFill>
          <a:ln w="12700">
            <a:solidFill>
              <a:srgbClr val="1A5276"/>
            </a:solidFill>
            <a:prstDash val="solid"/>
          </a:ln>
          <a:effectLst>
            <a:outerShdw blurRad="63500" dist="25400" dir="8100000" algn="bl" rotWithShape="0">
              <a:srgbClr val="000000">
                <a:alpha val="12000"/>
              </a:srgbClr>
            </a:outerShdw>
          </a:effectLst>
        </p:spPr>
        <p:txBody>
          <a:bodyPr/>
          <a:lstStyle/>
          <a:p>
            <a:endParaRPr lang="en-US"/>
          </a:p>
        </p:txBody>
      </p:sp>
      <p:sp>
        <p:nvSpPr>
          <p:cNvPr id="9" name="Shape 7"/>
          <p:cNvSpPr/>
          <p:nvPr/>
        </p:nvSpPr>
        <p:spPr>
          <a:xfrm>
            <a:off x="3291840" y="960120"/>
            <a:ext cx="2834640" cy="347472"/>
          </a:xfrm>
          <a:prstGeom prst="rect">
            <a:avLst/>
          </a:prstGeom>
          <a:solidFill>
            <a:srgbClr val="1A5276"/>
          </a:solidFill>
          <a:ln w="12700">
            <a:solidFill>
              <a:srgbClr val="1A5276"/>
            </a:solidFill>
            <a:prstDash val="solid"/>
          </a:ln>
        </p:spPr>
        <p:txBody>
          <a:bodyPr/>
          <a:lstStyle/>
          <a:p>
            <a:endParaRPr lang="en-US"/>
          </a:p>
        </p:txBody>
      </p:sp>
      <p:sp>
        <p:nvSpPr>
          <p:cNvPr id="10" name="Text 8"/>
          <p:cNvSpPr/>
          <p:nvPr/>
        </p:nvSpPr>
        <p:spPr>
          <a:xfrm>
            <a:off x="3383280" y="996696"/>
            <a:ext cx="2651760" cy="292608"/>
          </a:xfrm>
          <a:prstGeom prst="rect">
            <a:avLst/>
          </a:prstGeom>
          <a:noFill/>
          <a:ln/>
        </p:spPr>
        <p:txBody>
          <a:bodyPr wrap="square"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Play Based Learning</a:t>
            </a:r>
            <a:endParaRPr lang="en-US" sz="1050" dirty="0"/>
          </a:p>
        </p:txBody>
      </p:sp>
      <p:sp>
        <p:nvSpPr>
          <p:cNvPr id="11" name="Text 9"/>
          <p:cNvSpPr/>
          <p:nvPr/>
        </p:nvSpPr>
        <p:spPr>
          <a:xfrm>
            <a:off x="3383280" y="1362456"/>
            <a:ext cx="2651760" cy="1234440"/>
          </a:xfrm>
          <a:prstGeom prst="rect">
            <a:avLst/>
          </a:prstGeom>
          <a:noFill/>
          <a:ln/>
        </p:spPr>
        <p:txBody>
          <a:bodyPr wrap="square" rtlCol="0" anchor="ctr"/>
          <a:lstStyle/>
          <a:p>
            <a:pPr marL="0" indent="0">
              <a:buNone/>
            </a:pPr>
            <a:endParaRPr lang="en-US" sz="950" dirty="0"/>
          </a:p>
        </p:txBody>
      </p:sp>
      <p:sp>
        <p:nvSpPr>
          <p:cNvPr id="12" name="Shape 10"/>
          <p:cNvSpPr/>
          <p:nvPr/>
        </p:nvSpPr>
        <p:spPr>
          <a:xfrm>
            <a:off x="6309360" y="960120"/>
            <a:ext cx="2834640" cy="1719072"/>
          </a:xfrm>
          <a:prstGeom prst="rect">
            <a:avLst/>
          </a:prstGeom>
          <a:solidFill>
            <a:srgbClr val="FFFFFF"/>
          </a:solidFill>
          <a:ln w="12700">
            <a:solidFill>
              <a:srgbClr val="2471A3"/>
            </a:solidFill>
            <a:prstDash val="solid"/>
          </a:ln>
          <a:effectLst>
            <a:outerShdw blurRad="63500" dist="25400" dir="8100000" algn="bl" rotWithShape="0">
              <a:srgbClr val="000000">
                <a:alpha val="12000"/>
              </a:srgbClr>
            </a:outerShdw>
          </a:effectLst>
        </p:spPr>
        <p:txBody>
          <a:bodyPr/>
          <a:lstStyle/>
          <a:p>
            <a:endParaRPr lang="en-US"/>
          </a:p>
        </p:txBody>
      </p:sp>
      <p:sp>
        <p:nvSpPr>
          <p:cNvPr id="13" name="Shape 11"/>
          <p:cNvSpPr/>
          <p:nvPr/>
        </p:nvSpPr>
        <p:spPr>
          <a:xfrm>
            <a:off x="6309360" y="960120"/>
            <a:ext cx="2834640" cy="347472"/>
          </a:xfrm>
          <a:prstGeom prst="rect">
            <a:avLst/>
          </a:prstGeom>
          <a:solidFill>
            <a:srgbClr val="2471A3"/>
          </a:solidFill>
          <a:ln w="12700">
            <a:solidFill>
              <a:srgbClr val="2471A3"/>
            </a:solidFill>
            <a:prstDash val="solid"/>
          </a:ln>
        </p:spPr>
        <p:txBody>
          <a:bodyPr/>
          <a:lstStyle/>
          <a:p>
            <a:endParaRPr lang="en-US"/>
          </a:p>
        </p:txBody>
      </p:sp>
      <p:sp>
        <p:nvSpPr>
          <p:cNvPr id="14" name="Text 12"/>
          <p:cNvSpPr/>
          <p:nvPr/>
        </p:nvSpPr>
        <p:spPr>
          <a:xfrm>
            <a:off x="6400800" y="996696"/>
            <a:ext cx="2651760" cy="292608"/>
          </a:xfrm>
          <a:prstGeom prst="rect">
            <a:avLst/>
          </a:prstGeom>
          <a:noFill/>
          <a:ln/>
        </p:spPr>
        <p:txBody>
          <a:bodyPr wrap="square"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Language-Rich Environment</a:t>
            </a:r>
            <a:endParaRPr lang="en-US" sz="1050" dirty="0"/>
          </a:p>
        </p:txBody>
      </p:sp>
      <p:sp>
        <p:nvSpPr>
          <p:cNvPr id="15" name="Text 13"/>
          <p:cNvSpPr/>
          <p:nvPr/>
        </p:nvSpPr>
        <p:spPr>
          <a:xfrm>
            <a:off x="6400800" y="1362456"/>
            <a:ext cx="2651760" cy="1234440"/>
          </a:xfrm>
          <a:prstGeom prst="rect">
            <a:avLst/>
          </a:prstGeom>
          <a:noFill/>
          <a:ln/>
        </p:spPr>
        <p:txBody>
          <a:bodyPr wrap="square" rtlCol="0" anchor="ctr"/>
          <a:lstStyle/>
          <a:p>
            <a:pPr marL="0" indent="0">
              <a:buNone/>
            </a:pPr>
            <a:endParaRPr lang="en-US" sz="950" dirty="0"/>
          </a:p>
        </p:txBody>
      </p:sp>
      <p:sp>
        <p:nvSpPr>
          <p:cNvPr id="16" name="Shape 14"/>
          <p:cNvSpPr/>
          <p:nvPr/>
        </p:nvSpPr>
        <p:spPr>
          <a:xfrm>
            <a:off x="274320" y="2880360"/>
            <a:ext cx="2834640" cy="1719072"/>
          </a:xfrm>
          <a:prstGeom prst="rect">
            <a:avLst/>
          </a:prstGeom>
          <a:solidFill>
            <a:srgbClr val="FFFFFF"/>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17" name="Shape 15"/>
          <p:cNvSpPr/>
          <p:nvPr/>
        </p:nvSpPr>
        <p:spPr>
          <a:xfrm>
            <a:off x="274320" y="2880360"/>
            <a:ext cx="2834640" cy="347472"/>
          </a:xfrm>
          <a:prstGeom prst="rect">
            <a:avLst/>
          </a:prstGeom>
          <a:solidFill>
            <a:srgbClr val="C9A84C"/>
          </a:solidFill>
          <a:ln w="12700">
            <a:solidFill>
              <a:srgbClr val="C9A84C"/>
            </a:solidFill>
            <a:prstDash val="solid"/>
          </a:ln>
        </p:spPr>
        <p:txBody>
          <a:bodyPr/>
          <a:lstStyle/>
          <a:p>
            <a:endParaRPr lang="en-US"/>
          </a:p>
        </p:txBody>
      </p:sp>
      <p:sp>
        <p:nvSpPr>
          <p:cNvPr id="18" name="Text 16"/>
          <p:cNvSpPr/>
          <p:nvPr/>
        </p:nvSpPr>
        <p:spPr>
          <a:xfrm>
            <a:off x="365760" y="2916936"/>
            <a:ext cx="2651760" cy="292608"/>
          </a:xfrm>
          <a:prstGeom prst="rect">
            <a:avLst/>
          </a:prstGeom>
          <a:noFill/>
          <a:ln/>
        </p:spPr>
        <p:txBody>
          <a:bodyPr wrap="square"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Building Self-Efficacy</a:t>
            </a:r>
            <a:endParaRPr lang="en-US" sz="1050" dirty="0"/>
          </a:p>
        </p:txBody>
      </p:sp>
      <p:sp>
        <p:nvSpPr>
          <p:cNvPr id="19" name="Text 17"/>
          <p:cNvSpPr/>
          <p:nvPr/>
        </p:nvSpPr>
        <p:spPr>
          <a:xfrm>
            <a:off x="365760" y="3282696"/>
            <a:ext cx="2651760" cy="1234440"/>
          </a:xfrm>
          <a:prstGeom prst="rect">
            <a:avLst/>
          </a:prstGeom>
          <a:noFill/>
          <a:ln/>
        </p:spPr>
        <p:txBody>
          <a:bodyPr wrap="square" rtlCol="0" anchor="ctr"/>
          <a:lstStyle/>
          <a:p>
            <a:pPr marL="0" indent="0">
              <a:buNone/>
            </a:pPr>
            <a:endParaRPr lang="en-US" sz="950" dirty="0"/>
          </a:p>
        </p:txBody>
      </p:sp>
      <p:sp>
        <p:nvSpPr>
          <p:cNvPr id="20" name="Shape 18"/>
          <p:cNvSpPr/>
          <p:nvPr/>
        </p:nvSpPr>
        <p:spPr>
          <a:xfrm>
            <a:off x="3291840" y="2880360"/>
            <a:ext cx="2834640" cy="1719072"/>
          </a:xfrm>
          <a:prstGeom prst="rect">
            <a:avLst/>
          </a:prstGeom>
          <a:solidFill>
            <a:srgbClr val="FFFFFF"/>
          </a:solidFill>
          <a:ln w="12700">
            <a:solidFill>
              <a:srgbClr val="B7950B"/>
            </a:solidFill>
            <a:prstDash val="solid"/>
          </a:ln>
          <a:effectLst>
            <a:outerShdw blurRad="63500" dist="25400" dir="8100000" algn="bl" rotWithShape="0">
              <a:srgbClr val="000000">
                <a:alpha val="12000"/>
              </a:srgbClr>
            </a:outerShdw>
          </a:effectLst>
        </p:spPr>
        <p:txBody>
          <a:bodyPr/>
          <a:lstStyle/>
          <a:p>
            <a:endParaRPr lang="en-US"/>
          </a:p>
        </p:txBody>
      </p:sp>
      <p:sp>
        <p:nvSpPr>
          <p:cNvPr id="21" name="Shape 19"/>
          <p:cNvSpPr/>
          <p:nvPr/>
        </p:nvSpPr>
        <p:spPr>
          <a:xfrm>
            <a:off x="3291840" y="2880360"/>
            <a:ext cx="2834640" cy="347472"/>
          </a:xfrm>
          <a:prstGeom prst="rect">
            <a:avLst/>
          </a:prstGeom>
          <a:solidFill>
            <a:srgbClr val="B7950B"/>
          </a:solidFill>
          <a:ln w="12700">
            <a:solidFill>
              <a:srgbClr val="B7950B"/>
            </a:solidFill>
            <a:prstDash val="solid"/>
          </a:ln>
        </p:spPr>
        <p:txBody>
          <a:bodyPr/>
          <a:lstStyle/>
          <a:p>
            <a:endParaRPr lang="en-US"/>
          </a:p>
        </p:txBody>
      </p:sp>
      <p:sp>
        <p:nvSpPr>
          <p:cNvPr id="22" name="Text 20"/>
          <p:cNvSpPr/>
          <p:nvPr/>
        </p:nvSpPr>
        <p:spPr>
          <a:xfrm>
            <a:off x="3383280" y="2916936"/>
            <a:ext cx="2651760" cy="292608"/>
          </a:xfrm>
          <a:prstGeom prst="rect">
            <a:avLst/>
          </a:prstGeom>
          <a:noFill/>
          <a:ln/>
        </p:spPr>
        <p:txBody>
          <a:bodyPr wrap="square"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Parental </a:t>
            </a:r>
            <a:r>
              <a:rPr lang="en-US" sz="1050" b="1">
                <a:solidFill>
                  <a:srgbClr val="FFFFFF"/>
                </a:solidFill>
                <a:latin typeface="Calibri" pitchFamily="34" charset="0"/>
                <a:ea typeface="Calibri" pitchFamily="34" charset="-122"/>
                <a:cs typeface="Calibri" pitchFamily="34" charset="-120"/>
              </a:rPr>
              <a:t>Support </a:t>
            </a:r>
            <a:r>
              <a:rPr lang="en-US" sz="1050" b="1" dirty="0">
                <a:solidFill>
                  <a:srgbClr val="FFFFFF"/>
                </a:solidFill>
                <a:latin typeface="Calibri" pitchFamily="34" charset="0"/>
                <a:ea typeface="Calibri" pitchFamily="34" charset="-122"/>
                <a:cs typeface="Calibri" pitchFamily="34" charset="-120"/>
              </a:rPr>
              <a:t>&amp; Modelling</a:t>
            </a:r>
            <a:endParaRPr lang="en-US" sz="1050" dirty="0"/>
          </a:p>
        </p:txBody>
      </p:sp>
      <p:sp>
        <p:nvSpPr>
          <p:cNvPr id="23" name="Text 21"/>
          <p:cNvSpPr/>
          <p:nvPr/>
        </p:nvSpPr>
        <p:spPr>
          <a:xfrm>
            <a:off x="3383280" y="3282696"/>
            <a:ext cx="2651760" cy="1234440"/>
          </a:xfrm>
          <a:prstGeom prst="rect">
            <a:avLst/>
          </a:prstGeom>
          <a:noFill/>
          <a:ln/>
        </p:spPr>
        <p:txBody>
          <a:bodyPr wrap="square" rtlCol="0" anchor="ctr"/>
          <a:lstStyle/>
          <a:p>
            <a:pPr marL="0" indent="0">
              <a:buNone/>
            </a:pPr>
            <a:endParaRPr lang="en-US" sz="950" dirty="0"/>
          </a:p>
        </p:txBody>
      </p:sp>
      <p:sp>
        <p:nvSpPr>
          <p:cNvPr id="24" name="Shape 22"/>
          <p:cNvSpPr/>
          <p:nvPr/>
        </p:nvSpPr>
        <p:spPr>
          <a:xfrm>
            <a:off x="6309360" y="2880360"/>
            <a:ext cx="2834640" cy="1719072"/>
          </a:xfrm>
          <a:prstGeom prst="rect">
            <a:avLst/>
          </a:prstGeom>
          <a:solidFill>
            <a:srgbClr val="FFFFFF"/>
          </a:solidFill>
          <a:ln w="12700">
            <a:solidFill>
              <a:srgbClr val="1B2A4A"/>
            </a:solidFill>
            <a:prstDash val="solid"/>
          </a:ln>
          <a:effectLst>
            <a:outerShdw blurRad="63500" dist="25400" dir="8100000" algn="bl" rotWithShape="0">
              <a:srgbClr val="000000">
                <a:alpha val="12000"/>
              </a:srgbClr>
            </a:outerShdw>
          </a:effectLst>
        </p:spPr>
        <p:txBody>
          <a:bodyPr/>
          <a:lstStyle/>
          <a:p>
            <a:endParaRPr lang="en-US"/>
          </a:p>
        </p:txBody>
      </p:sp>
      <p:sp>
        <p:nvSpPr>
          <p:cNvPr id="25" name="Shape 23"/>
          <p:cNvSpPr/>
          <p:nvPr/>
        </p:nvSpPr>
        <p:spPr>
          <a:xfrm>
            <a:off x="6309360" y="2880360"/>
            <a:ext cx="2834640" cy="347472"/>
          </a:xfrm>
          <a:prstGeom prst="rect">
            <a:avLst/>
          </a:prstGeom>
          <a:solidFill>
            <a:srgbClr val="1B2A4A"/>
          </a:solidFill>
          <a:ln w="12700">
            <a:solidFill>
              <a:srgbClr val="1B2A4A"/>
            </a:solidFill>
            <a:prstDash val="solid"/>
          </a:ln>
        </p:spPr>
        <p:txBody>
          <a:bodyPr/>
          <a:lstStyle/>
          <a:p>
            <a:endParaRPr lang="en-US"/>
          </a:p>
        </p:txBody>
      </p:sp>
      <p:sp>
        <p:nvSpPr>
          <p:cNvPr id="26" name="Text 24"/>
          <p:cNvSpPr/>
          <p:nvPr/>
        </p:nvSpPr>
        <p:spPr>
          <a:xfrm>
            <a:off x="6400800" y="2916936"/>
            <a:ext cx="2651760" cy="292608"/>
          </a:xfrm>
          <a:prstGeom prst="rect">
            <a:avLst/>
          </a:prstGeom>
          <a:noFill/>
          <a:ln/>
        </p:spPr>
        <p:txBody>
          <a:bodyPr wrap="square"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Multi-Agency Collaboration</a:t>
            </a:r>
            <a:endParaRPr lang="en-US" sz="1050" dirty="0"/>
          </a:p>
        </p:txBody>
      </p:sp>
      <p:sp>
        <p:nvSpPr>
          <p:cNvPr id="27" name="Text 25"/>
          <p:cNvSpPr/>
          <p:nvPr/>
        </p:nvSpPr>
        <p:spPr>
          <a:xfrm>
            <a:off x="6400800" y="3282696"/>
            <a:ext cx="2651760" cy="1234440"/>
          </a:xfrm>
          <a:prstGeom prst="rect">
            <a:avLst/>
          </a:prstGeom>
          <a:noFill/>
          <a:ln/>
        </p:spPr>
        <p:txBody>
          <a:bodyPr wrap="square" rtlCol="0" anchor="ctr"/>
          <a:lstStyle/>
          <a:p>
            <a:pPr marL="0" indent="0">
              <a:buNone/>
            </a:pPr>
            <a:endParaRPr lang="en-US" sz="950" dirty="0"/>
          </a:p>
        </p:txBody>
      </p:sp>
      <p:sp>
        <p:nvSpPr>
          <p:cNvPr id="28" name="Text 26"/>
          <p:cNvSpPr/>
          <p:nvPr/>
        </p:nvSpPr>
        <p:spPr>
          <a:xfrm>
            <a:off x="274320" y="4754880"/>
            <a:ext cx="8595360" cy="256032"/>
          </a:xfrm>
          <a:prstGeom prst="rect">
            <a:avLst/>
          </a:prstGeom>
          <a:noFill/>
          <a:ln/>
        </p:spPr>
        <p:txBody>
          <a:bodyPr wrap="square" rtlCol="0" anchor="ctr"/>
          <a:lstStyle/>
          <a:p>
            <a:pPr marL="0" indent="0" algn="ctr">
              <a:buNone/>
            </a:pPr>
            <a:r>
              <a:rPr lang="en-US" sz="900" i="1" dirty="0">
                <a:solidFill>
                  <a:srgbClr val="5A6A8A"/>
                </a:solidFill>
                <a:latin typeface="Calibri" pitchFamily="34" charset="0"/>
                <a:ea typeface="Calibri" pitchFamily="34" charset="-122"/>
                <a:cs typeface="Calibri" pitchFamily="34" charset="-120"/>
              </a:rPr>
              <a:t>All strategies are directly linked to Bandura's Social Learning Theory and evidence-based early </a:t>
            </a:r>
            <a:r>
              <a:rPr lang="en-US" sz="900" i="1">
                <a:solidFill>
                  <a:srgbClr val="5A6A8A"/>
                </a:solidFill>
                <a:latin typeface="Calibri" pitchFamily="34" charset="0"/>
                <a:ea typeface="Calibri" pitchFamily="34" charset="-122"/>
                <a:cs typeface="Calibri" pitchFamily="34" charset="-120"/>
              </a:rPr>
              <a:t>years </a:t>
            </a:r>
            <a:r>
              <a:rPr lang="en-US" sz="900" i="1" dirty="0">
                <a:solidFill>
                  <a:srgbClr val="5A6A8A"/>
                </a:solidFill>
                <a:latin typeface="Calibri" pitchFamily="34" charset="0"/>
                <a:ea typeface="Calibri" pitchFamily="34" charset="-122"/>
                <a:cs typeface="Calibri" pitchFamily="34" charset="-120"/>
              </a:rPr>
              <a:t>practice.</a:t>
            </a:r>
            <a:endParaRPr lang="en-US" sz="900" dirty="0"/>
          </a:p>
        </p:txBody>
      </p:sp>
      <p:sp>
        <p:nvSpPr>
          <p:cNvPr id="2" name="Wave 1">
            <a:extLst>
              <a:ext uri="{FF2B5EF4-FFF2-40B4-BE49-F238E27FC236}">
                <a16:creationId xmlns:a16="http://schemas.microsoft.com/office/drawing/2014/main" id="{EBFEC4FF-EFA4-CEC9-2565-8EE779CF4A59}"/>
              </a:ext>
            </a:extLst>
          </p:cNvPr>
          <p:cNvSpPr/>
          <p:nvPr/>
        </p:nvSpPr>
        <p:spPr>
          <a:xfrm>
            <a:off x="365760" y="1357884"/>
            <a:ext cx="2651760" cy="1234440"/>
          </a:xfrm>
          <a:prstGeom prst="wave">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sz="1000" dirty="0"/>
              <a:t>Staff regularly reveal calm and positive behaviour. Other children provide examples of language and play that Isaac can observe and copy (Bandura, 1977).</a:t>
            </a:r>
            <a:endParaRPr lang="en-US" sz="1000" dirty="0"/>
          </a:p>
        </p:txBody>
      </p:sp>
      <p:sp>
        <p:nvSpPr>
          <p:cNvPr id="33" name="Wave 32">
            <a:extLst>
              <a:ext uri="{FF2B5EF4-FFF2-40B4-BE49-F238E27FC236}">
                <a16:creationId xmlns:a16="http://schemas.microsoft.com/office/drawing/2014/main" id="{62A6DD49-065F-19B0-5938-832507FB2239}"/>
              </a:ext>
            </a:extLst>
          </p:cNvPr>
          <p:cNvSpPr/>
          <p:nvPr/>
        </p:nvSpPr>
        <p:spPr>
          <a:xfrm>
            <a:off x="3383280" y="1357884"/>
            <a:ext cx="2651760" cy="1213867"/>
          </a:xfrm>
          <a:prstGeom prst="wav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000" dirty="0"/>
              <a:t>Through structured play, Isaac can safely watch others and reproduce their behaviours, supporting </a:t>
            </a:r>
            <a:r>
              <a:rPr lang="en-GB" sz="1000" dirty="0" err="1"/>
              <a:t>SLT’s</a:t>
            </a:r>
            <a:r>
              <a:rPr lang="en-GB" sz="1000" dirty="0"/>
              <a:t> reproduction stage (Bandura, 1986).</a:t>
            </a:r>
          </a:p>
        </p:txBody>
      </p:sp>
      <p:sp>
        <p:nvSpPr>
          <p:cNvPr id="31" name="Wave 30">
            <a:extLst>
              <a:ext uri="{FF2B5EF4-FFF2-40B4-BE49-F238E27FC236}">
                <a16:creationId xmlns:a16="http://schemas.microsoft.com/office/drawing/2014/main" id="{83D97153-C23E-0FFC-0869-5A1D992E0817}"/>
              </a:ext>
            </a:extLst>
          </p:cNvPr>
          <p:cNvSpPr/>
          <p:nvPr/>
        </p:nvSpPr>
        <p:spPr>
          <a:xfrm>
            <a:off x="6379320" y="1357884"/>
            <a:ext cx="2673240" cy="1203973"/>
          </a:xfrm>
          <a:prstGeom prst="wave">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sz="1000" dirty="0"/>
              <a:t>Speaking during play, reading stories aloud, and giving verbal guidance support language acquisition through modelling (Vygotsky, 1978).</a:t>
            </a:r>
            <a:endParaRPr lang="en-US" sz="1000" dirty="0"/>
          </a:p>
        </p:txBody>
      </p:sp>
      <p:sp>
        <p:nvSpPr>
          <p:cNvPr id="34" name="Wave 33">
            <a:extLst>
              <a:ext uri="{FF2B5EF4-FFF2-40B4-BE49-F238E27FC236}">
                <a16:creationId xmlns:a16="http://schemas.microsoft.com/office/drawing/2014/main" id="{796C4555-3C9F-CB6A-704A-92261C79C3E8}"/>
              </a:ext>
            </a:extLst>
          </p:cNvPr>
          <p:cNvSpPr/>
          <p:nvPr/>
        </p:nvSpPr>
        <p:spPr>
          <a:xfrm>
            <a:off x="344280" y="3329509"/>
            <a:ext cx="2673240" cy="1203973"/>
          </a:xfrm>
          <a:prstGeom prst="wave">
            <a:avLst/>
          </a:prstGeom>
        </p:spPr>
        <p:style>
          <a:lnRef idx="1">
            <a:schemeClr val="accent5"/>
          </a:lnRef>
          <a:fillRef idx="2">
            <a:schemeClr val="accent5"/>
          </a:fillRef>
          <a:effectRef idx="1">
            <a:schemeClr val="accent5"/>
          </a:effectRef>
          <a:fontRef idx="minor">
            <a:schemeClr val="dk1"/>
          </a:fontRef>
        </p:style>
        <p:txBody>
          <a:bodyPr rtlCol="0" anchor="ctr"/>
          <a:lstStyle/>
          <a:p>
            <a:r>
              <a:rPr lang="en-GB" sz="1000" dirty="0"/>
              <a:t>Celebrating progress and slowly increasing task difficulty supports Isaac’s confidence to take part in activities (Bandura, 1997).</a:t>
            </a:r>
            <a:endParaRPr lang="en-US" sz="1000" dirty="0"/>
          </a:p>
        </p:txBody>
      </p:sp>
      <p:sp>
        <p:nvSpPr>
          <p:cNvPr id="35" name="Wave 34">
            <a:extLst>
              <a:ext uri="{FF2B5EF4-FFF2-40B4-BE49-F238E27FC236}">
                <a16:creationId xmlns:a16="http://schemas.microsoft.com/office/drawing/2014/main" id="{B3CD3791-09C2-1A95-A740-0495CF776912}"/>
              </a:ext>
            </a:extLst>
          </p:cNvPr>
          <p:cNvSpPr/>
          <p:nvPr/>
        </p:nvSpPr>
        <p:spPr>
          <a:xfrm>
            <a:off x="3372540" y="3297929"/>
            <a:ext cx="2673240" cy="1203973"/>
          </a:xfrm>
          <a:prstGeom prst="wav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37" name="TextBox 36">
            <a:extLst>
              <a:ext uri="{FF2B5EF4-FFF2-40B4-BE49-F238E27FC236}">
                <a16:creationId xmlns:a16="http://schemas.microsoft.com/office/drawing/2014/main" id="{12148848-0F06-86C5-7FF7-110B0D430EC1}"/>
              </a:ext>
            </a:extLst>
          </p:cNvPr>
          <p:cNvSpPr txBox="1"/>
          <p:nvPr/>
        </p:nvSpPr>
        <p:spPr>
          <a:xfrm>
            <a:off x="3383280" y="3591246"/>
            <a:ext cx="2651760" cy="553998"/>
          </a:xfrm>
          <a:prstGeom prst="rect">
            <a:avLst/>
          </a:prstGeom>
          <a:noFill/>
        </p:spPr>
        <p:txBody>
          <a:bodyPr wrap="square">
            <a:spAutoFit/>
          </a:bodyPr>
          <a:lstStyle/>
          <a:p>
            <a:r>
              <a:rPr lang="en-GB" sz="1000" dirty="0"/>
              <a:t>Sessions with parents and children allow staff to model behaviours, improving how Isaac’s mother interacts at home (Bandura, 1977).</a:t>
            </a:r>
            <a:endParaRPr lang="en-US" sz="1000" dirty="0"/>
          </a:p>
        </p:txBody>
      </p:sp>
      <p:sp>
        <p:nvSpPr>
          <p:cNvPr id="38" name="Wave 37">
            <a:extLst>
              <a:ext uri="{FF2B5EF4-FFF2-40B4-BE49-F238E27FC236}">
                <a16:creationId xmlns:a16="http://schemas.microsoft.com/office/drawing/2014/main" id="{6C01320B-D520-4023-8743-8D24718D426B}"/>
              </a:ext>
            </a:extLst>
          </p:cNvPr>
          <p:cNvSpPr/>
          <p:nvPr/>
        </p:nvSpPr>
        <p:spPr>
          <a:xfrm>
            <a:off x="6390060" y="3311645"/>
            <a:ext cx="2673240" cy="1203973"/>
          </a:xfrm>
          <a:prstGeom prst="wave">
            <a:avLst/>
          </a:prstGeom>
        </p:spPr>
        <p:style>
          <a:lnRef idx="1">
            <a:schemeClr val="accent5"/>
          </a:lnRef>
          <a:fillRef idx="2">
            <a:schemeClr val="accent5"/>
          </a:fillRef>
          <a:effectRef idx="1">
            <a:schemeClr val="accent5"/>
          </a:effectRef>
          <a:fontRef idx="minor">
            <a:schemeClr val="dk1"/>
          </a:fontRef>
        </p:style>
        <p:txBody>
          <a:bodyPr rtlCol="0" anchor="ctr"/>
          <a:lstStyle/>
          <a:p>
            <a:endParaRPr lang="en-US" sz="1000" dirty="0">
              <a:solidFill>
                <a:srgbClr val="1A2340"/>
              </a:solidFill>
              <a:latin typeface="Calibri" pitchFamily="34" charset="0"/>
              <a:ea typeface="Calibri" pitchFamily="34" charset="-122"/>
              <a:cs typeface="Calibri" pitchFamily="34" charset="-120"/>
            </a:endParaRPr>
          </a:p>
          <a:p>
            <a:endParaRPr lang="en-GB" sz="1000" dirty="0"/>
          </a:p>
          <a:p>
            <a:r>
              <a:rPr lang="en-GB" sz="1000" dirty="0"/>
              <a:t>CAMHS, speech and language therapy, and health visitors deliver organized care that matches Bronfenbrenner’s (1979) biological model.</a:t>
            </a:r>
            <a:endParaRPr lang="en-US" sz="1000"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333FC91-F352-F922-14CD-5883774725E4}"/>
              </a:ext>
            </a:extLst>
          </p:cNvPr>
          <p:cNvPicPr>
            <a:picLocks noChangeAspect="1"/>
          </p:cNvPicPr>
          <p:nvPr/>
        </p:nvPicPr>
        <p:blipFill>
          <a:blip r:embed="rId3"/>
          <a:stretch>
            <a:fillRect/>
          </a:stretch>
        </p:blipFill>
        <p:spPr>
          <a:xfrm>
            <a:off x="1" y="21267"/>
            <a:ext cx="9144000" cy="765117"/>
          </a:xfrm>
          <a:prstGeom prst="rect">
            <a:avLst/>
          </a:prstGeom>
        </p:spPr>
      </p:pic>
      <p:sp>
        <p:nvSpPr>
          <p:cNvPr id="3" name="Text 1"/>
          <p:cNvSpPr/>
          <p:nvPr/>
        </p:nvSpPr>
        <p:spPr>
          <a:xfrm>
            <a:off x="274320" y="137160"/>
            <a:ext cx="8595360" cy="502920"/>
          </a:xfrm>
          <a:prstGeom prst="rect">
            <a:avLst/>
          </a:prstGeom>
          <a:noFill/>
          <a:ln/>
        </p:spPr>
        <p:txBody>
          <a:bodyPr wrap="square" rtlCol="0" anchor="ctr"/>
          <a:lstStyle/>
          <a:p>
            <a:pPr marL="0" indent="0">
              <a:buNone/>
            </a:pPr>
            <a:r>
              <a:rPr lang="en-US" sz="1900" b="1" dirty="0">
                <a:solidFill>
                  <a:srgbClr val="FF0000"/>
                </a:solidFill>
                <a:latin typeface="Georgia" pitchFamily="34" charset="0"/>
                <a:ea typeface="Georgia" pitchFamily="34" charset="-122"/>
                <a:cs typeface="Georgia" pitchFamily="34" charset="-120"/>
              </a:rPr>
              <a:t>Critical Evaluation of Bandura's </a:t>
            </a:r>
            <a:r>
              <a:rPr lang="en-US" sz="1900" b="1">
                <a:solidFill>
                  <a:srgbClr val="FF0000"/>
                </a:solidFill>
                <a:latin typeface="Georgia" pitchFamily="34" charset="0"/>
                <a:ea typeface="Georgia" pitchFamily="34" charset="-122"/>
                <a:cs typeface="Georgia" pitchFamily="34" charset="-120"/>
              </a:rPr>
              <a:t>Social </a:t>
            </a:r>
            <a:r>
              <a:rPr lang="en-US" sz="1900" b="1" dirty="0">
                <a:solidFill>
                  <a:srgbClr val="FF0000"/>
                </a:solidFill>
                <a:latin typeface="Georgia" pitchFamily="34" charset="0"/>
                <a:ea typeface="Georgia" pitchFamily="34" charset="-122"/>
                <a:cs typeface="Georgia" pitchFamily="34" charset="-120"/>
              </a:rPr>
              <a:t>Learning Theory</a:t>
            </a:r>
            <a:endParaRPr lang="en-US" sz="1900" dirty="0">
              <a:solidFill>
                <a:srgbClr val="FF0000"/>
              </a:solidFill>
            </a:endParaRPr>
          </a:p>
        </p:txBody>
      </p:sp>
      <p:sp>
        <p:nvSpPr>
          <p:cNvPr id="4" name="Shape 2"/>
          <p:cNvSpPr/>
          <p:nvPr/>
        </p:nvSpPr>
        <p:spPr>
          <a:xfrm>
            <a:off x="274320" y="1069848"/>
            <a:ext cx="4114800" cy="1965960"/>
          </a:xfrm>
          <a:prstGeom prst="rect">
            <a:avLst/>
          </a:prstGeom>
          <a:solidFill>
            <a:srgbClr val="EEF2FA"/>
          </a:solidFill>
          <a:ln w="12700">
            <a:solidFill>
              <a:srgbClr val="1B3A6B"/>
            </a:solidFill>
            <a:prstDash val="solid"/>
          </a:ln>
          <a:effectLst>
            <a:outerShdw blurRad="63500" dist="25400" dir="8100000" algn="bl" rotWithShape="0">
              <a:srgbClr val="000000">
                <a:alpha val="12000"/>
              </a:srgbClr>
            </a:outerShdw>
          </a:effectLst>
        </p:spPr>
        <p:txBody>
          <a:bodyPr/>
          <a:lstStyle/>
          <a:p>
            <a:endParaRPr lang="en-US"/>
          </a:p>
        </p:txBody>
      </p:sp>
      <p:sp>
        <p:nvSpPr>
          <p:cNvPr id="5" name="Text 3"/>
          <p:cNvSpPr/>
          <p:nvPr/>
        </p:nvSpPr>
        <p:spPr>
          <a:xfrm>
            <a:off x="365760" y="932688"/>
            <a:ext cx="3931920" cy="338328"/>
          </a:xfrm>
          <a:prstGeom prst="rect">
            <a:avLst/>
          </a:prstGeom>
          <a:noFill/>
          <a:ln/>
        </p:spPr>
        <p:txBody>
          <a:bodyPr wrap="square" rtlCol="0" anchor="ctr"/>
          <a:lstStyle/>
          <a:p>
            <a:pPr marL="0" indent="0">
              <a:buNone/>
            </a:pPr>
            <a:endParaRPr lang="en-US" sz="1300" b="1" dirty="0">
              <a:solidFill>
                <a:srgbClr val="1B3A6B"/>
              </a:solidFill>
              <a:latin typeface="Calibri" pitchFamily="34" charset="0"/>
              <a:ea typeface="Calibri" pitchFamily="34" charset="-122"/>
              <a:cs typeface="Calibri" pitchFamily="34" charset="-120"/>
            </a:endParaRPr>
          </a:p>
          <a:p>
            <a:pPr marL="0" indent="0">
              <a:buNone/>
            </a:pPr>
            <a:endParaRPr lang="en-US" sz="1300" b="1" dirty="0">
              <a:solidFill>
                <a:srgbClr val="1B3A6B"/>
              </a:solidFill>
              <a:latin typeface="Calibri" pitchFamily="34" charset="0"/>
              <a:ea typeface="Calibri" pitchFamily="34" charset="-122"/>
              <a:cs typeface="Calibri" pitchFamily="34" charset="-120"/>
            </a:endParaRPr>
          </a:p>
          <a:p>
            <a:pPr marL="0" indent="0">
              <a:buNone/>
            </a:pPr>
            <a:r>
              <a:rPr lang="en-US" sz="1300" b="1">
                <a:solidFill>
                  <a:srgbClr val="1B3A6B"/>
                </a:solidFill>
                <a:latin typeface="Calibri" pitchFamily="34" charset="0"/>
                <a:ea typeface="Calibri" pitchFamily="34" charset="-122"/>
                <a:cs typeface="Calibri" pitchFamily="34" charset="-120"/>
              </a:rPr>
              <a:t>Strengths</a:t>
            </a:r>
            <a:endParaRPr lang="en-US" sz="1300" dirty="0"/>
          </a:p>
        </p:txBody>
      </p:sp>
      <p:sp>
        <p:nvSpPr>
          <p:cNvPr id="6" name="Text 4"/>
          <p:cNvSpPr/>
          <p:nvPr/>
        </p:nvSpPr>
        <p:spPr>
          <a:xfrm>
            <a:off x="365760" y="1298448"/>
            <a:ext cx="3931920" cy="1463040"/>
          </a:xfrm>
          <a:prstGeom prst="rect">
            <a:avLst/>
          </a:prstGeom>
          <a:noFill/>
          <a:ln/>
        </p:spPr>
        <p:txBody>
          <a:bodyPr wrap="square" rtlCol="0" anchor="ctr"/>
          <a:lstStyle/>
          <a:p>
            <a:pPr marL="342900" indent="-342900">
              <a:spcAft>
                <a:spcPts val="300"/>
              </a:spcAft>
              <a:buSzPct val="100000"/>
              <a:buChar char="•"/>
            </a:pPr>
            <a:r>
              <a:rPr lang="en-GB" sz="1000" dirty="0"/>
              <a:t>Strong research evidence from the Bobo doll studies (Bandura, Ross &amp; Ross, 1961).</a:t>
            </a:r>
          </a:p>
          <a:p>
            <a:pPr marL="342900" indent="-342900">
              <a:spcAft>
                <a:spcPts val="300"/>
              </a:spcAft>
              <a:buSzPct val="100000"/>
              <a:buChar char="•"/>
            </a:pPr>
            <a:r>
              <a:rPr lang="en-US" sz="1000" dirty="0">
                <a:solidFill>
                  <a:srgbClr val="1A2340"/>
                </a:solidFill>
                <a:latin typeface="Calibri" pitchFamily="34" charset="0"/>
                <a:ea typeface="Calibri" pitchFamily="34" charset="-122"/>
                <a:cs typeface="Calibri" pitchFamily="34" charset="-120"/>
              </a:rPr>
              <a:t>Recognizes both cognitive and social influences on development</a:t>
            </a:r>
            <a:endParaRPr lang="en-US" sz="1000" dirty="0"/>
          </a:p>
          <a:p>
            <a:pPr marL="342900" indent="-342900">
              <a:spcAft>
                <a:spcPts val="300"/>
              </a:spcAft>
              <a:buSzPct val="100000"/>
              <a:buChar char="•"/>
            </a:pPr>
            <a:r>
              <a:rPr lang="en-GB" sz="1000" dirty="0"/>
              <a:t>Directly informs early childhood intervention work.</a:t>
            </a:r>
          </a:p>
          <a:p>
            <a:pPr marL="342900" indent="-342900">
              <a:spcAft>
                <a:spcPts val="300"/>
              </a:spcAft>
              <a:buSzPct val="100000"/>
              <a:buChar char="•"/>
            </a:pPr>
            <a:r>
              <a:rPr lang="en-GB" sz="1000" dirty="0"/>
              <a:t>Works across various cultures (Bandura, 1986).</a:t>
            </a:r>
            <a:endParaRPr lang="en-US" sz="1000" dirty="0"/>
          </a:p>
        </p:txBody>
      </p:sp>
      <p:sp>
        <p:nvSpPr>
          <p:cNvPr id="7" name="Shape 5"/>
          <p:cNvSpPr/>
          <p:nvPr/>
        </p:nvSpPr>
        <p:spPr>
          <a:xfrm>
            <a:off x="4754880" y="1069848"/>
            <a:ext cx="4114800" cy="1764792"/>
          </a:xfrm>
          <a:prstGeom prst="rect">
            <a:avLst/>
          </a:prstGeom>
          <a:solidFill>
            <a:srgbClr val="FDF6E3"/>
          </a:solidFill>
          <a:ln w="12700">
            <a:solidFill>
              <a:srgbClr val="C9A84C"/>
            </a:solidFill>
            <a:prstDash val="solid"/>
          </a:ln>
          <a:effectLst>
            <a:outerShdw blurRad="63500" dist="25400" dir="8100000" algn="bl" rotWithShape="0">
              <a:srgbClr val="000000">
                <a:alpha val="12000"/>
              </a:srgbClr>
            </a:outerShdw>
          </a:effectLst>
        </p:spPr>
        <p:txBody>
          <a:bodyPr/>
          <a:lstStyle/>
          <a:p>
            <a:endParaRPr lang="en-US"/>
          </a:p>
        </p:txBody>
      </p:sp>
      <p:sp>
        <p:nvSpPr>
          <p:cNvPr id="8" name="Text 6"/>
          <p:cNvSpPr/>
          <p:nvPr/>
        </p:nvSpPr>
        <p:spPr>
          <a:xfrm>
            <a:off x="4846320" y="932688"/>
            <a:ext cx="3931920" cy="338328"/>
          </a:xfrm>
          <a:prstGeom prst="rect">
            <a:avLst/>
          </a:prstGeom>
          <a:noFill/>
          <a:ln/>
        </p:spPr>
        <p:txBody>
          <a:bodyPr wrap="square" rtlCol="0" anchor="ctr"/>
          <a:lstStyle/>
          <a:p>
            <a:pPr marL="0" indent="0">
              <a:buNone/>
            </a:pPr>
            <a:endParaRPr lang="en-US" sz="1300" b="1" dirty="0">
              <a:solidFill>
                <a:srgbClr val="8A6000"/>
              </a:solidFill>
              <a:latin typeface="Calibri" pitchFamily="34" charset="0"/>
              <a:ea typeface="Calibri" pitchFamily="34" charset="-122"/>
              <a:cs typeface="Calibri" pitchFamily="34" charset="-120"/>
            </a:endParaRPr>
          </a:p>
          <a:p>
            <a:pPr marL="0" indent="0">
              <a:buNone/>
            </a:pPr>
            <a:endParaRPr lang="en-US" sz="1300" b="1" dirty="0">
              <a:solidFill>
                <a:srgbClr val="8A6000"/>
              </a:solidFill>
              <a:latin typeface="Calibri" pitchFamily="34" charset="0"/>
              <a:ea typeface="Calibri" pitchFamily="34" charset="-122"/>
              <a:cs typeface="Calibri" pitchFamily="34" charset="-120"/>
            </a:endParaRPr>
          </a:p>
          <a:p>
            <a:pPr marL="0" indent="0">
              <a:buNone/>
            </a:pPr>
            <a:r>
              <a:rPr lang="en-US" sz="1300" b="1">
                <a:solidFill>
                  <a:srgbClr val="8A6000"/>
                </a:solidFill>
                <a:latin typeface="Calibri" pitchFamily="34" charset="0"/>
                <a:ea typeface="Calibri" pitchFamily="34" charset="-122"/>
                <a:cs typeface="Calibri" pitchFamily="34" charset="-120"/>
              </a:rPr>
              <a:t>Limitations</a:t>
            </a:r>
            <a:endParaRPr lang="en-US" sz="1300" dirty="0"/>
          </a:p>
        </p:txBody>
      </p:sp>
      <p:sp>
        <p:nvSpPr>
          <p:cNvPr id="9" name="Text 7"/>
          <p:cNvSpPr/>
          <p:nvPr/>
        </p:nvSpPr>
        <p:spPr>
          <a:xfrm>
            <a:off x="4846320" y="1298448"/>
            <a:ext cx="3931920" cy="1463040"/>
          </a:xfrm>
          <a:prstGeom prst="rect">
            <a:avLst/>
          </a:prstGeom>
          <a:noFill/>
          <a:ln/>
        </p:spPr>
        <p:txBody>
          <a:bodyPr wrap="square" rtlCol="0" anchor="ctr"/>
          <a:lstStyle/>
          <a:p>
            <a:pPr marL="342900" indent="-342900">
              <a:spcAft>
                <a:spcPts val="300"/>
              </a:spcAft>
              <a:buSzPct val="100000"/>
              <a:buChar char="•"/>
            </a:pPr>
            <a:r>
              <a:rPr lang="en-GB" sz="1000" dirty="0"/>
              <a:t>Works across various cultures (Bandura, 1986).</a:t>
            </a:r>
            <a:endParaRPr lang="en-US" sz="1000" dirty="0"/>
          </a:p>
          <a:p>
            <a:pPr marL="342900" indent="-342900">
              <a:spcAft>
                <a:spcPts val="300"/>
              </a:spcAft>
              <a:buSzPct val="100000"/>
              <a:buChar char="•"/>
            </a:pPr>
            <a:r>
              <a:rPr lang="en-GB" sz="1000" dirty="0"/>
              <a:t>Research in labs doesn’t show practical reality</a:t>
            </a:r>
          </a:p>
          <a:p>
            <a:pPr marL="342900" indent="-342900">
              <a:spcAft>
                <a:spcPts val="300"/>
              </a:spcAft>
              <a:buSzPct val="100000"/>
              <a:buChar char="•"/>
            </a:pPr>
            <a:r>
              <a:rPr lang="en-GB" sz="1000" dirty="0"/>
              <a:t>Danger of reducing complicated trauma behaviours</a:t>
            </a:r>
            <a:endParaRPr lang="en-US" sz="1000" dirty="0"/>
          </a:p>
        </p:txBody>
      </p:sp>
      <p:sp>
        <p:nvSpPr>
          <p:cNvPr id="10" name="Shape 8"/>
          <p:cNvSpPr/>
          <p:nvPr/>
        </p:nvSpPr>
        <p:spPr>
          <a:xfrm>
            <a:off x="274320" y="2971800"/>
            <a:ext cx="8595360" cy="1874520"/>
          </a:xfrm>
          <a:prstGeom prst="rect">
            <a:avLst/>
          </a:prstGeom>
          <a:solidFill>
            <a:srgbClr val="EEF2FA"/>
          </a:solidFill>
          <a:ln w="12700">
            <a:solidFill>
              <a:srgbClr val="1B3A6B"/>
            </a:solidFill>
            <a:prstDash val="solid"/>
          </a:ln>
          <a:effectLst>
            <a:outerShdw blurRad="63500" dist="25400" dir="8100000" algn="bl" rotWithShape="0">
              <a:srgbClr val="000000">
                <a:alpha val="12000"/>
              </a:srgbClr>
            </a:outerShdw>
          </a:effectLst>
        </p:spPr>
        <p:txBody>
          <a:bodyPr/>
          <a:lstStyle/>
          <a:p>
            <a:endParaRPr lang="en-US"/>
          </a:p>
        </p:txBody>
      </p:sp>
      <p:sp>
        <p:nvSpPr>
          <p:cNvPr id="11" name="Text 9"/>
          <p:cNvSpPr/>
          <p:nvPr/>
        </p:nvSpPr>
        <p:spPr>
          <a:xfrm>
            <a:off x="365760" y="3035808"/>
            <a:ext cx="8412480" cy="365760"/>
          </a:xfrm>
          <a:prstGeom prst="rect">
            <a:avLst/>
          </a:prstGeom>
          <a:noFill/>
          <a:ln/>
        </p:spPr>
        <p:txBody>
          <a:bodyPr wrap="square" rtlCol="0" anchor="ctr"/>
          <a:lstStyle/>
          <a:p>
            <a:pPr marL="0" indent="0">
              <a:buNone/>
            </a:pPr>
            <a:r>
              <a:rPr lang="en-US" sz="1300" b="1" dirty="0">
                <a:solidFill>
                  <a:srgbClr val="1B3A6B"/>
                </a:solidFill>
                <a:latin typeface="Calibri" pitchFamily="34" charset="0"/>
                <a:ea typeface="Calibri" pitchFamily="34" charset="-122"/>
                <a:cs typeface="Calibri" pitchFamily="34" charset="-120"/>
              </a:rPr>
              <a:t>Cultural, Social &amp; Background Attentions</a:t>
            </a:r>
            <a:endParaRPr lang="en-US" sz="1300" dirty="0"/>
          </a:p>
        </p:txBody>
      </p:sp>
      <p:sp>
        <p:nvSpPr>
          <p:cNvPr id="12" name="Text 10"/>
          <p:cNvSpPr/>
          <p:nvPr/>
        </p:nvSpPr>
        <p:spPr>
          <a:xfrm>
            <a:off x="365760" y="3438144"/>
            <a:ext cx="8412480" cy="1325880"/>
          </a:xfrm>
          <a:prstGeom prst="rect">
            <a:avLst/>
          </a:prstGeom>
          <a:noFill/>
          <a:ln/>
        </p:spPr>
        <p:txBody>
          <a:bodyPr wrap="square" rtlCol="0" anchor="ctr"/>
          <a:lstStyle/>
          <a:p>
            <a:pPr marL="342900" indent="-342900">
              <a:spcAft>
                <a:spcPts val="300"/>
              </a:spcAft>
              <a:buSzPct val="100000"/>
              <a:buChar char="•"/>
            </a:pPr>
            <a:r>
              <a:rPr lang="en-GB" sz="1000" dirty="0"/>
              <a:t>In London’s multicultural setting, children see many different norms and values. Bandura’s (1986) Social Learning Theory allows for cultural differences in how behaviours are modelled.</a:t>
            </a:r>
          </a:p>
          <a:p>
            <a:pPr marL="342900" indent="-342900">
              <a:spcAft>
                <a:spcPts val="300"/>
              </a:spcAft>
              <a:buSzPct val="100000"/>
              <a:buChar char="•"/>
            </a:pPr>
            <a:r>
              <a:rPr lang="en-US" sz="1000" dirty="0">
                <a:solidFill>
                  <a:srgbClr val="1A2340"/>
                </a:solidFill>
                <a:latin typeface="Calibri" pitchFamily="34" charset="0"/>
                <a:ea typeface="Calibri" pitchFamily="34" charset="-122"/>
                <a:cs typeface="Calibri" pitchFamily="34" charset="-120"/>
              </a:rPr>
              <a:t>For Isaac's family, sensitive support must be fixed in any intervention (Bronfenbrenner, 1979; </a:t>
            </a:r>
            <a:endParaRPr lang="en-US" sz="1000" dirty="0"/>
          </a:p>
          <a:p>
            <a:pPr marL="342900" indent="-342900">
              <a:spcAft>
                <a:spcPts val="300"/>
              </a:spcAft>
              <a:buSzPct val="100000"/>
              <a:buChar char="•"/>
            </a:pPr>
            <a:r>
              <a:rPr lang="en-US" sz="1000" dirty="0">
                <a:solidFill>
                  <a:srgbClr val="1A2340"/>
                </a:solidFill>
                <a:latin typeface="Calibri" pitchFamily="34" charset="0"/>
                <a:ea typeface="Calibri" pitchFamily="34" charset="-122"/>
                <a:cs typeface="Calibri" pitchFamily="34" charset="-120"/>
              </a:rPr>
              <a:t>Experts must be cautious about imposing culture expectations; what is 'normal' behavior across communities</a:t>
            </a:r>
            <a:endParaRPr lang="en-US" sz="1000" dirty="0"/>
          </a:p>
          <a:p>
            <a:pPr marL="342900" indent="-342900">
              <a:spcAft>
                <a:spcPts val="300"/>
              </a:spcAft>
              <a:buSzPct val="100000"/>
              <a:buChar char="•"/>
            </a:pPr>
            <a:r>
              <a:rPr lang="en-US" sz="1000" dirty="0" err="1">
                <a:solidFill>
                  <a:srgbClr val="1A2340"/>
                </a:solidFill>
                <a:latin typeface="Calibri" pitchFamily="34" charset="0"/>
                <a:ea typeface="Calibri" pitchFamily="34" charset="-122"/>
                <a:cs typeface="Calibri" pitchFamily="34" charset="-120"/>
              </a:rPr>
              <a:t>SLT</a:t>
            </a:r>
            <a:r>
              <a:rPr lang="en-US" sz="1000" dirty="0">
                <a:solidFill>
                  <a:srgbClr val="1A2340"/>
                </a:solidFill>
                <a:latin typeface="Calibri" pitchFamily="34" charset="0"/>
                <a:ea typeface="Calibri" pitchFamily="34" charset="-122"/>
                <a:cs typeface="Calibri" pitchFamily="34" charset="-120"/>
              </a:rPr>
              <a:t> does not report poverty, housing instability affecting Isaac's mother that </a:t>
            </a:r>
            <a:r>
              <a:rPr lang="en-GB" sz="1000" dirty="0"/>
              <a:t>could reduce her ability to model.</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D2545"/>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C9A84C"/>
          </a:solidFill>
          <a:ln w="12700">
            <a:solidFill>
              <a:srgbClr val="C9A84C"/>
            </a:solidFill>
            <a:prstDash val="solid"/>
          </a:ln>
        </p:spPr>
        <p:txBody>
          <a:bodyPr/>
          <a:lstStyle/>
          <a:p>
            <a:endParaRPr lang="en-US"/>
          </a:p>
        </p:txBody>
      </p:sp>
      <p:sp>
        <p:nvSpPr>
          <p:cNvPr id="3" name="Text 1"/>
          <p:cNvSpPr/>
          <p:nvPr/>
        </p:nvSpPr>
        <p:spPr>
          <a:xfrm>
            <a:off x="365760" y="274320"/>
            <a:ext cx="8503920" cy="594360"/>
          </a:xfrm>
          <a:prstGeom prst="rect">
            <a:avLst/>
          </a:prstGeom>
          <a:noFill/>
          <a:ln/>
        </p:spPr>
        <p:txBody>
          <a:bodyPr wrap="square" rtlCol="0" anchor="ctr"/>
          <a:lstStyle/>
          <a:p>
            <a:pPr marL="0" indent="0">
              <a:buNone/>
            </a:pPr>
            <a:r>
              <a:rPr lang="en-US" sz="3200" b="1" dirty="0">
                <a:solidFill>
                  <a:srgbClr val="FFFFFF"/>
                </a:solidFill>
                <a:latin typeface="Georgia" pitchFamily="34" charset="0"/>
                <a:ea typeface="Georgia" pitchFamily="34" charset="-122"/>
                <a:cs typeface="Georgia" pitchFamily="34" charset="-120"/>
              </a:rPr>
              <a:t>Conclusion</a:t>
            </a:r>
            <a:endParaRPr lang="en-US" sz="3200" dirty="0"/>
          </a:p>
        </p:txBody>
      </p:sp>
      <p:sp>
        <p:nvSpPr>
          <p:cNvPr id="4" name="Text 2"/>
          <p:cNvSpPr/>
          <p:nvPr/>
        </p:nvSpPr>
        <p:spPr>
          <a:xfrm>
            <a:off x="365760" y="1005840"/>
            <a:ext cx="8412480" cy="3200400"/>
          </a:xfrm>
          <a:prstGeom prst="rect">
            <a:avLst/>
          </a:prstGeom>
          <a:noFill/>
          <a:ln/>
        </p:spPr>
        <p:txBody>
          <a:bodyPr wrap="square" rtlCol="0" anchor="ctr"/>
          <a:lstStyle/>
          <a:p>
            <a:pPr>
              <a:spcAft>
                <a:spcPts val="800"/>
              </a:spcAft>
              <a:buSzPct val="100000"/>
            </a:pPr>
            <a:r>
              <a:rPr lang="en-GB" sz="1400" dirty="0">
                <a:solidFill>
                  <a:schemeClr val="bg1"/>
                </a:solidFill>
              </a:rPr>
              <a:t>In conclusion, Bandura's Social Learning Theory provides a strong and evidence-built framework for understanding the developmental challenges Isaac is experiencing. Disturbed modelling, limited opportunities for peer interaction, and reduced maternal capacity have all significantly restricted his social learning experiences.</a:t>
            </a:r>
          </a:p>
          <a:p>
            <a:pPr>
              <a:spcAft>
                <a:spcPts val="800"/>
              </a:spcAft>
              <a:buSzPct val="100000"/>
            </a:pPr>
            <a:r>
              <a:rPr lang="en-GB" sz="1400" dirty="0">
                <a:solidFill>
                  <a:schemeClr val="bg1"/>
                </a:solidFill>
              </a:rPr>
              <a:t> The theory directly informs practical, child-centred involvements that are realistic and achievable within a Children's Centre setting. By recognising both Isaac's biological temperament and the environmental factors surrounding him, the support plan takes a full approach that considers both nature and nurture. Although Social Learning Theory has certain limitations, its practical applicability and cultural flexibility make it mainly relevant for early years practice within the different communities of London.</a:t>
            </a:r>
            <a:endParaRPr lang="en-US" sz="1300" dirty="0">
              <a:solidFill>
                <a:schemeClr val="bg1"/>
              </a:solidFill>
            </a:endParaRPr>
          </a:p>
        </p:txBody>
      </p:sp>
      <p:sp>
        <p:nvSpPr>
          <p:cNvPr id="6" name="Text 4"/>
          <p:cNvSpPr/>
          <p:nvPr/>
        </p:nvSpPr>
        <p:spPr>
          <a:xfrm>
            <a:off x="457200" y="4325112"/>
            <a:ext cx="8229600" cy="384048"/>
          </a:xfrm>
          <a:prstGeom prst="rect">
            <a:avLst/>
          </a:prstGeom>
          <a:noFill/>
          <a:ln/>
        </p:spPr>
        <p:txBody>
          <a:bodyPr wrap="square" rtlCol="0" anchor="ctr"/>
          <a:lstStyle/>
          <a:p>
            <a:pPr marL="0" indent="0">
              <a:buNone/>
            </a:pP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C2AFA57-917A-3706-FD2A-2AD9F675CCBB}"/>
              </a:ext>
            </a:extLst>
          </p:cNvPr>
          <p:cNvPicPr>
            <a:picLocks noChangeAspect="1"/>
          </p:cNvPicPr>
          <p:nvPr/>
        </p:nvPicPr>
        <p:blipFill>
          <a:blip r:embed="rId3"/>
          <a:stretch>
            <a:fillRect/>
          </a:stretch>
        </p:blipFill>
        <p:spPr>
          <a:xfrm>
            <a:off x="1" y="21267"/>
            <a:ext cx="9144000" cy="856557"/>
          </a:xfrm>
          <a:prstGeom prst="rect">
            <a:avLst/>
          </a:prstGeom>
        </p:spPr>
      </p:pic>
      <p:sp>
        <p:nvSpPr>
          <p:cNvPr id="3" name="Text 1"/>
          <p:cNvSpPr/>
          <p:nvPr/>
        </p:nvSpPr>
        <p:spPr>
          <a:xfrm>
            <a:off x="274320" y="137160"/>
            <a:ext cx="8595360" cy="502920"/>
          </a:xfrm>
          <a:prstGeom prst="rect">
            <a:avLst/>
          </a:prstGeom>
          <a:noFill/>
          <a:ln/>
        </p:spPr>
        <p:txBody>
          <a:bodyPr wrap="square" rtlCol="0" anchor="ctr"/>
          <a:lstStyle/>
          <a:p>
            <a:pPr marL="0" indent="0">
              <a:buNone/>
            </a:pPr>
            <a:r>
              <a:rPr lang="en-US" sz="2200" b="1" dirty="0">
                <a:solidFill>
                  <a:srgbClr val="FF0000"/>
                </a:solidFill>
                <a:latin typeface="Georgia" pitchFamily="34" charset="0"/>
                <a:ea typeface="Georgia" pitchFamily="34" charset="-122"/>
                <a:cs typeface="Georgia" pitchFamily="34" charset="-120"/>
              </a:rPr>
              <a:t>References </a:t>
            </a:r>
            <a:r>
              <a:rPr lang="en-US" sz="2200" b="1">
                <a:solidFill>
                  <a:srgbClr val="FF0000"/>
                </a:solidFill>
                <a:latin typeface="Georgia" pitchFamily="34" charset="0"/>
                <a:ea typeface="Georgia" pitchFamily="34" charset="-122"/>
                <a:cs typeface="Georgia" pitchFamily="34" charset="-120"/>
              </a:rPr>
              <a:t>– </a:t>
            </a:r>
            <a:r>
              <a:rPr lang="en-US" sz="2200" b="1" dirty="0">
                <a:solidFill>
                  <a:srgbClr val="FF0000"/>
                </a:solidFill>
                <a:latin typeface="Georgia" pitchFamily="34" charset="0"/>
                <a:ea typeface="Georgia" pitchFamily="34" charset="-122"/>
                <a:cs typeface="Georgia" pitchFamily="34" charset="-120"/>
              </a:rPr>
              <a:t>UWTSD Harvard Style</a:t>
            </a:r>
            <a:endParaRPr lang="en-US" sz="2200" dirty="0">
              <a:solidFill>
                <a:srgbClr val="FF0000"/>
              </a:solidFill>
            </a:endParaRPr>
          </a:p>
        </p:txBody>
      </p:sp>
      <p:sp>
        <p:nvSpPr>
          <p:cNvPr id="4" name="Text 2"/>
          <p:cNvSpPr/>
          <p:nvPr/>
        </p:nvSpPr>
        <p:spPr>
          <a:xfrm>
            <a:off x="320040" y="868680"/>
            <a:ext cx="8503920" cy="4160520"/>
          </a:xfrm>
          <a:prstGeom prst="rect">
            <a:avLst/>
          </a:prstGeom>
          <a:noFill/>
          <a:ln/>
        </p:spPr>
        <p:txBody>
          <a:bodyPr wrap="square" rtlCol="0" anchor="ctr"/>
          <a:lstStyle/>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Bandura, A. (1977) Social Learning Theory. Englewood Cliffs, NJ: Prentice-Hall.</a:t>
            </a:r>
          </a:p>
          <a:p>
            <a:pPr marL="0" indent="0">
              <a:spcAft>
                <a:spcPts val="300"/>
              </a:spcAft>
              <a:buNone/>
            </a:pPr>
            <a:endParaRPr lang="en-US" sz="900" dirty="0"/>
          </a:p>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Bandura, A. (1986) Social Foundations of Thought and Action: A Social Cognitive Theory. Englewood Cliffs, NJ: Prentice-Hall.</a:t>
            </a:r>
          </a:p>
          <a:p>
            <a:pPr marL="0" indent="0">
              <a:spcAft>
                <a:spcPts val="300"/>
              </a:spcAft>
              <a:buNone/>
            </a:pPr>
            <a:endParaRPr lang="en-US" sz="900" dirty="0"/>
          </a:p>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Bandura, A. (1997) Self-Efficacy: The Exercise of Control. New York: W. H. </a:t>
            </a:r>
            <a:r>
              <a:rPr lang="en-US" sz="900">
                <a:solidFill>
                  <a:srgbClr val="1A2340"/>
                </a:solidFill>
                <a:latin typeface="Calibri" pitchFamily="34" charset="0"/>
                <a:ea typeface="Calibri" pitchFamily="34" charset="-122"/>
                <a:cs typeface="Calibri" pitchFamily="34" charset="-120"/>
              </a:rPr>
              <a:t>Freeman.</a:t>
            </a:r>
          </a:p>
          <a:p>
            <a:pPr marL="0" indent="0">
              <a:spcAft>
                <a:spcPts val="300"/>
              </a:spcAft>
              <a:buNone/>
            </a:pPr>
            <a:endParaRPr lang="en-US" sz="900" dirty="0"/>
          </a:p>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Bandura, A., Ross, D. and Ross, S. A. (1961) 'Transmission of aggression through imitation of aggressive models', Journal of Abnormal and Social Psychology, 63(3), pp. 575–582.</a:t>
            </a:r>
          </a:p>
          <a:p>
            <a:pPr marL="0" indent="0">
              <a:spcAft>
                <a:spcPts val="300"/>
              </a:spcAft>
              <a:buNone/>
            </a:pPr>
            <a:endParaRPr lang="en-US" sz="900" dirty="0"/>
          </a:p>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Bowlby, J. (1988) A Secure Base: Parent–Child Attachment and Healthy Human Development. London: Routledge.</a:t>
            </a:r>
          </a:p>
          <a:p>
            <a:pPr marL="0" indent="0">
              <a:spcAft>
                <a:spcPts val="300"/>
              </a:spcAft>
              <a:buNone/>
            </a:pPr>
            <a:endParaRPr lang="en-US" sz="900" dirty="0"/>
          </a:p>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Bronfenbrenner, U. (1979) The Ecology of Human Development: Experiments by Nature and Design. Cambridge, MA: Harvard University Press.</a:t>
            </a:r>
          </a:p>
          <a:p>
            <a:pPr marL="0" indent="0">
              <a:spcAft>
                <a:spcPts val="300"/>
              </a:spcAft>
              <a:buNone/>
            </a:pPr>
            <a:endParaRPr lang="en-US" sz="900" dirty="0"/>
          </a:p>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Gerhardt, S. (2004) Why Love Matters: How Affection Shapes a Baby's Brain. London: Routledge.</a:t>
            </a:r>
          </a:p>
          <a:p>
            <a:pPr marL="0" indent="0">
              <a:spcAft>
                <a:spcPts val="300"/>
              </a:spcAft>
              <a:buNone/>
            </a:pPr>
            <a:endParaRPr lang="en-US" sz="900" dirty="0"/>
          </a:p>
          <a:p>
            <a:pPr marL="0" indent="0">
              <a:spcAft>
                <a:spcPts val="300"/>
              </a:spcAft>
              <a:buNone/>
            </a:pPr>
            <a:r>
              <a:rPr lang="en-US" sz="900" dirty="0">
                <a:solidFill>
                  <a:srgbClr val="1A2340"/>
                </a:solidFill>
                <a:latin typeface="Calibri" pitchFamily="34" charset="0"/>
                <a:ea typeface="Calibri" pitchFamily="34" charset="-122"/>
                <a:cs typeface="Calibri" pitchFamily="34" charset="-120"/>
              </a:rPr>
              <a:t>Vygotsky, L. S. (1978) Mind in Society: The Development of Higher Psychological Processes. Cambridge, MA: Harvard University Press.</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176</TotalTime>
  <Words>1342</Words>
  <Application>Microsoft Office PowerPoint</Application>
  <PresentationFormat>On-screen Show (16:9)</PresentationFormat>
  <Paragraphs>150</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Bandura's Social Learning Theory – Isaac Case Study</dc:title>
  <dc:subject>PptxGenJS Presentation</dc:subject>
  <dc:creator>Student</dc:creator>
  <cp:lastModifiedBy>Rabia Rashid (2504610)</cp:lastModifiedBy>
  <cp:revision>44</cp:revision>
  <dcterms:created xsi:type="dcterms:W3CDTF">2026-06-05T07:19:15Z</dcterms:created>
  <dcterms:modified xsi:type="dcterms:W3CDTF">2026-06-12T14:36:57Z</dcterms:modified>
</cp:coreProperties>
</file>