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0" r:id="rId8"/>
    <p:sldId id="259" r:id="rId9"/>
    <p:sldId id="262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C94693E-0AB3-4009-B892-3898374657D3}">
          <p14:sldIdLst>
            <p14:sldId id="256"/>
          </p14:sldIdLst>
        </p14:section>
        <p14:section name="Untitled Section" id="{2D071213-E863-45BA-9A46-5C39E48DCE51}">
          <p14:sldIdLst>
            <p14:sldId id="257"/>
            <p14:sldId id="258"/>
            <p14:sldId id="260"/>
            <p14:sldId id="259"/>
            <p14:sldId id="262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AD4D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277A1F-2BB8-4603-9B7A-8CBE559B5815}" v="70" dt="2020-01-19T21:26:52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F16D6-D116-42CF-8412-7FC2AD1FB3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0A252-D6B8-43B2-9F57-049224FAF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51B5FB-5057-4DC5-AED5-C56683B5B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45D0BF-6318-4DED-BD85-AE46DD157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1C2EB0-6091-43F9-895B-06AF3DA3A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66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3CB40-226E-4DD1-9DEC-2D6D2DF76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6FDAA-D5A5-4242-A060-90A2560287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D2F5A3-4D95-431C-BED7-5F0FB692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3A19F8-E48C-4281-BB91-2687E755B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8FC50-2CDB-4A5F-90D3-5FD54DAF9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366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45F3B-C249-42E1-82CF-4D3149A2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E6649-D2CB-466F-8703-225A04D4A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E40F9-07EB-4175-97F8-0721E7039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4DBF1-CA2C-4AB0-A13E-30DEB5617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FF29F0-1F93-42CA-8A15-D66E13455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514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AF999-E7C5-4858-A9D4-6D6C05D20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B0DA3-B46D-470D-9285-6D37DDC7FA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0351DD-C361-43D2-BDAD-37B739367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BC54A5-DD29-431E-B3F7-66B8C8568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6296D8-5CF4-4E79-A703-9C62F2742B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F5BE0D-3610-4B63-9B7F-0CC68F0CB1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3279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CB1BE-DE59-4F05-BF00-82F3A8D79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1D7975-FB0C-40ED-AC58-729F970A30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E6DBA4-AF25-43D3-AECA-5594BC4BD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D2E9D5-B1D1-4AFD-B9D3-1EA60E7051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9F2935-BC04-4686-9D8A-5D40AE2501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62D419-BB86-41DE-AE75-85045EB86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823F93-57B1-4AE8-B0BD-0DB6ADA12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A16E91-5400-419F-88E1-5EBBFDF28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6278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F7C16-3A6C-4A27-9E90-D42551524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F2EAC2-8CD8-44A0-BA57-7CC80D29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FF87C9-CD8C-4C26-9242-246F538A8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61FE24-BDF6-4DDB-9459-E266F31D0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127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C32A11-5AD8-493E-A7A0-48417ED52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565A21-CD44-425C-AECF-CC3144E1D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1601A1-E2EB-48AD-B181-1C39014A3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597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774D3-3C66-4E2D-B533-3B8CBC958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640FA-A09A-439E-966A-96F33BF09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F08AB7-0A0D-4D73-AF05-734BF64CC1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EA3BD7-A4E1-41C1-9ED2-7D535DCFE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3330A6-021B-4B70-A731-B534A8E30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27C1DC-707E-458E-A1D5-29ED2CA5E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529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CE4A2-7A18-4F4C-9E6D-930B27C90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433D03-95C1-43B3-916C-C9988AC46C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9E3FA8-694A-4288-B2C8-993AC980F8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24787C-B5E1-451D-B7FC-D91283E6C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E7FC63-D804-434D-88CE-46F41661A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BD3F27-6B4A-4104-AF10-DB3EC5455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590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1CEC7-48F6-4C32-B620-5CE68048F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E560C-3C05-4D34-B880-5D1A35D8C6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ABA3B6-0BBC-401A-B787-441A5F9B3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E2DA8-CE5C-452F-BB1D-7AAE6AD02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CCFAE-B85A-4D81-9FB1-D9D2B7E33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093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E660A6-42A1-4997-BC0D-849DBD3A33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7BF7B1-6AA6-4138-8D71-AF05AC6F3C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8A3F6-CC6D-498B-A841-DA8E52D99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F61117-B9D6-4DFA-8A14-7D741BD23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2B8510-E4F1-48E1-AD8C-16F20EDF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40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73B86C-921B-4386-A814-76C3952CB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513699-56B2-4AFA-B403-548330E4DF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920F2-9BD5-49CE-9C35-98406E9FE6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78C19-1089-443E-9DE7-52BCC41B6551}" type="datetimeFigureOut">
              <a:rPr lang="en-GB" smtClean="0"/>
              <a:t>22/01/2020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2DCDFD-8145-435C-BB18-AD0B5FC7A4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13E7C-40BF-4D92-BD91-A82057573E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9EABAC-6D0D-42F3-AC43-05166F660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806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fineartamerica.com/featured/caliban-william-wolff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heshakespeareblog.com/2011/06/shakespeares-seven-ages-of-man-in-glass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otorehber.org/content/im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Hereford_Mappa_Mundi#/media/File:Hereford-Karte.jp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ark-mountain.net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stichtingconstant.nl/work/erlkoni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intoruins.files.wordpress.com/2011/02/screen-shot-2011-02-24-at-15-23-08.pn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C9EFE1-D8CB-4668-9980-DB108327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5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CBAE1BD-B8E4-4029-8AA2-C77E4FED9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3666D7-BDA0-41B4-9084-24A7960AC4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86186" y="1345678"/>
            <a:ext cx="4805996" cy="1777796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b="1" dirty="0" err="1"/>
              <a:t>Mappa</a:t>
            </a:r>
            <a:r>
              <a:rPr lang="en-GB" b="1" dirty="0"/>
              <a:t> Mundi, the Mountain and Minor Literature: The Articulation of Nationhood</a:t>
            </a:r>
            <a:br>
              <a:rPr lang="en-GB" dirty="0"/>
            </a:br>
            <a:br>
              <a:rPr lang="en-GB" dirty="0"/>
            </a:br>
            <a:endParaRPr lang="en-GB" sz="4400" dirty="0">
              <a:solidFill>
                <a:srgbClr val="0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F75C28-C7A3-4D71-8F25-6D6F870665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618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endParaRPr lang="en-GB" sz="1800" dirty="0">
              <a:solidFill>
                <a:srgbClr val="000000"/>
              </a:solidFill>
            </a:endParaRPr>
          </a:p>
        </p:txBody>
      </p:sp>
      <p:sp>
        <p:nvSpPr>
          <p:cNvPr id="13" name="Freeform 49">
            <a:extLst>
              <a:ext uri="{FF2B5EF4-FFF2-40B4-BE49-F238E27FC236}">
                <a16:creationId xmlns:a16="http://schemas.microsoft.com/office/drawing/2014/main" id="{77DA6D33-2D62-458C-BF5D-DBF612FD5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Image result for caliban black and white drawing">
            <a:extLst>
              <a:ext uri="{FF2B5EF4-FFF2-40B4-BE49-F238E27FC236}">
                <a16:creationId xmlns:a16="http://schemas.microsoft.com/office/drawing/2014/main" id="{C097F053-F930-4494-B2D3-C491B1E39763}"/>
              </a:ext>
            </a:extLst>
          </p:cNvPr>
          <p:cNvPicPr/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" r="4217" b="3"/>
          <a:stretch/>
        </p:blipFill>
        <p:spPr bwMode="auto">
          <a:xfrm>
            <a:off x="1" y="770037"/>
            <a:ext cx="5298683" cy="6097438"/>
          </a:xfrm>
          <a:custGeom>
            <a:avLst/>
            <a:gdLst>
              <a:gd name="connsiteX0" fmla="*/ 2178155 w 5298683"/>
              <a:gd name="connsiteY0" fmla="*/ 0 h 6097438"/>
              <a:gd name="connsiteX1" fmla="*/ 5298683 w 5298683"/>
              <a:gd name="connsiteY1" fmla="*/ 3120527 h 6097438"/>
              <a:gd name="connsiteX2" fmla="*/ 3392805 w 5298683"/>
              <a:gd name="connsiteY2" fmla="*/ 5995828 h 6097438"/>
              <a:gd name="connsiteX3" fmla="*/ 3115184 w 5298683"/>
              <a:gd name="connsiteY3" fmla="*/ 6097438 h 6097438"/>
              <a:gd name="connsiteX4" fmla="*/ 1241127 w 5298683"/>
              <a:gd name="connsiteY4" fmla="*/ 6097438 h 6097438"/>
              <a:gd name="connsiteX5" fmla="*/ 963506 w 5298683"/>
              <a:gd name="connsiteY5" fmla="*/ 5995828 h 6097438"/>
              <a:gd name="connsiteX6" fmla="*/ 193210 w 5298683"/>
              <a:gd name="connsiteY6" fmla="*/ 5528477 h 6097438"/>
              <a:gd name="connsiteX7" fmla="*/ 0 w 5298683"/>
              <a:gd name="connsiteY7" fmla="*/ 5352876 h 6097438"/>
              <a:gd name="connsiteX8" fmla="*/ 0 w 5298683"/>
              <a:gd name="connsiteY8" fmla="*/ 888178 h 6097438"/>
              <a:gd name="connsiteX9" fmla="*/ 193210 w 5298683"/>
              <a:gd name="connsiteY9" fmla="*/ 712577 h 6097438"/>
              <a:gd name="connsiteX10" fmla="*/ 2178155 w 5298683"/>
              <a:gd name="connsiteY10" fmla="*/ 0 h 6097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98683" h="6097438">
                <a:moveTo>
                  <a:pt x="2178155" y="0"/>
                </a:moveTo>
                <a:cubicBezTo>
                  <a:pt x="3901575" y="0"/>
                  <a:pt x="5298683" y="1397108"/>
                  <a:pt x="5298683" y="3120527"/>
                </a:cubicBezTo>
                <a:cubicBezTo>
                  <a:pt x="5298683" y="4413092"/>
                  <a:pt x="4512810" y="5522106"/>
                  <a:pt x="3392805" y="5995828"/>
                </a:cubicBezTo>
                <a:lnTo>
                  <a:pt x="3115184" y="6097438"/>
                </a:lnTo>
                <a:lnTo>
                  <a:pt x="1241127" y="6097438"/>
                </a:lnTo>
                <a:lnTo>
                  <a:pt x="963506" y="5995828"/>
                </a:lnTo>
                <a:cubicBezTo>
                  <a:pt x="683504" y="5877397"/>
                  <a:pt x="424387" y="5719261"/>
                  <a:pt x="193210" y="5528477"/>
                </a:cubicBezTo>
                <a:lnTo>
                  <a:pt x="0" y="5352876"/>
                </a:lnTo>
                <a:lnTo>
                  <a:pt x="0" y="888178"/>
                </a:lnTo>
                <a:lnTo>
                  <a:pt x="193210" y="712577"/>
                </a:lnTo>
                <a:cubicBezTo>
                  <a:pt x="732621" y="267415"/>
                  <a:pt x="1424159" y="0"/>
                  <a:pt x="2178155" y="0"/>
                </a:cubicBezTo>
                <a:close/>
              </a:path>
            </a:pathLst>
          </a:custGeom>
          <a:noFill/>
          <a:effectLst>
            <a:softEdge rad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47D41A-8E25-4604-8BE1-F6E3B53C9450}"/>
              </a:ext>
            </a:extLst>
          </p:cNvPr>
          <p:cNvSpPr txBox="1"/>
          <p:nvPr/>
        </p:nvSpPr>
        <p:spPr>
          <a:xfrm flipH="1">
            <a:off x="4321889" y="231605"/>
            <a:ext cx="48059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‘You taught me language; and my profit on it </a:t>
            </a:r>
          </a:p>
          <a:p>
            <a:r>
              <a:rPr lang="en-GB" sz="2000" dirty="0"/>
              <a:t> Is, I know how to curse.’ (1. 2. 365-67)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438A14-969C-4494-95C5-ED56CE6F4CA6}"/>
              </a:ext>
            </a:extLst>
          </p:cNvPr>
          <p:cNvSpPr txBox="1"/>
          <p:nvPr/>
        </p:nvSpPr>
        <p:spPr>
          <a:xfrm>
            <a:off x="4864100" y="6184900"/>
            <a:ext cx="37846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Image from Fine Art America, Caliban Relief by William Wolff. &lt;</a:t>
            </a:r>
            <a:r>
              <a:rPr lang="en-GB" sz="1000" u="sng" dirty="0">
                <a:hlinkClick r:id="rId4"/>
              </a:rPr>
              <a:t>https://fineartamerica.com/featured/caliban-william-wolff.html</a:t>
            </a:r>
            <a:r>
              <a:rPr lang="en-GB" sz="1000" dirty="0"/>
              <a:t>&gt; Accessed  19</a:t>
            </a:r>
            <a:r>
              <a:rPr lang="en-GB" sz="1000" baseline="30000" dirty="0"/>
              <a:t>th</a:t>
            </a:r>
            <a:r>
              <a:rPr lang="en-GB" sz="1000" dirty="0"/>
              <a:t> Jan 2020</a:t>
            </a:r>
          </a:p>
        </p:txBody>
      </p:sp>
    </p:spTree>
    <p:extLst>
      <p:ext uri="{BB962C8B-B14F-4D97-AF65-F5344CB8AC3E}">
        <p14:creationId xmlns:p14="http://schemas.microsoft.com/office/powerpoint/2010/main" val="242065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21385-1469-46AE-9BE4-650D6C612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 descr="A picture containing person, man, sitting, building&#10;&#10;Description automatically generated">
            <a:extLst>
              <a:ext uri="{FF2B5EF4-FFF2-40B4-BE49-F238E27FC236}">
                <a16:creationId xmlns:a16="http://schemas.microsoft.com/office/drawing/2014/main" id="{BD0B7C14-7D32-44C1-B975-DF63973E6B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5988" y="-1"/>
            <a:ext cx="5816600" cy="6858001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A6B546AD-9005-429F-BA99-75D28417B84F}"/>
              </a:ext>
            </a:extLst>
          </p:cNvPr>
          <p:cNvSpPr/>
          <p:nvPr/>
        </p:nvSpPr>
        <p:spPr>
          <a:xfrm>
            <a:off x="7122588" y="4957842"/>
            <a:ext cx="423121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/>
              <a:t>From the stained-glass windows in the Swan Theatre, they survived a fire in 1926 in their original setting - the 1879 Shakespeare Memorial Theatre. The name of the designer and manufacturer is not recorded.  From: Sylvia Morris, ‘Shakespeare’s Seven Ages of Man in Stained Glass’, </a:t>
            </a:r>
            <a:r>
              <a:rPr lang="en-GB" sz="1000" i="1" dirty="0"/>
              <a:t>The Shakespeare Blog</a:t>
            </a:r>
            <a:r>
              <a:rPr lang="en-GB" sz="1000" dirty="0"/>
              <a:t> (2011) &lt;</a:t>
            </a:r>
            <a:r>
              <a:rPr lang="en-GB" sz="1000" u="sng" dirty="0">
                <a:hlinkClick r:id="rId3"/>
              </a:rPr>
              <a:t>http://theshakespeareblog.com/2011/06/shakespeares-seven-ages-of-man-in-glass/</a:t>
            </a:r>
            <a:r>
              <a:rPr lang="en-GB" sz="1000" dirty="0"/>
              <a:t> &gt; Accessed 18</a:t>
            </a:r>
            <a:r>
              <a:rPr lang="en-GB" sz="1000" baseline="30000" dirty="0"/>
              <a:t>th</a:t>
            </a:r>
            <a:r>
              <a:rPr lang="en-GB" sz="1000" dirty="0"/>
              <a:t> Jan 2020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9B9BB1-ACC3-47E0-9697-991EE152C6B7}"/>
              </a:ext>
            </a:extLst>
          </p:cNvPr>
          <p:cNvSpPr txBox="1"/>
          <p:nvPr/>
        </p:nvSpPr>
        <p:spPr>
          <a:xfrm>
            <a:off x="1422400" y="5494913"/>
            <a:ext cx="3276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At first the infant,</a:t>
            </a:r>
            <a:r>
              <a:rPr lang="en-GB" dirty="0">
                <a:solidFill>
                  <a:schemeClr val="bg1"/>
                </a:solidFill>
                <a:effectLst/>
              </a:rPr>
              <a:t> Mewling and puking in the nurse’s arms.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708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618ED-B071-4617-8EF5-BBF58CD5B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C7E61-D6F9-4559-98A2-AB0B135CF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722AF6-7FAF-4989-973B-1C3BC4B3C3E2}"/>
              </a:ext>
            </a:extLst>
          </p:cNvPr>
          <p:cNvSpPr txBox="1"/>
          <p:nvPr/>
        </p:nvSpPr>
        <p:spPr>
          <a:xfrm>
            <a:off x="228600" y="6353175"/>
            <a:ext cx="721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Image from: &lt; </a:t>
            </a:r>
            <a:r>
              <a:rPr lang="en-GB" b="1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http://otorehber.org/content/img</a:t>
            </a:r>
            <a:r>
              <a:rPr lang="en-GB" b="1" dirty="0">
                <a:solidFill>
                  <a:schemeClr val="bg1"/>
                </a:solidFill>
              </a:rPr>
              <a:t>&gt; Accessed 19</a:t>
            </a:r>
            <a:r>
              <a:rPr lang="en-GB" b="1" baseline="30000" dirty="0">
                <a:solidFill>
                  <a:schemeClr val="bg1"/>
                </a:solidFill>
              </a:rPr>
              <a:t>th</a:t>
            </a:r>
            <a:r>
              <a:rPr lang="en-GB" b="1" dirty="0">
                <a:solidFill>
                  <a:schemeClr val="bg1"/>
                </a:solidFill>
              </a:rPr>
              <a:t> Jan 2020</a:t>
            </a:r>
          </a:p>
        </p:txBody>
      </p:sp>
    </p:spTree>
    <p:extLst>
      <p:ext uri="{BB962C8B-B14F-4D97-AF65-F5344CB8AC3E}">
        <p14:creationId xmlns:p14="http://schemas.microsoft.com/office/powerpoint/2010/main" val="30771193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670BA-6EFB-485B-A30C-9121AE621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2775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Mappa</a:t>
            </a:r>
            <a:r>
              <a:rPr lang="en-GB" dirty="0">
                <a:solidFill>
                  <a:schemeClr val="bg1"/>
                </a:solidFill>
              </a:rPr>
              <a:t> Mundi</a:t>
            </a:r>
          </a:p>
        </p:txBody>
      </p:sp>
      <p:pic>
        <p:nvPicPr>
          <p:cNvPr id="9" name="Content Placeholder 8" descr="A picture containing old, stone&#10;&#10;Description automatically generated">
            <a:extLst>
              <a:ext uri="{FF2B5EF4-FFF2-40B4-BE49-F238E27FC236}">
                <a16:creationId xmlns:a16="http://schemas.microsoft.com/office/drawing/2014/main" id="{7D09E7CD-4A57-4689-9AC1-700299A9C5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4300" y="101600"/>
            <a:ext cx="5321300" cy="660263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1D6F0F8-5F02-449A-8ECE-22CE9D3918BF}"/>
              </a:ext>
            </a:extLst>
          </p:cNvPr>
          <p:cNvSpPr txBox="1"/>
          <p:nvPr/>
        </p:nvSpPr>
        <p:spPr>
          <a:xfrm>
            <a:off x="228600" y="5873233"/>
            <a:ext cx="35432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Image from: &lt; </a:t>
            </a:r>
            <a:r>
              <a:rPr lang="en-GB" sz="1200" u="sng" dirty="0">
                <a:solidFill>
                  <a:srgbClr val="00B0F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https://en.wikipedia.org/wiki/Hereford_Mappa_Mundi#/media/File:Hereford-Karte.jpg</a:t>
            </a:r>
            <a:r>
              <a:rPr lang="en-GB" sz="1200" dirty="0">
                <a:solidFill>
                  <a:schemeClr val="bg1"/>
                </a:solidFill>
              </a:rPr>
              <a:t>&gt; Accessed 17</a:t>
            </a:r>
            <a:r>
              <a:rPr lang="en-GB" sz="1200" baseline="30000" dirty="0">
                <a:solidFill>
                  <a:schemeClr val="bg1"/>
                </a:solidFill>
              </a:rPr>
              <a:t>th</a:t>
            </a:r>
            <a:r>
              <a:rPr lang="en-GB" sz="1200" dirty="0">
                <a:solidFill>
                  <a:schemeClr val="bg1"/>
                </a:solidFill>
              </a:rPr>
              <a:t> Jan 2020</a:t>
            </a:r>
          </a:p>
        </p:txBody>
      </p:sp>
    </p:spTree>
    <p:extLst>
      <p:ext uri="{BB962C8B-B14F-4D97-AF65-F5344CB8AC3E}">
        <p14:creationId xmlns:p14="http://schemas.microsoft.com/office/powerpoint/2010/main" val="3772700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waterfall, water&#10;&#10;Description automatically generated">
            <a:extLst>
              <a:ext uri="{FF2B5EF4-FFF2-40B4-BE49-F238E27FC236}">
                <a16:creationId xmlns:a16="http://schemas.microsoft.com/office/drawing/2014/main" id="{8DF1C55E-BA50-474F-BE38-FC270EE6C9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08" r="-1" b="5424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9FDC87-D3DF-47FE-B697-B41856CD56E8}"/>
              </a:ext>
            </a:extLst>
          </p:cNvPr>
          <p:cNvSpPr txBox="1"/>
          <p:nvPr/>
        </p:nvSpPr>
        <p:spPr>
          <a:xfrm>
            <a:off x="5765800" y="6388100"/>
            <a:ext cx="6426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Image from: &lt; </a:t>
            </a:r>
            <a:r>
              <a:rPr lang="en-GB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https://dark-mountain.net/</a:t>
            </a:r>
            <a:r>
              <a:rPr lang="en-GB" dirty="0">
                <a:solidFill>
                  <a:schemeClr val="bg1"/>
                </a:solidFill>
              </a:rPr>
              <a:t>&gt; Accessed 19</a:t>
            </a:r>
            <a:r>
              <a:rPr lang="en-GB" baseline="30000" dirty="0">
                <a:solidFill>
                  <a:schemeClr val="bg1"/>
                </a:solidFill>
              </a:rPr>
              <a:t>th</a:t>
            </a:r>
            <a:r>
              <a:rPr lang="en-GB" dirty="0">
                <a:solidFill>
                  <a:schemeClr val="bg1"/>
                </a:solidFill>
              </a:rPr>
              <a:t> Jan 2020</a:t>
            </a:r>
          </a:p>
        </p:txBody>
      </p:sp>
    </p:spTree>
    <p:extLst>
      <p:ext uri="{BB962C8B-B14F-4D97-AF65-F5344CB8AC3E}">
        <p14:creationId xmlns:p14="http://schemas.microsoft.com/office/powerpoint/2010/main" val="2077873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3B439-7241-4AB2-9C2D-EDB84E158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00" y="254001"/>
            <a:ext cx="10515600" cy="836613"/>
          </a:xfrm>
        </p:spPr>
        <p:txBody>
          <a:bodyPr/>
          <a:lstStyle/>
          <a:p>
            <a:pPr algn="ctr"/>
            <a:r>
              <a:rPr lang="en-GB" dirty="0" err="1"/>
              <a:t>Erlkonig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147288-94A7-4F04-B038-1FC2102588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800" y="977900"/>
            <a:ext cx="4826000" cy="58801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F574C3-CA5D-4AD4-8FA5-435C668D43FE}"/>
              </a:ext>
            </a:extLst>
          </p:cNvPr>
          <p:cNvSpPr txBox="1"/>
          <p:nvPr/>
        </p:nvSpPr>
        <p:spPr>
          <a:xfrm>
            <a:off x="165100" y="5791200"/>
            <a:ext cx="307340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Constant, </a:t>
            </a:r>
            <a:r>
              <a:rPr lang="en-GB" sz="1100" i="1" dirty="0" err="1"/>
              <a:t>Elrkonig</a:t>
            </a:r>
            <a:r>
              <a:rPr lang="en-GB" sz="1100" dirty="0"/>
              <a:t> (1990), picture from &lt; </a:t>
            </a:r>
            <a:r>
              <a:rPr lang="en-GB" sz="1100" u="sng" dirty="0">
                <a:hlinkClick r:id="rId3"/>
              </a:rPr>
              <a:t>https://stichtingconstant.nl/work/erlkonig</a:t>
            </a:r>
            <a:r>
              <a:rPr lang="en-GB" sz="1100" dirty="0"/>
              <a:t>&gt; Accessed 17</a:t>
            </a:r>
            <a:r>
              <a:rPr lang="en-GB" sz="1100" baseline="30000" dirty="0"/>
              <a:t>th</a:t>
            </a:r>
            <a:r>
              <a:rPr lang="en-GB" sz="1100" dirty="0"/>
              <a:t> Jan 2020</a:t>
            </a:r>
          </a:p>
        </p:txBody>
      </p:sp>
    </p:spTree>
    <p:extLst>
      <p:ext uri="{BB962C8B-B14F-4D97-AF65-F5344CB8AC3E}">
        <p14:creationId xmlns:p14="http://schemas.microsoft.com/office/powerpoint/2010/main" val="4065521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A4FB9-7956-400B-98D4-EAFF2C0F7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1937"/>
            <a:ext cx="10515600" cy="66516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Grayson Perry’s Response to </a:t>
            </a:r>
            <a:r>
              <a:rPr lang="en-GB" dirty="0" err="1"/>
              <a:t>Mappa</a:t>
            </a:r>
            <a:r>
              <a:rPr lang="en-GB" dirty="0"/>
              <a:t> Mundi</a:t>
            </a:r>
          </a:p>
        </p:txBody>
      </p:sp>
      <p:pic>
        <p:nvPicPr>
          <p:cNvPr id="5" name="Content Placeholder 4" descr="A picture containing photo, old, white, clock&#10;&#10;Description automatically generated">
            <a:extLst>
              <a:ext uri="{FF2B5EF4-FFF2-40B4-BE49-F238E27FC236}">
                <a16:creationId xmlns:a16="http://schemas.microsoft.com/office/drawing/2014/main" id="{0D44A4CA-C43C-4813-B2BC-DB54562973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1900" y="1041400"/>
            <a:ext cx="4457700" cy="5554663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1F58DF-5C39-4CB4-9113-200F3254F851}"/>
              </a:ext>
            </a:extLst>
          </p:cNvPr>
          <p:cNvSpPr txBox="1"/>
          <p:nvPr/>
        </p:nvSpPr>
        <p:spPr>
          <a:xfrm>
            <a:off x="165100" y="5842337"/>
            <a:ext cx="3352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Grayson Perry reimagines the </a:t>
            </a:r>
            <a:r>
              <a:rPr lang="en-GB" sz="1200" dirty="0" err="1"/>
              <a:t>Mappa</a:t>
            </a:r>
            <a:r>
              <a:rPr lang="en-GB" sz="1200" dirty="0"/>
              <a:t> Mundi with no afterlife. Image from: &lt; </a:t>
            </a:r>
            <a:r>
              <a:rPr lang="en-GB" sz="1200" u="sng" dirty="0">
                <a:hlinkClick r:id="rId3"/>
              </a:rPr>
              <a:t>https://intoruins.files.wordpress.com/2011/02/screen-shot-2011-02-24-at-15-23-08.png</a:t>
            </a:r>
            <a:r>
              <a:rPr lang="en-GB" sz="1200" dirty="0"/>
              <a:t>&gt; Accessed 17</a:t>
            </a:r>
            <a:r>
              <a:rPr lang="en-GB" sz="1200" baseline="30000" dirty="0"/>
              <a:t>th</a:t>
            </a:r>
            <a:r>
              <a:rPr lang="en-GB" sz="1200" dirty="0"/>
              <a:t> Jan 2020</a:t>
            </a:r>
          </a:p>
        </p:txBody>
      </p:sp>
    </p:spTree>
    <p:extLst>
      <p:ext uri="{BB962C8B-B14F-4D97-AF65-F5344CB8AC3E}">
        <p14:creationId xmlns:p14="http://schemas.microsoft.com/office/powerpoint/2010/main" val="9644444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4" ma:contentTypeDescription="Create a new document." ma:contentTypeScope="" ma:versionID="393d9d1ad47a14f224d598bd9d050d54">
  <xsd:schema xmlns:xsd="http://www.w3.org/2001/XMLSchema" xmlns:xs="http://www.w3.org/2001/XMLSchema" xmlns:p="http://schemas.microsoft.com/office/2006/metadata/properties" xmlns:ns3="e5b087ed-fd45-4b48-bae7-5ede8327259a" targetNamespace="http://schemas.microsoft.com/office/2006/metadata/properties" ma:root="true" ma:fieldsID="d36ca7aee5f5d08df29136cf7637024a" ns3:_="">
    <xsd:import namespace="e5b087ed-fd45-4b48-bae7-5ede8327259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A958E7E-F57A-4F77-B733-845E8065653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4A8A742-EB6D-4993-85A5-0FA6E2AA83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468B6CA-0F65-4201-A887-76F40A6ED6E8}">
  <ds:schemaRefs>
    <ds:schemaRef ds:uri="http://purl.org/dc/terms/"/>
    <ds:schemaRef ds:uri="e5b087ed-fd45-4b48-bae7-5ede8327259a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326</TotalTime>
  <Words>288</Words>
  <Application>Microsoft Office PowerPoint</Application>
  <PresentationFormat>Widescreen</PresentationFormat>
  <Paragraphs>14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Mappa Mundi, the Mountain and Minor Literature: The Articulation of Nationhood  </vt:lpstr>
      <vt:lpstr>PowerPoint Presentation</vt:lpstr>
      <vt:lpstr>PowerPoint Presentation</vt:lpstr>
      <vt:lpstr>Mappa Mundi</vt:lpstr>
      <vt:lpstr>PowerPoint Presentation</vt:lpstr>
      <vt:lpstr>Erlkonig</vt:lpstr>
      <vt:lpstr>Grayson Perry’s Response to Mappa Mundi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Mappa Mundi, Mountains, and the Articulation of Nationhood </dc:title>
  <dc:creator>Annie Thomas</dc:creator>
  <cp:lastModifiedBy>Annie Thomas</cp:lastModifiedBy>
  <cp:revision>7</cp:revision>
  <dcterms:created xsi:type="dcterms:W3CDTF">2020-01-19T20:57:16Z</dcterms:created>
  <dcterms:modified xsi:type="dcterms:W3CDTF">2020-01-22T20:57:21Z</dcterms:modified>
</cp:coreProperties>
</file>