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8" r:id="rId2"/>
    <p:sldId id="256" r:id="rId3"/>
    <p:sldId id="257" r:id="rId4"/>
    <p:sldId id="261"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59" autoAdjust="0"/>
    <p:restoredTop sz="94660"/>
  </p:normalViewPr>
  <p:slideViewPr>
    <p:cSldViewPr snapToGrid="0">
      <p:cViewPr varScale="1">
        <p:scale>
          <a:sx n="70" d="100"/>
          <a:sy n="70" d="100"/>
        </p:scale>
        <p:origin x="1205"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39467C-9130-4FF6-9CC9-17A3BAE53E7A}" type="datetimeFigureOut">
              <a:rPr lang="en-GB" smtClean="0"/>
              <a:t>06/04/2026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B80747-43CA-47BC-AA73-03B87D8EDC49}" type="slidenum">
              <a:rPr lang="en-GB" smtClean="0"/>
              <a:t>‹#›</a:t>
            </a:fld>
            <a:endParaRPr lang="en-GB"/>
          </a:p>
        </p:txBody>
      </p:sp>
    </p:spTree>
    <p:extLst>
      <p:ext uri="{BB962C8B-B14F-4D97-AF65-F5344CB8AC3E}">
        <p14:creationId xmlns:p14="http://schemas.microsoft.com/office/powerpoint/2010/main" val="1148532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B80747-43CA-47BC-AA73-03B87D8EDC49}" type="slidenum">
              <a:rPr lang="en-GB" smtClean="0"/>
              <a:t>2</a:t>
            </a:fld>
            <a:endParaRPr lang="en-GB"/>
          </a:p>
        </p:txBody>
      </p:sp>
    </p:spTree>
    <p:extLst>
      <p:ext uri="{BB962C8B-B14F-4D97-AF65-F5344CB8AC3E}">
        <p14:creationId xmlns:p14="http://schemas.microsoft.com/office/powerpoint/2010/main" val="3738308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B80747-43CA-47BC-AA73-03B87D8EDC49}" type="slidenum">
              <a:rPr lang="en-GB" smtClean="0"/>
              <a:t>3</a:t>
            </a:fld>
            <a:endParaRPr lang="en-GB"/>
          </a:p>
        </p:txBody>
      </p:sp>
    </p:spTree>
    <p:extLst>
      <p:ext uri="{BB962C8B-B14F-4D97-AF65-F5344CB8AC3E}">
        <p14:creationId xmlns:p14="http://schemas.microsoft.com/office/powerpoint/2010/main" val="2706344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C3371-3EC3-442A-DFF6-E76E530F53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CBFE99-77C9-51FD-B822-AEFDE6C309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2829FEB-2A38-F8D4-15DF-72951D7727EF}"/>
              </a:ext>
            </a:extLst>
          </p:cNvPr>
          <p:cNvSpPr>
            <a:spLocks noGrp="1"/>
          </p:cNvSpPr>
          <p:nvPr>
            <p:ph type="dt" sz="half" idx="10"/>
          </p:nvPr>
        </p:nvSpPr>
        <p:spPr/>
        <p:txBody>
          <a:bodyPr/>
          <a:lstStyle/>
          <a:p>
            <a:fld id="{C39D1EEC-1776-4B58-A842-277BD82F1A87}" type="datetimeFigureOut">
              <a:rPr lang="en-GB" smtClean="0"/>
              <a:t>06/04/2026</a:t>
            </a:fld>
            <a:endParaRPr lang="en-GB"/>
          </a:p>
        </p:txBody>
      </p:sp>
      <p:sp>
        <p:nvSpPr>
          <p:cNvPr id="5" name="Footer Placeholder 4">
            <a:extLst>
              <a:ext uri="{FF2B5EF4-FFF2-40B4-BE49-F238E27FC236}">
                <a16:creationId xmlns:a16="http://schemas.microsoft.com/office/drawing/2014/main" id="{6521FF4C-D415-3AAA-0C52-2B45888462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77A59E-DC76-F0C3-CCD9-217C566754CD}"/>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3737990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EB6D4-9479-7DCE-A15B-FFB12C452E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AA8162-5062-14BC-6310-A0B6C4438C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B5C51A-1036-CE28-FE27-10A3B1B3F881}"/>
              </a:ext>
            </a:extLst>
          </p:cNvPr>
          <p:cNvSpPr>
            <a:spLocks noGrp="1"/>
          </p:cNvSpPr>
          <p:nvPr>
            <p:ph type="dt" sz="half" idx="10"/>
          </p:nvPr>
        </p:nvSpPr>
        <p:spPr/>
        <p:txBody>
          <a:bodyPr/>
          <a:lstStyle/>
          <a:p>
            <a:fld id="{C39D1EEC-1776-4B58-A842-277BD82F1A87}" type="datetimeFigureOut">
              <a:rPr lang="en-GB" smtClean="0"/>
              <a:t>06/04/2026</a:t>
            </a:fld>
            <a:endParaRPr lang="en-GB"/>
          </a:p>
        </p:txBody>
      </p:sp>
      <p:sp>
        <p:nvSpPr>
          <p:cNvPr id="5" name="Footer Placeholder 4">
            <a:extLst>
              <a:ext uri="{FF2B5EF4-FFF2-40B4-BE49-F238E27FC236}">
                <a16:creationId xmlns:a16="http://schemas.microsoft.com/office/drawing/2014/main" id="{394D21BA-D583-3313-9BB6-400D05E89A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B59749-E36C-7996-8A9A-8B15C562A875}"/>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3353009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9524-F490-2F14-BAF3-CB3D159C4B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013A3B-B8CB-A3E3-A7B6-4AB257BFA83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832AD1-BC12-1993-6B4A-DEB5E75F3788}"/>
              </a:ext>
            </a:extLst>
          </p:cNvPr>
          <p:cNvSpPr>
            <a:spLocks noGrp="1"/>
          </p:cNvSpPr>
          <p:nvPr>
            <p:ph type="dt" sz="half" idx="10"/>
          </p:nvPr>
        </p:nvSpPr>
        <p:spPr/>
        <p:txBody>
          <a:bodyPr/>
          <a:lstStyle/>
          <a:p>
            <a:fld id="{C39D1EEC-1776-4B58-A842-277BD82F1A87}" type="datetimeFigureOut">
              <a:rPr lang="en-GB" smtClean="0"/>
              <a:t>06/04/2026</a:t>
            </a:fld>
            <a:endParaRPr lang="en-GB"/>
          </a:p>
        </p:txBody>
      </p:sp>
      <p:sp>
        <p:nvSpPr>
          <p:cNvPr id="5" name="Footer Placeholder 4">
            <a:extLst>
              <a:ext uri="{FF2B5EF4-FFF2-40B4-BE49-F238E27FC236}">
                <a16:creationId xmlns:a16="http://schemas.microsoft.com/office/drawing/2014/main" id="{AED2A1C7-79F2-A470-2E65-0582F1B531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3E140F-D693-1B4D-469F-D5EF20A8FCA5}"/>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3782981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FC915-10AA-8F1A-BDB0-16F42C4FD9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7861CE-FE26-207D-2F0A-D4BEE603347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9BED34-F398-101B-4C1F-D83296B282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9B3490-EF13-BFB0-BFC8-9A3D286AB230}"/>
              </a:ext>
            </a:extLst>
          </p:cNvPr>
          <p:cNvSpPr>
            <a:spLocks noGrp="1"/>
          </p:cNvSpPr>
          <p:nvPr>
            <p:ph type="dt" sz="half" idx="10"/>
          </p:nvPr>
        </p:nvSpPr>
        <p:spPr/>
        <p:txBody>
          <a:bodyPr/>
          <a:lstStyle/>
          <a:p>
            <a:fld id="{C39D1EEC-1776-4B58-A842-277BD82F1A87}" type="datetimeFigureOut">
              <a:rPr lang="en-GB" smtClean="0"/>
              <a:t>06/04/2026</a:t>
            </a:fld>
            <a:endParaRPr lang="en-GB"/>
          </a:p>
        </p:txBody>
      </p:sp>
      <p:sp>
        <p:nvSpPr>
          <p:cNvPr id="6" name="Footer Placeholder 5">
            <a:extLst>
              <a:ext uri="{FF2B5EF4-FFF2-40B4-BE49-F238E27FC236}">
                <a16:creationId xmlns:a16="http://schemas.microsoft.com/office/drawing/2014/main" id="{4DD8B17F-3876-3A9A-BEE8-AE97E8613F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136ED6-E7BD-8409-C467-F3C647B1F752}"/>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1135267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212EE-BC23-0F3E-6C51-B725C672A10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64BA2D-E477-D32D-883C-80C9CDB305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924C3D-E1BA-CCE8-F3A1-D7AA15BE35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71AFBB-58DE-6AF3-8361-A66FCED53F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7914D3D-2E8E-F1E0-8573-10EF1DBF2D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86E537-2392-80D2-11F0-4BDE4F65801B}"/>
              </a:ext>
            </a:extLst>
          </p:cNvPr>
          <p:cNvSpPr>
            <a:spLocks noGrp="1"/>
          </p:cNvSpPr>
          <p:nvPr>
            <p:ph type="dt" sz="half" idx="10"/>
          </p:nvPr>
        </p:nvSpPr>
        <p:spPr/>
        <p:txBody>
          <a:bodyPr/>
          <a:lstStyle/>
          <a:p>
            <a:fld id="{C39D1EEC-1776-4B58-A842-277BD82F1A87}" type="datetimeFigureOut">
              <a:rPr lang="en-GB" smtClean="0"/>
              <a:t>06/04/2026</a:t>
            </a:fld>
            <a:endParaRPr lang="en-GB"/>
          </a:p>
        </p:txBody>
      </p:sp>
      <p:sp>
        <p:nvSpPr>
          <p:cNvPr id="8" name="Footer Placeholder 7">
            <a:extLst>
              <a:ext uri="{FF2B5EF4-FFF2-40B4-BE49-F238E27FC236}">
                <a16:creationId xmlns:a16="http://schemas.microsoft.com/office/drawing/2014/main" id="{2706F912-0FF7-7FE2-D6C5-C38ADC89C5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C04B6B-C78C-CC27-8004-D2E68F7BA0D6}"/>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83195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097F2-5E24-3E29-A9AB-31C0B8E5B8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77D7E1A-318B-8DD9-319F-505D960F8082}"/>
              </a:ext>
            </a:extLst>
          </p:cNvPr>
          <p:cNvSpPr>
            <a:spLocks noGrp="1"/>
          </p:cNvSpPr>
          <p:nvPr>
            <p:ph type="dt" sz="half" idx="10"/>
          </p:nvPr>
        </p:nvSpPr>
        <p:spPr/>
        <p:txBody>
          <a:bodyPr/>
          <a:lstStyle/>
          <a:p>
            <a:fld id="{C39D1EEC-1776-4B58-A842-277BD82F1A87}" type="datetimeFigureOut">
              <a:rPr lang="en-GB" smtClean="0"/>
              <a:t>06/04/2026</a:t>
            </a:fld>
            <a:endParaRPr lang="en-GB"/>
          </a:p>
        </p:txBody>
      </p:sp>
      <p:sp>
        <p:nvSpPr>
          <p:cNvPr id="4" name="Footer Placeholder 3">
            <a:extLst>
              <a:ext uri="{FF2B5EF4-FFF2-40B4-BE49-F238E27FC236}">
                <a16:creationId xmlns:a16="http://schemas.microsoft.com/office/drawing/2014/main" id="{1257752F-06B3-0EC0-329B-AECF8E64FF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F14413-6529-B6BE-EE8F-BD8E2A13D354}"/>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88580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C7AC57-9F1B-1ABE-8DF9-5C2A76B2B041}"/>
              </a:ext>
            </a:extLst>
          </p:cNvPr>
          <p:cNvSpPr>
            <a:spLocks noGrp="1"/>
          </p:cNvSpPr>
          <p:nvPr>
            <p:ph type="dt" sz="half" idx="10"/>
          </p:nvPr>
        </p:nvSpPr>
        <p:spPr/>
        <p:txBody>
          <a:bodyPr/>
          <a:lstStyle/>
          <a:p>
            <a:fld id="{C39D1EEC-1776-4B58-A842-277BD82F1A87}" type="datetimeFigureOut">
              <a:rPr lang="en-GB" smtClean="0"/>
              <a:t>06/04/2026</a:t>
            </a:fld>
            <a:endParaRPr lang="en-GB"/>
          </a:p>
        </p:txBody>
      </p:sp>
      <p:sp>
        <p:nvSpPr>
          <p:cNvPr id="3" name="Footer Placeholder 2">
            <a:extLst>
              <a:ext uri="{FF2B5EF4-FFF2-40B4-BE49-F238E27FC236}">
                <a16:creationId xmlns:a16="http://schemas.microsoft.com/office/drawing/2014/main" id="{D81C5671-A7CA-2CBF-FE33-4EBE7A5604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8A8655-62F5-363A-5024-3AB58B81D713}"/>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564508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64472-7BC7-147E-88D3-3BF1504ED9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C590B2-17F9-9EBF-A56D-DECA7C2488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E7FEBB-7982-A4A4-D25D-D79B3FBA30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C562C2-243D-2485-F55F-02301D8E65FF}"/>
              </a:ext>
            </a:extLst>
          </p:cNvPr>
          <p:cNvSpPr>
            <a:spLocks noGrp="1"/>
          </p:cNvSpPr>
          <p:nvPr>
            <p:ph type="dt" sz="half" idx="10"/>
          </p:nvPr>
        </p:nvSpPr>
        <p:spPr/>
        <p:txBody>
          <a:bodyPr/>
          <a:lstStyle/>
          <a:p>
            <a:fld id="{C39D1EEC-1776-4B58-A842-277BD82F1A87}" type="datetimeFigureOut">
              <a:rPr lang="en-GB" smtClean="0"/>
              <a:t>06/04/2026</a:t>
            </a:fld>
            <a:endParaRPr lang="en-GB"/>
          </a:p>
        </p:txBody>
      </p:sp>
      <p:sp>
        <p:nvSpPr>
          <p:cNvPr id="6" name="Footer Placeholder 5">
            <a:extLst>
              <a:ext uri="{FF2B5EF4-FFF2-40B4-BE49-F238E27FC236}">
                <a16:creationId xmlns:a16="http://schemas.microsoft.com/office/drawing/2014/main" id="{37E1E651-A0EE-FA0D-5554-AAD6389192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742A38-C7E9-C538-019C-AAF3B7797A82}"/>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3496300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96825-3346-0FB0-FFB6-DEC386FB0A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E326C67-26CF-F8FE-1C5F-C11D6B34C3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62CFB2-89E9-1FB8-68E6-932C131F7C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D0E332-66B4-C5ED-7E58-E289F5633E6A}"/>
              </a:ext>
            </a:extLst>
          </p:cNvPr>
          <p:cNvSpPr>
            <a:spLocks noGrp="1"/>
          </p:cNvSpPr>
          <p:nvPr>
            <p:ph type="dt" sz="half" idx="10"/>
          </p:nvPr>
        </p:nvSpPr>
        <p:spPr/>
        <p:txBody>
          <a:bodyPr/>
          <a:lstStyle/>
          <a:p>
            <a:fld id="{C39D1EEC-1776-4B58-A842-277BD82F1A87}" type="datetimeFigureOut">
              <a:rPr lang="en-GB" smtClean="0"/>
              <a:t>06/04/2026</a:t>
            </a:fld>
            <a:endParaRPr lang="en-GB"/>
          </a:p>
        </p:txBody>
      </p:sp>
      <p:sp>
        <p:nvSpPr>
          <p:cNvPr id="6" name="Footer Placeholder 5">
            <a:extLst>
              <a:ext uri="{FF2B5EF4-FFF2-40B4-BE49-F238E27FC236}">
                <a16:creationId xmlns:a16="http://schemas.microsoft.com/office/drawing/2014/main" id="{0146425B-B25A-B82B-06A3-CB4C23F0CA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03038B-AE07-ACB8-9C34-EACFF70A2CDC}"/>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234351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FCE78-E450-EC8C-683E-1C1E374F32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5647F4-4107-DDFB-E1AA-526A6FE15E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988ADB-23F4-0707-AE51-89E06DFF6DFE}"/>
              </a:ext>
            </a:extLst>
          </p:cNvPr>
          <p:cNvSpPr>
            <a:spLocks noGrp="1"/>
          </p:cNvSpPr>
          <p:nvPr>
            <p:ph type="dt" sz="half" idx="10"/>
          </p:nvPr>
        </p:nvSpPr>
        <p:spPr/>
        <p:txBody>
          <a:bodyPr/>
          <a:lstStyle/>
          <a:p>
            <a:fld id="{C39D1EEC-1776-4B58-A842-277BD82F1A87}" type="datetimeFigureOut">
              <a:rPr lang="en-GB" smtClean="0"/>
              <a:t>06/04/2026</a:t>
            </a:fld>
            <a:endParaRPr lang="en-GB"/>
          </a:p>
        </p:txBody>
      </p:sp>
      <p:sp>
        <p:nvSpPr>
          <p:cNvPr id="5" name="Footer Placeholder 4">
            <a:extLst>
              <a:ext uri="{FF2B5EF4-FFF2-40B4-BE49-F238E27FC236}">
                <a16:creationId xmlns:a16="http://schemas.microsoft.com/office/drawing/2014/main" id="{53A0143B-E12C-B553-4C16-ABB9306FAA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2F32ED-720D-591C-3C65-E85462D8F047}"/>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2358788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C2D821-27D5-3104-DE2A-464CC41B24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7CCAB8-1DCC-2146-A0B2-DC399B89A82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B753CB-A02C-F457-7ADE-73D3FB64AF97}"/>
              </a:ext>
            </a:extLst>
          </p:cNvPr>
          <p:cNvSpPr>
            <a:spLocks noGrp="1"/>
          </p:cNvSpPr>
          <p:nvPr>
            <p:ph type="dt" sz="half" idx="10"/>
          </p:nvPr>
        </p:nvSpPr>
        <p:spPr/>
        <p:txBody>
          <a:bodyPr/>
          <a:lstStyle/>
          <a:p>
            <a:fld id="{C39D1EEC-1776-4B58-A842-277BD82F1A87}" type="datetimeFigureOut">
              <a:rPr lang="en-GB" smtClean="0"/>
              <a:t>06/04/2026</a:t>
            </a:fld>
            <a:endParaRPr lang="en-GB"/>
          </a:p>
        </p:txBody>
      </p:sp>
      <p:sp>
        <p:nvSpPr>
          <p:cNvPr id="5" name="Footer Placeholder 4">
            <a:extLst>
              <a:ext uri="{FF2B5EF4-FFF2-40B4-BE49-F238E27FC236}">
                <a16:creationId xmlns:a16="http://schemas.microsoft.com/office/drawing/2014/main" id="{0E26EEFD-45DA-1247-8530-B00CBC7CC3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856C9E-ECA9-258B-E4DE-676CFCAB75AA}"/>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2463757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7EA9E9-9DD2-FF99-62C1-D5C72B213F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0F35F2-72CC-7594-02C8-033227D262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5B8DC5-D519-3CC9-FA62-BCAD53F750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39D1EEC-1776-4B58-A842-277BD82F1A87}" type="datetimeFigureOut">
              <a:rPr lang="en-GB" smtClean="0"/>
              <a:t>06/04/2026</a:t>
            </a:fld>
            <a:endParaRPr lang="en-GB"/>
          </a:p>
        </p:txBody>
      </p:sp>
      <p:sp>
        <p:nvSpPr>
          <p:cNvPr id="5" name="Footer Placeholder 4">
            <a:extLst>
              <a:ext uri="{FF2B5EF4-FFF2-40B4-BE49-F238E27FC236}">
                <a16:creationId xmlns:a16="http://schemas.microsoft.com/office/drawing/2014/main" id="{FD5299A5-7927-9B35-1EC5-A752ECE19F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085E4A1-F704-F618-6970-56631C5691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65D854D-D6AB-465D-AE65-DE6096CFDE1B}" type="slidenum">
              <a:rPr lang="en-GB" smtClean="0"/>
              <a:t>‹#›</a:t>
            </a:fld>
            <a:endParaRPr lang="en-GB"/>
          </a:p>
        </p:txBody>
      </p:sp>
    </p:spTree>
    <p:extLst>
      <p:ext uri="{BB962C8B-B14F-4D97-AF65-F5344CB8AC3E}">
        <p14:creationId xmlns:p14="http://schemas.microsoft.com/office/powerpoint/2010/main" val="25637747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s://doi.org/10.1192/bjo.2019.36" TargetMode="External"/><Relationship Id="rId13" Type="http://schemas.openxmlformats.org/officeDocument/2006/relationships/hyperlink" Target="https://doi.org/10.1186/s12877-024-05265-x" TargetMode="External"/><Relationship Id="rId3" Type="http://schemas.openxmlformats.org/officeDocument/2006/relationships/hyperlink" Target="https://doi.org/10.1001/jamaneurol.2021.2161" TargetMode="External"/><Relationship Id="rId7" Type="http://schemas.openxmlformats.org/officeDocument/2006/relationships/hyperlink" Target="https://openwa.pressbooks.pub/tccabe74bio/chapter/1-4-evaluating-and-citing-sources/" TargetMode="External"/><Relationship Id="rId12" Type="http://schemas.openxmlformats.org/officeDocument/2006/relationships/hyperlink" Target="https://doi.org/10.1016/S2468-2667(18)30022-7" TargetMode="External"/><Relationship Id="rId2" Type="http://schemas.openxmlformats.org/officeDocument/2006/relationships/hyperlink" Target="https://doi.org/10.1111/add.16456" TargetMode="External"/><Relationship Id="rId1" Type="http://schemas.openxmlformats.org/officeDocument/2006/relationships/slideLayout" Target="../slideLayouts/slideLayout7.xml"/><Relationship Id="rId6" Type="http://schemas.openxmlformats.org/officeDocument/2006/relationships/hyperlink" Target="https://pubmed.ncbi.nlm.nih.gov/38042162/" TargetMode="External"/><Relationship Id="rId11" Type="http://schemas.openxmlformats.org/officeDocument/2006/relationships/hyperlink" Target="https://doi.org/10.5812/ijhrba.27976" TargetMode="External"/><Relationship Id="rId5" Type="http://schemas.openxmlformats.org/officeDocument/2006/relationships/hyperlink" Target="https://jamanetwork.com/journals/jamaneurology/fullarticle/2813439" TargetMode="External"/><Relationship Id="rId10" Type="http://schemas.openxmlformats.org/officeDocument/2006/relationships/hyperlink" Target="https://doi.org/10.1186/s12874-019-0707-y" TargetMode="External"/><Relationship Id="rId4" Type="http://schemas.openxmlformats.org/officeDocument/2006/relationships/hyperlink" Target="https://pubmed.ncbi.nlm.nih.gov/38147328/" TargetMode="External"/><Relationship Id="rId9" Type="http://schemas.openxmlformats.org/officeDocument/2006/relationships/hyperlink" Target="https://pubmed.ncbi.nlm.nih.gov/41478824/"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1186/s12889-021-10208-x" TargetMode="External"/><Relationship Id="rId2" Type="http://schemas.openxmlformats.org/officeDocument/2006/relationships/hyperlink" Target="https://doi.org/10.1021/acs.jchemed.5c00624" TargetMode="External"/><Relationship Id="rId1" Type="http://schemas.openxmlformats.org/officeDocument/2006/relationships/slideLayout" Target="../slideLayouts/slideLayout7.xml"/><Relationship Id="rId5" Type="http://schemas.openxmlformats.org/officeDocument/2006/relationships/hyperlink" Target="https://doi.org/10.1016/j.neubiorev.2023.105286" TargetMode="External"/><Relationship Id="rId4" Type="http://schemas.openxmlformats.org/officeDocument/2006/relationships/hyperlink" Target="https://www.st-andrews.ac.uk/research/integrity-ethics/humans/ethical-guidance/secondary-dat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0F2900-BB55-99CF-7F2C-5C3CCF99AF25}"/>
              </a:ext>
            </a:extLst>
          </p:cNvPr>
          <p:cNvSpPr txBox="1"/>
          <p:nvPr/>
        </p:nvSpPr>
        <p:spPr>
          <a:xfrm>
            <a:off x="2498272" y="1461614"/>
            <a:ext cx="7690756" cy="2677656"/>
          </a:xfrm>
          <a:prstGeom prst="rect">
            <a:avLst/>
          </a:prstGeom>
          <a:noFill/>
        </p:spPr>
        <p:txBody>
          <a:bodyPr wrap="square">
            <a:spAutoFit/>
          </a:bodyPr>
          <a:lstStyle/>
          <a:p>
            <a:r>
              <a:rPr lang="en-GB" sz="2400" b="1" dirty="0"/>
              <a:t>Student Name: Zakia Bi</a:t>
            </a:r>
          </a:p>
          <a:p>
            <a:r>
              <a:rPr lang="en-GB" sz="2400" b="1" dirty="0"/>
              <a:t>Student Number: 2246095</a:t>
            </a:r>
          </a:p>
          <a:p>
            <a:r>
              <a:rPr lang="en-GB" sz="2400" b="1" dirty="0"/>
              <a:t>Programme: BSc (Hons) Health and Social Care</a:t>
            </a:r>
          </a:p>
          <a:p>
            <a:r>
              <a:rPr lang="en-GB" sz="2400" b="1" dirty="0"/>
              <a:t>Module: Independent Project</a:t>
            </a:r>
          </a:p>
          <a:p>
            <a:r>
              <a:rPr lang="en-GB" sz="2400" b="1" dirty="0"/>
              <a:t>Module Code: BMHP6020</a:t>
            </a:r>
          </a:p>
          <a:p>
            <a:r>
              <a:rPr lang="en-GB" sz="2400" b="1" dirty="0"/>
              <a:t>Assignment Title: Academic Methods Poster</a:t>
            </a:r>
          </a:p>
          <a:p>
            <a:r>
              <a:rPr lang="en-GB" sz="2400" b="1" dirty="0"/>
              <a:t>Lecturer: Chloe Harries </a:t>
            </a:r>
          </a:p>
        </p:txBody>
      </p:sp>
    </p:spTree>
    <p:extLst>
      <p:ext uri="{BB962C8B-B14F-4D97-AF65-F5344CB8AC3E}">
        <p14:creationId xmlns:p14="http://schemas.microsoft.com/office/powerpoint/2010/main" val="3375174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4817F12-3214-33BD-148C-91F04B088C5F}"/>
              </a:ext>
            </a:extLst>
          </p:cNvPr>
          <p:cNvSpPr/>
          <p:nvPr/>
        </p:nvSpPr>
        <p:spPr>
          <a:xfrm>
            <a:off x="116704" y="4291478"/>
            <a:ext cx="4859267" cy="2457835"/>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59A499B2-8689-6D80-A83D-3F263BC4EDFF}"/>
              </a:ext>
            </a:extLst>
          </p:cNvPr>
          <p:cNvSpPr/>
          <p:nvPr/>
        </p:nvSpPr>
        <p:spPr>
          <a:xfrm>
            <a:off x="5088607" y="3672878"/>
            <a:ext cx="7006964" cy="3129294"/>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Rounded Corners 38">
            <a:extLst>
              <a:ext uri="{FF2B5EF4-FFF2-40B4-BE49-F238E27FC236}">
                <a16:creationId xmlns:a16="http://schemas.microsoft.com/office/drawing/2014/main" id="{DADA044F-4466-3F0F-7820-E863DA51A7DD}"/>
              </a:ext>
            </a:extLst>
          </p:cNvPr>
          <p:cNvSpPr/>
          <p:nvPr/>
        </p:nvSpPr>
        <p:spPr>
          <a:xfrm>
            <a:off x="6064231" y="78298"/>
            <a:ext cx="5945410" cy="3524042"/>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Top Corners Rounded 37">
            <a:extLst>
              <a:ext uri="{FF2B5EF4-FFF2-40B4-BE49-F238E27FC236}">
                <a16:creationId xmlns:a16="http://schemas.microsoft.com/office/drawing/2014/main" id="{A9DB40A7-BFD6-C573-77E4-5905C20917A6}"/>
              </a:ext>
            </a:extLst>
          </p:cNvPr>
          <p:cNvSpPr/>
          <p:nvPr/>
        </p:nvSpPr>
        <p:spPr>
          <a:xfrm>
            <a:off x="87443" y="2776349"/>
            <a:ext cx="4859267" cy="1338218"/>
          </a:xfrm>
          <a:prstGeom prst="round2Same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Rounded Corners 36">
            <a:extLst>
              <a:ext uri="{FF2B5EF4-FFF2-40B4-BE49-F238E27FC236}">
                <a16:creationId xmlns:a16="http://schemas.microsoft.com/office/drawing/2014/main" id="{FA0481FF-9A24-4EF9-BFCD-EF53847F5B9E}"/>
              </a:ext>
            </a:extLst>
          </p:cNvPr>
          <p:cNvSpPr/>
          <p:nvPr/>
        </p:nvSpPr>
        <p:spPr>
          <a:xfrm>
            <a:off x="257368" y="1046566"/>
            <a:ext cx="5640940" cy="1663287"/>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0BAF08B-B655-9CCB-0916-CE9E9C63200D}"/>
              </a:ext>
            </a:extLst>
          </p:cNvPr>
          <p:cNvSpPr txBox="1"/>
          <p:nvPr/>
        </p:nvSpPr>
        <p:spPr>
          <a:xfrm>
            <a:off x="324857" y="1106888"/>
            <a:ext cx="5473710" cy="1492716"/>
          </a:xfrm>
          <a:prstGeom prst="rect">
            <a:avLst/>
          </a:prstGeom>
          <a:noFill/>
        </p:spPr>
        <p:txBody>
          <a:bodyPr wrap="square">
            <a:spAutoFit/>
          </a:bodyPr>
          <a:lstStyle/>
          <a:p>
            <a:r>
              <a:rPr lang="en-GB" sz="1400" dirty="0">
                <a:solidFill>
                  <a:srgbClr val="FFFF00"/>
                </a:solidFill>
                <a:latin typeface="Arial" panose="020B0604020202020204" pitchFamily="34" charset="0"/>
                <a:cs typeface="Arial" panose="020B0604020202020204" pitchFamily="34" charset="0"/>
              </a:rPr>
              <a:t>01</a:t>
            </a:r>
            <a:r>
              <a:rPr lang="en-GB" sz="1100" dirty="0">
                <a:solidFill>
                  <a:srgbClr val="FFFF00"/>
                </a:solidFill>
                <a:latin typeface="Arial" panose="020B0604020202020204" pitchFamily="34" charset="0"/>
                <a:cs typeface="Arial" panose="020B0604020202020204" pitchFamily="34" charset="0"/>
              </a:rPr>
              <a:t> </a:t>
            </a:r>
            <a:r>
              <a:rPr lang="en-GB" sz="1200" b="1" dirty="0">
                <a:solidFill>
                  <a:srgbClr val="FFFF00"/>
                </a:solidFill>
                <a:latin typeface="Arial" panose="020B0604020202020204" pitchFamily="34" charset="0"/>
                <a:cs typeface="Arial" panose="020B0604020202020204" pitchFamily="34" charset="0"/>
              </a:rPr>
              <a:t>Research Aim: </a:t>
            </a:r>
            <a:r>
              <a:rPr lang="en-GB" sz="1100" dirty="0">
                <a:solidFill>
                  <a:srgbClr val="FFFF00"/>
                </a:solidFill>
                <a:latin typeface="Arial" panose="020B0604020202020204" pitchFamily="34" charset="0"/>
                <a:cs typeface="Arial" panose="020B0604020202020204" pitchFamily="34" charset="0"/>
              </a:rPr>
              <a:t>To explore the associations between alcohol use, socioeconomic deprivation, and young-onset dementia (YOD) in adults under 65.</a:t>
            </a:r>
          </a:p>
          <a:p>
            <a:r>
              <a:rPr lang="en-GB" sz="1100" dirty="0">
                <a:solidFill>
                  <a:srgbClr val="FFFF00"/>
                </a:solidFill>
                <a:latin typeface="Arial" panose="020B0604020202020204" pitchFamily="34" charset="0"/>
                <a:cs typeface="Arial" panose="020B0604020202020204" pitchFamily="34" charset="0"/>
              </a:rPr>
              <a:t> A methodology chapter explains how research was conducted, outlining the processes used to gather, evaluate and analyse information. It demonstrates transparency, rigour and ethical awareness, ensuring findings are trustworthy and academically credible. This poster summarises the key methodological steps undertaken in this dissertation, including the search strategy, validation process, thematic analysis, and inclusion/exclusion criteria (Hendriks, 2024).</a:t>
            </a:r>
          </a:p>
        </p:txBody>
      </p:sp>
      <p:sp>
        <p:nvSpPr>
          <p:cNvPr id="9" name="TextBox 8">
            <a:extLst>
              <a:ext uri="{FF2B5EF4-FFF2-40B4-BE49-F238E27FC236}">
                <a16:creationId xmlns:a16="http://schemas.microsoft.com/office/drawing/2014/main" id="{248812D3-6AEF-1C82-C90C-4EBE5DBE64C1}"/>
              </a:ext>
            </a:extLst>
          </p:cNvPr>
          <p:cNvSpPr txBox="1"/>
          <p:nvPr/>
        </p:nvSpPr>
        <p:spPr>
          <a:xfrm>
            <a:off x="288162" y="2783739"/>
            <a:ext cx="4726358" cy="1323439"/>
          </a:xfrm>
          <a:prstGeom prst="rect">
            <a:avLst/>
          </a:prstGeom>
          <a:noFill/>
        </p:spPr>
        <p:txBody>
          <a:bodyPr wrap="square">
            <a:spAutoFit/>
          </a:bodyPr>
          <a:lstStyle/>
          <a:p>
            <a:pPr>
              <a:buNone/>
            </a:pPr>
            <a:r>
              <a:rPr lang="en-GB" sz="1400" dirty="0">
                <a:latin typeface="Arial" panose="020B0604020202020204" pitchFamily="34" charset="0"/>
                <a:cs typeface="Arial" panose="020B0604020202020204" pitchFamily="34" charset="0"/>
              </a:rPr>
              <a:t>02</a:t>
            </a:r>
            <a:r>
              <a:rPr lang="en-GB" sz="11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In secondary research</a:t>
            </a:r>
            <a:r>
              <a:rPr lang="en-GB" sz="1100" dirty="0">
                <a:latin typeface="Arial" panose="020B0604020202020204" pitchFamily="34" charset="0"/>
                <a:cs typeface="Arial" panose="020B0604020202020204" pitchFamily="34" charset="0"/>
              </a:rPr>
              <a:t>, a </a:t>
            </a:r>
            <a:r>
              <a:rPr lang="en-GB" sz="1100" i="1" dirty="0">
                <a:latin typeface="Arial" panose="020B0604020202020204" pitchFamily="34" charset="0"/>
                <a:cs typeface="Arial" panose="020B0604020202020204" pitchFamily="34" charset="0"/>
              </a:rPr>
              <a:t>search strategy</a:t>
            </a:r>
            <a:r>
              <a:rPr lang="en-GB" sz="1100" dirty="0">
                <a:latin typeface="Arial" panose="020B0604020202020204" pitchFamily="34" charset="0"/>
                <a:cs typeface="Arial" panose="020B0604020202020204" pitchFamily="34" charset="0"/>
              </a:rPr>
              <a:t> is defined as a structured and systematic plan used to identify relevant literature through carefully selected keywords, databases, and Boolean operators. It ensures the research process is transparent, reproducible and comprehensive.</a:t>
            </a:r>
          </a:p>
          <a:p>
            <a:pPr>
              <a:buNone/>
            </a:pPr>
            <a:r>
              <a:rPr lang="en-GB" sz="1100" dirty="0">
                <a:latin typeface="Arial" panose="020B0604020202020204" pitchFamily="34" charset="0"/>
                <a:cs typeface="Arial" panose="020B0604020202020204" pitchFamily="34" charset="0"/>
              </a:rPr>
              <a:t>To implement this, keywords were derived from the research title and (Li, et al., 2023).</a:t>
            </a:r>
          </a:p>
        </p:txBody>
      </p:sp>
      <p:sp>
        <p:nvSpPr>
          <p:cNvPr id="13" name="TextBox 12">
            <a:extLst>
              <a:ext uri="{FF2B5EF4-FFF2-40B4-BE49-F238E27FC236}">
                <a16:creationId xmlns:a16="http://schemas.microsoft.com/office/drawing/2014/main" id="{1F634C77-E255-C97F-7BA7-CAC45948792F}"/>
              </a:ext>
            </a:extLst>
          </p:cNvPr>
          <p:cNvSpPr txBox="1"/>
          <p:nvPr/>
        </p:nvSpPr>
        <p:spPr>
          <a:xfrm>
            <a:off x="6240863" y="238123"/>
            <a:ext cx="5883165" cy="3185487"/>
          </a:xfrm>
          <a:prstGeom prst="rect">
            <a:avLst/>
          </a:prstGeom>
          <a:noFill/>
        </p:spPr>
        <p:txBody>
          <a:bodyPr wrap="square">
            <a:spAutoFit/>
          </a:bodyPr>
          <a:lstStyle/>
          <a:p>
            <a:pPr>
              <a:buNone/>
            </a:pPr>
            <a:r>
              <a:rPr lang="en-GB" sz="1400" b="1" dirty="0">
                <a:latin typeface="Arial" panose="020B0604020202020204" pitchFamily="34" charset="0"/>
                <a:cs typeface="Arial" panose="020B0604020202020204" pitchFamily="34" charset="0"/>
              </a:rPr>
              <a:t>03</a:t>
            </a:r>
            <a:r>
              <a:rPr lang="en-GB" sz="1100" b="1"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Searching for Information</a:t>
            </a:r>
          </a:p>
          <a:p>
            <a:pPr>
              <a:buNone/>
            </a:pPr>
            <a:r>
              <a:rPr lang="en-GB" sz="1100" dirty="0">
                <a:latin typeface="Arial" panose="020B0604020202020204" pitchFamily="34" charset="0"/>
                <a:cs typeface="Arial" panose="020B0604020202020204" pitchFamily="34" charset="0"/>
              </a:rPr>
              <a:t>To identify high-quality academic research, the following databases were used:</a:t>
            </a:r>
          </a:p>
          <a:p>
            <a:pPr>
              <a:buFont typeface="Arial" panose="020B0604020202020204" pitchFamily="34" charset="0"/>
              <a:buChar char="•"/>
            </a:pPr>
            <a:r>
              <a:rPr lang="en-GB" sz="1100" b="1" dirty="0">
                <a:latin typeface="Arial" panose="020B0604020202020204" pitchFamily="34" charset="0"/>
                <a:cs typeface="Arial" panose="020B0604020202020204" pitchFamily="34" charset="0"/>
              </a:rPr>
              <a:t>Google Scholar</a:t>
            </a:r>
            <a:r>
              <a:rPr lang="en-GB" sz="1100" dirty="0">
                <a:latin typeface="Arial" panose="020B0604020202020204" pitchFamily="34" charset="0"/>
                <a:cs typeface="Arial" panose="020B0604020202020204" pitchFamily="34" charset="0"/>
              </a:rPr>
              <a:t> - broad interdisciplinary coverage</a:t>
            </a:r>
          </a:p>
          <a:p>
            <a:pPr>
              <a:buFont typeface="Arial" panose="020B0604020202020204" pitchFamily="34" charset="0"/>
              <a:buChar char="•"/>
            </a:pPr>
            <a:r>
              <a:rPr lang="en-GB" sz="1100" b="1" dirty="0">
                <a:latin typeface="Arial" panose="020B0604020202020204" pitchFamily="34" charset="0"/>
                <a:cs typeface="Arial" panose="020B0604020202020204" pitchFamily="34" charset="0"/>
              </a:rPr>
              <a:t>PubMed</a:t>
            </a:r>
            <a:r>
              <a:rPr lang="en-GB" sz="1100" dirty="0">
                <a:latin typeface="Arial" panose="020B0604020202020204" pitchFamily="34" charset="0"/>
                <a:cs typeface="Arial" panose="020B0604020202020204" pitchFamily="34" charset="0"/>
              </a:rPr>
              <a:t> - biomedical and neurological research</a:t>
            </a:r>
          </a:p>
          <a:p>
            <a:pPr>
              <a:buFont typeface="Arial" panose="020B0604020202020204" pitchFamily="34" charset="0"/>
              <a:buChar char="•"/>
            </a:pPr>
            <a:r>
              <a:rPr lang="en-GB" sz="1100" b="1" dirty="0">
                <a:latin typeface="Arial" panose="020B0604020202020204" pitchFamily="34" charset="0"/>
                <a:cs typeface="Arial" panose="020B0604020202020204" pitchFamily="34" charset="0"/>
              </a:rPr>
              <a:t>UWTSD Library database</a:t>
            </a:r>
            <a:r>
              <a:rPr lang="en-GB" sz="1100" dirty="0">
                <a:latin typeface="Arial" panose="020B0604020202020204" pitchFamily="34" charset="0"/>
                <a:cs typeface="Arial" panose="020B0604020202020204" pitchFamily="34" charset="0"/>
              </a:rPr>
              <a:t> - peer-reviewed journals and social science research</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a:buNone/>
            </a:pPr>
            <a:r>
              <a:rPr lang="en-GB" sz="1100" b="1" dirty="0">
                <a:latin typeface="Arial" panose="020B0604020202020204" pitchFamily="34" charset="0"/>
                <a:cs typeface="Arial" panose="020B0604020202020204" pitchFamily="34" charset="0"/>
              </a:rPr>
              <a:t>Step-by-Step Search Process:</a:t>
            </a:r>
          </a:p>
          <a:p>
            <a:pPr>
              <a:buFont typeface="+mj-lt"/>
              <a:buAutoNum type="arabicPeriod"/>
            </a:pPr>
            <a:r>
              <a:rPr lang="en-GB" sz="1100" b="1" dirty="0">
                <a:latin typeface="Arial" panose="020B0604020202020204" pitchFamily="34" charset="0"/>
                <a:cs typeface="Arial" panose="020B0604020202020204" pitchFamily="34" charset="0"/>
              </a:rPr>
              <a:t>Identified core concepts</a:t>
            </a:r>
            <a:r>
              <a:rPr lang="en-GB" sz="1100" dirty="0">
                <a:latin typeface="Arial" panose="020B0604020202020204" pitchFamily="34" charset="0"/>
                <a:cs typeface="Arial" panose="020B0604020202020204" pitchFamily="34" charset="0"/>
              </a:rPr>
              <a:t> from research aim.</a:t>
            </a:r>
          </a:p>
          <a:p>
            <a:pPr>
              <a:buFont typeface="+mj-lt"/>
              <a:buAutoNum type="arabicPeriod"/>
            </a:pPr>
            <a:r>
              <a:rPr lang="en-GB" sz="1100" b="1" dirty="0">
                <a:latin typeface="Arial" panose="020B0604020202020204" pitchFamily="34" charset="0"/>
                <a:cs typeface="Arial" panose="020B0604020202020204" pitchFamily="34" charset="0"/>
              </a:rPr>
              <a:t>Generated synonyms and medical terminology</a:t>
            </a:r>
            <a:r>
              <a:rPr lang="en-GB" sz="1100" dirty="0">
                <a:latin typeface="Arial" panose="020B0604020202020204" pitchFamily="34" charset="0"/>
                <a:cs typeface="Arial" panose="020B0604020202020204" pitchFamily="34" charset="0"/>
              </a:rPr>
              <a:t> to expand scope.</a:t>
            </a:r>
          </a:p>
          <a:p>
            <a:pPr>
              <a:buFont typeface="+mj-lt"/>
              <a:buAutoNum type="arabicPeriod"/>
            </a:pPr>
            <a:r>
              <a:rPr lang="en-GB" sz="1100" b="1" dirty="0">
                <a:latin typeface="Arial" panose="020B0604020202020204" pitchFamily="34" charset="0"/>
                <a:cs typeface="Arial" panose="020B0604020202020204" pitchFamily="34" charset="0"/>
              </a:rPr>
              <a:t>Applied Boolean operators</a:t>
            </a:r>
            <a:r>
              <a:rPr lang="en-GB" sz="1100" dirty="0">
                <a:latin typeface="Arial" panose="020B0604020202020204" pitchFamily="34" charset="0"/>
                <a:cs typeface="Arial" panose="020B0604020202020204" pitchFamily="34" charset="0"/>
              </a:rPr>
              <a:t> to refine relevance.</a:t>
            </a:r>
          </a:p>
          <a:p>
            <a:pPr>
              <a:buFont typeface="+mj-lt"/>
              <a:buAutoNum type="arabicPeriod"/>
            </a:pPr>
            <a:r>
              <a:rPr lang="en-GB" sz="1100" b="1" dirty="0">
                <a:latin typeface="Arial" panose="020B0604020202020204" pitchFamily="34" charset="0"/>
                <a:cs typeface="Arial" panose="020B0604020202020204" pitchFamily="34" charset="0"/>
              </a:rPr>
              <a:t>Used filters</a:t>
            </a:r>
            <a:r>
              <a:rPr lang="en-GB" sz="1100" dirty="0">
                <a:latin typeface="Arial" panose="020B0604020202020204" pitchFamily="34" charset="0"/>
                <a:cs typeface="Arial" panose="020B0604020202020204" pitchFamily="34" charset="0"/>
              </a:rPr>
              <a:t>:</a:t>
            </a:r>
          </a:p>
          <a:p>
            <a:pPr marL="742950" lvl="1" indent="-285750">
              <a:buFont typeface="+mj-lt"/>
              <a:buAutoNum type="arabicPeriod"/>
            </a:pPr>
            <a:r>
              <a:rPr lang="en-GB" sz="1100" dirty="0">
                <a:latin typeface="Arial" panose="020B0604020202020204" pitchFamily="34" charset="0"/>
                <a:cs typeface="Arial" panose="020B0604020202020204" pitchFamily="34" charset="0"/>
              </a:rPr>
              <a:t>Published within last 10-20 years</a:t>
            </a:r>
          </a:p>
          <a:p>
            <a:pPr marL="742950" lvl="1" indent="-285750">
              <a:buFont typeface="+mj-lt"/>
              <a:buAutoNum type="arabicPeriod"/>
            </a:pPr>
            <a:r>
              <a:rPr lang="en-GB" sz="1100" dirty="0">
                <a:latin typeface="Arial" panose="020B0604020202020204" pitchFamily="34" charset="0"/>
                <a:cs typeface="Arial" panose="020B0604020202020204" pitchFamily="34" charset="0"/>
              </a:rPr>
              <a:t>Peer-reviewed sources</a:t>
            </a:r>
          </a:p>
          <a:p>
            <a:pPr marL="742950" lvl="1" indent="-285750">
              <a:buFont typeface="+mj-lt"/>
              <a:buAutoNum type="arabicPeriod"/>
            </a:pPr>
            <a:r>
              <a:rPr lang="en-GB" sz="1100" dirty="0">
                <a:latin typeface="Arial" panose="020B0604020202020204" pitchFamily="34" charset="0"/>
                <a:cs typeface="Arial" panose="020B0604020202020204" pitchFamily="34" charset="0"/>
              </a:rPr>
              <a:t>English language</a:t>
            </a:r>
          </a:p>
          <a:p>
            <a:pPr marL="742950" lvl="1" indent="-285750">
              <a:buFont typeface="+mj-lt"/>
              <a:buAutoNum type="arabicPeriod"/>
            </a:pPr>
            <a:r>
              <a:rPr lang="en-GB" sz="1100" dirty="0">
                <a:latin typeface="Arial" panose="020B0604020202020204" pitchFamily="34" charset="0"/>
                <a:cs typeface="Arial" panose="020B0604020202020204" pitchFamily="34" charset="0"/>
              </a:rPr>
              <a:t>UK/European context</a:t>
            </a:r>
          </a:p>
          <a:p>
            <a:r>
              <a:rPr lang="en-GB" sz="1100" b="1" dirty="0">
                <a:latin typeface="Arial" panose="020B0604020202020204" pitchFamily="34" charset="0"/>
                <a:cs typeface="Arial" panose="020B0604020202020204" pitchFamily="34" charset="0"/>
              </a:rPr>
              <a:t>Recorded results</a:t>
            </a:r>
            <a:r>
              <a:rPr lang="en-GB" sz="1100" dirty="0">
                <a:latin typeface="Arial" panose="020B0604020202020204" pitchFamily="34" charset="0"/>
                <a:cs typeface="Arial" panose="020B0604020202020204" pitchFamily="34" charset="0"/>
              </a:rPr>
              <a:t> in a source-tracking table (search dates, databases, keywords, relevance notes).</a:t>
            </a:r>
          </a:p>
          <a:p>
            <a:pPr>
              <a:buNone/>
            </a:pPr>
            <a:r>
              <a:rPr lang="en-GB" sz="1100" dirty="0">
                <a:latin typeface="Arial" panose="020B0604020202020204" pitchFamily="34" charset="0"/>
                <a:cs typeface="Arial" panose="020B0604020202020204" pitchFamily="34" charset="0"/>
              </a:rPr>
              <a:t>This systematic process improved precision and ensured reliability (Rizzi et al., 2025).</a:t>
            </a:r>
          </a:p>
        </p:txBody>
      </p:sp>
      <p:graphicFrame>
        <p:nvGraphicFramePr>
          <p:cNvPr id="35" name="Table 34">
            <a:extLst>
              <a:ext uri="{FF2B5EF4-FFF2-40B4-BE49-F238E27FC236}">
                <a16:creationId xmlns:a16="http://schemas.microsoft.com/office/drawing/2014/main" id="{ADA4C268-C738-8FA8-576E-459A6A7638BC}"/>
              </a:ext>
            </a:extLst>
          </p:cNvPr>
          <p:cNvGraphicFramePr>
            <a:graphicFrameLocks noGrp="1"/>
          </p:cNvGraphicFramePr>
          <p:nvPr>
            <p:extLst>
              <p:ext uri="{D42A27DB-BD31-4B8C-83A1-F6EECF244321}">
                <p14:modId xmlns:p14="http://schemas.microsoft.com/office/powerpoint/2010/main" val="4279029059"/>
              </p:ext>
            </p:extLst>
          </p:nvPr>
        </p:nvGraphicFramePr>
        <p:xfrm>
          <a:off x="5176690" y="4276607"/>
          <a:ext cx="6785971" cy="2545080"/>
        </p:xfrm>
        <a:graphic>
          <a:graphicData uri="http://schemas.openxmlformats.org/drawingml/2006/table">
            <a:tbl>
              <a:tblPr/>
              <a:tblGrid>
                <a:gridCol w="3348072">
                  <a:extLst>
                    <a:ext uri="{9D8B030D-6E8A-4147-A177-3AD203B41FA5}">
                      <a16:colId xmlns:a16="http://schemas.microsoft.com/office/drawing/2014/main" val="411256951"/>
                    </a:ext>
                  </a:extLst>
                </a:gridCol>
                <a:gridCol w="3437899">
                  <a:extLst>
                    <a:ext uri="{9D8B030D-6E8A-4147-A177-3AD203B41FA5}">
                      <a16:colId xmlns:a16="http://schemas.microsoft.com/office/drawing/2014/main" val="2040849461"/>
                    </a:ext>
                  </a:extLst>
                </a:gridCol>
              </a:tblGrid>
              <a:tr h="0">
                <a:tc>
                  <a:txBody>
                    <a:bodyPr/>
                    <a:lstStyle/>
                    <a:p>
                      <a:pPr>
                        <a:buNone/>
                      </a:pPr>
                      <a:endParaRPr lang="en-GB" sz="1100" dirty="0">
                        <a:latin typeface="Arial" panose="020B0604020202020204" pitchFamily="34" charset="0"/>
                        <a:cs typeface="Arial" panose="020B0604020202020204" pitchFamily="34" charset="0"/>
                      </a:endParaRPr>
                    </a:p>
                  </a:txBody>
                  <a:tcPr anchor="ctr">
                    <a:lnL>
                      <a:noFill/>
                    </a:lnL>
                    <a:lnR>
                      <a:noFill/>
                    </a:lnR>
                    <a:lnT>
                      <a:noFill/>
                    </a:lnT>
                    <a:lnB>
                      <a:noFill/>
                    </a:lnB>
                    <a:noFill/>
                  </a:tcPr>
                </a:tc>
                <a:tc>
                  <a:txBody>
                    <a:bodyPr/>
                    <a:lstStyle/>
                    <a:p>
                      <a:pPr>
                        <a:buNone/>
                      </a:pPr>
                      <a:r>
                        <a:rPr lang="en-GB" sz="1100" dirty="0">
                          <a:latin typeface="Arial" panose="020B0604020202020204" pitchFamily="34" charset="0"/>
                          <a:cs typeface="Arial" panose="020B0604020202020204" pitchFamily="34" charset="0"/>
                        </a:rPr>
                        <a:t>Example Codes,</a:t>
                      </a:r>
                    </a:p>
                  </a:txBody>
                  <a:tcPr anchor="ctr">
                    <a:lnL>
                      <a:noFill/>
                    </a:lnL>
                    <a:lnR>
                      <a:noFill/>
                    </a:lnR>
                    <a:lnT>
                      <a:noFill/>
                    </a:lnT>
                    <a:lnB>
                      <a:noFill/>
                    </a:lnB>
                    <a:noFill/>
                  </a:tcPr>
                </a:tc>
                <a:extLst>
                  <a:ext uri="{0D108BD9-81ED-4DB2-BD59-A6C34878D82A}">
                    <a16:rowId xmlns:a16="http://schemas.microsoft.com/office/drawing/2014/main" val="4161487366"/>
                  </a:ext>
                </a:extLst>
              </a:tr>
              <a:tr h="0">
                <a:tc>
                  <a:txBody>
                    <a:bodyPr/>
                    <a:lstStyle/>
                    <a:p>
                      <a:pPr>
                        <a:buNone/>
                      </a:pPr>
                      <a:r>
                        <a:rPr lang="en-GB" sz="1100" dirty="0">
                          <a:latin typeface="Arial" panose="020B0604020202020204" pitchFamily="34" charset="0"/>
                          <a:cs typeface="Arial" panose="020B0604020202020204" pitchFamily="34" charset="0"/>
                        </a:rPr>
                        <a:t>Theme 1: Alcohol-Related Brain Damage and Young-Onset Dementia</a:t>
                      </a:r>
                    </a:p>
                  </a:txBody>
                  <a:tcPr anchor="ctr">
                    <a:lnL>
                      <a:noFill/>
                    </a:lnL>
                    <a:lnR>
                      <a:noFill/>
                    </a:lnR>
                    <a:lnT>
                      <a:noFill/>
                    </a:lnT>
                    <a:lnB>
                      <a:noFill/>
                    </a:lnB>
                    <a:noFill/>
                  </a:tcPr>
                </a:tc>
                <a:tc>
                  <a:txBody>
                    <a:bodyPr/>
                    <a:lstStyle/>
                    <a:p>
                      <a:pPr>
                        <a:buNone/>
                      </a:pPr>
                      <a:r>
                        <a:rPr lang="en-GB" sz="1100" dirty="0">
                          <a:latin typeface="Arial" panose="020B0604020202020204" pitchFamily="34" charset="0"/>
                          <a:cs typeface="Arial" panose="020B0604020202020204" pitchFamily="34" charset="0"/>
                        </a:rPr>
                        <a:t>Cognitive &amp; medical impact (biological codes) Behavioural and psychological factors (psychological codes) Socioeconomic and structural factors (social codes) Policy and intervention context (policy codes)</a:t>
                      </a:r>
                    </a:p>
                  </a:txBody>
                  <a:tcPr anchor="ctr">
                    <a:lnL>
                      <a:noFill/>
                    </a:lnL>
                    <a:lnR>
                      <a:noFill/>
                    </a:lnR>
                    <a:lnT>
                      <a:noFill/>
                    </a:lnT>
                    <a:lnB>
                      <a:noFill/>
                    </a:lnB>
                    <a:noFill/>
                  </a:tcPr>
                </a:tc>
                <a:extLst>
                  <a:ext uri="{0D108BD9-81ED-4DB2-BD59-A6C34878D82A}">
                    <a16:rowId xmlns:a16="http://schemas.microsoft.com/office/drawing/2014/main" val="3759020422"/>
                  </a:ext>
                </a:extLst>
              </a:tr>
              <a:tr h="0">
                <a:tc>
                  <a:txBody>
                    <a:bodyPr/>
                    <a:lstStyle/>
                    <a:p>
                      <a:pPr>
                        <a:buNone/>
                      </a:pPr>
                      <a:r>
                        <a:rPr lang="en-GB" sz="1100" dirty="0">
                          <a:latin typeface="Arial" panose="020B0604020202020204" pitchFamily="34" charset="0"/>
                          <a:cs typeface="Arial" panose="020B0604020202020204" pitchFamily="34" charset="0"/>
                        </a:rPr>
                        <a:t>Theme 2: Socioeconomic Deprivation and YOD</a:t>
                      </a:r>
                    </a:p>
                  </a:txBody>
                  <a:tcPr anchor="ctr">
                    <a:lnL>
                      <a:noFill/>
                    </a:lnL>
                    <a:lnR>
                      <a:noFill/>
                    </a:lnR>
                    <a:lnT>
                      <a:noFill/>
                    </a:lnT>
                    <a:lnB>
                      <a:noFill/>
                    </a:lnB>
                    <a:noFill/>
                  </a:tcPr>
                </a:tc>
                <a:tc>
                  <a:txBody>
                    <a:bodyPr/>
                    <a:lstStyle/>
                    <a:p>
                      <a:pPr>
                        <a:buNone/>
                      </a:pPr>
                      <a:r>
                        <a:rPr lang="en-GB" sz="1100" dirty="0">
                          <a:latin typeface="Arial" panose="020B0604020202020204" pitchFamily="34" charset="0"/>
                          <a:cs typeface="Arial" panose="020B0604020202020204" pitchFamily="34" charset="0"/>
                        </a:rPr>
                        <a:t>Poverty; health inequalities</a:t>
                      </a:r>
                    </a:p>
                  </a:txBody>
                  <a:tcPr anchor="ctr">
                    <a:lnL>
                      <a:noFill/>
                    </a:lnL>
                    <a:lnR>
                      <a:noFill/>
                    </a:lnR>
                    <a:lnT>
                      <a:noFill/>
                    </a:lnT>
                    <a:lnB>
                      <a:noFill/>
                    </a:lnB>
                    <a:noFill/>
                  </a:tcPr>
                </a:tc>
                <a:extLst>
                  <a:ext uri="{0D108BD9-81ED-4DB2-BD59-A6C34878D82A}">
                    <a16:rowId xmlns:a16="http://schemas.microsoft.com/office/drawing/2014/main" val="530663062"/>
                  </a:ext>
                </a:extLst>
              </a:tr>
              <a:tr h="0">
                <a:tc>
                  <a:txBody>
                    <a:bodyPr/>
                    <a:lstStyle/>
                    <a:p>
                      <a:pPr>
                        <a:buNone/>
                      </a:pPr>
                      <a:r>
                        <a:rPr lang="en-GB" sz="1100" dirty="0">
                          <a:latin typeface="Arial" panose="020B0604020202020204" pitchFamily="34" charset="0"/>
                          <a:cs typeface="Arial" panose="020B0604020202020204" pitchFamily="34" charset="0"/>
                        </a:rPr>
                        <a:t>Theme 3: Public Health Policy and Prevention</a:t>
                      </a:r>
                    </a:p>
                  </a:txBody>
                  <a:tcPr anchor="ctr">
                    <a:lnL>
                      <a:noFill/>
                    </a:lnL>
                    <a:lnR>
                      <a:noFill/>
                    </a:lnR>
                    <a:lnT>
                      <a:noFill/>
                    </a:lnT>
                    <a:lnB>
                      <a:noFill/>
                    </a:lnB>
                    <a:noFill/>
                  </a:tcPr>
                </a:tc>
                <a:tc>
                  <a:txBody>
                    <a:bodyPr/>
                    <a:lstStyle/>
                    <a:p>
                      <a:pPr>
                        <a:buNone/>
                      </a:pPr>
                      <a:r>
                        <a:rPr lang="en-GB" sz="1100" dirty="0">
                          <a:latin typeface="Arial" panose="020B0604020202020204" pitchFamily="34" charset="0"/>
                          <a:cs typeface="Arial" panose="020B0604020202020204" pitchFamily="34" charset="0"/>
                        </a:rPr>
                        <a:t>Policy definitions and goals Preventive strategies (lifestyle, structural, early detection). Evidence, effectiveness, and limitations. Theoretical underpinnings. Connections to Themes 1 &amp; 2 Implications and research gaps (Roberts, Dowell and Nie, 2019).</a:t>
                      </a:r>
                    </a:p>
                  </a:txBody>
                  <a:tcPr anchor="ctr">
                    <a:lnL>
                      <a:noFill/>
                    </a:lnL>
                    <a:lnR>
                      <a:noFill/>
                    </a:lnR>
                    <a:lnT>
                      <a:noFill/>
                    </a:lnT>
                    <a:lnB>
                      <a:noFill/>
                    </a:lnB>
                    <a:noFill/>
                  </a:tcPr>
                </a:tc>
                <a:extLst>
                  <a:ext uri="{0D108BD9-81ED-4DB2-BD59-A6C34878D82A}">
                    <a16:rowId xmlns:a16="http://schemas.microsoft.com/office/drawing/2014/main" val="1543043530"/>
                  </a:ext>
                </a:extLst>
              </a:tr>
            </a:tbl>
          </a:graphicData>
        </a:graphic>
      </p:graphicFrame>
      <p:sp>
        <p:nvSpPr>
          <p:cNvPr id="36" name="Rectangle 5">
            <a:extLst>
              <a:ext uri="{FF2B5EF4-FFF2-40B4-BE49-F238E27FC236}">
                <a16:creationId xmlns:a16="http://schemas.microsoft.com/office/drawing/2014/main" id="{E988A5C6-3493-5E02-9B22-8F6BFF80DE26}"/>
              </a:ext>
            </a:extLst>
          </p:cNvPr>
          <p:cNvSpPr>
            <a:spLocks noChangeArrowheads="1"/>
          </p:cNvSpPr>
          <p:nvPr/>
        </p:nvSpPr>
        <p:spPr bwMode="auto">
          <a:xfrm>
            <a:off x="5176690" y="3672878"/>
            <a:ext cx="658525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Arial" panose="020B0604020202020204" pitchFamily="34" charset="0"/>
              </a:rPr>
              <a:t>04</a:t>
            </a:r>
            <a:r>
              <a:rPr kumimoji="0" lang="en-US" altLang="en-US" sz="1200" b="1" i="0" u="none" strike="noStrike" cap="none" normalizeH="0" baseline="0" dirty="0">
                <a:ln>
                  <a:noFill/>
                </a:ln>
                <a:solidFill>
                  <a:schemeClr val="tx1"/>
                </a:solidFill>
                <a:effectLst/>
                <a:latin typeface="Arial" panose="020B0604020202020204" pitchFamily="34" charset="0"/>
              </a:rPr>
              <a:t> Thematic and Statistic Overview</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chemeClr val="tx1"/>
                </a:solidFill>
                <a:effectLst/>
                <a:latin typeface="Arial" panose="020B0604020202020204" pitchFamily="34" charset="0"/>
              </a:rPr>
              <a:t>Thematic Coding Framework</a:t>
            </a:r>
            <a:r>
              <a:rPr lang="en-US" altLang="en-US" sz="1100" dirty="0">
                <a:latin typeface="Arial" panose="020B0604020202020204" pitchFamily="34" charset="0"/>
              </a:rPr>
              <a:t> </a:t>
            </a:r>
            <a:r>
              <a:rPr kumimoji="0" lang="en-US" altLang="en-US" sz="1100" b="0" i="0" u="none" strike="noStrike" cap="none" normalizeH="0" baseline="0" dirty="0">
                <a:ln>
                  <a:noFill/>
                </a:ln>
                <a:solidFill>
                  <a:schemeClr val="tx1"/>
                </a:solidFill>
                <a:effectLst/>
                <a:latin typeface="Arial" panose="020B0604020202020204" pitchFamily="34" charset="0"/>
              </a:rPr>
              <a:t>This framework visually demonstrates how initial codes were grouped into broader analytical themes.</a:t>
            </a:r>
          </a:p>
        </p:txBody>
      </p:sp>
      <p:sp>
        <p:nvSpPr>
          <p:cNvPr id="41" name="Oval 40">
            <a:extLst>
              <a:ext uri="{FF2B5EF4-FFF2-40B4-BE49-F238E27FC236}">
                <a16:creationId xmlns:a16="http://schemas.microsoft.com/office/drawing/2014/main" id="{87992765-64AD-84C0-09E2-C2FDED1A703C}"/>
              </a:ext>
            </a:extLst>
          </p:cNvPr>
          <p:cNvSpPr/>
          <p:nvPr/>
        </p:nvSpPr>
        <p:spPr>
          <a:xfrm>
            <a:off x="925287" y="108686"/>
            <a:ext cx="5201189" cy="871383"/>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00B6890A-B7F2-7334-9A68-BBBD72C5F550}"/>
              </a:ext>
            </a:extLst>
          </p:cNvPr>
          <p:cNvSpPr txBox="1"/>
          <p:nvPr/>
        </p:nvSpPr>
        <p:spPr>
          <a:xfrm>
            <a:off x="1463336" y="241888"/>
            <a:ext cx="4512579" cy="646331"/>
          </a:xfrm>
          <a:prstGeom prst="rect">
            <a:avLst/>
          </a:prstGeom>
          <a:noFill/>
        </p:spPr>
        <p:txBody>
          <a:bodyPr wrap="square" rtlCol="0">
            <a:spAutoFit/>
          </a:bodyPr>
          <a:lstStyle/>
          <a:p>
            <a:r>
              <a:rPr lang="en-GB" dirty="0"/>
              <a:t>Alcohol use, Socioeconomic disadvantage, and Early-Onset Dementia </a:t>
            </a:r>
          </a:p>
        </p:txBody>
      </p:sp>
      <p:sp>
        <p:nvSpPr>
          <p:cNvPr id="6" name="Arrow: Left 5">
            <a:extLst>
              <a:ext uri="{FF2B5EF4-FFF2-40B4-BE49-F238E27FC236}">
                <a16:creationId xmlns:a16="http://schemas.microsoft.com/office/drawing/2014/main" id="{B6A29ADD-9774-B263-F716-3F233CFDAFDE}"/>
              </a:ext>
            </a:extLst>
          </p:cNvPr>
          <p:cNvSpPr/>
          <p:nvPr/>
        </p:nvSpPr>
        <p:spPr>
          <a:xfrm rot="20364268">
            <a:off x="4917295" y="5807313"/>
            <a:ext cx="827682" cy="252428"/>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822EADFB-D2AA-732E-22AC-8E127BFEC55C}"/>
              </a:ext>
            </a:extLst>
          </p:cNvPr>
          <p:cNvSpPr txBox="1"/>
          <p:nvPr/>
        </p:nvSpPr>
        <p:spPr>
          <a:xfrm>
            <a:off x="5162746" y="4291478"/>
            <a:ext cx="2888178" cy="276999"/>
          </a:xfrm>
          <a:prstGeom prst="rect">
            <a:avLst/>
          </a:prstGeom>
          <a:noFill/>
        </p:spPr>
        <p:txBody>
          <a:bodyPr wrap="square">
            <a:spAutoFit/>
          </a:bodyPr>
          <a:lstStyle/>
          <a:p>
            <a:r>
              <a:rPr lang="en-GB" sz="1200" dirty="0"/>
              <a:t>Final Themes, Statistical Associations</a:t>
            </a:r>
          </a:p>
        </p:txBody>
      </p:sp>
      <p:pic>
        <p:nvPicPr>
          <p:cNvPr id="11" name="Picture 10">
            <a:extLst>
              <a:ext uri="{FF2B5EF4-FFF2-40B4-BE49-F238E27FC236}">
                <a16:creationId xmlns:a16="http://schemas.microsoft.com/office/drawing/2014/main" id="{9EB7F504-2546-1D43-CB88-043F7348FA26}"/>
              </a:ext>
            </a:extLst>
          </p:cNvPr>
          <p:cNvPicPr>
            <a:picLocks noChangeAspect="1"/>
          </p:cNvPicPr>
          <p:nvPr/>
        </p:nvPicPr>
        <p:blipFill>
          <a:blip r:embed="rId3"/>
          <a:stretch>
            <a:fillRect/>
          </a:stretch>
        </p:blipFill>
        <p:spPr>
          <a:xfrm>
            <a:off x="167761" y="4400166"/>
            <a:ext cx="4757152" cy="2457834"/>
          </a:xfrm>
          <a:prstGeom prst="rect">
            <a:avLst/>
          </a:prstGeom>
        </p:spPr>
      </p:pic>
      <p:sp>
        <p:nvSpPr>
          <p:cNvPr id="2" name="Oval 1">
            <a:extLst>
              <a:ext uri="{FF2B5EF4-FFF2-40B4-BE49-F238E27FC236}">
                <a16:creationId xmlns:a16="http://schemas.microsoft.com/office/drawing/2014/main" id="{B2A1F082-60B6-0128-80F5-02AB530C2CEE}"/>
              </a:ext>
            </a:extLst>
          </p:cNvPr>
          <p:cNvSpPr/>
          <p:nvPr/>
        </p:nvSpPr>
        <p:spPr>
          <a:xfrm>
            <a:off x="71805" y="30389"/>
            <a:ext cx="1135346" cy="961833"/>
          </a:xfrm>
          <a:prstGeom prst="ellipse">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AF317A62-C53E-5A8C-4B79-9EF494798E1B}"/>
              </a:ext>
            </a:extLst>
          </p:cNvPr>
          <p:cNvSpPr txBox="1"/>
          <p:nvPr/>
        </p:nvSpPr>
        <p:spPr>
          <a:xfrm>
            <a:off x="182359" y="295861"/>
            <a:ext cx="1039835" cy="430887"/>
          </a:xfrm>
          <a:prstGeom prst="rect">
            <a:avLst/>
          </a:prstGeom>
          <a:noFill/>
        </p:spPr>
        <p:txBody>
          <a:bodyPr wrap="square" rtlCol="0">
            <a:spAutoFit/>
          </a:bodyPr>
          <a:lstStyle/>
          <a:p>
            <a:r>
              <a:rPr lang="en-GB" sz="1100" dirty="0"/>
              <a:t>Methodology </a:t>
            </a:r>
          </a:p>
          <a:p>
            <a:r>
              <a:rPr lang="en-GB" sz="1100" dirty="0"/>
              <a:t>poster </a:t>
            </a:r>
          </a:p>
        </p:txBody>
      </p:sp>
    </p:spTree>
    <p:extLst>
      <p:ext uri="{BB962C8B-B14F-4D97-AF65-F5344CB8AC3E}">
        <p14:creationId xmlns:p14="http://schemas.microsoft.com/office/powerpoint/2010/main" val="1378975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Rounded Corners 20">
            <a:extLst>
              <a:ext uri="{FF2B5EF4-FFF2-40B4-BE49-F238E27FC236}">
                <a16:creationId xmlns:a16="http://schemas.microsoft.com/office/drawing/2014/main" id="{BAEAACE4-EE25-DA03-C392-E30CF501B4DC}"/>
              </a:ext>
            </a:extLst>
          </p:cNvPr>
          <p:cNvSpPr/>
          <p:nvPr/>
        </p:nvSpPr>
        <p:spPr>
          <a:xfrm>
            <a:off x="279677" y="4403169"/>
            <a:ext cx="7173686" cy="2300784"/>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BA75F677-67DD-31DA-BFDC-E755CECB8C03}"/>
              </a:ext>
            </a:extLst>
          </p:cNvPr>
          <p:cNvSpPr/>
          <p:nvPr/>
        </p:nvSpPr>
        <p:spPr>
          <a:xfrm>
            <a:off x="110981" y="98331"/>
            <a:ext cx="7592003" cy="3963674"/>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FE45B1D1-2FDA-C4D9-9305-D3D4071F98CB}"/>
              </a:ext>
            </a:extLst>
          </p:cNvPr>
          <p:cNvSpPr txBox="1"/>
          <p:nvPr/>
        </p:nvSpPr>
        <p:spPr>
          <a:xfrm>
            <a:off x="2587287" y="154047"/>
            <a:ext cx="3676648" cy="507831"/>
          </a:xfrm>
          <a:prstGeom prst="rect">
            <a:avLst/>
          </a:prstGeom>
          <a:noFill/>
        </p:spPr>
        <p:txBody>
          <a:bodyPr wrap="square">
            <a:spAutoFit/>
          </a:bodyPr>
          <a:lstStyle/>
          <a:p>
            <a:pPr>
              <a:spcAft>
                <a:spcPts val="600"/>
              </a:spcAft>
              <a:buNone/>
            </a:pPr>
            <a:r>
              <a:rPr lang="en-GB" sz="1100" b="1" dirty="0">
                <a:latin typeface="Arial" panose="020B0604020202020204" pitchFamily="34" charset="0"/>
                <a:cs typeface="Arial" panose="020B0604020202020204" pitchFamily="34" charset="0"/>
              </a:rPr>
              <a:t>05 Research Validation and Analysis</a:t>
            </a:r>
          </a:p>
          <a:p>
            <a:pPr>
              <a:spcAft>
                <a:spcPts val="600"/>
              </a:spcAft>
              <a:buNone/>
            </a:pPr>
            <a:endParaRPr lang="en-GB" sz="1100" b="1" dirty="0">
              <a:highlight>
                <a:srgbClr val="FFFF00"/>
              </a:highlight>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3886C364-2C69-C852-646A-24D03598D0D2}"/>
              </a:ext>
            </a:extLst>
          </p:cNvPr>
          <p:cNvSpPr txBox="1"/>
          <p:nvPr/>
        </p:nvSpPr>
        <p:spPr>
          <a:xfrm>
            <a:off x="486505" y="4628607"/>
            <a:ext cx="6760029" cy="2000548"/>
          </a:xfrm>
          <a:prstGeom prst="rect">
            <a:avLst/>
          </a:prstGeom>
          <a:noFill/>
        </p:spPr>
        <p:txBody>
          <a:bodyPr wrap="square">
            <a:spAutoFit/>
          </a:bodyPr>
          <a:lstStyle/>
          <a:p>
            <a:pPr>
              <a:spcAft>
                <a:spcPts val="600"/>
              </a:spcAft>
              <a:buNone/>
            </a:pPr>
            <a:r>
              <a:rPr lang="en-GB" sz="1100" b="1" dirty="0">
                <a:latin typeface="Arial" panose="020B0604020202020204" pitchFamily="34" charset="0"/>
                <a:cs typeface="Arial" panose="020B0604020202020204" pitchFamily="34" charset="0"/>
              </a:rPr>
              <a:t>08 Ethical Considerations</a:t>
            </a:r>
          </a:p>
          <a:p>
            <a:pPr>
              <a:spcAft>
                <a:spcPts val="600"/>
              </a:spcAft>
              <a:buFont typeface="Arial" panose="020B0604020202020204" pitchFamily="34" charset="0"/>
              <a:buChar char="•"/>
            </a:pPr>
            <a:r>
              <a:rPr lang="en-GB" sz="1100" b="1" dirty="0">
                <a:latin typeface="Arial" panose="020B0604020202020204" pitchFamily="34" charset="0"/>
                <a:cs typeface="Arial" panose="020B0604020202020204" pitchFamily="34" charset="0"/>
              </a:rPr>
              <a:t>Secondary Research Only:</a:t>
            </a:r>
            <a:r>
              <a:rPr lang="en-GB" sz="1100" dirty="0">
                <a:latin typeface="Arial" panose="020B0604020202020204" pitchFamily="34" charset="0"/>
                <a:cs typeface="Arial" panose="020B0604020202020204" pitchFamily="34" charset="0"/>
              </a:rPr>
              <a:t> No primary data collected; ethical responsibility maintained throughout.</a:t>
            </a:r>
          </a:p>
          <a:p>
            <a:pPr>
              <a:spcAft>
                <a:spcPts val="600"/>
              </a:spcAft>
              <a:buFont typeface="Arial" panose="020B0604020202020204" pitchFamily="34" charset="0"/>
              <a:buChar char="•"/>
            </a:pPr>
            <a:r>
              <a:rPr lang="en-GB" sz="1100" b="1" dirty="0">
                <a:latin typeface="Arial" panose="020B0604020202020204" pitchFamily="34" charset="0"/>
                <a:cs typeface="Arial" panose="020B0604020202020204" pitchFamily="34" charset="0"/>
              </a:rPr>
              <a:t>Respect for Intellectual Property:</a:t>
            </a:r>
            <a:r>
              <a:rPr lang="en-GB" sz="1100" dirty="0">
                <a:latin typeface="Arial" panose="020B0604020202020204" pitchFamily="34" charset="0"/>
                <a:cs typeface="Arial" panose="020B0604020202020204" pitchFamily="34" charset="0"/>
              </a:rPr>
              <a:t> All sources cited using Harvard referencing; plagiarism avoided.</a:t>
            </a:r>
          </a:p>
          <a:p>
            <a:pPr>
              <a:spcAft>
                <a:spcPts val="600"/>
              </a:spcAft>
              <a:buFont typeface="Arial" panose="020B0604020202020204" pitchFamily="34" charset="0"/>
              <a:buChar char="•"/>
            </a:pPr>
            <a:r>
              <a:rPr lang="en-GB" sz="1100" b="1" dirty="0">
                <a:latin typeface="Arial" panose="020B0604020202020204" pitchFamily="34" charset="0"/>
                <a:cs typeface="Arial" panose="020B0604020202020204" pitchFamily="34" charset="0"/>
              </a:rPr>
              <a:t>Data Integrity and Reliability:</a:t>
            </a:r>
            <a:r>
              <a:rPr lang="en-GB" sz="1100" dirty="0">
                <a:latin typeface="Arial" panose="020B0604020202020204" pitchFamily="34" charset="0"/>
                <a:cs typeface="Arial" panose="020B0604020202020204" pitchFamily="34" charset="0"/>
              </a:rPr>
              <a:t> Sources evaluated using the CRAAP test to ensure credibility and accuracy; no selective reporting.</a:t>
            </a:r>
          </a:p>
          <a:p>
            <a:pPr>
              <a:spcAft>
                <a:spcPts val="600"/>
              </a:spcAft>
              <a:buFont typeface="Arial" panose="020B0604020202020204" pitchFamily="34" charset="0"/>
              <a:buChar char="•"/>
            </a:pPr>
            <a:r>
              <a:rPr lang="en-GB" sz="1100" b="1" dirty="0">
                <a:latin typeface="Arial" panose="020B0604020202020204" pitchFamily="34" charset="0"/>
                <a:cs typeface="Arial" panose="020B0604020202020204" pitchFamily="34" charset="0"/>
              </a:rPr>
              <a:t>Compliance with Regulations:</a:t>
            </a:r>
            <a:r>
              <a:rPr lang="en-GB" sz="1100" dirty="0">
                <a:latin typeface="Arial" panose="020B0604020202020204" pitchFamily="34" charset="0"/>
                <a:cs typeface="Arial" panose="020B0604020202020204" pitchFamily="34" charset="0"/>
              </a:rPr>
              <a:t> Followed institutional guidelines and data protection principles (e.g., GDPR awareness).</a:t>
            </a:r>
          </a:p>
          <a:p>
            <a:pPr>
              <a:spcAft>
                <a:spcPts val="600"/>
              </a:spcAft>
              <a:buFont typeface="Arial" panose="020B0604020202020204" pitchFamily="34" charset="0"/>
              <a:buChar char="•"/>
            </a:pPr>
            <a:r>
              <a:rPr lang="en-GB" sz="1100" b="1" dirty="0">
                <a:latin typeface="Arial" panose="020B0604020202020204" pitchFamily="34" charset="0"/>
                <a:cs typeface="Arial" panose="020B0604020202020204" pitchFamily="34" charset="0"/>
              </a:rPr>
              <a:t>Transparency:</a:t>
            </a:r>
            <a:r>
              <a:rPr lang="en-GB" sz="1100" dirty="0">
                <a:latin typeface="Arial" panose="020B0604020202020204" pitchFamily="34" charset="0"/>
                <a:cs typeface="Arial" panose="020B0604020202020204" pitchFamily="34" charset="0"/>
              </a:rPr>
              <a:t> Search strategy, inclusion/exclusion criteria, and thematic analysis clearly documented for accountability and replicability</a:t>
            </a:r>
            <a:r>
              <a:rPr lang="de-DE"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(University of St Andrews, 2025).</a:t>
            </a:r>
          </a:p>
        </p:txBody>
      </p:sp>
      <p:sp>
        <p:nvSpPr>
          <p:cNvPr id="3" name="Rectangle 1">
            <a:extLst>
              <a:ext uri="{FF2B5EF4-FFF2-40B4-BE49-F238E27FC236}">
                <a16:creationId xmlns:a16="http://schemas.microsoft.com/office/drawing/2014/main" id="{439D995E-2C87-7B62-246B-87D342058F95}"/>
              </a:ext>
            </a:extLst>
          </p:cNvPr>
          <p:cNvSpPr>
            <a:spLocks noChangeArrowheads="1"/>
          </p:cNvSpPr>
          <p:nvPr/>
        </p:nvSpPr>
        <p:spPr bwMode="auto">
          <a:xfrm>
            <a:off x="292977" y="407962"/>
            <a:ext cx="4080176"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rPr>
              <a:t>Research validation approach</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Applied the CRAAP Test: Currency, Relevance, Authority, Accuracy, Purpose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Ensured articles were recent, directly related to YOD/alcohol/deprivation,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academically credible, methodologically clear, and objective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1" i="0" u="none" strike="noStrike" cap="none" normalizeH="0" baseline="0" dirty="0">
                <a:ln>
                  <a:noFill/>
                </a:ln>
                <a:solidFill>
                  <a:schemeClr val="tx1"/>
                </a:solidFill>
                <a:effectLst/>
                <a:latin typeface="Arial" panose="020B0604020202020204" pitchFamily="34" charset="0"/>
              </a:rPr>
              <a:t>Importance</a:t>
            </a: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Reduces bias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Maintains academic integrity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Strengthens reliability of findings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1" i="0" u="none" strike="noStrike" cap="none" normalizeH="0" baseline="0" dirty="0">
                <a:ln>
                  <a:noFill/>
                </a:ln>
                <a:solidFill>
                  <a:schemeClr val="tx1"/>
                </a:solidFill>
                <a:effectLst/>
                <a:latin typeface="Arial" panose="020B0604020202020204" pitchFamily="34" charset="0"/>
              </a:rPr>
              <a:t>Limitation</a:t>
            </a: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May exclude older foundational studies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Dependent on quality of existing research (Muir, 2024).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2">
            <a:extLst>
              <a:ext uri="{FF2B5EF4-FFF2-40B4-BE49-F238E27FC236}">
                <a16:creationId xmlns:a16="http://schemas.microsoft.com/office/drawing/2014/main" id="{B343A0BC-2481-A484-7B2F-D125640A0FBD}"/>
              </a:ext>
            </a:extLst>
          </p:cNvPr>
          <p:cNvSpPr>
            <a:spLocks noChangeArrowheads="1"/>
          </p:cNvSpPr>
          <p:nvPr/>
        </p:nvSpPr>
        <p:spPr bwMode="auto">
          <a:xfrm>
            <a:off x="4425611" y="507926"/>
            <a:ext cx="3089143"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1" i="0" u="none" strike="noStrike" cap="none" normalizeH="0" baseline="0" dirty="0">
                <a:ln>
                  <a:noFill/>
                </a:ln>
                <a:solidFill>
                  <a:schemeClr val="tx1"/>
                </a:solidFill>
                <a:effectLst/>
                <a:latin typeface="Arial" panose="020B0604020202020204" pitchFamily="34" charset="0"/>
              </a:rPr>
              <a:t> Analysis Data familiarization </a:t>
            </a: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Full reading of selected articles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Highlighted recurring ideas and key terms (e.g., alcohol-related neurotoxicity,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health inequality, early-age risk factors, diagnostic challenges,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social determinants of disease)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1" i="0" u="none" strike="noStrike" cap="none" normalizeH="0" baseline="0" dirty="0">
                <a:ln>
                  <a:noFill/>
                </a:ln>
                <a:solidFill>
                  <a:schemeClr val="tx1"/>
                </a:solidFill>
                <a:effectLst/>
                <a:latin typeface="Arial" panose="020B0604020202020204" pitchFamily="34" charset="0"/>
              </a:rPr>
              <a:t>Initial coding</a:t>
            </a: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Labelled significant concepts across studies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Developed descriptive codes reflecting core issues (Hendriks et al., 2023)</a:t>
            </a:r>
          </a:p>
          <a:p>
            <a:r>
              <a:rPr lang="en-GB" sz="1100" b="1" dirty="0"/>
              <a:t>Theme development</a:t>
            </a:r>
            <a:endParaRPr lang="en-GB" sz="1100" dirty="0"/>
          </a:p>
          <a:p>
            <a:pPr marL="171450" indent="-171450">
              <a:buFont typeface="Wingdings" panose="05000000000000000000" pitchFamily="2" charset="2"/>
              <a:buChar char="§"/>
            </a:pPr>
            <a:r>
              <a:rPr lang="en-GB" sz="1100" dirty="0"/>
              <a:t>Grouped related codes into broader themes aligned with the research question</a:t>
            </a:r>
          </a:p>
          <a:p>
            <a:pPr marL="171450" indent="-171450">
              <a:buFont typeface="Wingdings" panose="05000000000000000000" pitchFamily="2" charset="2"/>
              <a:buChar char="§"/>
            </a:pPr>
            <a:r>
              <a:rPr lang="en-GB" sz="1100" dirty="0"/>
              <a:t>Alcohol-related risks</a:t>
            </a:r>
          </a:p>
          <a:p>
            <a:pPr marL="171450" indent="-171450">
              <a:buFont typeface="Wingdings" panose="05000000000000000000" pitchFamily="2" charset="2"/>
              <a:buChar char="§"/>
            </a:pPr>
            <a:r>
              <a:rPr lang="en-GB" sz="1100" dirty="0"/>
              <a:t>Socioeconomic deprivation</a:t>
            </a:r>
          </a:p>
          <a:p>
            <a:pPr marL="171450" indent="-171450">
              <a:buFont typeface="Wingdings" panose="05000000000000000000" pitchFamily="2" charset="2"/>
              <a:buChar char="§"/>
            </a:pPr>
            <a:r>
              <a:rPr lang="en-GB" sz="1100" dirty="0"/>
              <a:t>Lifestyle factors and dementia risk (Ye 2023).</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 name="Picture 1">
            <a:extLst>
              <a:ext uri="{FF2B5EF4-FFF2-40B4-BE49-F238E27FC236}">
                <a16:creationId xmlns:a16="http://schemas.microsoft.com/office/drawing/2014/main" id="{BE9D670C-0B68-76B9-52D3-48656114EA84}"/>
              </a:ext>
            </a:extLst>
          </p:cNvPr>
          <p:cNvPicPr>
            <a:picLocks noChangeAspect="1"/>
          </p:cNvPicPr>
          <p:nvPr/>
        </p:nvPicPr>
        <p:blipFill>
          <a:blip r:embed="rId3"/>
          <a:stretch>
            <a:fillRect/>
          </a:stretch>
        </p:blipFill>
        <p:spPr>
          <a:xfrm>
            <a:off x="628872" y="2840397"/>
            <a:ext cx="3333527" cy="1666888"/>
          </a:xfrm>
          <a:prstGeom prst="rect">
            <a:avLst/>
          </a:prstGeom>
        </p:spPr>
      </p:pic>
      <p:sp>
        <p:nvSpPr>
          <p:cNvPr id="8" name="TextBox 7">
            <a:extLst>
              <a:ext uri="{FF2B5EF4-FFF2-40B4-BE49-F238E27FC236}">
                <a16:creationId xmlns:a16="http://schemas.microsoft.com/office/drawing/2014/main" id="{2817A8F7-2286-FEDF-B181-0F47546BE251}"/>
              </a:ext>
            </a:extLst>
          </p:cNvPr>
          <p:cNvSpPr txBox="1"/>
          <p:nvPr/>
        </p:nvSpPr>
        <p:spPr>
          <a:xfrm>
            <a:off x="3906983" y="3574473"/>
            <a:ext cx="1385453" cy="261610"/>
          </a:xfrm>
          <a:prstGeom prst="rect">
            <a:avLst/>
          </a:prstGeom>
          <a:noFill/>
        </p:spPr>
        <p:txBody>
          <a:bodyPr wrap="square">
            <a:spAutoFit/>
          </a:bodyPr>
          <a:lstStyle/>
          <a:p>
            <a:r>
              <a:rPr lang="en-GB" sz="1100" dirty="0"/>
              <a:t>(Sing et al., 2026)</a:t>
            </a:r>
          </a:p>
        </p:txBody>
      </p:sp>
      <p:sp>
        <p:nvSpPr>
          <p:cNvPr id="11" name="Rectangle: Top Corners Rounded 10">
            <a:extLst>
              <a:ext uri="{FF2B5EF4-FFF2-40B4-BE49-F238E27FC236}">
                <a16:creationId xmlns:a16="http://schemas.microsoft.com/office/drawing/2014/main" id="{A8CD2EF2-C4CB-3FD5-95F3-63BDB7D89877}"/>
              </a:ext>
            </a:extLst>
          </p:cNvPr>
          <p:cNvSpPr/>
          <p:nvPr/>
        </p:nvSpPr>
        <p:spPr>
          <a:xfrm>
            <a:off x="7875639" y="661878"/>
            <a:ext cx="4036684" cy="5724174"/>
          </a:xfrm>
          <a:prstGeom prst="round2Same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863617C-F1E7-267E-001D-5AFC5981C362}"/>
              </a:ext>
            </a:extLst>
          </p:cNvPr>
          <p:cNvSpPr txBox="1"/>
          <p:nvPr/>
        </p:nvSpPr>
        <p:spPr>
          <a:xfrm>
            <a:off x="7977966" y="889843"/>
            <a:ext cx="3939382" cy="5355312"/>
          </a:xfrm>
          <a:prstGeom prst="rect">
            <a:avLst/>
          </a:prstGeom>
          <a:noFill/>
        </p:spPr>
        <p:txBody>
          <a:bodyPr wrap="square">
            <a:spAutoFit/>
          </a:bodyPr>
          <a:lstStyle/>
          <a:p>
            <a:r>
              <a:rPr lang="en-GB" b="1" dirty="0"/>
              <a:t>06/07 Inclusion and Exclusion </a:t>
            </a:r>
          </a:p>
          <a:p>
            <a:r>
              <a:rPr lang="en-GB" dirty="0"/>
              <a:t>The inclusion and exclusion criteria for Young-Onset Dementia (YOD) were developed through critical review of peer-reviewed studies.</a:t>
            </a:r>
          </a:p>
          <a:p>
            <a:endParaRPr lang="en-GB" dirty="0"/>
          </a:p>
          <a:p>
            <a:r>
              <a:rPr lang="en-GB" b="1" dirty="0"/>
              <a:t>Inclusion</a:t>
            </a:r>
            <a:r>
              <a:rPr lang="en-GB" dirty="0"/>
              <a:t> focused on onset before 65 and reliable clinical evidence, ensuring diagnostic accuracy (O’Malley et al., 2019a; Hendriks et al., 2021). </a:t>
            </a:r>
          </a:p>
          <a:p>
            <a:endParaRPr lang="en-GB" dirty="0"/>
          </a:p>
          <a:p>
            <a:r>
              <a:rPr lang="en-GB" b="1" dirty="0"/>
              <a:t>Exclusion</a:t>
            </a:r>
            <a:r>
              <a:rPr lang="en-GB" dirty="0"/>
              <a:t> criteria removed late-onset cases, irrelevant subtypes, and incomplete data to reduce bias (O’Malley et al., 2019b; Scott et al., 2024). However, this may limit generalisability by excluding atypical cases.</a:t>
            </a:r>
          </a:p>
        </p:txBody>
      </p:sp>
    </p:spTree>
    <p:extLst>
      <p:ext uri="{BB962C8B-B14F-4D97-AF65-F5344CB8AC3E}">
        <p14:creationId xmlns:p14="http://schemas.microsoft.com/office/powerpoint/2010/main" val="2415358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E88957-0A93-3EEB-0295-3F84E1886AE3}"/>
              </a:ext>
            </a:extLst>
          </p:cNvPr>
          <p:cNvSpPr txBox="1"/>
          <p:nvPr/>
        </p:nvSpPr>
        <p:spPr>
          <a:xfrm>
            <a:off x="298173" y="212735"/>
            <a:ext cx="10939670" cy="6678751"/>
          </a:xfrm>
          <a:prstGeom prst="rect">
            <a:avLst/>
          </a:prstGeom>
          <a:noFill/>
        </p:spPr>
        <p:txBody>
          <a:bodyPr wrap="square">
            <a:spAutoFit/>
          </a:bodyPr>
          <a:lstStyle/>
          <a:p>
            <a:r>
              <a:rPr lang="en-GB" sz="1600" b="1" dirty="0"/>
              <a:t>Reference List</a:t>
            </a:r>
          </a:p>
          <a:p>
            <a:r>
              <a:rPr lang="en-GB" sz="1100" dirty="0">
                <a:latin typeface="AriEL"/>
              </a:rPr>
              <a:t>Carr, T., Kilian, C., Llamosas‐Falcón, L., Zhu, Y., Lasserre, A.M., Klajdi Puka and Probst, C. (2024) ‘The risk relationships between alcohol consumption, alcohol use disorder and alcohol use disorder mortality: A systematic review and meta‐analysis’, Addiction, 119(7). Available at </a:t>
            </a:r>
            <a:r>
              <a:rPr lang="en-GB" sz="1100" u="sng" dirty="0">
                <a:latin typeface="AriEL"/>
                <a:hlinkClick r:id="rId2"/>
              </a:rPr>
              <a:t>https://doi.org/10.1111/add.16456</a:t>
            </a:r>
            <a:r>
              <a:rPr lang="en-GB" sz="1100" dirty="0">
                <a:latin typeface="AriEL"/>
              </a:rPr>
              <a:t>  (Accessed: 24 March  2025).</a:t>
            </a:r>
          </a:p>
          <a:p>
            <a:endParaRPr lang="en-GB" sz="1100" dirty="0">
              <a:latin typeface="AriEL"/>
            </a:endParaRPr>
          </a:p>
          <a:p>
            <a:r>
              <a:rPr lang="en-GB" sz="1100" dirty="0">
                <a:latin typeface="AriEL"/>
              </a:rPr>
              <a:t>Hendriks, S., Peetoom, K., Bakker, C., van der Flier, W.M., Papma, J.M., Koopmans, R., Verhey, F.R.J., de </a:t>
            </a:r>
            <a:r>
              <a:rPr lang="en-GB" sz="1100" dirty="0" err="1">
                <a:latin typeface="AriEL"/>
              </a:rPr>
              <a:t>Vugt</a:t>
            </a:r>
            <a:r>
              <a:rPr lang="en-GB" sz="1100" dirty="0">
                <a:latin typeface="AriEL"/>
              </a:rPr>
              <a:t>, M., Köhler, S., Withall, A., Parlevliet, J.L., Uysal-</a:t>
            </a:r>
            <a:r>
              <a:rPr lang="en-GB" sz="1100" dirty="0" err="1">
                <a:latin typeface="AriEL"/>
              </a:rPr>
              <a:t>Bozkir</a:t>
            </a:r>
            <a:r>
              <a:rPr lang="en-GB" sz="1100" dirty="0">
                <a:latin typeface="AriEL"/>
              </a:rPr>
              <a:t>, Ö., Gibson, R.C., Neita, S.M., Nielsen, T.R., Salem, L.C., Nyberg, J., Lopes, M.A., Dominguez, J.C. and De Guzman, M.F. (2021) ‘Global Prevalence of Young-Onset Dementia</a:t>
            </a:r>
            <a:r>
              <a:rPr lang="en-GB" sz="1100" i="1" dirty="0">
                <a:latin typeface="AriEL"/>
              </a:rPr>
              <a:t>’, JAMA Neurology, </a:t>
            </a:r>
            <a:r>
              <a:rPr lang="en-GB" sz="1100" dirty="0">
                <a:latin typeface="AriEL"/>
              </a:rPr>
              <a:t>78(9). Available at </a:t>
            </a:r>
            <a:r>
              <a:rPr lang="en-GB" sz="1100" u="sng" dirty="0">
                <a:latin typeface="AriEL"/>
                <a:hlinkClick r:id="rId3"/>
              </a:rPr>
              <a:t>https://doi.org/10.1001/jamaneurol.2021.2161</a:t>
            </a:r>
            <a:r>
              <a:rPr lang="en-GB" sz="1100" dirty="0">
                <a:latin typeface="AriEL"/>
              </a:rPr>
              <a:t> (Accessed: 17 March 2026).</a:t>
            </a:r>
          </a:p>
          <a:p>
            <a:endParaRPr lang="en-GB" sz="1100" dirty="0">
              <a:latin typeface="AriEL"/>
            </a:endParaRPr>
          </a:p>
          <a:p>
            <a:r>
              <a:rPr lang="en-GB" sz="1100" dirty="0">
                <a:latin typeface="AriEL"/>
              </a:rPr>
              <a:t>Hendriks, S., Ranson, J. M., Peetoom, K., Lourida, I., Tai, X. Y., de </a:t>
            </a:r>
            <a:r>
              <a:rPr lang="en-GB" sz="1100" dirty="0" err="1">
                <a:latin typeface="AriEL"/>
              </a:rPr>
              <a:t>Vugt</a:t>
            </a:r>
            <a:r>
              <a:rPr lang="en-GB" sz="1100" dirty="0">
                <a:latin typeface="AriEL"/>
              </a:rPr>
              <a:t>, M., Llewellyn, D. J. and Köhler, S. (2023) ‘Risk factors for young onset dementia in the UK Biobank’, JAMA Neurology, 81(2), pp. 134–142. doi:10.1001/jamaneurol.2023.4929. Available at: </a:t>
            </a:r>
            <a:r>
              <a:rPr lang="en-GB" sz="1100" u="sng" dirty="0">
                <a:latin typeface="AriEL"/>
                <a:hlinkClick r:id="rId4"/>
              </a:rPr>
              <a:t>https://pubmed.ncbi.nlm.nih.gov/38147328/</a:t>
            </a:r>
            <a:r>
              <a:rPr lang="en-GB" sz="1100" dirty="0">
                <a:latin typeface="AriEL"/>
              </a:rPr>
              <a:t>  (Accessed: 16 March 2026).</a:t>
            </a:r>
          </a:p>
          <a:p>
            <a:endParaRPr lang="en-GB" sz="1100" dirty="0">
              <a:latin typeface="AriEL"/>
            </a:endParaRPr>
          </a:p>
          <a:p>
            <a:r>
              <a:rPr lang="en-GB" sz="1100" dirty="0">
                <a:latin typeface="AriEL"/>
              </a:rPr>
              <a:t>Hendriks, S., Ranson, J.M., Peetoom, K., Lourida, I., Tai, X.Y., de </a:t>
            </a:r>
            <a:r>
              <a:rPr lang="en-GB" sz="1100" dirty="0" err="1">
                <a:latin typeface="AriEL"/>
              </a:rPr>
              <a:t>Vugt</a:t>
            </a:r>
            <a:r>
              <a:rPr lang="en-GB" sz="1100" dirty="0">
                <a:latin typeface="AriEL"/>
              </a:rPr>
              <a:t>, M., Llewellyn, D.J. &amp; Köhler, S., (2024) ‘Risk Factors for Young-Onset Dementia in the UK Biobank’, JAMA Neurology. Available at: </a:t>
            </a:r>
            <a:r>
              <a:rPr lang="en-GB" sz="1100" u="sng" dirty="0">
                <a:latin typeface="AriEL"/>
                <a:hlinkClick r:id="rId5"/>
              </a:rPr>
              <a:t>https://jamanetwork.com/journals/jamaneurology/fullarticle/2813439</a:t>
            </a:r>
            <a:r>
              <a:rPr lang="en-GB" sz="1100" dirty="0">
                <a:latin typeface="AriEL"/>
              </a:rPr>
              <a:t>  (Accessed: 12 March 2026).</a:t>
            </a:r>
          </a:p>
          <a:p>
            <a:endParaRPr lang="en-GB" sz="1100" dirty="0">
              <a:latin typeface="AriEL"/>
            </a:endParaRPr>
          </a:p>
          <a:p>
            <a:r>
              <a:rPr lang="en-GB" sz="1100" dirty="0">
                <a:latin typeface="AriEL"/>
              </a:rPr>
              <a:t>Li, R., Xie, J., Pan, A., Liu, S., Chen, J. and Liu, G., (2023) ‘Associations of socioeconomic status and healthy lifestyle with incident early-onset and late-onset dementia: a prospective cohort study’, Lancet Healthy Longevity, 4(12):e693-e702. Available at: </a:t>
            </a:r>
            <a:r>
              <a:rPr lang="en-GB" sz="1100" u="sng" dirty="0">
                <a:latin typeface="AriEL"/>
                <a:hlinkClick r:id="rId6"/>
              </a:rPr>
              <a:t>https://pubmed.ncbi.nlm.nih.gov/38042162/</a:t>
            </a:r>
            <a:r>
              <a:rPr lang="en-GB" sz="1100" dirty="0">
                <a:latin typeface="AriEL"/>
              </a:rPr>
              <a:t>  (Accessed: 05 March 2026).</a:t>
            </a:r>
          </a:p>
          <a:p>
            <a:endParaRPr lang="en-GB" sz="1100" dirty="0">
              <a:latin typeface="AriEL"/>
            </a:endParaRPr>
          </a:p>
          <a:p>
            <a:r>
              <a:rPr lang="en-GB" sz="1100" dirty="0">
                <a:latin typeface="AriEL"/>
              </a:rPr>
              <a:t>Muir, A. (2024) 1.4  ‘Evaluating and Citing Sources. Pressbooks.pub’, Available at: </a:t>
            </a:r>
            <a:r>
              <a:rPr lang="en-GB" sz="1100" u="sng" dirty="0">
                <a:latin typeface="AriEL"/>
                <a:hlinkClick r:id="rId7"/>
              </a:rPr>
              <a:t>https://openwa.pressbooks.pub/tccabe74bio/chapter/1-4-evaluating-and-citing-sources/</a:t>
            </a:r>
            <a:r>
              <a:rPr lang="en-GB" sz="1100" dirty="0">
                <a:latin typeface="AriEL"/>
              </a:rPr>
              <a:t>  (Accessed: 14 March 2026).</a:t>
            </a:r>
          </a:p>
          <a:p>
            <a:endParaRPr lang="en-GB" sz="1100" dirty="0">
              <a:latin typeface="AriEL"/>
            </a:endParaRPr>
          </a:p>
          <a:p>
            <a:r>
              <a:rPr lang="en-GB" sz="1100" dirty="0">
                <a:latin typeface="AriEL"/>
              </a:rPr>
              <a:t>O’Malley, M., Parkes, J., Stamou, V., LaFontaine, J., Oyebode, J. and Carter, J. (2019) ‘Young-onset dementia: scoping review of key pointers to diagnostic accuracy’,  </a:t>
            </a:r>
            <a:r>
              <a:rPr lang="en-GB" sz="1100" i="1" dirty="0" err="1">
                <a:latin typeface="AriEL"/>
              </a:rPr>
              <a:t>BJPsych</a:t>
            </a:r>
            <a:r>
              <a:rPr lang="en-GB" sz="1100" i="1" dirty="0">
                <a:latin typeface="AriEL"/>
              </a:rPr>
              <a:t> Open</a:t>
            </a:r>
            <a:r>
              <a:rPr lang="en-GB" sz="1100" dirty="0">
                <a:latin typeface="AriEL"/>
              </a:rPr>
              <a:t>, 5(3). Available at: </a:t>
            </a:r>
            <a:r>
              <a:rPr lang="en-GB" sz="1100" u="sng" dirty="0">
                <a:latin typeface="AriEL"/>
                <a:hlinkClick r:id="rId8"/>
              </a:rPr>
              <a:t>https://doi.org/10.1192/bjo.2019.36</a:t>
            </a:r>
            <a:r>
              <a:rPr lang="en-GB" sz="1100" dirty="0">
                <a:latin typeface="AriEL"/>
              </a:rPr>
              <a:t> (Accessed: 12 March 2026).</a:t>
            </a:r>
          </a:p>
          <a:p>
            <a:endParaRPr lang="en-GB" sz="1100" dirty="0">
              <a:latin typeface="AriEL"/>
            </a:endParaRPr>
          </a:p>
          <a:p>
            <a:r>
              <a:rPr lang="en-GB" sz="1100" dirty="0">
                <a:latin typeface="AriEL"/>
              </a:rPr>
              <a:t>Rizzi, L., Devine, S., Andrews, R. and Llewellyn, D.J., (2025) ‘Identifying risk factors of young-onset dementia and evaluating evidence hierarchy: a meta-analysis and umbrella review’, Journal of Clinical Epidemiology. Available at: </a:t>
            </a:r>
            <a:r>
              <a:rPr lang="en-GB" sz="1100" u="sng" dirty="0">
                <a:latin typeface="AriEL"/>
                <a:hlinkClick r:id="rId9"/>
              </a:rPr>
              <a:t>https://pubmed.ncbi.nlm.nih.gov/41478824/</a:t>
            </a:r>
            <a:r>
              <a:rPr lang="en-GB" sz="1100" dirty="0">
                <a:latin typeface="AriEL"/>
              </a:rPr>
              <a:t>  (Accessed: 02 March 2026).</a:t>
            </a:r>
          </a:p>
          <a:p>
            <a:endParaRPr lang="en-GB" sz="1100" dirty="0">
              <a:latin typeface="AriEL"/>
            </a:endParaRPr>
          </a:p>
          <a:p>
            <a:r>
              <a:rPr lang="en-GB" sz="1100" dirty="0">
                <a:latin typeface="AriEL"/>
              </a:rPr>
              <a:t>Roberts, K., Dowell, A. and Nie, J.B. (2019) ‘Attempting rigour and replicability in thematic analysis of qualitative research data; a case study of codebook development’, BMC Medical Research Methodology, 19, Article 66. Available at: </a:t>
            </a:r>
            <a:r>
              <a:rPr lang="en-GB" sz="1100" u="sng" dirty="0">
                <a:latin typeface="AriEL"/>
                <a:hlinkClick r:id="rId10"/>
              </a:rPr>
              <a:t>https://doi.org/10.1186/s12874-019-0707-y</a:t>
            </a:r>
            <a:r>
              <a:rPr lang="en-GB" sz="1100" dirty="0">
                <a:latin typeface="AriEL"/>
              </a:rPr>
              <a:t>  (Accessed: 10 March 2026).</a:t>
            </a:r>
          </a:p>
          <a:p>
            <a:endParaRPr lang="en-GB" sz="1100" dirty="0">
              <a:latin typeface="AriEL"/>
            </a:endParaRPr>
          </a:p>
          <a:p>
            <a:r>
              <a:rPr lang="en-GB" sz="1100" dirty="0">
                <a:latin typeface="AriEL"/>
              </a:rPr>
              <a:t>Sachdeva, A., Chandra, M., Choudhary, M., Dayal, P. and Anand, K.S. (2016) ‘Alcohol-Related Dementia and Neurocognitive Impairment: A Review Study’, International Journal of High-Risk Behaviours and Addiction, 5(3). Available at </a:t>
            </a:r>
            <a:r>
              <a:rPr lang="en-GB" sz="1100" u="sng" dirty="0">
                <a:latin typeface="AriEL"/>
                <a:hlinkClick r:id="rId11"/>
              </a:rPr>
              <a:t>https://doi.org/10.5812/ijhrba.27976</a:t>
            </a:r>
            <a:r>
              <a:rPr lang="en-GB" sz="1100" dirty="0">
                <a:latin typeface="AriEL"/>
              </a:rPr>
              <a:t>  (Accessed: 06 March 2025).</a:t>
            </a:r>
          </a:p>
          <a:p>
            <a:endParaRPr lang="en-GB" sz="1100" dirty="0">
              <a:latin typeface="AriEL"/>
            </a:endParaRPr>
          </a:p>
          <a:p>
            <a:r>
              <a:rPr lang="en-GB" sz="1100" dirty="0">
                <a:latin typeface="AriEL"/>
              </a:rPr>
              <a:t>Schwarzinger, M., Pollock, B.G., Hasan, O.S.M., Dufouil, C. and Rehm, J. (2018) ‘Contribution of alcohol use disorders to the burden of dementia in France 2008-13: a nationwide retrospective cohort study’, The Lancet Public Health, 3(3), pp. e124-e132. </a:t>
            </a:r>
            <a:r>
              <a:rPr lang="en-GB" sz="1100" u="sng" dirty="0">
                <a:latin typeface="AriEL"/>
                <a:hlinkClick r:id="rId12"/>
              </a:rPr>
              <a:t>https://doi.org/10.1016/S2468-2667(18)30022-7</a:t>
            </a:r>
            <a:r>
              <a:rPr lang="en-GB" sz="1100" dirty="0">
                <a:latin typeface="AriEL"/>
              </a:rPr>
              <a:t> (Accessed: 07 March 2025).</a:t>
            </a:r>
          </a:p>
          <a:p>
            <a:endParaRPr lang="en-GB" sz="1100" dirty="0">
              <a:latin typeface="AriEL"/>
            </a:endParaRPr>
          </a:p>
          <a:p>
            <a:r>
              <a:rPr lang="en-GB" sz="1100" dirty="0">
                <a:latin typeface="AriEL"/>
              </a:rPr>
              <a:t>Scott, T.L., Jaymes, R.W.M., McCaul, T., Wilton-Harding, B. and Cations, M. (2024) ‘Young onset dementia and driving cessation: a scoping review of lived experiences </a:t>
            </a:r>
            <a:r>
              <a:rPr lang="en-GB" sz="1100" i="1" dirty="0">
                <a:latin typeface="AriEL"/>
              </a:rPr>
              <a:t>‘, BMC Geriatrics</a:t>
            </a:r>
            <a:r>
              <a:rPr lang="en-GB" sz="1100" dirty="0">
                <a:latin typeface="AriEL"/>
              </a:rPr>
              <a:t>, 24(1). Available at: </a:t>
            </a:r>
            <a:r>
              <a:rPr lang="en-GB" sz="1100" u="sng" dirty="0">
                <a:latin typeface="AriEL"/>
                <a:hlinkClick r:id="rId13"/>
              </a:rPr>
              <a:t>https://doi.org/10.1186/s12877-024-05265-x</a:t>
            </a:r>
            <a:r>
              <a:rPr lang="en-GB" sz="1100" dirty="0">
                <a:latin typeface="AriEL"/>
              </a:rPr>
              <a:t> (Accessed: 01 March 2026).</a:t>
            </a:r>
          </a:p>
          <a:p>
            <a:endParaRPr lang="en-GB" sz="1600" b="1" dirty="0"/>
          </a:p>
        </p:txBody>
      </p:sp>
    </p:spTree>
    <p:extLst>
      <p:ext uri="{BB962C8B-B14F-4D97-AF65-F5344CB8AC3E}">
        <p14:creationId xmlns:p14="http://schemas.microsoft.com/office/powerpoint/2010/main" val="463228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C5AF01-8A89-058F-85D9-F6653823844A}"/>
              </a:ext>
            </a:extLst>
          </p:cNvPr>
          <p:cNvSpPr txBox="1"/>
          <p:nvPr/>
        </p:nvSpPr>
        <p:spPr>
          <a:xfrm>
            <a:off x="122830" y="303368"/>
            <a:ext cx="10631606" cy="1954381"/>
          </a:xfrm>
          <a:prstGeom prst="rect">
            <a:avLst/>
          </a:prstGeom>
          <a:noFill/>
        </p:spPr>
        <p:txBody>
          <a:bodyPr wrap="square">
            <a:spAutoFit/>
          </a:bodyPr>
          <a:lstStyle/>
          <a:p>
            <a:r>
              <a:rPr lang="en-GB" sz="1100" dirty="0">
                <a:latin typeface="AriEL"/>
              </a:rPr>
              <a:t>Sing, J., Karen, Han, J.Y. and Fung, F.M. (2026) ‘Integrating the CRAAP Framework to Support Critical Thinking and Information Literacy’, Journal of Chemical Education. Available at </a:t>
            </a:r>
            <a:r>
              <a:rPr lang="en-GB" sz="1100" u="sng" dirty="0">
                <a:latin typeface="AriEL"/>
                <a:hlinkClick r:id="rId2"/>
              </a:rPr>
              <a:t>https://doi.org/10.1021/acs.jchemed.5c00624</a:t>
            </a:r>
            <a:r>
              <a:rPr lang="en-GB" sz="1100" dirty="0">
                <a:latin typeface="AriEL"/>
              </a:rPr>
              <a:t>  (Accessed: 14 March 2026).</a:t>
            </a:r>
          </a:p>
          <a:p>
            <a:endParaRPr lang="en-GB" sz="1100" dirty="0">
              <a:latin typeface="AriEL"/>
            </a:endParaRPr>
          </a:p>
          <a:p>
            <a:r>
              <a:rPr lang="en-GB" sz="1100" dirty="0">
                <a:latin typeface="AriEL"/>
              </a:rPr>
              <a:t>Thompson, A. and Pirmohamed, M. (2021) ‘Associations between occupation and heavy alcohol consumption in UK adults aged 40-69 years: a cross-sectional study using the UK Biobank’, BMC Public Health, 21(1). Available at </a:t>
            </a:r>
            <a:r>
              <a:rPr lang="en-GB" sz="1100" u="sng" dirty="0">
                <a:latin typeface="AriEL"/>
                <a:hlinkClick r:id="rId3"/>
              </a:rPr>
              <a:t>https://doi.org/10.1186/s12889-021-10208-x</a:t>
            </a:r>
            <a:r>
              <a:rPr lang="en-GB" sz="1100" dirty="0">
                <a:latin typeface="AriEL"/>
              </a:rPr>
              <a:t> (Accessed: 11 November 2025).</a:t>
            </a:r>
          </a:p>
          <a:p>
            <a:endParaRPr lang="en-GB" sz="1100" dirty="0">
              <a:latin typeface="AriEL"/>
            </a:endParaRPr>
          </a:p>
          <a:p>
            <a:r>
              <a:rPr lang="en-GB" sz="1100" dirty="0">
                <a:latin typeface="AriEL"/>
              </a:rPr>
              <a:t>University of St Andrews (2025) ‘Secondary Data - Research - University of St Andrews. www.st-andrews.ac.uk’, Available at: </a:t>
            </a:r>
            <a:r>
              <a:rPr lang="en-GB" sz="1100" u="sng" dirty="0">
                <a:latin typeface="AriEL"/>
                <a:hlinkClick r:id="rId4"/>
              </a:rPr>
              <a:t>https://www.st-andrews.ac.uk/research/integrity-ethics/humans/ethical-guidance/secondary-data/</a:t>
            </a:r>
            <a:r>
              <a:rPr lang="en-GB" sz="1100" dirty="0">
                <a:latin typeface="AriEL"/>
              </a:rPr>
              <a:t>  (Accessed: 08 March 2026).</a:t>
            </a:r>
          </a:p>
          <a:p>
            <a:endParaRPr lang="en-GB" sz="1100" dirty="0">
              <a:latin typeface="AriEL"/>
            </a:endParaRPr>
          </a:p>
          <a:p>
            <a:r>
              <a:rPr lang="en-GB" sz="1100" dirty="0">
                <a:latin typeface="AriEL"/>
              </a:rPr>
              <a:t>Ye, K.X., Sun, L., Wang, L., Khoo, A.L.Y., Lim, K.X., Lu, G., Yu, L., Li, C., Maier, A.B. and Feng, L. (2023) ‘The role of lifestyle factors in cognitive health and dementia in oldest-old: a systematic review’, Neuroscience &amp; Biobehavioral Reviews, 152, 105286. Available at: </a:t>
            </a:r>
            <a:r>
              <a:rPr lang="en-GB" sz="1100" u="sng" dirty="0">
                <a:latin typeface="AriEL"/>
                <a:hlinkClick r:id="rId5"/>
              </a:rPr>
              <a:t>https://doi.org/10.1016/j.neubiorev.2023.105286</a:t>
            </a:r>
            <a:r>
              <a:rPr lang="en-GB" sz="1100" dirty="0">
                <a:latin typeface="AriEL"/>
              </a:rPr>
              <a:t>  (Accessed: 14 March 2026).</a:t>
            </a:r>
          </a:p>
        </p:txBody>
      </p:sp>
    </p:spTree>
    <p:extLst>
      <p:ext uri="{BB962C8B-B14F-4D97-AF65-F5344CB8AC3E}">
        <p14:creationId xmlns:p14="http://schemas.microsoft.com/office/powerpoint/2010/main" val="13762969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517</TotalTime>
  <Words>2035</Words>
  <Application>Microsoft Office PowerPoint</Application>
  <PresentationFormat>Widescreen</PresentationFormat>
  <Paragraphs>111</Paragraphs>
  <Slides>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Aptos</vt:lpstr>
      <vt:lpstr>Aptos Display</vt:lpstr>
      <vt:lpstr>Arial</vt:lpstr>
      <vt:lpstr>AriEL</vt:lpstr>
      <vt:lpstr>Wingdings</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Zak Begum</dc:creator>
  <cp:lastModifiedBy>Zak Begum</cp:lastModifiedBy>
  <cp:revision>8</cp:revision>
  <dcterms:created xsi:type="dcterms:W3CDTF">2026-02-24T09:08:03Z</dcterms:created>
  <dcterms:modified xsi:type="dcterms:W3CDTF">2026-04-06T17:50:23Z</dcterms:modified>
</cp:coreProperties>
</file>